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1481" r:id="rId2"/>
    <p:sldId id="1482" r:id="rId3"/>
    <p:sldId id="921" r:id="rId4"/>
    <p:sldId id="923" r:id="rId5"/>
    <p:sldId id="925" r:id="rId6"/>
    <p:sldId id="926" r:id="rId7"/>
    <p:sldId id="928" r:id="rId8"/>
    <p:sldId id="929" r:id="rId9"/>
    <p:sldId id="930" r:id="rId10"/>
    <p:sldId id="931" r:id="rId11"/>
    <p:sldId id="932" r:id="rId12"/>
    <p:sldId id="933" r:id="rId13"/>
    <p:sldId id="934" r:id="rId14"/>
    <p:sldId id="935" r:id="rId1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04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interrupts fit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Form a hypothesis.  You have inputs – what you typed.  Outputs – what the program did.  What possible hypotheses explain the problem?  Can you develop a test to differentiate between those possibilities?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also helpful to step through your code, one instruction at a time.  You wrote the control flow, does it follow your intent?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Module tests – develop ways of testing sub-sets, so that you can eliminate them from the possible hypotheses that would explain the program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Stubs – develop code in stages, with dummy replacements for certain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power up a computer, what happens?  Starts executing instructions.   Why</a:t>
            </a:r>
            <a:r>
              <a:rPr lang="en-US" baseline="0" dirty="0" smtClean="0"/>
              <a:t> not start running the OS in step 1?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the BIOS load the </a:t>
            </a:r>
            <a:r>
              <a:rPr lang="en-US" baseline="0" dirty="0" err="1" smtClean="0"/>
              <a:t>bootloader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OS starts running, are i</a:t>
            </a:r>
            <a:r>
              <a:rPr lang="en-US" dirty="0" smtClean="0"/>
              <a:t>nterrupts enabled?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will it be possible to start displaying things to the screen?  Or console.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OS/161 – you start running the OS kernel after the </a:t>
            </a:r>
            <a:r>
              <a:rPr lang="en-US" baseline="0" dirty="0" err="1" smtClean="0"/>
              <a:t>bootloader</a:t>
            </a:r>
            <a:r>
              <a:rPr lang="en-US" baseline="0" dirty="0" smtClean="0"/>
              <a:t> has loaded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not just start running the app in the kernel?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Kind of inconvenient if you have to reboot all the time, just to change the app!</a:t>
            </a:r>
          </a:p>
          <a:p>
            <a:r>
              <a:rPr lang="en-US" baseline="0" dirty="0" smtClean="0"/>
              <a:t>Also, could allow the app to access data on disk that it doesn’t have permission to do,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a quick tour of I/O.  Without I/O, can’t do much of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just about </a:t>
            </a:r>
            <a:r>
              <a:rPr lang="en-US" dirty="0" err="1" smtClean="0"/>
              <a:t>OS’es</a:t>
            </a:r>
            <a:r>
              <a:rPr lang="en-US" dirty="0" smtClean="0"/>
              <a:t>; not just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you compile your program into an executable image with instructions and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of these is the program?  How does it start running?  Well, if its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– no compilation step!  Just interprets the source code.</a:t>
            </a:r>
          </a:p>
          <a:p>
            <a:r>
              <a:rPr lang="en-US" baseline="0" dirty="0" smtClean="0"/>
              <a:t>If its Android, then its compiled into a byte code that is interpreted in software – well, actually, interpreted into short snippets of instructions, with jumps back into the interpreter when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it’s </a:t>
            </a:r>
            <a:r>
              <a:rPr lang="en-US" baseline="0" dirty="0" err="1" smtClean="0"/>
              <a:t>attu</a:t>
            </a:r>
            <a:r>
              <a:rPr lang="en-US" baseline="0" dirty="0" smtClean="0"/>
              <a:t>, then compiled into x86 instructions.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to keep the process from overwriting the OS kernel?   Or some other process running at the same time?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to keep it from overwriting the disk?  From reading someone else’s files that are stored on 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Upsides?  Downsides to this approach?  Essentially what you do in </a:t>
            </a:r>
            <a:r>
              <a:rPr lang="en-US" dirty="0" err="1" smtClean="0"/>
              <a:t>Javascript</a:t>
            </a:r>
            <a:r>
              <a:rPr lang="en-US" dirty="0" smtClean="0"/>
              <a:t> in a browser – simulate the execution of the script, one line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you need</a:t>
            </a:r>
            <a:r>
              <a:rPr lang="en-US" baseline="0" dirty="0" smtClean="0"/>
              <a:t> the part that has full rights to be really reliable!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d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3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August </a:t>
            </a:r>
            <a:r>
              <a:rPr lang="en-US" sz="1800" dirty="0" smtClean="0"/>
              <a:t>29,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923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Process 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5983" y="1447800"/>
            <a:ext cx="8094617" cy="5035550"/>
          </a:xfrm>
        </p:spPr>
        <p:txBody>
          <a:bodyPr>
            <a:normAutofit/>
          </a:bodyPr>
          <a:lstStyle/>
          <a:p>
            <a:r>
              <a:rPr lang="en-US" dirty="0" smtClean="0"/>
              <a:t>Process: an </a:t>
            </a:r>
            <a:r>
              <a:rPr lang="en-US" b="1" dirty="0" smtClean="0">
                <a:solidFill>
                  <a:srgbClr val="C00000"/>
                </a:solidFill>
              </a:rPr>
              <a:t>instance </a:t>
            </a:r>
            <a:r>
              <a:rPr lang="en-US" dirty="0" smtClean="0"/>
              <a:t>of a program, running with limited rights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Thread: a sequence of instructions within a process</a:t>
            </a:r>
          </a:p>
          <a:p>
            <a:pPr lvl="2"/>
            <a:r>
              <a:rPr lang="en-US" dirty="0" smtClean="0"/>
              <a:t>Potentially many threads per process (for now 1:1)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Address space: set of rights of a process</a:t>
            </a:r>
          </a:p>
          <a:p>
            <a:pPr lvl="2"/>
            <a:r>
              <a:rPr lang="en-US" dirty="0" smtClean="0"/>
              <a:t>Memory that the process can access</a:t>
            </a:r>
          </a:p>
          <a:p>
            <a:pPr lvl="2"/>
            <a:r>
              <a:rPr lang="en-US" dirty="0" smtClean="0"/>
              <a:t>Other permissions the process has (e.g., which system calls it can make, what files it can access)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2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Thought Experiment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8137"/>
            <a:ext cx="79248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implement execution with limited privilege?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Execute each program instruction in a simulator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If the instruction is permitted, do the instruction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Otherwise, stop the process</a:t>
            </a:r>
          </a:p>
          <a:p>
            <a:r>
              <a:rPr lang="en-US" dirty="0" smtClean="0"/>
              <a:t>How do we go faster?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Run the unprivileged code directly on the CPU!</a:t>
            </a:r>
          </a:p>
        </p:txBody>
      </p:sp>
    </p:spTree>
    <p:extLst>
      <p:ext uri="{BB962C8B-B14F-4D97-AF65-F5344CB8AC3E}">
        <p14:creationId xmlns:p14="http://schemas.microsoft.com/office/powerpoint/2010/main" val="1774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Hardware Support: Dual-Mode Operation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47326"/>
            <a:ext cx="7924800" cy="4495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Kernel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Read/write to any memory, access any I/O device, read/write any disk sector, send/read any packet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User mode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  <a:p>
            <a:r>
              <a:rPr lang="en-US" dirty="0" smtClean="0"/>
              <a:t>On the x86, mode stored in EFLAGS register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the MIPS, mode in the status register</a:t>
            </a:r>
          </a:p>
        </p:txBody>
      </p:sp>
    </p:spTree>
    <p:extLst>
      <p:ext uri="{BB962C8B-B14F-4D97-AF65-F5344CB8AC3E}">
        <p14:creationId xmlns:p14="http://schemas.microsoft.com/office/powerpoint/2010/main" val="17393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A Model of a CPU</a:t>
            </a:r>
            <a:endParaRPr lang="en-US" b="1" dirty="0"/>
          </a:p>
        </p:txBody>
      </p:sp>
      <p:pic>
        <p:nvPicPr>
          <p:cNvPr id="6" name="Content Placeholder 5" descr="ch2-03_ProgramCounter1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4544" b="-14544"/>
              <a:stretch>
                <a:fillRect/>
              </a:stretch>
            </p:blipFill>
          </mc:Choice>
          <mc:Fallback>
            <p:blipFill>
              <a:blip r:embed="rId3"/>
              <a:srcRect t="-14544" b="-14544"/>
              <a:stretch>
                <a:fillRect/>
              </a:stretch>
            </p:blipFill>
          </mc:Fallback>
        </mc:AlternateContent>
        <p:spPr>
          <a:xfrm>
            <a:off x="533400" y="1928789"/>
            <a:ext cx="3716383" cy="4263617"/>
          </a:xfrm>
        </p:spPr>
      </p:pic>
      <p:pic>
        <p:nvPicPr>
          <p:cNvPr id="4" name="Picture 3" descr="21~Figur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98304"/>
            <a:ext cx="454766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4286" y="1157956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b="1" dirty="0" smtClean="0">
                <a:solidFill>
                  <a:srgbClr val="C00000"/>
                </a:solidFill>
              </a:rPr>
              <a:t>The basic operation of a CPU, Opcode, is the decoded instruction to be executed 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4286" y="209006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A CPU with Dual-Mode Operation</a:t>
            </a:r>
            <a:endParaRPr lang="en-US" b="1" dirty="0"/>
          </a:p>
        </p:txBody>
      </p:sp>
      <p:pic>
        <p:nvPicPr>
          <p:cNvPr id="6" name="Content Placeholder 5" descr="ch2-04_ProgramCounter2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4286" r="-14286"/>
              <a:stretch>
                <a:fillRect/>
              </a:stretch>
            </p:blipFill>
          </mc:Choice>
          <mc:Fallback>
            <p:blipFill>
              <a:blip r:embed="rId4"/>
              <a:srcRect l="-14286" r="-14286"/>
              <a:stretch>
                <a:fillRect/>
              </a:stretch>
            </p:blipFill>
          </mc:Fallback>
        </mc:AlternateContent>
        <p:spPr>
          <a:xfrm>
            <a:off x="-838200" y="1608137"/>
            <a:ext cx="10380663" cy="47926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4286" y="860675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b="1" dirty="0" smtClean="0">
                <a:solidFill>
                  <a:srgbClr val="C00000"/>
                </a:solidFill>
              </a:rPr>
              <a:t>The Operation of a CPU with kernel and user modes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223433"/>
            <a:ext cx="814661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discussed basic concept of OS and OS system evaluation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will discuss Processes and </a:t>
            </a:r>
            <a:r>
              <a:rPr lang="en-US" sz="2800" dirty="0" smtClean="0"/>
              <a:t>Abstraction </a:t>
            </a:r>
            <a:r>
              <a:rPr lang="en-US" sz="2800" dirty="0"/>
              <a:t>today </a:t>
            </a:r>
          </a:p>
          <a:p>
            <a:pPr lvl="1"/>
            <a:r>
              <a:rPr lang="en-US" altLang="en-US" dirty="0"/>
              <a:t>Processes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Threads</a:t>
            </a:r>
          </a:p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Kernels </a:t>
            </a:r>
            <a:r>
              <a:rPr lang="en-US" altLang="en-US" b="1" dirty="0">
                <a:solidFill>
                  <a:srgbClr val="C00000"/>
                </a:solidFill>
              </a:rPr>
              <a:t>Abstraction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Please </a:t>
            </a:r>
            <a:r>
              <a:rPr lang="en-US" sz="2800" dirty="0" smtClean="0">
                <a:solidFill>
                  <a:schemeClr val="tx1"/>
                </a:solidFill>
              </a:rPr>
              <a:t>read the syllabus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our first quiz on Thursday, September 5 which will cover lectures 1-3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1 will post on Blackboard soon which is due on Tuesday, Sept. 3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discuss your project proposal today 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7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2286000"/>
            <a:ext cx="7848600" cy="1516062"/>
          </a:xfrm>
        </p:spPr>
        <p:txBody>
          <a:bodyPr/>
          <a:lstStyle/>
          <a:p>
            <a:r>
              <a:rPr lang="en-US" b="1" dirty="0" smtClean="0"/>
              <a:t>Chap. 2: </a:t>
            </a:r>
            <a:r>
              <a:rPr lang="en-US" b="1" dirty="0" smtClean="0"/>
              <a:t>The </a:t>
            </a:r>
            <a:r>
              <a:rPr lang="en-US" b="1" dirty="0" smtClean="0"/>
              <a:t>Kernel Abstraction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7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83800"/>
            <a:ext cx="8077200" cy="1303337"/>
          </a:xfrm>
        </p:spPr>
        <p:txBody>
          <a:bodyPr/>
          <a:lstStyle/>
          <a:p>
            <a:r>
              <a:rPr lang="en-US" b="1" dirty="0" smtClean="0"/>
              <a:t>Debugging as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001000" cy="48561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Understanding -&gt; design -&gt; code</a:t>
            </a:r>
          </a:p>
          <a:p>
            <a:pPr lvl="1"/>
            <a:r>
              <a:rPr lang="en-US" dirty="0" smtClean="0"/>
              <a:t>not the opposite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Form a hypothesis that explains the bug</a:t>
            </a:r>
          </a:p>
          <a:p>
            <a:pPr lvl="1"/>
            <a:r>
              <a:rPr lang="en-US" dirty="0" smtClean="0"/>
              <a:t>Which tests work, which don’t.  Why?</a:t>
            </a:r>
          </a:p>
          <a:p>
            <a:pPr lvl="1"/>
            <a:r>
              <a:rPr lang="en-US" dirty="0" smtClean="0"/>
              <a:t>Add tests to narrow possible outcomes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Use best practices</a:t>
            </a:r>
          </a:p>
          <a:p>
            <a:pPr lvl="1"/>
            <a:r>
              <a:rPr lang="en-US" dirty="0" smtClean="0"/>
              <a:t>Always walk through your code line by line</a:t>
            </a:r>
          </a:p>
          <a:p>
            <a:pPr lvl="1"/>
            <a:r>
              <a:rPr lang="en-US" dirty="0" smtClean="0"/>
              <a:t>Module tests – narrow scope of where problem is</a:t>
            </a:r>
          </a:p>
          <a:p>
            <a:pPr lvl="1"/>
            <a:r>
              <a:rPr lang="en-US" dirty="0" smtClean="0"/>
              <a:t>Develop code in stages, with dummy replacements for later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Booting</a:t>
            </a:r>
            <a:endParaRPr lang="en-US" b="1" dirty="0"/>
          </a:p>
        </p:txBody>
      </p:sp>
      <p:pic>
        <p:nvPicPr>
          <p:cNvPr id="6" name="Content Placeholder 5" descr="ch2-15_bio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7783" r="-17783"/>
              <a:stretch>
                <a:fillRect/>
              </a:stretch>
            </p:blipFill>
          </mc:Choice>
          <mc:Fallback>
            <p:blipFill>
              <a:blip r:embed="rId4"/>
              <a:srcRect l="-17783" r="-17783"/>
              <a:stretch>
                <a:fillRect/>
              </a:stretch>
            </p:blipFill>
          </mc:Fallback>
        </mc:AlternateContent>
        <p:spPr>
          <a:xfrm>
            <a:off x="-152400" y="880268"/>
            <a:ext cx="9296400" cy="5410199"/>
          </a:xfrm>
        </p:spPr>
      </p:pic>
    </p:spTree>
    <p:extLst>
      <p:ext uri="{BB962C8B-B14F-4D97-AF65-F5344CB8AC3E}">
        <p14:creationId xmlns:p14="http://schemas.microsoft.com/office/powerpoint/2010/main" val="11096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1148" y="152400"/>
            <a:ext cx="8129451" cy="1303337"/>
          </a:xfrm>
        </p:spPr>
        <p:txBody>
          <a:bodyPr/>
          <a:lstStyle/>
          <a:p>
            <a:r>
              <a:rPr lang="en-US" b="1" dirty="0" smtClean="0"/>
              <a:t>Device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924799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OS kernel needs to communicate with physical devices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Devices operate asynchronously from the CPU</a:t>
            </a:r>
          </a:p>
          <a:p>
            <a:pPr lvl="1"/>
            <a:r>
              <a:rPr lang="en-US" dirty="0" smtClean="0"/>
              <a:t>Polling: Kernel waits until I/O is done</a:t>
            </a:r>
          </a:p>
          <a:p>
            <a:pPr lvl="1"/>
            <a:r>
              <a:rPr lang="en-US" dirty="0" smtClean="0"/>
              <a:t>Interrupts: Kernel can do other work in the meantime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Device access to memory</a:t>
            </a:r>
          </a:p>
          <a:p>
            <a:pPr lvl="1"/>
            <a:r>
              <a:rPr lang="en-US" dirty="0" smtClean="0"/>
              <a:t>Programmed I/O: </a:t>
            </a:r>
            <a:r>
              <a:rPr lang="en-US" b="1" dirty="0" smtClean="0">
                <a:solidFill>
                  <a:srgbClr val="C00000"/>
                </a:solidFill>
              </a:rPr>
              <a:t>CPU reads and writes to device</a:t>
            </a:r>
          </a:p>
          <a:p>
            <a:pPr lvl="1"/>
            <a:r>
              <a:rPr lang="en-US" dirty="0" smtClean="0"/>
              <a:t>Direct memory access (DMA) by device</a:t>
            </a:r>
          </a:p>
          <a:p>
            <a:pPr lvl="1"/>
            <a:r>
              <a:rPr lang="en-US" dirty="0" smtClean="0"/>
              <a:t>Buffer descriptor: sequence of DMA’s</a:t>
            </a:r>
          </a:p>
          <a:p>
            <a:pPr lvl="2"/>
            <a:r>
              <a:rPr lang="en-US" dirty="0" smtClean="0"/>
              <a:t>E.g., packet header and packet body</a:t>
            </a:r>
          </a:p>
          <a:p>
            <a:pPr lvl="1"/>
            <a:r>
              <a:rPr lang="en-US" dirty="0" smtClean="0"/>
              <a:t>Queue of buffer descriptors</a:t>
            </a:r>
          </a:p>
          <a:p>
            <a:pPr lvl="2"/>
            <a:r>
              <a:rPr lang="en-US" dirty="0" smtClean="0"/>
              <a:t>Buffer descriptor itself is </a:t>
            </a:r>
            <a:r>
              <a:rPr lang="en-US" dirty="0" err="1" smtClean="0"/>
              <a:t>DMA’ed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Challenge: Protection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08137"/>
            <a:ext cx="7848600" cy="479266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execute code with restricted privileges?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Either because the code is buggy or if it might be malicious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 script running in a web browser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 program you just downloaded off the Internet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 program you just wrote that you haven’t tested yet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0222"/>
            <a:ext cx="8077200" cy="1303337"/>
          </a:xfrm>
        </p:spPr>
        <p:txBody>
          <a:bodyPr/>
          <a:lstStyle/>
          <a:p>
            <a:r>
              <a:rPr lang="en-US" b="1" dirty="0" smtClean="0"/>
              <a:t>A Problem</a:t>
            </a:r>
            <a:endParaRPr lang="en-US" b="1" dirty="0"/>
          </a:p>
        </p:txBody>
      </p:sp>
      <p:pic>
        <p:nvPicPr>
          <p:cNvPr id="8" name="Content Placeholder 7" descr="ch2-02_Processe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530" r="-3530"/>
              <a:stretch>
                <a:fillRect/>
              </a:stretch>
            </p:blipFill>
          </mc:Choice>
          <mc:Fallback>
            <p:blipFill>
              <a:blip r:embed="rId4"/>
              <a:srcRect l="-3530" r="-3530"/>
              <a:stretch>
                <a:fillRect/>
              </a:stretch>
            </p:blipFill>
          </mc:Fallback>
        </mc:AlternateContent>
        <p:spPr>
          <a:xfrm>
            <a:off x="152400" y="1538469"/>
            <a:ext cx="8839200" cy="486233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4286" y="801890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A user edits, compiles and run a user program. Other programs can also be stored in physical memory, including the operating systems itself.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Main 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Process concept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 process is the OS abstraction for executing a program with limited privileges</a:t>
            </a:r>
          </a:p>
          <a:p>
            <a:r>
              <a:rPr lang="en-US" dirty="0" smtClean="0"/>
              <a:t>Dual-mode operation: </a:t>
            </a:r>
            <a:r>
              <a:rPr lang="en-US" b="1" dirty="0" smtClean="0">
                <a:solidFill>
                  <a:srgbClr val="C00000"/>
                </a:solidFill>
              </a:rPr>
              <a:t>user vs. kernel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Kernel-mode:</a:t>
            </a:r>
            <a:r>
              <a:rPr lang="en-US" dirty="0" smtClean="0"/>
              <a:t> execute with complete privileges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User-mode:</a:t>
            </a:r>
            <a:r>
              <a:rPr lang="en-US" dirty="0" smtClean="0"/>
              <a:t> execute with fewer privileges</a:t>
            </a:r>
          </a:p>
          <a:p>
            <a:r>
              <a:rPr lang="en-US" dirty="0" smtClean="0"/>
              <a:t>Safe control transfer</a:t>
            </a:r>
          </a:p>
          <a:p>
            <a:pPr lvl="1"/>
            <a:r>
              <a:rPr lang="en-US" dirty="0" smtClean="0"/>
              <a:t>How do we switch from one mode to the other?</a:t>
            </a:r>
          </a:p>
        </p:txBody>
      </p:sp>
    </p:spTree>
    <p:extLst>
      <p:ext uri="{BB962C8B-B14F-4D97-AF65-F5344CB8AC3E}">
        <p14:creationId xmlns:p14="http://schemas.microsoft.com/office/powerpoint/2010/main" val="21811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45740</TotalTime>
  <Words>1043</Words>
  <Application>Microsoft Office PowerPoint</Application>
  <PresentationFormat>On-screen Show (4:3)</PresentationFormat>
  <Paragraphs>135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Chap. 2: The Kernel Abstraction</vt:lpstr>
      <vt:lpstr>Debugging as Science</vt:lpstr>
      <vt:lpstr>Booting</vt:lpstr>
      <vt:lpstr>Device Interrupts</vt:lpstr>
      <vt:lpstr>Challenge: Protection</vt:lpstr>
      <vt:lpstr>A Problem</vt:lpstr>
      <vt:lpstr>Main Points</vt:lpstr>
      <vt:lpstr>Process Abstraction</vt:lpstr>
      <vt:lpstr>Thought Experiment</vt:lpstr>
      <vt:lpstr>Hardware Support: Dual-Mode Operation</vt:lpstr>
      <vt:lpstr>A Model of a CPU</vt:lpstr>
      <vt:lpstr>A CPU with Dual-Mode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1316</cp:revision>
  <cp:lastPrinted>2013-11-25T17:13:45Z</cp:lastPrinted>
  <dcterms:created xsi:type="dcterms:W3CDTF">2012-08-10T22:02:17Z</dcterms:created>
  <dcterms:modified xsi:type="dcterms:W3CDTF">2019-08-29T18:08:52Z</dcterms:modified>
</cp:coreProperties>
</file>