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7"/>
  </p:notesMasterIdLst>
  <p:handoutMasterIdLst>
    <p:handoutMasterId r:id="rId18"/>
  </p:handoutMasterIdLst>
  <p:sldIdLst>
    <p:sldId id="1520" r:id="rId2"/>
    <p:sldId id="1521" r:id="rId3"/>
    <p:sldId id="934" r:id="rId4"/>
    <p:sldId id="935" r:id="rId5"/>
    <p:sldId id="936" r:id="rId6"/>
    <p:sldId id="939" r:id="rId7"/>
    <p:sldId id="940" r:id="rId8"/>
    <p:sldId id="941" r:id="rId9"/>
    <p:sldId id="942" r:id="rId10"/>
    <p:sldId id="944" r:id="rId11"/>
    <p:sldId id="945" r:id="rId12"/>
    <p:sldId id="947" r:id="rId13"/>
    <p:sldId id="948" r:id="rId14"/>
    <p:sldId id="949" r:id="rId15"/>
    <p:sldId id="950" r:id="rId1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14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</a:t>
            </a:r>
            <a:r>
              <a:rPr lang="en-US" baseline="0" dirty="0" smtClean="0"/>
              <a:t> by “processor register” I do not mean %</a:t>
            </a:r>
            <a:r>
              <a:rPr lang="en-US" baseline="0" dirty="0" err="1" smtClean="0"/>
              <a:t>eax</a:t>
            </a:r>
            <a:r>
              <a:rPr lang="en-US" baseline="0" dirty="0" smtClean="0"/>
              <a:t>.  Rather – these are special purpose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03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goes</a:t>
            </a:r>
            <a:r>
              <a:rPr lang="en-US" baseline="0" dirty="0" smtClean="0"/>
              <a:t> in a stack frame?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Frame pointer</a:t>
            </a:r>
          </a:p>
          <a:p>
            <a:r>
              <a:rPr lang="en-US" baseline="0" dirty="0" smtClean="0"/>
              <a:t>Locals</a:t>
            </a:r>
          </a:p>
          <a:p>
            <a:r>
              <a:rPr lang="en-US" baseline="0" dirty="0" smtClean="0"/>
              <a:t>Return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7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 interrupts fit 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9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7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Expandable heap?  </a:t>
            </a:r>
          </a:p>
          <a:p>
            <a:pPr lvl="1"/>
            <a:r>
              <a:rPr lang="en-US" dirty="0" smtClean="0"/>
              <a:t>Expandable stack?</a:t>
            </a:r>
          </a:p>
          <a:p>
            <a:pPr lvl="1"/>
            <a:r>
              <a:rPr lang="en-US" dirty="0" smtClean="0"/>
              <a:t>Memory sharing between processes?</a:t>
            </a:r>
          </a:p>
          <a:p>
            <a:pPr lvl="1"/>
            <a:r>
              <a:rPr lang="en-US" dirty="0" smtClean="0"/>
              <a:t>Non-relative</a:t>
            </a:r>
            <a:r>
              <a:rPr lang="en-US" baseline="0" dirty="0" smtClean="0"/>
              <a:t> addresses – hard to move memory around</a:t>
            </a:r>
          </a:p>
          <a:p>
            <a:pPr lvl="1"/>
            <a:r>
              <a:rPr lang="en-US" baseline="0" dirty="0" smtClean="0"/>
              <a:t>Memory fragmentation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5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every instruction!</a:t>
            </a:r>
          </a:p>
          <a:p>
            <a:endParaRPr lang="en-US" dirty="0" smtClean="0"/>
          </a:p>
          <a:p>
            <a:r>
              <a:rPr lang="en-US" dirty="0" smtClean="0"/>
              <a:t>Table of instructions set up by the kernel: similar idea to</a:t>
            </a:r>
            <a:r>
              <a:rPr lang="en-US" baseline="0" dirty="0" smtClean="0"/>
              <a:t> buffer descriptor queue for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1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 of stack address </a:t>
            </a:r>
            <a:r>
              <a:rPr lang="en-US" dirty="0" err="1" smtClean="0"/>
              <a:t>munging</a:t>
            </a:r>
            <a:r>
              <a:rPr lang="en-US" baseline="0" dirty="0" smtClean="0"/>
              <a:t> on modern systems (to prevent viruses), if you use a procedure local variable, won’t get the same result – different addresses used by different 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42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</a:t>
            </a:r>
            <a:r>
              <a:rPr lang="en-US" baseline="0" dirty="0" smtClean="0"/>
              <a:t> do I stop a runaway program?  How do I know if a runaway program needs to be stopped, or its just taking a long 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00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Might work better starting with interrupts!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15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6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7608-2420-C649-93E2-35E9A095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18E2-426B-CD4D-A3E2-7F32BF7CE6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3981450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391C1-C169-F548-B0B1-BCE41579C0C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838200" y="4000500"/>
            <a:ext cx="3981450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29869-B589-1C40-AFF9-F92B1D29E092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586F2-E0F2-4AD0-90A8-7B89C9627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532520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792D-3E86-5B41-BDD6-AC61DEBA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F024-FD95-704F-A293-820F04798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98145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828F0-4369-8B4A-A96A-7D2F76B2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EEF27-6604-4758-984A-8027194822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41338501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4BA4-EF89-6B43-9780-B81D6F17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6A3A8-00F9-2F4C-A672-9A4BC7C9FEA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4478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6BA1A-E5BA-8244-83E8-0D8CAAB6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005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CDFAD-3497-4E6A-AA87-18D242AB73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15449960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C3BC-C4CB-B647-90EF-9FD66AAE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E76F0-9FAE-994B-B4C2-86458984650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447800"/>
            <a:ext cx="398145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0931B-AF8F-2C45-8401-F5D30FBE8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F2B7E-7EDB-40FF-BF72-7711ADE04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399703467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8ED6-36A3-1049-849D-55A73C60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0CDD-2A17-2246-91B0-CA0FB4ACE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5A65C-E82C-A246-A31D-B93B2FD75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40005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D706D-6566-4B07-9CA5-B67000C5AB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42494005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  <p:sldLayoutId id="2147483838" r:id="rId20"/>
    <p:sldLayoutId id="2147483839" r:id="rId21"/>
    <p:sldLayoutId id="2147483840" r:id="rId2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d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d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762000" y="2274463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 U511 01 Operating Systems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2019 - Lecture </a:t>
            </a:r>
            <a:r>
              <a:rPr lang="en-US" sz="1800" dirty="0" smtClean="0"/>
              <a:t>4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Sept. 3, </a:t>
            </a:r>
            <a:r>
              <a:rPr lang="en-US" sz="1800" dirty="0" smtClean="0"/>
              <a:t>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</a:t>
            </a:r>
            <a:r>
              <a:rPr lang="en-US" sz="1600" i="1" dirty="0" smtClean="0"/>
              <a:t>instructors </a:t>
            </a:r>
            <a:r>
              <a:rPr lang="en-US" sz="1600" i="1" dirty="0"/>
              <a:t>and 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87195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r>
              <a:rPr lang="en-US" b="1" dirty="0" smtClean="0"/>
              <a:t>Hardware Timer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524000"/>
            <a:ext cx="8001000" cy="480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Hardware device that periodically interrupts the processor</a:t>
            </a:r>
          </a:p>
          <a:p>
            <a:pPr lvl="1"/>
            <a:r>
              <a:rPr lang="en-US" dirty="0" smtClean="0"/>
              <a:t>Returns control to the kernel handler</a:t>
            </a:r>
          </a:p>
          <a:p>
            <a:pPr lvl="1"/>
            <a:r>
              <a:rPr lang="en-US" dirty="0" smtClean="0"/>
              <a:t>Interrupt frequency set by the kernel</a:t>
            </a:r>
          </a:p>
          <a:p>
            <a:pPr lvl="2"/>
            <a:r>
              <a:rPr lang="en-US" dirty="0" smtClean="0"/>
              <a:t>Not by user code!</a:t>
            </a:r>
          </a:p>
          <a:p>
            <a:pPr lvl="1"/>
            <a:r>
              <a:rPr lang="en-US" dirty="0" smtClean="0"/>
              <a:t>Interrupts can be temporarily deferred </a:t>
            </a:r>
          </a:p>
          <a:p>
            <a:pPr lvl="2"/>
            <a:r>
              <a:rPr lang="en-US" dirty="0" smtClean="0"/>
              <a:t>Not by user code!</a:t>
            </a:r>
          </a:p>
          <a:p>
            <a:pPr lvl="2"/>
            <a:r>
              <a:rPr lang="en-US" dirty="0" smtClean="0"/>
              <a:t>Interrupt deferral crucial for implementing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244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/>
          <a:lstStyle/>
          <a:p>
            <a:r>
              <a:rPr lang="en-US" b="1" dirty="0" smtClean="0"/>
              <a:t>Mode </a:t>
            </a:r>
            <a:r>
              <a:rPr lang="en-US" b="1" dirty="0" smtClean="0"/>
              <a:t>Switch: User to Kernel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447800"/>
            <a:ext cx="7924800" cy="5181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From user mode to kernel </a:t>
            </a:r>
            <a:r>
              <a:rPr lang="en-US" b="1" dirty="0" smtClean="0">
                <a:solidFill>
                  <a:srgbClr val="002060"/>
                </a:solidFill>
              </a:rPr>
              <a:t>mode. Three reasons for the kerne</a:t>
            </a:r>
            <a:r>
              <a:rPr lang="en-US" b="1" dirty="0" smtClean="0">
                <a:solidFill>
                  <a:srgbClr val="002060"/>
                </a:solidFill>
              </a:rPr>
              <a:t>l to take control from a user.</a:t>
            </a:r>
            <a:endParaRPr lang="en-US" b="1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/>
              <a:t>Interrupts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Triggered by timer and I/O </a:t>
            </a:r>
            <a:r>
              <a:rPr lang="en-US" b="1" dirty="0" smtClean="0">
                <a:solidFill>
                  <a:srgbClr val="C00000"/>
                </a:solidFill>
              </a:rPr>
              <a:t>devices (asynchronous signal)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Exceptions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Triggered by unexpected program behavior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Or malicious behavior!</a:t>
            </a:r>
          </a:p>
          <a:p>
            <a:pPr lvl="1"/>
            <a:r>
              <a:rPr lang="en-US" dirty="0" smtClean="0"/>
              <a:t>System calls (</a:t>
            </a:r>
            <a:r>
              <a:rPr lang="en-US" dirty="0"/>
              <a:t>a</a:t>
            </a:r>
            <a:r>
              <a:rPr lang="en-US" dirty="0" smtClean="0"/>
              <a:t>ka protected procedure call)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Request by program for kernel to do some operation on its behalf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Only limited # of very carefully coded entry points</a:t>
            </a:r>
          </a:p>
        </p:txBody>
      </p:sp>
    </p:spTree>
    <p:extLst>
      <p:ext uri="{BB962C8B-B14F-4D97-AF65-F5344CB8AC3E}">
        <p14:creationId xmlns:p14="http://schemas.microsoft.com/office/powerpoint/2010/main" val="203589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/>
          <a:lstStyle/>
          <a:p>
            <a:r>
              <a:rPr lang="en-US" b="1" dirty="0" smtClean="0"/>
              <a:t>Mode </a:t>
            </a:r>
            <a:r>
              <a:rPr lang="en-US" b="1" dirty="0" smtClean="0"/>
              <a:t>Switch: Kernel to User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7924800" cy="4953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>
                <a:solidFill>
                  <a:srgbClr val="002060"/>
                </a:solidFill>
              </a:rPr>
              <a:t>From kernel mode to user mode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New process/new thread start</a:t>
            </a:r>
          </a:p>
          <a:p>
            <a:pPr lvl="2"/>
            <a:r>
              <a:rPr lang="en-US" dirty="0" smtClean="0"/>
              <a:t>Jump to first instruction in </a:t>
            </a:r>
            <a:r>
              <a:rPr lang="en-US" dirty="0" smtClean="0"/>
              <a:t>program/thread</a:t>
            </a:r>
          </a:p>
          <a:p>
            <a:pPr lvl="2"/>
            <a:r>
              <a:rPr lang="en-US" dirty="0" smtClean="0"/>
              <a:t>Kernel copies the program into a memory location</a:t>
            </a:r>
          </a:p>
          <a:p>
            <a:pPr lvl="2"/>
            <a:r>
              <a:rPr lang="en-US" dirty="0" smtClean="0"/>
              <a:t>Set PC to 1</a:t>
            </a:r>
            <a:r>
              <a:rPr lang="en-US" baseline="30000" dirty="0" smtClean="0"/>
              <a:t>st</a:t>
            </a:r>
            <a:r>
              <a:rPr lang="en-US" dirty="0" smtClean="0"/>
              <a:t> instruction and set stack pointer to the baser of user stack</a:t>
            </a:r>
          </a:p>
          <a:p>
            <a:pPr lvl="2"/>
            <a:r>
              <a:rPr lang="en-US" dirty="0" smtClean="0"/>
              <a:t>Switches to user mode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Return from interrupt, exception, system call</a:t>
            </a:r>
          </a:p>
          <a:p>
            <a:pPr lvl="2"/>
            <a:r>
              <a:rPr lang="en-US" dirty="0" smtClean="0"/>
              <a:t>Resume suspended execution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Process/thread context switch</a:t>
            </a:r>
          </a:p>
          <a:p>
            <a:pPr lvl="2"/>
            <a:r>
              <a:rPr lang="en-US" dirty="0" smtClean="0"/>
              <a:t>Resume some other process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User-level </a:t>
            </a:r>
            <a:r>
              <a:rPr lang="en-US" b="1" dirty="0" err="1" smtClean="0">
                <a:solidFill>
                  <a:srgbClr val="C00000"/>
                </a:solidFill>
              </a:rPr>
              <a:t>upcall</a:t>
            </a:r>
            <a:r>
              <a:rPr lang="en-US" b="1" dirty="0" smtClean="0">
                <a:solidFill>
                  <a:srgbClr val="C00000"/>
                </a:solidFill>
              </a:rPr>
              <a:t> (UNIX signal)</a:t>
            </a:r>
          </a:p>
          <a:p>
            <a:pPr lvl="2"/>
            <a:r>
              <a:rPr lang="en-US" dirty="0" smtClean="0"/>
              <a:t>Asynchronous notification to user program</a:t>
            </a:r>
          </a:p>
        </p:txBody>
      </p:sp>
    </p:spTree>
    <p:extLst>
      <p:ext uri="{BB962C8B-B14F-4D97-AF65-F5344CB8AC3E}">
        <p14:creationId xmlns:p14="http://schemas.microsoft.com/office/powerpoint/2010/main" val="30713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077200" cy="1303337"/>
          </a:xfrm>
        </p:spPr>
        <p:txBody>
          <a:bodyPr>
            <a:normAutofit/>
          </a:bodyPr>
          <a:lstStyle/>
          <a:p>
            <a:r>
              <a:rPr lang="en-US" b="1" dirty="0" smtClean="0"/>
              <a:t>How do we take interrupts safely?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19200"/>
            <a:ext cx="7924800" cy="5257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Interrupt vector</a:t>
            </a:r>
          </a:p>
          <a:p>
            <a:pPr lvl="1"/>
            <a:r>
              <a:rPr lang="en-US" dirty="0" smtClean="0"/>
              <a:t>Limited number of entry points into </a:t>
            </a:r>
            <a:r>
              <a:rPr lang="en-US" dirty="0" smtClean="0"/>
              <a:t>kernel. User program not allowed to jump into an arbitrary location in the kernel. 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Atomic transfer of control</a:t>
            </a:r>
          </a:p>
          <a:p>
            <a:pPr lvl="1"/>
            <a:r>
              <a:rPr lang="en-US" dirty="0" smtClean="0"/>
              <a:t>Single instruction to change: 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P</a:t>
            </a:r>
            <a:r>
              <a:rPr lang="en-US" b="1" dirty="0" smtClean="0">
                <a:solidFill>
                  <a:srgbClr val="C00000"/>
                </a:solidFill>
              </a:rPr>
              <a:t>rogram counter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Stack pointer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Memory protection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Kernel/user mode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Transparent </a:t>
            </a:r>
            <a:r>
              <a:rPr lang="en-US" b="1" dirty="0" err="1" smtClean="0">
                <a:solidFill>
                  <a:srgbClr val="C00000"/>
                </a:solidFill>
              </a:rPr>
              <a:t>restartable</a:t>
            </a:r>
            <a:r>
              <a:rPr lang="en-US" b="1" dirty="0" smtClean="0">
                <a:solidFill>
                  <a:srgbClr val="C00000"/>
                </a:solidFill>
              </a:rPr>
              <a:t> execution</a:t>
            </a:r>
          </a:p>
          <a:p>
            <a:pPr lvl="1"/>
            <a:r>
              <a:rPr lang="en-US" dirty="0" smtClean="0"/>
              <a:t>User program does not know interrupt </a:t>
            </a:r>
            <a:r>
              <a:rPr lang="en-US" dirty="0" smtClean="0"/>
              <a:t>occurred. The OS must be able to restore the state of the user program as it was before interrupt.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785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32336"/>
            <a:ext cx="8001000" cy="1303337"/>
          </a:xfrm>
        </p:spPr>
        <p:txBody>
          <a:bodyPr/>
          <a:lstStyle/>
          <a:p>
            <a:r>
              <a:rPr lang="en-US" b="1" dirty="0" smtClean="0"/>
              <a:t>Interrupt Vector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066800"/>
            <a:ext cx="8001000" cy="4525962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Table set up by OS kernel; pointers to code to run on different </a:t>
            </a:r>
            <a:r>
              <a:rPr lang="en-US" b="1" dirty="0" smtClean="0">
                <a:solidFill>
                  <a:srgbClr val="C00000"/>
                </a:solidFill>
              </a:rPr>
              <a:t>events. Lists of kernel routines to handle hardware interrupts, exceptions, and system calls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Content Placeholder 3" descr="ch2-07_interruptVector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3258" r="-3258"/>
              <a:stretch>
                <a:fillRect/>
              </a:stretch>
            </p:blipFill>
          </mc:Choice>
          <mc:Fallback>
            <p:blipFill>
              <a:blip r:embed="rId4"/>
              <a:srcRect l="-3258" r="-3258"/>
              <a:stretch>
                <a:fillRect/>
              </a:stretch>
            </p:blipFill>
          </mc:Fallback>
        </mc:AlternateContent>
        <p:spPr>
          <a:xfrm>
            <a:off x="-304800" y="1981200"/>
            <a:ext cx="9130631" cy="47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2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96863"/>
            <a:ext cx="8077200" cy="1303337"/>
          </a:xfrm>
        </p:spPr>
        <p:txBody>
          <a:bodyPr/>
          <a:lstStyle/>
          <a:p>
            <a:r>
              <a:rPr lang="en-US" b="1" dirty="0" smtClean="0"/>
              <a:t>Interrupt 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6425" y="1447800"/>
            <a:ext cx="8004175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Register point to a region of kernel memory 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Per-processor</a:t>
            </a:r>
            <a:r>
              <a:rPr lang="en-US" b="1" dirty="0" smtClean="0">
                <a:solidFill>
                  <a:srgbClr val="C00000"/>
                </a:solidFill>
              </a:rPr>
              <a:t>, located in kernel (not user) memory</a:t>
            </a:r>
          </a:p>
          <a:p>
            <a:pPr lvl="1"/>
            <a:r>
              <a:rPr lang="en-US" dirty="0" smtClean="0"/>
              <a:t>Usually a process/thread has both: kernel and user stack</a:t>
            </a:r>
          </a:p>
          <a:p>
            <a:r>
              <a:rPr lang="en-US" dirty="0" smtClean="0"/>
              <a:t>Why can’t the interrupt handler run on the stack of the interrupted user process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Security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2810" y="1524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" y="1367487"/>
            <a:ext cx="814661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We start to discuss Chap 2: Kernels and Abstraction 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We will discuss Processes and Threads </a:t>
            </a:r>
            <a:r>
              <a:rPr lang="en-US" sz="2800" dirty="0" smtClean="0"/>
              <a:t>today </a:t>
            </a:r>
          </a:p>
          <a:p>
            <a:pPr lvl="1"/>
            <a:r>
              <a:rPr lang="en-US" altLang="en-US" b="1" dirty="0">
                <a:solidFill>
                  <a:srgbClr val="C00000"/>
                </a:solidFill>
              </a:rPr>
              <a:t>Kernels Abstraction </a:t>
            </a:r>
            <a:endParaRPr lang="en-US" b="1" dirty="0" smtClean="0"/>
          </a:p>
          <a:p>
            <a:pPr lvl="1"/>
            <a:r>
              <a:rPr lang="en-US" b="1" dirty="0" smtClean="0"/>
              <a:t>Interrupts</a:t>
            </a:r>
            <a:r>
              <a:rPr lang="en-US" altLang="en-US" b="1" dirty="0" smtClean="0">
                <a:solidFill>
                  <a:srgbClr val="C00000"/>
                </a:solidFill>
              </a:rPr>
              <a:t> </a:t>
            </a:r>
            <a:endParaRPr lang="en-US" altLang="en-US" b="1" dirty="0">
              <a:solidFill>
                <a:srgbClr val="C00000"/>
              </a:solidFill>
            </a:endParaRPr>
          </a:p>
          <a:p>
            <a:pPr lvl="1"/>
            <a:r>
              <a:rPr lang="en-US" b="1" dirty="0" err="1"/>
              <a:t>Upcalls</a:t>
            </a:r>
            <a:r>
              <a:rPr lang="en-US" b="1" dirty="0"/>
              <a:t> </a:t>
            </a:r>
            <a:endParaRPr lang="en-US" altLang="en-US" b="1" dirty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We </a:t>
            </a:r>
            <a:r>
              <a:rPr lang="en-US" sz="2800" b="1" dirty="0" smtClean="0">
                <a:solidFill>
                  <a:srgbClr val="C00000"/>
                </a:solidFill>
              </a:rPr>
              <a:t>will have our first quiz on Thursday, September 5 which will cover lectures 1-3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HW 1 </a:t>
            </a:r>
            <a:r>
              <a:rPr lang="en-US" sz="2800" dirty="0" smtClean="0">
                <a:solidFill>
                  <a:schemeClr val="tx1"/>
                </a:solidFill>
              </a:rPr>
              <a:t>is due today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HW 1 key will post on Blackboard soon 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We will discuss </a:t>
            </a:r>
            <a:r>
              <a:rPr lang="en-US" sz="2800" b="1" dirty="0" smtClean="0">
                <a:solidFill>
                  <a:srgbClr val="C00000"/>
                </a:solidFill>
              </a:rPr>
              <a:t>rest of the </a:t>
            </a:r>
            <a:r>
              <a:rPr lang="en-US" sz="2800" b="1" dirty="0" smtClean="0">
                <a:solidFill>
                  <a:srgbClr val="C00000"/>
                </a:solidFill>
              </a:rPr>
              <a:t>project proposal today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Please send me your updated proposal soon </a:t>
            </a:r>
            <a:endParaRPr lang="en-US" sz="2800" b="1" dirty="0">
              <a:solidFill>
                <a:srgbClr val="C00000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CC0000"/>
              </a:solidFill>
            </a:endParaRP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80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r>
              <a:rPr lang="en-US" b="1" dirty="0" smtClean="0"/>
              <a:t>Review: A </a:t>
            </a:r>
            <a:r>
              <a:rPr lang="en-US" b="1" dirty="0" smtClean="0"/>
              <a:t>Model of a CPU</a:t>
            </a:r>
            <a:endParaRPr lang="en-US" b="1" dirty="0"/>
          </a:p>
        </p:txBody>
      </p:sp>
      <p:pic>
        <p:nvPicPr>
          <p:cNvPr id="6" name="Content Placeholder 5" descr="ch2-03_ProgramCounter1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14544" b="-14544"/>
              <a:stretch>
                <a:fillRect/>
              </a:stretch>
            </p:blipFill>
          </mc:Choice>
          <mc:Fallback>
            <p:blipFill>
              <a:blip r:embed="rId3"/>
              <a:srcRect t="-14544" b="-14544"/>
              <a:stretch>
                <a:fillRect/>
              </a:stretch>
            </p:blipFill>
          </mc:Fallback>
        </mc:AlternateContent>
        <p:spPr>
          <a:xfrm>
            <a:off x="533400" y="1928789"/>
            <a:ext cx="3716383" cy="4263617"/>
          </a:xfrm>
        </p:spPr>
      </p:pic>
      <p:pic>
        <p:nvPicPr>
          <p:cNvPr id="4" name="Picture 3" descr="21~Figure_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498304"/>
            <a:ext cx="454766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44286" y="1157956"/>
            <a:ext cx="80772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500" b="1" dirty="0" smtClean="0">
                <a:solidFill>
                  <a:srgbClr val="C00000"/>
                </a:solidFill>
              </a:rPr>
              <a:t>The basic operation of a CPU, Opcode, is the decoded instruction to be executed </a:t>
            </a:r>
            <a:endParaRPr lang="en-US" sz="2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7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44286" y="209006"/>
            <a:ext cx="8077200" cy="1303337"/>
          </a:xfrm>
        </p:spPr>
        <p:txBody>
          <a:bodyPr>
            <a:normAutofit/>
          </a:bodyPr>
          <a:lstStyle/>
          <a:p>
            <a:r>
              <a:rPr lang="en-US" b="1" dirty="0" smtClean="0"/>
              <a:t>A CPU with Dual-Mode Operation</a:t>
            </a:r>
            <a:endParaRPr lang="en-US" b="1" dirty="0"/>
          </a:p>
        </p:txBody>
      </p:sp>
      <p:pic>
        <p:nvPicPr>
          <p:cNvPr id="6" name="Content Placeholder 5" descr="ch2-04_ProgramCounter2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14286" r="-14286"/>
              <a:stretch>
                <a:fillRect/>
              </a:stretch>
            </p:blipFill>
          </mc:Choice>
          <mc:Fallback>
            <p:blipFill>
              <a:blip r:embed="rId4"/>
              <a:srcRect l="-14286" r="-14286"/>
              <a:stretch>
                <a:fillRect/>
              </a:stretch>
            </p:blipFill>
          </mc:Fallback>
        </mc:AlternateContent>
        <p:spPr>
          <a:xfrm>
            <a:off x="-838200" y="1608137"/>
            <a:ext cx="10380663" cy="4792663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44286" y="860675"/>
            <a:ext cx="80772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500" b="1" dirty="0" smtClean="0">
                <a:solidFill>
                  <a:srgbClr val="C00000"/>
                </a:solidFill>
              </a:rPr>
              <a:t>The Operation of a CPU with kernel and user modes</a:t>
            </a:r>
            <a:endParaRPr lang="en-US" sz="2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2900" y="304800"/>
            <a:ext cx="8610600" cy="1303337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Hardware Support: Dual-Mode Operation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767068"/>
            <a:ext cx="7924800" cy="4557532"/>
          </a:xfrm>
        </p:spPr>
        <p:txBody>
          <a:bodyPr>
            <a:normAutofit/>
          </a:bodyPr>
          <a:lstStyle/>
          <a:p>
            <a:r>
              <a:rPr lang="en-US" dirty="0" smtClean="0"/>
              <a:t>Privileged instructions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Available to kernel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Not available to user code</a:t>
            </a:r>
          </a:p>
          <a:p>
            <a:r>
              <a:rPr lang="en-US" dirty="0" smtClean="0"/>
              <a:t>Limits on memory accesses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To prevent user code from overwriting the kernel</a:t>
            </a:r>
          </a:p>
          <a:p>
            <a:r>
              <a:rPr lang="en-US" dirty="0" smtClean="0"/>
              <a:t>Timer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To regain control from a user program in a </a:t>
            </a:r>
            <a:r>
              <a:rPr lang="en-US" b="1" dirty="0" smtClean="0">
                <a:solidFill>
                  <a:srgbClr val="C00000"/>
                </a:solidFill>
              </a:rPr>
              <a:t>loop (Kernel must have a way)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Safe way to switch from user mode to kernel mode, and vice versa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49213"/>
            <a:ext cx="8077200" cy="1303337"/>
          </a:xfrm>
        </p:spPr>
        <p:txBody>
          <a:bodyPr/>
          <a:lstStyle/>
          <a:p>
            <a:r>
              <a:rPr lang="en-US" b="1" dirty="0" smtClean="0"/>
              <a:t>Simple Memory Protection</a:t>
            </a:r>
            <a:endParaRPr lang="en-US" b="1" dirty="0"/>
          </a:p>
        </p:txBody>
      </p:sp>
      <p:pic>
        <p:nvPicPr>
          <p:cNvPr id="8" name="Content Placeholder 7" descr="ch2-05PhysicalMemory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3258" r="-3258"/>
              <a:stretch>
                <a:fillRect/>
              </a:stretch>
            </p:blipFill>
          </mc:Choice>
          <mc:Fallback>
            <p:blipFill>
              <a:blip r:embed="rId4"/>
              <a:srcRect l="-3258" r="-3258"/>
              <a:stretch>
                <a:fillRect/>
              </a:stretch>
            </p:blipFill>
          </mc:Fallback>
        </mc:AlternateContent>
        <p:spPr>
          <a:xfrm>
            <a:off x="-304800" y="1981200"/>
            <a:ext cx="9601200" cy="441960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0772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100" b="1" dirty="0" smtClean="0">
                <a:solidFill>
                  <a:srgbClr val="C00000"/>
                </a:solidFill>
              </a:rPr>
              <a:t>Two registers, </a:t>
            </a:r>
            <a:r>
              <a:rPr lang="en-US" sz="2100" b="1" dirty="0" smtClean="0">
                <a:solidFill>
                  <a:srgbClr val="C00000"/>
                </a:solidFill>
              </a:rPr>
              <a:t>Base (specifies start of memory region) </a:t>
            </a:r>
            <a:r>
              <a:rPr lang="en-US" sz="2100" b="1" dirty="0" smtClean="0">
                <a:solidFill>
                  <a:srgbClr val="C00000"/>
                </a:solidFill>
              </a:rPr>
              <a:t>and </a:t>
            </a:r>
            <a:r>
              <a:rPr lang="en-US" sz="2100" b="1" dirty="0">
                <a:solidFill>
                  <a:srgbClr val="C00000"/>
                </a:solidFill>
              </a:rPr>
              <a:t>bound (specifies </a:t>
            </a:r>
            <a:r>
              <a:rPr lang="en-US" sz="2100" b="1" dirty="0" smtClean="0">
                <a:solidFill>
                  <a:srgbClr val="C00000"/>
                </a:solidFill>
              </a:rPr>
              <a:t>end </a:t>
            </a:r>
            <a:r>
              <a:rPr lang="en-US" sz="2100" b="1" dirty="0">
                <a:solidFill>
                  <a:srgbClr val="C00000"/>
                </a:solidFill>
              </a:rPr>
              <a:t>of memory) </a:t>
            </a:r>
            <a:r>
              <a:rPr lang="en-US" sz="2100" b="1" dirty="0" smtClean="0">
                <a:solidFill>
                  <a:srgbClr val="C00000"/>
                </a:solidFill>
              </a:rPr>
              <a:t>memory protection using physical addresses. </a:t>
            </a:r>
            <a:endParaRPr lang="en-US" sz="2100" b="1" dirty="0" smtClean="0">
              <a:solidFill>
                <a:srgbClr val="C00000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100" dirty="0" smtClean="0">
                <a:solidFill>
                  <a:schemeClr val="tx1"/>
                </a:solidFill>
              </a:rPr>
              <a:t>Every </a:t>
            </a:r>
            <a:r>
              <a:rPr lang="en-US" sz="2100" dirty="0" smtClean="0">
                <a:solidFill>
                  <a:schemeClr val="tx1"/>
                </a:solidFill>
              </a:rPr>
              <a:t>code and data address generated by the program is first checked to verify that its address lies within the memory region of the process.</a:t>
            </a: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3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/>
          <a:lstStyle/>
          <a:p>
            <a:r>
              <a:rPr lang="en-US" b="1" dirty="0" smtClean="0"/>
              <a:t>Towards Virtual Addresses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603783"/>
            <a:ext cx="7848600" cy="4568417"/>
          </a:xfrm>
        </p:spPr>
        <p:txBody>
          <a:bodyPr/>
          <a:lstStyle/>
          <a:p>
            <a:r>
              <a:rPr lang="en-US" dirty="0" smtClean="0"/>
              <a:t>Problems with base and bounds</a:t>
            </a:r>
            <a:r>
              <a:rPr lang="en-US" dirty="0" smtClean="0"/>
              <a:t>?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Memory sharing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Physical memory address (starting at zero)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Memory fragmentation (impossible to relocate program)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077200" cy="1303337"/>
          </a:xfrm>
        </p:spPr>
        <p:txBody>
          <a:bodyPr/>
          <a:lstStyle/>
          <a:p>
            <a:r>
              <a:rPr lang="en-US" b="1" dirty="0" smtClean="0"/>
              <a:t>Virtual Addresses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76400"/>
            <a:ext cx="3125788" cy="452596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Processors (P) level of indirection. All P’s memory start at the same place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Translation </a:t>
            </a:r>
            <a:r>
              <a:rPr lang="en-US" b="1" dirty="0" smtClean="0">
                <a:solidFill>
                  <a:srgbClr val="C00000"/>
                </a:solidFill>
              </a:rPr>
              <a:t>done in hardware, using a table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Table set up by operating system kernel </a:t>
            </a:r>
            <a:r>
              <a:rPr lang="en-US" b="1" dirty="0" smtClean="0">
                <a:solidFill>
                  <a:srgbClr val="C00000"/>
                </a:solidFill>
              </a:rPr>
              <a:t>(details will discuss in chapter 8)</a:t>
            </a:r>
          </a:p>
        </p:txBody>
      </p:sp>
      <p:pic>
        <p:nvPicPr>
          <p:cNvPr id="5" name="Content Placeholder 3" descr="ch2-06_VirtualAddresses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3258" r="-3258"/>
              <a:stretch>
                <a:fillRect/>
              </a:stretch>
            </p:blipFill>
          </mc:Choice>
          <mc:Fallback>
            <p:blipFill>
              <a:blip r:embed="rId4"/>
              <a:srcRect l="-3258" r="-3258"/>
              <a:stretch>
                <a:fillRect/>
              </a:stretch>
            </p:blipFill>
          </mc:Fallback>
        </mc:AlternateContent>
        <p:spPr>
          <a:xfrm>
            <a:off x="2239529" y="1380071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457200"/>
            <a:ext cx="8077200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Example: Physical Vs. Virtual memory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0783" y="1295400"/>
            <a:ext cx="83058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staticVar</a:t>
            </a:r>
            <a:r>
              <a:rPr lang="en-US" sz="2600" dirty="0" smtClean="0"/>
              <a:t> = 0;      // a static variable</a:t>
            </a:r>
          </a:p>
          <a:p>
            <a:pPr>
              <a:buNone/>
            </a:pPr>
            <a:r>
              <a:rPr lang="en-US" sz="2600" dirty="0" smtClean="0"/>
              <a:t>main() {</a:t>
            </a:r>
          </a:p>
          <a:p>
            <a:pPr>
              <a:buNone/>
            </a:pPr>
            <a:r>
              <a:rPr lang="en-US" sz="2600" dirty="0" smtClean="0"/>
              <a:t>    </a:t>
            </a:r>
            <a:r>
              <a:rPr lang="en-US" sz="2600" dirty="0" err="1" smtClean="0"/>
              <a:t>staticVar</a:t>
            </a:r>
            <a:r>
              <a:rPr lang="en-US" sz="2600" dirty="0" smtClean="0"/>
              <a:t> += 1;</a:t>
            </a:r>
          </a:p>
          <a:p>
            <a:pPr>
              <a:buNone/>
            </a:pPr>
            <a:r>
              <a:rPr lang="en-US" sz="2600" dirty="0" smtClean="0"/>
              <a:t>    sleep(10);  // sleep for </a:t>
            </a:r>
            <a:r>
              <a:rPr lang="en-US" sz="2600" dirty="0" err="1" smtClean="0"/>
              <a:t>x</a:t>
            </a:r>
            <a:r>
              <a:rPr lang="en-US" sz="2600" dirty="0" smtClean="0"/>
              <a:t> seconds</a:t>
            </a:r>
          </a:p>
          <a:p>
            <a:pPr>
              <a:buNone/>
            </a:pPr>
            <a:r>
              <a:rPr lang="en-US" sz="2600" dirty="0" smtClean="0"/>
              <a:t>    </a:t>
            </a:r>
            <a:r>
              <a:rPr lang="en-US" sz="2600" dirty="0" err="1" smtClean="0"/>
              <a:t>printf</a:t>
            </a:r>
            <a:r>
              <a:rPr lang="en-US" sz="2600" dirty="0" smtClean="0"/>
              <a:t> ("static address: %x, value: %d\n", &amp;</a:t>
            </a:r>
            <a:r>
              <a:rPr lang="en-US" sz="2600" dirty="0" err="1" smtClean="0"/>
              <a:t>staticVar</a:t>
            </a:r>
            <a:r>
              <a:rPr lang="en-US" sz="2600" dirty="0" smtClean="0"/>
              <a:t>, </a:t>
            </a:r>
            <a:r>
              <a:rPr lang="en-US" sz="2600" dirty="0" err="1" smtClean="0"/>
              <a:t>staticVar</a:t>
            </a:r>
            <a:r>
              <a:rPr lang="en-US" sz="2600" dirty="0" smtClean="0"/>
              <a:t>);</a:t>
            </a:r>
          </a:p>
          <a:p>
            <a:pPr>
              <a:buNone/>
            </a:pPr>
            <a:r>
              <a:rPr lang="en-US" sz="2600" dirty="0" smtClean="0"/>
              <a:t>}</a:t>
            </a:r>
          </a:p>
          <a:p>
            <a:pPr>
              <a:buNone/>
            </a:pPr>
            <a:r>
              <a:rPr lang="en-US" sz="2600" dirty="0" smtClean="0"/>
              <a:t>What if we took the address of a procedure local variable in two copies of the same program running at the same time?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b="1" dirty="0" smtClean="0"/>
              <a:t>ANS: the output does not change </a:t>
            </a:r>
          </a:p>
        </p:txBody>
      </p:sp>
    </p:spTree>
    <p:extLst>
      <p:ext uri="{BB962C8B-B14F-4D97-AF65-F5344CB8AC3E}">
        <p14:creationId xmlns:p14="http://schemas.microsoft.com/office/powerpoint/2010/main" val="30635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46892</TotalTime>
  <Words>919</Words>
  <Application>Microsoft Office PowerPoint</Application>
  <PresentationFormat>On-screen Show (4:3)</PresentationFormat>
  <Paragraphs>136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Garamond</vt:lpstr>
      <vt:lpstr>Times New Roman</vt:lpstr>
      <vt:lpstr>Trebuchet MS</vt:lpstr>
      <vt:lpstr>Organic</vt:lpstr>
      <vt:lpstr>CSCI U511 01 Operating Systems AKM Jahangir A Majumder, PhD</vt:lpstr>
      <vt:lpstr>Review and Learning Outcomes</vt:lpstr>
      <vt:lpstr>Review: A Model of a CPU</vt:lpstr>
      <vt:lpstr>A CPU with Dual-Mode Operation</vt:lpstr>
      <vt:lpstr>Hardware Support: Dual-Mode Operation</vt:lpstr>
      <vt:lpstr>Simple Memory Protection</vt:lpstr>
      <vt:lpstr>Towards Virtual Addresses</vt:lpstr>
      <vt:lpstr>Virtual Addresses</vt:lpstr>
      <vt:lpstr>Example: Physical Vs. Virtual memory  </vt:lpstr>
      <vt:lpstr>Hardware Timer</vt:lpstr>
      <vt:lpstr>Mode Switch: User to Kernel</vt:lpstr>
      <vt:lpstr>Mode Switch: Kernel to User </vt:lpstr>
      <vt:lpstr>How do we take interrupts safely?</vt:lpstr>
      <vt:lpstr>Interrupt Vector</vt:lpstr>
      <vt:lpstr>Interrupt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1351</cp:revision>
  <cp:lastPrinted>2013-11-25T17:13:45Z</cp:lastPrinted>
  <dcterms:created xsi:type="dcterms:W3CDTF">2012-08-10T22:02:17Z</dcterms:created>
  <dcterms:modified xsi:type="dcterms:W3CDTF">2019-09-04T01:49:45Z</dcterms:modified>
</cp:coreProperties>
</file>