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26"/>
  </p:notesMasterIdLst>
  <p:handoutMasterIdLst>
    <p:handoutMasterId r:id="rId27"/>
  </p:handoutMasterIdLst>
  <p:sldIdLst>
    <p:sldId id="1524" r:id="rId2"/>
    <p:sldId id="1525" r:id="rId3"/>
    <p:sldId id="1526" r:id="rId4"/>
    <p:sldId id="950" r:id="rId5"/>
    <p:sldId id="951" r:id="rId6"/>
    <p:sldId id="1452" r:id="rId7"/>
    <p:sldId id="952" r:id="rId8"/>
    <p:sldId id="953" r:id="rId9"/>
    <p:sldId id="954" r:id="rId10"/>
    <p:sldId id="955" r:id="rId11"/>
    <p:sldId id="956" r:id="rId12"/>
    <p:sldId id="957" r:id="rId13"/>
    <p:sldId id="958" r:id="rId14"/>
    <p:sldId id="960" r:id="rId15"/>
    <p:sldId id="961" r:id="rId16"/>
    <p:sldId id="962" r:id="rId17"/>
    <p:sldId id="963" r:id="rId18"/>
    <p:sldId id="964" r:id="rId19"/>
    <p:sldId id="966" r:id="rId20"/>
    <p:sldId id="967" r:id="rId21"/>
    <p:sldId id="968" r:id="rId22"/>
    <p:sldId id="969" r:id="rId23"/>
    <p:sldId id="970" r:id="rId24"/>
    <p:sldId id="1460" r:id="rId25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55" autoAdjust="0"/>
  </p:normalViewPr>
  <p:slideViewPr>
    <p:cSldViewPr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825F-C7E7-4636-94F1-AC6DDFB96CCE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DCF2-22E6-45FC-BFFF-F9FE793D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4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DC545A4-FC33-4A93-9C6A-791085183A9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34B4D12-0171-4CB0-80BD-A229CE42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8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198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</a:t>
            </a:r>
            <a:r>
              <a:rPr lang="en-US" baseline="0" dirty="0" smtClean="0"/>
              <a:t> by “processor register” I do not mean %</a:t>
            </a:r>
            <a:r>
              <a:rPr lang="en-US" baseline="0" dirty="0" err="1" smtClean="0"/>
              <a:t>eax</a:t>
            </a:r>
            <a:r>
              <a:rPr lang="en-US" baseline="0" dirty="0" smtClean="0"/>
              <a:t>.  Rather – these are special purpose registers.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18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goes</a:t>
            </a:r>
            <a:r>
              <a:rPr lang="en-US" baseline="0" dirty="0" smtClean="0"/>
              <a:t> in a stack frame?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Frame pointer</a:t>
            </a:r>
          </a:p>
          <a:p>
            <a:r>
              <a:rPr lang="en-US" baseline="0" dirty="0" smtClean="0"/>
              <a:t>Locals</a:t>
            </a:r>
          </a:p>
          <a:p>
            <a:r>
              <a:rPr lang="en-US" baseline="0" dirty="0" smtClean="0"/>
              <a:t>Return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73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Lots of complexity on this slide.  Let’s unpack: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Every process/thread has two stacks.  When the process is running, does the kernel stack have anything useful on it?  You might think yes – it called into the user program.  But actually no – the user program doesn’t return from main.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Need to change this to add “crt0.s” – main returns to crt0.s, and then calls exit.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Best to think of this as multiple personality disorder: sometimes we want to save context, other times not!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a process is ready to run, but not running – it has its user stack as before, but now I also need a place to store the state that had been in the CPU when it stopped running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a process is waiting for I/O, it had done a system call,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12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I’m going to answer these questions,</a:t>
            </a:r>
            <a:r>
              <a:rPr lang="en-US" baseline="0" dirty="0" smtClean="0"/>
              <a:t> kind of as a side light to the rest of the discussion.  But they are pretty important!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67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 this slide – too much for the students to 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7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r>
              <a:rPr lang="en-US" baseline="0" dirty="0" smtClean="0"/>
              <a:t>Why does the stack pointer on the x86 have two components?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7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16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Apologies: it</a:t>
            </a:r>
            <a:r>
              <a:rPr lang="en-US" baseline="0" dirty="0" smtClean="0"/>
              <a:t> should be Guest/Host Interrupt Stack to be consistent with the </a:t>
            </a:r>
            <a:r>
              <a:rPr lang="en-US" baseline="0" smtClean="0"/>
              <a:t>other figures.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2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2A2BFDF0-BC6B-4878-B0FE-CBEDACD39006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6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FA8A-9414-419C-A1B6-F05C352D81E6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28A0-2375-42D0-ACA7-8C47CF48DF50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439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FFED-1387-462E-8FBC-4C0389BAFEDA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 smtClean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 smtClean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470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AB40-E574-487F-9065-39F531F4A021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62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2E67-7AFF-4C70-8D7F-396B1827E89E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713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90C0-120B-4C69-912E-D6B64A5298FB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707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BEF2-5102-4894-BEF1-CEAC36FEC95B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93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9A50-ADBC-4738-B39D-A154D14848BB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368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7608-2420-C649-93E2-35E9A095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334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D18E2-426B-CD4D-A3E2-7F32BF7CE62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447800"/>
            <a:ext cx="3981450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391C1-C169-F548-B0B1-BCE41579C0C1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838200" y="4000500"/>
            <a:ext cx="3981450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29869-B589-1C40-AFF9-F92B1D29E092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4972050" y="1447800"/>
            <a:ext cx="3983038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E0C2969-825A-D64F-A293-618F0C072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2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8227BA03-B869-1641-B047-FAEB467348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586F2-E0F2-4AD0-90A8-7B89C9627C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55910F1F-B5D1-9C40-972A-4F03573A2F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 1550, cs.pitt.edu (originaly modified by Ethan L. Miller and Scott A. Brandt)</a:t>
            </a:r>
          </a:p>
        </p:txBody>
      </p:sp>
    </p:spTree>
    <p:extLst>
      <p:ext uri="{BB962C8B-B14F-4D97-AF65-F5344CB8AC3E}">
        <p14:creationId xmlns:p14="http://schemas.microsoft.com/office/powerpoint/2010/main" val="5325203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4792D-3E86-5B41-BDD6-AC61DEBA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334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7F024-FD95-704F-A293-820F04798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398145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828F0-4369-8B4A-A96A-7D2F76B23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2050" y="1447800"/>
            <a:ext cx="3983038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E0C2969-825A-D64F-A293-618F0C072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2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227BA03-B869-1641-B047-FAEB467348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EEF27-6604-4758-984A-8027194822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5910F1F-B5D1-9C40-972A-4F03573A2F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 1550, cs.pitt.edu (originaly modified by Ethan L. Miller and Scott A. Brandt)</a:t>
            </a:r>
          </a:p>
        </p:txBody>
      </p:sp>
    </p:spTree>
    <p:extLst>
      <p:ext uri="{BB962C8B-B14F-4D97-AF65-F5344CB8AC3E}">
        <p14:creationId xmlns:p14="http://schemas.microsoft.com/office/powerpoint/2010/main" val="41338501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003C-4810-4A49-983E-07682957FE21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4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4BA4-EF89-6B43-9780-B81D6F17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334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6A3A8-00F9-2F4C-A672-9A4BC7C9FEA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447800"/>
            <a:ext cx="8116888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6BA1A-E5BA-8244-83E8-0D8CAAB68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000500"/>
            <a:ext cx="8116888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E0C2969-825A-D64F-A293-618F0C072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2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227BA03-B869-1641-B047-FAEB467348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CDFAD-3497-4E6A-AA87-18D242AB73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5910F1F-B5D1-9C40-972A-4F03573A2F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 1550, cs.pitt.edu (originaly modified by Ethan L. Miller and Scott A. Brandt)</a:t>
            </a:r>
          </a:p>
        </p:txBody>
      </p:sp>
    </p:spTree>
    <p:extLst>
      <p:ext uri="{BB962C8B-B14F-4D97-AF65-F5344CB8AC3E}">
        <p14:creationId xmlns:p14="http://schemas.microsoft.com/office/powerpoint/2010/main" val="154499608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C3BC-C4CB-B647-90EF-9FD66AAE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334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E76F0-9FAE-994B-B4C2-86458984650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447800"/>
            <a:ext cx="398145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0931B-AF8F-2C45-8401-F5D30FBE8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2050" y="1447800"/>
            <a:ext cx="3983038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E0C2969-825A-D64F-A293-618F0C072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2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227BA03-B869-1641-B047-FAEB467348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F2B7E-7EDB-40FF-BF72-7711ADE04D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5910F1F-B5D1-9C40-972A-4F03573A2F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 1550, cs.pitt.edu (originaly modified by Ethan L. Miller and Scott A. Brandt)</a:t>
            </a:r>
          </a:p>
        </p:txBody>
      </p:sp>
    </p:spTree>
    <p:extLst>
      <p:ext uri="{BB962C8B-B14F-4D97-AF65-F5344CB8AC3E}">
        <p14:creationId xmlns:p14="http://schemas.microsoft.com/office/powerpoint/2010/main" val="399703467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58ED6-36A3-1049-849D-55A73C60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334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0CDD-2A17-2246-91B0-CA0FB4ACE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8116888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5A65C-E82C-A246-A31D-B93B2FD75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4000500"/>
            <a:ext cx="8116888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E0C2969-825A-D64F-A293-618F0C072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2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227BA03-B869-1641-B047-FAEB467348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D706D-6566-4B07-9CA5-B67000C5AB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5910F1F-B5D1-9C40-972A-4F03573A2F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 1550, cs.pitt.edu (originaly modified by Ethan L. Miller and Scott A. Brandt)</a:t>
            </a:r>
          </a:p>
        </p:txBody>
      </p:sp>
    </p:spTree>
    <p:extLst>
      <p:ext uri="{BB962C8B-B14F-4D97-AF65-F5344CB8AC3E}">
        <p14:creationId xmlns:p14="http://schemas.microsoft.com/office/powerpoint/2010/main" val="42494005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C3B7-97CD-4C18-A3B5-B56B24BA388E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80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893-D22F-4317-A749-7DC7FB0F08BC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1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2C0-1D20-477C-A2AA-34CEEACEEB21}" type="datetime1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93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8912-2D8A-4A49-9DC9-67ECF6C188CA}" type="datetime1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84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868-C4DF-4EDE-A4CA-72CE65D3D43B}" type="datetime1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FE4D-D92B-4C34-A129-1B2A04785BCB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2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35F5-2ED4-456D-9587-1B8A1FE90AD1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2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F79A34-E34C-4FAD-93D2-3707A35D19E6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6" r:id="rId18"/>
    <p:sldLayoutId id="2147483837" r:id="rId19"/>
    <p:sldLayoutId id="2147483838" r:id="rId20"/>
    <p:sldLayoutId id="2147483839" r:id="rId21"/>
    <p:sldLayoutId id="2147483840" r:id="rId2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d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d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d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5.pd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d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d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d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762000" y="2274463"/>
            <a:ext cx="7772400" cy="1057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CSCI U511 01 Operating Systems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AKM Jahangir A </a:t>
            </a:r>
            <a:r>
              <a:rPr lang="en-US" sz="2400" dirty="0" err="1" smtClean="0">
                <a:solidFill>
                  <a:schemeClr val="tx1"/>
                </a:solidFill>
              </a:rPr>
              <a:t>Majumder,</a:t>
            </a:r>
            <a:r>
              <a:rPr lang="en-US" sz="2400" dirty="0" smtClean="0">
                <a:solidFill>
                  <a:schemeClr val="tx1"/>
                </a:solidFill>
              </a:rPr>
              <a:t> PhD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581400"/>
            <a:ext cx="6400800" cy="609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800" dirty="0" smtClean="0"/>
              <a:t>Fall 2019 - Lecture </a:t>
            </a:r>
            <a:r>
              <a:rPr lang="en-US" sz="1800" dirty="0" smtClean="0"/>
              <a:t>5</a:t>
            </a: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Sept. </a:t>
            </a:r>
            <a:r>
              <a:rPr lang="en-US" sz="1800" dirty="0" smtClean="0"/>
              <a:t>5, </a:t>
            </a:r>
            <a:r>
              <a:rPr lang="en-US" sz="1800" dirty="0" smtClean="0"/>
              <a:t>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FA446-8554-4AF8-AA37-8EBC0573AF1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2" name="Rectangle 6"/>
          <p:cNvSpPr txBox="1">
            <a:spLocks noChangeArrowheads="1"/>
          </p:cNvSpPr>
          <p:nvPr/>
        </p:nvSpPr>
        <p:spPr bwMode="auto">
          <a:xfrm>
            <a:off x="1600200" y="4555278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i="1" dirty="0"/>
              <a:t>Note:</a:t>
            </a:r>
            <a:r>
              <a:rPr lang="en-US" sz="1600" i="1" dirty="0"/>
              <a:t>  Some slides are adapted from those used by previous </a:t>
            </a:r>
            <a:r>
              <a:rPr lang="en-US" sz="1600" i="1" dirty="0" smtClean="0"/>
              <a:t>instructors </a:t>
            </a:r>
            <a:r>
              <a:rPr lang="en-US" sz="1600" i="1" dirty="0"/>
              <a:t>and some slides include figures from the </a:t>
            </a:r>
            <a:r>
              <a:rPr lang="en-US" sz="1600" i="1" dirty="0" smtClean="0"/>
              <a:t>textbook.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84417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04800"/>
            <a:ext cx="8077200" cy="1303337"/>
          </a:xfrm>
        </p:spPr>
        <p:txBody>
          <a:bodyPr/>
          <a:lstStyle/>
          <a:p>
            <a:r>
              <a:rPr lang="en-US" b="1" dirty="0" smtClean="0"/>
              <a:t>Case Study: x86 Interrupt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1577657"/>
            <a:ext cx="7848600" cy="474694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Save current stack pointer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Save current program counter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Save current processor status word (condition codes)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Switch to kernel stack; put SP, PC, </a:t>
            </a:r>
            <a:r>
              <a:rPr lang="en-US" b="1" dirty="0" smtClean="0">
                <a:solidFill>
                  <a:srgbClr val="002060"/>
                </a:solidFill>
              </a:rPr>
              <a:t>PSW (</a:t>
            </a:r>
            <a:r>
              <a:rPr lang="en-US" dirty="0"/>
              <a:t>PROGRAM STATUS WORD</a:t>
            </a:r>
            <a:r>
              <a:rPr lang="en-US" b="1" dirty="0" smtClean="0">
                <a:solidFill>
                  <a:srgbClr val="002060"/>
                </a:solidFill>
              </a:rPr>
              <a:t>) on stack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Switch to kernel mode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Vector </a:t>
            </a:r>
            <a:r>
              <a:rPr lang="en-US" b="1" dirty="0" smtClean="0">
                <a:solidFill>
                  <a:srgbClr val="002060"/>
                </a:solidFill>
              </a:rPr>
              <a:t>through interrupt table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Interrupt handler saves registers it might clobber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152400"/>
            <a:ext cx="8077200" cy="1303337"/>
          </a:xfrm>
        </p:spPr>
        <p:txBody>
          <a:bodyPr/>
          <a:lstStyle/>
          <a:p>
            <a:r>
              <a:rPr lang="en-US" b="1" dirty="0" smtClean="0"/>
              <a:t>Before Interrupt</a:t>
            </a:r>
            <a:endParaRPr lang="en-US" b="1" dirty="0"/>
          </a:p>
        </p:txBody>
      </p:sp>
      <p:pic>
        <p:nvPicPr>
          <p:cNvPr id="5" name="Content Placeholder 4" descr="ch2-09_beforeInterrupt.pdf"/>
          <p:cNvPicPr>
            <a:picLocks noGrp="1" noChangeAspect="1"/>
          </p:cNvPicPr>
          <p:nvPr>
            <p:ph idx="4294967295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-1635" b="-1635"/>
              <a:stretch>
                <a:fillRect/>
              </a:stretch>
            </p:blipFill>
          </mc:Choice>
          <mc:Fallback>
            <p:blipFill>
              <a:blip r:embed="rId4"/>
              <a:srcRect t="-1635" b="-1635"/>
              <a:stretch>
                <a:fillRect/>
              </a:stretch>
            </p:blipFill>
          </mc:Fallback>
        </mc:AlternateContent>
        <p:spPr>
          <a:xfrm>
            <a:off x="304800" y="1613648"/>
            <a:ext cx="8534400" cy="5164137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44286" y="874848"/>
            <a:ext cx="7772400" cy="13033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 state of the system before an interrupt handler is invoke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SS (Stack segment), ESP (stack pointer), CS (code segment), EIP (program counter)</a:t>
            </a:r>
            <a:endParaRPr lang="en-US" sz="1800" dirty="0">
              <a:solidFill>
                <a:srgbClr val="00206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82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252844"/>
            <a:ext cx="8077200" cy="1303337"/>
          </a:xfrm>
        </p:spPr>
        <p:txBody>
          <a:bodyPr/>
          <a:lstStyle/>
          <a:p>
            <a:r>
              <a:rPr lang="en-US" b="1" dirty="0" smtClean="0"/>
              <a:t>During Interrupt</a:t>
            </a:r>
            <a:endParaRPr lang="en-US" b="1" dirty="0"/>
          </a:p>
        </p:txBody>
      </p:sp>
      <p:pic>
        <p:nvPicPr>
          <p:cNvPr id="5" name="Content Placeholder 4" descr="ch2-10_duringInterrupt.pdf"/>
          <p:cNvPicPr>
            <a:picLocks noGrp="1" noChangeAspect="1"/>
          </p:cNvPicPr>
          <p:nvPr>
            <p:ph idx="4294967295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-12941" r="-12941"/>
              <a:stretch>
                <a:fillRect/>
              </a:stretch>
            </p:blipFill>
          </mc:Choice>
          <mc:Fallback>
            <p:blipFill>
              <a:blip r:embed="rId3"/>
              <a:srcRect l="-12941" r="-12941"/>
              <a:stretch>
                <a:fillRect/>
              </a:stretch>
            </p:blipFill>
          </mc:Fallback>
        </mc:AlternateContent>
        <p:spPr>
          <a:xfrm>
            <a:off x="-1142999" y="1143000"/>
            <a:ext cx="11353800" cy="5334000"/>
          </a:xfrm>
        </p:spPr>
      </p:pic>
    </p:spTree>
    <p:extLst>
      <p:ext uri="{BB962C8B-B14F-4D97-AF65-F5344CB8AC3E}">
        <p14:creationId xmlns:p14="http://schemas.microsoft.com/office/powerpoint/2010/main" val="306088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228600"/>
            <a:ext cx="8229600" cy="1143001"/>
          </a:xfrm>
        </p:spPr>
        <p:txBody>
          <a:bodyPr/>
          <a:lstStyle/>
          <a:p>
            <a:r>
              <a:rPr lang="en-US" b="1" dirty="0" smtClean="0"/>
              <a:t>After Interrupt</a:t>
            </a:r>
            <a:endParaRPr lang="en-US" b="1" dirty="0"/>
          </a:p>
        </p:txBody>
      </p:sp>
      <p:pic>
        <p:nvPicPr>
          <p:cNvPr id="5" name="Content Placeholder 4" descr="ch2-11_afterInterrupt.pdf"/>
          <p:cNvPicPr>
            <a:picLocks noGrp="1" noChangeAspect="1"/>
          </p:cNvPicPr>
          <p:nvPr>
            <p:ph idx="4294967295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-27466" r="-27466"/>
              <a:stretch>
                <a:fillRect/>
              </a:stretch>
            </p:blipFill>
          </mc:Choice>
          <mc:Fallback>
            <p:blipFill>
              <a:blip r:embed="rId3"/>
              <a:srcRect l="-27466" r="-27466"/>
              <a:stretch>
                <a:fillRect/>
              </a:stretch>
            </p:blipFill>
          </mc:Fallback>
        </mc:AlternateContent>
        <p:spPr>
          <a:xfrm>
            <a:off x="-2133600" y="982844"/>
            <a:ext cx="13106400" cy="5943600"/>
          </a:xfrm>
        </p:spPr>
      </p:pic>
    </p:spTree>
    <p:extLst>
      <p:ext uri="{BB962C8B-B14F-4D97-AF65-F5344CB8AC3E}">
        <p14:creationId xmlns:p14="http://schemas.microsoft.com/office/powerpoint/2010/main" val="41894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81000"/>
            <a:ext cx="8077200" cy="1303337"/>
          </a:xfrm>
        </p:spPr>
        <p:txBody>
          <a:bodyPr/>
          <a:lstStyle/>
          <a:p>
            <a:r>
              <a:rPr lang="en-US" b="1" dirty="0" smtClean="0"/>
              <a:t>At end of handler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447800"/>
            <a:ext cx="7924800" cy="48768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Handler restores saved registers</a:t>
            </a:r>
          </a:p>
          <a:p>
            <a:r>
              <a:rPr lang="en-US" dirty="0" smtClean="0"/>
              <a:t>Atomically return to </a:t>
            </a:r>
            <a:r>
              <a:rPr lang="en-US" b="1" dirty="0" smtClean="0">
                <a:solidFill>
                  <a:srgbClr val="C00000"/>
                </a:solidFill>
              </a:rPr>
              <a:t>interrupted process/thread</a:t>
            </a:r>
          </a:p>
          <a:p>
            <a:pPr lvl="1"/>
            <a:r>
              <a:rPr lang="en-US" dirty="0" smtClean="0"/>
              <a:t>Restore program counter</a:t>
            </a:r>
          </a:p>
          <a:p>
            <a:pPr lvl="1"/>
            <a:r>
              <a:rPr lang="en-US" dirty="0" smtClean="0"/>
              <a:t>Restore program stack</a:t>
            </a:r>
          </a:p>
          <a:p>
            <a:pPr lvl="1"/>
            <a:r>
              <a:rPr lang="en-US" dirty="0" smtClean="0"/>
              <a:t>Restore processor status word/condition codes</a:t>
            </a:r>
          </a:p>
          <a:p>
            <a:pPr lvl="1"/>
            <a:r>
              <a:rPr lang="en-US" dirty="0" smtClean="0"/>
              <a:t>Switch to user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22989"/>
            <a:ext cx="8077200" cy="1303337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Upcall</a:t>
            </a:r>
            <a:r>
              <a:rPr lang="en-US" b="1" dirty="0" smtClean="0"/>
              <a:t>: User-level event delivery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524000"/>
            <a:ext cx="80772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Notify user process of some event that needs to be handled right away</a:t>
            </a:r>
          </a:p>
          <a:p>
            <a:pPr lvl="1"/>
            <a:r>
              <a:rPr lang="en-US" dirty="0" smtClean="0"/>
              <a:t>Time expiration</a:t>
            </a:r>
          </a:p>
          <a:p>
            <a:pPr lvl="2"/>
            <a:r>
              <a:rPr lang="en-US" dirty="0" smtClean="0"/>
              <a:t>Real-time user interface</a:t>
            </a:r>
          </a:p>
          <a:p>
            <a:pPr lvl="2"/>
            <a:r>
              <a:rPr lang="en-US" dirty="0" smtClean="0"/>
              <a:t>Time-slice for user-level thread manager</a:t>
            </a:r>
          </a:p>
          <a:p>
            <a:pPr lvl="1"/>
            <a:r>
              <a:rPr lang="en-US" dirty="0" smtClean="0"/>
              <a:t>Interrupt delivery for VM player</a:t>
            </a:r>
          </a:p>
          <a:p>
            <a:pPr lvl="1"/>
            <a:r>
              <a:rPr lang="en-US" dirty="0" smtClean="0"/>
              <a:t>Asynchronous I/O completion (</a:t>
            </a:r>
            <a:r>
              <a:rPr lang="en-US" dirty="0" err="1" smtClean="0"/>
              <a:t>async</a:t>
            </a:r>
            <a:r>
              <a:rPr lang="en-US" dirty="0" smtClean="0"/>
              <a:t>/await)</a:t>
            </a:r>
          </a:p>
          <a:p>
            <a:r>
              <a:rPr lang="en-US" dirty="0" smtClean="0"/>
              <a:t>AKA UNIX </a:t>
            </a:r>
            <a:r>
              <a:rPr lang="en-US" b="1" dirty="0" smtClean="0">
                <a:solidFill>
                  <a:srgbClr val="C00000"/>
                </a:solidFill>
              </a:rPr>
              <a:t>signals</a:t>
            </a:r>
          </a:p>
          <a:p>
            <a:r>
              <a:rPr lang="en-US" dirty="0" smtClean="0"/>
              <a:t>AKA Windows </a:t>
            </a:r>
            <a:r>
              <a:rPr lang="en-US" b="1" dirty="0" smtClean="0">
                <a:solidFill>
                  <a:srgbClr val="C00000"/>
                </a:solidFill>
              </a:rPr>
              <a:t>asynchronous events </a:t>
            </a:r>
            <a:endParaRPr lang="en-US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288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81000"/>
            <a:ext cx="8077200" cy="1303337"/>
          </a:xfrm>
        </p:spPr>
        <p:txBody>
          <a:bodyPr/>
          <a:lstStyle/>
          <a:p>
            <a:r>
              <a:rPr lang="en-US" b="1" dirty="0" err="1" smtClean="0"/>
              <a:t>Upcalls</a:t>
            </a:r>
            <a:r>
              <a:rPr lang="en-US" b="1" dirty="0" smtClean="0"/>
              <a:t> </a:t>
            </a:r>
            <a:r>
              <a:rPr lang="en-US" b="1" dirty="0" err="1" smtClean="0"/>
              <a:t>vs</a:t>
            </a:r>
            <a:r>
              <a:rPr lang="en-US" b="1" dirty="0" smtClean="0"/>
              <a:t> Interrupts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1524000"/>
            <a:ext cx="7848600" cy="46482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Signal handlers = interrupt vector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Signal stack = interrupt stack</a:t>
            </a:r>
          </a:p>
          <a:p>
            <a:r>
              <a:rPr lang="en-US" dirty="0" smtClean="0"/>
              <a:t>Automatic save/restore registers = transparent resume</a:t>
            </a:r>
          </a:p>
          <a:p>
            <a:r>
              <a:rPr lang="en-US" dirty="0" smtClean="0"/>
              <a:t>Signal masking: signals disabled while in signal handler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23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228600"/>
            <a:ext cx="8077200" cy="1303337"/>
          </a:xfrm>
        </p:spPr>
        <p:txBody>
          <a:bodyPr/>
          <a:lstStyle/>
          <a:p>
            <a:r>
              <a:rPr lang="en-US" b="1" dirty="0" err="1" smtClean="0"/>
              <a:t>Upcall</a:t>
            </a:r>
            <a:r>
              <a:rPr lang="en-US" b="1" dirty="0" smtClean="0"/>
              <a:t>: Before</a:t>
            </a:r>
            <a:endParaRPr lang="en-US" b="1" dirty="0"/>
          </a:p>
        </p:txBody>
      </p:sp>
      <p:pic>
        <p:nvPicPr>
          <p:cNvPr id="6" name="Content Placeholder 5" descr="ch2-13_beforeSignal.pdf"/>
          <p:cNvPicPr>
            <a:picLocks noGrp="1" noChangeAspect="1"/>
          </p:cNvPicPr>
          <p:nvPr>
            <p:ph idx="4294967295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t="-7373" b="-7373"/>
              <a:stretch>
                <a:fillRect/>
              </a:stretch>
            </p:blipFill>
          </mc:Choice>
          <mc:Fallback>
            <p:blipFill>
              <a:blip r:embed="rId3"/>
              <a:srcRect t="-7373" b="-7373"/>
              <a:stretch>
                <a:fillRect/>
              </a:stretch>
            </p:blipFill>
          </mc:Fallback>
        </mc:AlternateContent>
        <p:spPr>
          <a:xfrm>
            <a:off x="-304800" y="1219200"/>
            <a:ext cx="9144000" cy="5753100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33400" y="880268"/>
            <a:ext cx="7772400" cy="13033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 state of the user program and signal handler before UNIX signal (</a:t>
            </a:r>
            <a:r>
              <a:rPr lang="en-US" sz="1800" dirty="0" err="1" smtClean="0">
                <a:solidFill>
                  <a:srgbClr val="00206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Upcall</a:t>
            </a:r>
            <a:r>
              <a:rPr lang="en-US" sz="1800" dirty="0" smtClean="0">
                <a:solidFill>
                  <a:srgbClr val="00206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rgbClr val="00206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Upcall</a:t>
            </a:r>
            <a:r>
              <a:rPr lang="en-US" sz="1800" dirty="0" smtClean="0">
                <a:solidFill>
                  <a:srgbClr val="00206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behave analogously to processor exceptions, but at user level. </a:t>
            </a:r>
            <a:endParaRPr lang="en-US" sz="1800" dirty="0">
              <a:solidFill>
                <a:srgbClr val="00206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272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150995"/>
            <a:ext cx="8077200" cy="1303337"/>
          </a:xfrm>
        </p:spPr>
        <p:txBody>
          <a:bodyPr/>
          <a:lstStyle/>
          <a:p>
            <a:r>
              <a:rPr lang="en-US" b="1" dirty="0" err="1" smtClean="0"/>
              <a:t>Upcall</a:t>
            </a:r>
            <a:r>
              <a:rPr lang="en-US" b="1" dirty="0" smtClean="0"/>
              <a:t>: During</a:t>
            </a:r>
            <a:endParaRPr lang="en-US" b="1" dirty="0"/>
          </a:p>
        </p:txBody>
      </p:sp>
      <p:pic>
        <p:nvPicPr>
          <p:cNvPr id="5" name="Content Placeholder 4" descr="ch2-14_duringSignal.pdf"/>
          <p:cNvPicPr>
            <a:picLocks noGrp="1" noChangeAspect="1"/>
          </p:cNvPicPr>
          <p:nvPr>
            <p:ph idx="4294967295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t="-7373" b="-7373"/>
              <a:stretch>
                <a:fillRect/>
              </a:stretch>
            </p:blipFill>
          </mc:Choice>
          <mc:Fallback>
            <p:blipFill>
              <a:blip r:embed="rId3"/>
              <a:srcRect t="-7373" b="-7373"/>
              <a:stretch>
                <a:fillRect/>
              </a:stretch>
            </p:blipFill>
          </mc:Fallback>
        </mc:AlternateContent>
        <p:spPr>
          <a:xfrm>
            <a:off x="-228600" y="1295400"/>
            <a:ext cx="8991600" cy="5818187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85800" y="990600"/>
            <a:ext cx="7772400" cy="13033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The state of the user program and signal handler during UNIX signal (</a:t>
            </a:r>
            <a:r>
              <a:rPr lang="en-US" sz="18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Upcall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The signal stack stores the state of the hardware registers at point where the process was interrupted  </a:t>
            </a:r>
            <a:endParaRPr lang="en-US" sz="1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937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2-12_syscallStub.pdf"/>
          <p:cNvPicPr>
            <a:picLocks noGrp="1" noChangeAspect="1"/>
          </p:cNvPicPr>
          <p:nvPr>
            <p:ph idx="4294967295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-12941" r="-12941"/>
              <a:stretch>
                <a:fillRect/>
              </a:stretch>
            </p:blipFill>
          </mc:Choice>
          <mc:Fallback>
            <p:blipFill>
              <a:blip r:embed="rId3"/>
              <a:srcRect l="-12941" r="-12941"/>
              <a:stretch>
                <a:fillRect/>
              </a:stretch>
            </p:blipFill>
          </mc:Fallback>
        </mc:AlternateContent>
        <p:spPr>
          <a:xfrm>
            <a:off x="-304800" y="533400"/>
            <a:ext cx="9982200" cy="6324599"/>
          </a:xfrm>
        </p:spPr>
      </p:pic>
    </p:spTree>
    <p:extLst>
      <p:ext uri="{BB962C8B-B14F-4D97-AF65-F5344CB8AC3E}">
        <p14:creationId xmlns:p14="http://schemas.microsoft.com/office/powerpoint/2010/main" val="377362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2810" y="152400"/>
            <a:ext cx="8077200" cy="1303338"/>
          </a:xfrm>
        </p:spPr>
        <p:txBody>
          <a:bodyPr>
            <a:normAutofit/>
          </a:bodyPr>
          <a:lstStyle/>
          <a:p>
            <a:r>
              <a:rPr lang="en-US" b="1" dirty="0" smtClean="0"/>
              <a:t>Review and Learning Outcomes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33400" y="1367487"/>
            <a:ext cx="8146610" cy="4876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We </a:t>
            </a:r>
            <a:r>
              <a:rPr lang="en-US" sz="2800" dirty="0" smtClean="0"/>
              <a:t>will continue </a:t>
            </a:r>
            <a:r>
              <a:rPr lang="en-US" sz="2800" dirty="0" smtClean="0"/>
              <a:t>to discuss Chap 2: Kernels and Abstraction 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We will discuss Processes and Threads </a:t>
            </a:r>
            <a:r>
              <a:rPr lang="en-US" sz="2800" dirty="0" smtClean="0"/>
              <a:t>today </a:t>
            </a:r>
          </a:p>
          <a:p>
            <a:pPr lvl="1"/>
            <a:r>
              <a:rPr lang="en-US" b="1" dirty="0" smtClean="0"/>
              <a:t>Interrupts</a:t>
            </a:r>
            <a:r>
              <a:rPr lang="en-US" altLang="en-US" b="1" dirty="0" smtClean="0">
                <a:solidFill>
                  <a:srgbClr val="C00000"/>
                </a:solidFill>
              </a:rPr>
              <a:t> </a:t>
            </a:r>
            <a:endParaRPr lang="en-US" altLang="en-US" b="1" dirty="0">
              <a:solidFill>
                <a:srgbClr val="C00000"/>
              </a:solidFill>
            </a:endParaRPr>
          </a:p>
          <a:p>
            <a:pPr lvl="1"/>
            <a:r>
              <a:rPr lang="en-US" b="1" dirty="0" err="1"/>
              <a:t>Upcalls</a:t>
            </a:r>
            <a:r>
              <a:rPr lang="en-US" b="1" dirty="0"/>
              <a:t> </a:t>
            </a:r>
            <a:endParaRPr lang="en-US" b="1" dirty="0" smtClean="0"/>
          </a:p>
          <a:p>
            <a:pPr lvl="1"/>
            <a:r>
              <a:rPr lang="en-US" altLang="en-US" b="1" dirty="0" smtClean="0">
                <a:solidFill>
                  <a:srgbClr val="C00000"/>
                </a:solidFill>
              </a:rPr>
              <a:t>System call handler </a:t>
            </a:r>
            <a:endParaRPr lang="en-US" altLang="en-US" b="1" dirty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We will have our first quiz </a:t>
            </a:r>
            <a:r>
              <a:rPr lang="en-US" sz="2800" b="1" dirty="0" smtClean="0">
                <a:solidFill>
                  <a:srgbClr val="C00000"/>
                </a:solidFill>
              </a:rPr>
              <a:t>today which </a:t>
            </a:r>
            <a:r>
              <a:rPr lang="en-US" sz="2800" b="1" dirty="0" smtClean="0">
                <a:solidFill>
                  <a:srgbClr val="C00000"/>
                </a:solidFill>
              </a:rPr>
              <a:t>will cover lectures 1-3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HW </a:t>
            </a:r>
            <a:r>
              <a:rPr lang="en-US" sz="2800" dirty="0" smtClean="0">
                <a:solidFill>
                  <a:schemeClr val="tx1"/>
                </a:solidFill>
              </a:rPr>
              <a:t>1 key </a:t>
            </a:r>
            <a:r>
              <a:rPr lang="en-US" sz="2800" dirty="0" smtClean="0">
                <a:solidFill>
                  <a:schemeClr val="tx1"/>
                </a:solidFill>
              </a:rPr>
              <a:t>is posted </a:t>
            </a:r>
            <a:r>
              <a:rPr lang="en-US" sz="2800" dirty="0" smtClean="0">
                <a:solidFill>
                  <a:schemeClr val="tx1"/>
                </a:solidFill>
              </a:rPr>
              <a:t>on Blackboard 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Please </a:t>
            </a:r>
            <a:r>
              <a:rPr lang="en-US" sz="2800" b="1" dirty="0" smtClean="0">
                <a:solidFill>
                  <a:srgbClr val="C00000"/>
                </a:solidFill>
              </a:rPr>
              <a:t>send me your updated proposal </a:t>
            </a:r>
            <a:r>
              <a:rPr lang="en-US" sz="2800" b="1" dirty="0" smtClean="0">
                <a:solidFill>
                  <a:srgbClr val="C00000"/>
                </a:solidFill>
              </a:rPr>
              <a:t>and start working on your project </a:t>
            </a:r>
            <a:endParaRPr lang="en-US" sz="2800" b="1" dirty="0">
              <a:solidFill>
                <a:srgbClr val="C00000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b="1" dirty="0" smtClean="0">
              <a:solidFill>
                <a:srgbClr val="CC0000"/>
              </a:solidFill>
            </a:endParaRPr>
          </a:p>
          <a:p>
            <a:endParaRPr lang="en-US" sz="2800" b="1" dirty="0" smtClean="0">
              <a:solidFill>
                <a:srgbClr val="C00000"/>
              </a:solidFill>
            </a:endParaRPr>
          </a:p>
          <a:p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465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533400"/>
            <a:ext cx="8077200" cy="1303337"/>
          </a:xfrm>
        </p:spPr>
        <p:txBody>
          <a:bodyPr/>
          <a:lstStyle/>
          <a:p>
            <a:r>
              <a:rPr lang="en-US" b="1" dirty="0" smtClean="0"/>
              <a:t>Kernel</a:t>
            </a:r>
            <a:r>
              <a:rPr lang="en-US" b="1" baseline="0" dirty="0" smtClean="0"/>
              <a:t> System Call Handler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1676400"/>
            <a:ext cx="7848600" cy="46482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Locate arguments</a:t>
            </a:r>
          </a:p>
          <a:p>
            <a:pPr lvl="1"/>
            <a:r>
              <a:rPr lang="en-US" dirty="0" smtClean="0"/>
              <a:t>In registers or on user stack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Translate</a:t>
            </a:r>
            <a:r>
              <a:rPr lang="en-US" dirty="0" smtClean="0"/>
              <a:t> user addresses into kernel addresses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Copy arguments</a:t>
            </a:r>
          </a:p>
          <a:p>
            <a:pPr lvl="1"/>
            <a:r>
              <a:rPr lang="en-US" dirty="0" smtClean="0"/>
              <a:t>From user memory into kernel memory</a:t>
            </a:r>
            <a:endParaRPr lang="en-US" i="1" dirty="0" smtClean="0"/>
          </a:p>
          <a:p>
            <a:pPr lvl="1"/>
            <a:r>
              <a:rPr lang="en-US" dirty="0" smtClean="0"/>
              <a:t>Protect kernel from malicious code evading checks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Validate arguments</a:t>
            </a:r>
          </a:p>
          <a:p>
            <a:pPr lvl="1"/>
            <a:r>
              <a:rPr lang="en-US" dirty="0" smtClean="0"/>
              <a:t>Protect kernel from errors in user code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Copy results back into user memory </a:t>
            </a:r>
          </a:p>
          <a:p>
            <a:pPr lvl="1"/>
            <a:r>
              <a:rPr lang="en-US" i="1" dirty="0" smtClean="0"/>
              <a:t>Translate</a:t>
            </a:r>
            <a:r>
              <a:rPr lang="en-US" dirty="0" smtClean="0"/>
              <a:t> kernel addresses into user addresses</a:t>
            </a:r>
          </a:p>
        </p:txBody>
      </p:sp>
    </p:spTree>
    <p:extLst>
      <p:ext uri="{BB962C8B-B14F-4D97-AF65-F5344CB8AC3E}">
        <p14:creationId xmlns:p14="http://schemas.microsoft.com/office/powerpoint/2010/main" val="219829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10-01_onecp.pdf"/>
          <p:cNvPicPr>
            <a:picLocks noGrp="1" noChangeAspect="1"/>
          </p:cNvPicPr>
          <p:nvPr>
            <p:ph idx="4294967295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-3530" r="-3530"/>
              <a:stretch>
                <a:fillRect/>
              </a:stretch>
            </p:blipFill>
          </mc:Choice>
          <mc:Fallback>
            <p:blipFill>
              <a:blip r:embed="rId4"/>
              <a:srcRect l="-3530" r="-3530"/>
              <a:stretch>
                <a:fillRect/>
              </a:stretch>
            </p:blipFill>
          </mc:Fallback>
        </mc:AlternateContent>
        <p:spPr>
          <a:xfrm>
            <a:off x="0" y="307295"/>
            <a:ext cx="9296400" cy="6093505"/>
          </a:xfrm>
        </p:spPr>
      </p:pic>
    </p:spTree>
    <p:extLst>
      <p:ext uri="{BB962C8B-B14F-4D97-AF65-F5344CB8AC3E}">
        <p14:creationId xmlns:p14="http://schemas.microsoft.com/office/powerpoint/2010/main" val="203232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2-16_vmmguest.pdf"/>
          <p:cNvPicPr>
            <a:picLocks noGrp="1" noChangeAspect="1"/>
          </p:cNvPicPr>
          <p:nvPr>
            <p:ph idx="4294967295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-27466" r="-27466"/>
              <a:stretch>
                <a:fillRect/>
              </a:stretch>
            </p:blipFill>
          </mc:Choice>
          <mc:Fallback>
            <p:blipFill>
              <a:blip r:embed="rId4"/>
              <a:srcRect l="-27466" r="-27466"/>
              <a:stretch>
                <a:fillRect/>
              </a:stretch>
            </p:blipFill>
          </mc:Fallback>
        </mc:AlternateContent>
        <p:spPr>
          <a:xfrm>
            <a:off x="-1905000" y="1143000"/>
            <a:ext cx="13011150" cy="5410201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09600" y="304800"/>
            <a:ext cx="7772400" cy="13033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Emulation of user- and kernel- mode transfer for processes running inside VM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75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533400"/>
            <a:ext cx="8077200" cy="1303337"/>
          </a:xfrm>
        </p:spPr>
        <p:txBody>
          <a:bodyPr/>
          <a:lstStyle/>
          <a:p>
            <a:r>
              <a:rPr lang="en-US" b="1" dirty="0" smtClean="0"/>
              <a:t>User-Level Virtual Machine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806257"/>
            <a:ext cx="7924800" cy="459454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How does VM Player work?</a:t>
            </a:r>
          </a:p>
          <a:p>
            <a:pPr lvl="1"/>
            <a:r>
              <a:rPr lang="en-US" dirty="0" smtClean="0"/>
              <a:t>Runs as a user-level application</a:t>
            </a:r>
          </a:p>
          <a:p>
            <a:pPr lvl="1"/>
            <a:r>
              <a:rPr lang="en-US" dirty="0" smtClean="0"/>
              <a:t>How does it catch privileged instructions, interrupts, device I/O?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Installs kernel driver, transparent to host kernel</a:t>
            </a:r>
          </a:p>
          <a:p>
            <a:pPr lvl="1"/>
            <a:r>
              <a:rPr lang="en-US" dirty="0" smtClean="0"/>
              <a:t>Requires administrator privileges!</a:t>
            </a:r>
          </a:p>
          <a:p>
            <a:pPr lvl="1"/>
            <a:r>
              <a:rPr lang="en-US" dirty="0" smtClean="0"/>
              <a:t>Modifies interrupt table to redirect to kernel VM code</a:t>
            </a:r>
          </a:p>
          <a:p>
            <a:pPr lvl="1"/>
            <a:r>
              <a:rPr lang="en-US" dirty="0" smtClean="0"/>
              <a:t>If interrupt is for VM, </a:t>
            </a:r>
            <a:r>
              <a:rPr lang="en-US" dirty="0" err="1" smtClean="0"/>
              <a:t>upcall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If interrupt is for another process, reinstalls interrupt table and resumes kernel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90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6800" y="762000"/>
            <a:ext cx="6799262" cy="1303337"/>
          </a:xfrm>
        </p:spPr>
        <p:txBody>
          <a:bodyPr/>
          <a:lstStyle/>
          <a:p>
            <a:r>
              <a:rPr lang="en-US" b="1" dirty="0" smtClean="0"/>
              <a:t>In Lecture Review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762000" y="2075145"/>
            <a:ext cx="7620000" cy="3444875"/>
          </a:xfrm>
        </p:spPr>
        <p:txBody>
          <a:bodyPr/>
          <a:lstStyle/>
          <a:p>
            <a:r>
              <a:rPr lang="en-US" dirty="0" smtClean="0"/>
              <a:t>We finished our coverage on Chapter 2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will begin </a:t>
            </a:r>
            <a:r>
              <a:rPr lang="en-US" dirty="0"/>
              <a:t>our coverage on Chap 3: The Programming </a:t>
            </a:r>
            <a:r>
              <a:rPr lang="en-US" dirty="0" smtClean="0"/>
              <a:t>Interface now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05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232336"/>
            <a:ext cx="8001000" cy="1303337"/>
          </a:xfrm>
        </p:spPr>
        <p:txBody>
          <a:bodyPr/>
          <a:lstStyle/>
          <a:p>
            <a:r>
              <a:rPr lang="en-US" b="1" dirty="0" smtClean="0"/>
              <a:t>Review: Interrupt </a:t>
            </a:r>
            <a:r>
              <a:rPr lang="en-US" b="1" dirty="0" smtClean="0"/>
              <a:t>Vector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066800"/>
            <a:ext cx="8001000" cy="4525962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Table set up by OS kernel; pointers to code to run on different events. Lists of kernel routines to handle hardware interrupts, exceptions, and system calls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5" name="Content Placeholder 3" descr="ch2-07_interruptVector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-3258" r="-3258"/>
              <a:stretch>
                <a:fillRect/>
              </a:stretch>
            </p:blipFill>
          </mc:Choice>
          <mc:Fallback>
            <p:blipFill>
              <a:blip r:embed="rId4"/>
              <a:srcRect l="-3258" r="-3258"/>
              <a:stretch>
                <a:fillRect/>
              </a:stretch>
            </p:blipFill>
          </mc:Fallback>
        </mc:AlternateContent>
        <p:spPr>
          <a:xfrm>
            <a:off x="-304800" y="1981200"/>
            <a:ext cx="9130631" cy="47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7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296863"/>
            <a:ext cx="8077200" cy="1303337"/>
          </a:xfrm>
        </p:spPr>
        <p:txBody>
          <a:bodyPr/>
          <a:lstStyle/>
          <a:p>
            <a:r>
              <a:rPr lang="en-US" b="1" dirty="0" smtClean="0"/>
              <a:t>Interrupt Stack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6425" y="1447800"/>
            <a:ext cx="8004175" cy="45259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Register point to a </a:t>
            </a:r>
            <a:r>
              <a:rPr lang="en-US" b="1" dirty="0" smtClean="0">
                <a:solidFill>
                  <a:srgbClr val="C00000"/>
                </a:solidFill>
              </a:rPr>
              <a:t>region of kernel memory 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Per-processor, located in kernel (not user) memory</a:t>
            </a:r>
          </a:p>
          <a:p>
            <a:pPr lvl="1"/>
            <a:r>
              <a:rPr lang="en-US" dirty="0" smtClean="0"/>
              <a:t>Usually a process/thread has both: kernel and user stack</a:t>
            </a:r>
          </a:p>
          <a:p>
            <a:r>
              <a:rPr lang="en-US" dirty="0" smtClean="0"/>
              <a:t>Why can’t the interrupt handler run on the stack of the interrupted user process?</a:t>
            </a:r>
          </a:p>
          <a:p>
            <a:pPr lvl="1"/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Security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4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152400"/>
            <a:ext cx="8077200" cy="1303337"/>
          </a:xfrm>
        </p:spPr>
        <p:txBody>
          <a:bodyPr/>
          <a:lstStyle/>
          <a:p>
            <a:r>
              <a:rPr lang="en-US" b="1" dirty="0" smtClean="0"/>
              <a:t>Interrupt Stack: Two stack/process</a:t>
            </a:r>
            <a:endParaRPr lang="en-US" b="1" dirty="0"/>
          </a:p>
        </p:txBody>
      </p:sp>
      <p:pic>
        <p:nvPicPr>
          <p:cNvPr id="5" name="Content Placeholder 4" descr="ch2-08_kernelUserStacks.pdf"/>
          <p:cNvPicPr>
            <a:picLocks noGrp="1" noChangeAspect="1"/>
          </p:cNvPicPr>
          <p:nvPr>
            <p:ph idx="4294967295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-3258" r="-3258"/>
              <a:stretch>
                <a:fillRect/>
              </a:stretch>
            </p:blipFill>
          </mc:Choice>
          <mc:Fallback>
            <p:blipFill>
              <a:blip r:embed="rId4"/>
              <a:srcRect l="-3258" r="-3258"/>
              <a:stretch>
                <a:fillRect/>
              </a:stretch>
            </p:blipFill>
          </mc:Fallback>
        </mc:AlternateContent>
        <p:spPr>
          <a:xfrm>
            <a:off x="-609600" y="812777"/>
            <a:ext cx="10501312" cy="5851525"/>
          </a:xfrm>
        </p:spPr>
      </p:pic>
    </p:spTree>
    <p:extLst>
      <p:ext uri="{BB962C8B-B14F-4D97-AF65-F5344CB8AC3E}">
        <p14:creationId xmlns:p14="http://schemas.microsoft.com/office/powerpoint/2010/main" val="29790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04800"/>
            <a:ext cx="8077200" cy="1303337"/>
          </a:xfrm>
        </p:spPr>
        <p:txBody>
          <a:bodyPr/>
          <a:lstStyle/>
          <a:p>
            <a:r>
              <a:rPr lang="en-US" b="1" dirty="0" smtClean="0"/>
              <a:t>Device Interrupts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1447800"/>
            <a:ext cx="7848600" cy="5029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How do device interrupts work?</a:t>
            </a:r>
          </a:p>
          <a:p>
            <a:pPr lvl="1"/>
            <a:r>
              <a:rPr lang="en-US" dirty="0" smtClean="0"/>
              <a:t>Where does the CPU run after an interrupt?</a:t>
            </a:r>
          </a:p>
          <a:p>
            <a:pPr lvl="1"/>
            <a:r>
              <a:rPr lang="en-US" dirty="0" smtClean="0"/>
              <a:t>What is the interrupt handler written in?  C? Java?</a:t>
            </a:r>
          </a:p>
          <a:p>
            <a:pPr lvl="1"/>
            <a:r>
              <a:rPr lang="en-US" dirty="0" smtClean="0"/>
              <a:t>What stack does it use?</a:t>
            </a:r>
          </a:p>
          <a:p>
            <a:pPr lvl="1"/>
            <a:r>
              <a:rPr lang="en-US" dirty="0" smtClean="0"/>
              <a:t>Is the work the CPU had been doing before the interrupt lost forever?  </a:t>
            </a:r>
          </a:p>
          <a:p>
            <a:pPr lvl="1"/>
            <a:r>
              <a:rPr lang="en-US" dirty="0" smtClean="0"/>
              <a:t>If not, how does the CPU know how to resume that work?</a:t>
            </a:r>
          </a:p>
        </p:txBody>
      </p:sp>
    </p:spTree>
    <p:extLst>
      <p:ext uri="{BB962C8B-B14F-4D97-AF65-F5344CB8AC3E}">
        <p14:creationId xmlns:p14="http://schemas.microsoft.com/office/powerpoint/2010/main" val="298388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152400"/>
            <a:ext cx="8077200" cy="1303337"/>
          </a:xfrm>
        </p:spPr>
        <p:txBody>
          <a:bodyPr/>
          <a:lstStyle/>
          <a:p>
            <a:r>
              <a:rPr lang="en-US" b="1" dirty="0" smtClean="0"/>
              <a:t>Interrupt </a:t>
            </a:r>
            <a:r>
              <a:rPr lang="en-US" b="1" dirty="0" smtClean="0"/>
              <a:t>Masking (Deferred)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455737"/>
            <a:ext cx="7924800" cy="47926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Interrupt handler runs with interrupts off</a:t>
            </a:r>
          </a:p>
          <a:p>
            <a:pPr lvl="1"/>
            <a:r>
              <a:rPr lang="en-US" dirty="0" smtClean="0"/>
              <a:t>Re-enabled when interrupt completes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OS kernel can also turn interrupts off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., when determining the next process/thread to run</a:t>
            </a:r>
          </a:p>
          <a:p>
            <a:pPr lvl="1"/>
            <a:r>
              <a:rPr lang="en-US" dirty="0" smtClean="0"/>
              <a:t>On x86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CLI: disable </a:t>
            </a:r>
            <a:r>
              <a:rPr lang="en-US" b="1" dirty="0" smtClean="0">
                <a:solidFill>
                  <a:srgbClr val="C00000"/>
                </a:solidFill>
              </a:rPr>
              <a:t>interrupts</a:t>
            </a:r>
            <a:endParaRPr lang="en-US" b="1" dirty="0" smtClean="0">
              <a:solidFill>
                <a:srgbClr val="C00000"/>
              </a:solidFill>
            </a:endParaRP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STI: enable interrupts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Only applies to the current CPU (on a multicore)</a:t>
            </a:r>
          </a:p>
        </p:txBody>
      </p:sp>
    </p:spTree>
    <p:extLst>
      <p:ext uri="{BB962C8B-B14F-4D97-AF65-F5344CB8AC3E}">
        <p14:creationId xmlns:p14="http://schemas.microsoft.com/office/powerpoint/2010/main" val="202841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81000"/>
            <a:ext cx="8077200" cy="1303337"/>
          </a:xfrm>
        </p:spPr>
        <p:txBody>
          <a:bodyPr/>
          <a:lstStyle/>
          <a:p>
            <a:r>
              <a:rPr lang="en-US" b="1" dirty="0" smtClean="0"/>
              <a:t>Interrupt Handlers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447800"/>
            <a:ext cx="7924800" cy="5029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Non-blocking, run to completion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inimum necessary to allow device to take next interrupt</a:t>
            </a:r>
          </a:p>
          <a:p>
            <a:pPr lvl="1"/>
            <a:r>
              <a:rPr lang="en-US" dirty="0" smtClean="0"/>
              <a:t>Any waiting must be limited duration</a:t>
            </a:r>
          </a:p>
          <a:p>
            <a:pPr lvl="1"/>
            <a:r>
              <a:rPr lang="en-US" dirty="0" smtClean="0"/>
              <a:t>Wake up other threads to do any real work</a:t>
            </a:r>
          </a:p>
          <a:p>
            <a:pPr lvl="2"/>
            <a:r>
              <a:rPr lang="en-US" dirty="0" smtClean="0"/>
              <a:t>Linux: semaphore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Rest of device driver runs as a kernel thread</a:t>
            </a:r>
          </a:p>
        </p:txBody>
      </p:sp>
    </p:spTree>
    <p:extLst>
      <p:ext uri="{BB962C8B-B14F-4D97-AF65-F5344CB8AC3E}">
        <p14:creationId xmlns:p14="http://schemas.microsoft.com/office/powerpoint/2010/main" val="9257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22989"/>
            <a:ext cx="8077200" cy="1303337"/>
          </a:xfrm>
        </p:spPr>
        <p:txBody>
          <a:bodyPr>
            <a:normAutofit/>
          </a:bodyPr>
          <a:lstStyle/>
          <a:p>
            <a:r>
              <a:rPr lang="en-US" b="1" dirty="0" smtClean="0"/>
              <a:t>Case Study: MIPS Interrupt/Trap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76275" y="1524000"/>
            <a:ext cx="7934325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Two entry points: </a:t>
            </a:r>
            <a:r>
              <a:rPr lang="en-US" dirty="0"/>
              <a:t>translation lookaside </a:t>
            </a:r>
            <a:r>
              <a:rPr lang="en-US" dirty="0" smtClean="0"/>
              <a:t>buffer (TLB) miss handler, everything else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Save type: </a:t>
            </a:r>
            <a:r>
              <a:rPr lang="en-US" dirty="0" err="1" smtClean="0"/>
              <a:t>syscall</a:t>
            </a:r>
            <a:r>
              <a:rPr lang="en-US" dirty="0" smtClean="0"/>
              <a:t>, exception, interrupt</a:t>
            </a:r>
          </a:p>
          <a:p>
            <a:pPr lvl="1"/>
            <a:r>
              <a:rPr lang="en-US" dirty="0" smtClean="0"/>
              <a:t>And which type of interrupt/exception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Save program counter: </a:t>
            </a:r>
            <a:r>
              <a:rPr lang="en-US" dirty="0" smtClean="0"/>
              <a:t>where to resume</a:t>
            </a:r>
          </a:p>
          <a:p>
            <a:r>
              <a:rPr lang="en-US" dirty="0" smtClean="0"/>
              <a:t>Save old mode, </a:t>
            </a:r>
            <a:r>
              <a:rPr lang="en-US" dirty="0" err="1" smtClean="0"/>
              <a:t>interruptable</a:t>
            </a:r>
            <a:r>
              <a:rPr lang="en-US" dirty="0" smtClean="0"/>
              <a:t> bits to status register</a:t>
            </a:r>
          </a:p>
          <a:p>
            <a:r>
              <a:rPr lang="en-US" dirty="0" smtClean="0"/>
              <a:t>Set mode bit to kernel</a:t>
            </a:r>
          </a:p>
          <a:p>
            <a:r>
              <a:rPr lang="en-US" dirty="0" smtClean="0"/>
              <a:t>Set interrupts disabled</a:t>
            </a:r>
          </a:p>
          <a:p>
            <a:r>
              <a:rPr lang="en-US" dirty="0" smtClean="0"/>
              <a:t>For memory faults</a:t>
            </a:r>
          </a:p>
          <a:p>
            <a:pPr lvl="1"/>
            <a:r>
              <a:rPr lang="en-US" dirty="0" smtClean="0"/>
              <a:t>Save virtual address and virtual page</a:t>
            </a:r>
          </a:p>
          <a:p>
            <a:r>
              <a:rPr lang="en-US" dirty="0" smtClean="0"/>
              <a:t>Jump to general exception handler</a:t>
            </a:r>
          </a:p>
        </p:txBody>
      </p:sp>
    </p:spTree>
    <p:extLst>
      <p:ext uri="{BB962C8B-B14F-4D97-AF65-F5344CB8AC3E}">
        <p14:creationId xmlns:p14="http://schemas.microsoft.com/office/powerpoint/2010/main" val="2348103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47941</TotalTime>
  <Words>1089</Words>
  <Application>Microsoft Office PowerPoint</Application>
  <PresentationFormat>On-screen Show (4:3)</PresentationFormat>
  <Paragraphs>159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Garamond</vt:lpstr>
      <vt:lpstr>Times</vt:lpstr>
      <vt:lpstr>Times New Roman</vt:lpstr>
      <vt:lpstr>Trebuchet MS</vt:lpstr>
      <vt:lpstr>Organic</vt:lpstr>
      <vt:lpstr>CSCI U511 01 Operating Systems AKM Jahangir A Majumder, PhD</vt:lpstr>
      <vt:lpstr>Review and Learning Outcomes</vt:lpstr>
      <vt:lpstr>Review: Interrupt Vector</vt:lpstr>
      <vt:lpstr>Interrupt Stack</vt:lpstr>
      <vt:lpstr>Interrupt Stack: Two stack/process</vt:lpstr>
      <vt:lpstr>Device Interrupts</vt:lpstr>
      <vt:lpstr>Interrupt Masking (Deferred)</vt:lpstr>
      <vt:lpstr>Interrupt Handlers</vt:lpstr>
      <vt:lpstr>Case Study: MIPS Interrupt/Trap</vt:lpstr>
      <vt:lpstr>Case Study: x86 Interrupt</vt:lpstr>
      <vt:lpstr>Before Interrupt</vt:lpstr>
      <vt:lpstr>During Interrupt</vt:lpstr>
      <vt:lpstr>After Interrupt</vt:lpstr>
      <vt:lpstr>At end of handler</vt:lpstr>
      <vt:lpstr>Upcall: User-level event delivery</vt:lpstr>
      <vt:lpstr>Upcalls vs Interrupts</vt:lpstr>
      <vt:lpstr>Upcall: Before</vt:lpstr>
      <vt:lpstr>Upcall: During</vt:lpstr>
      <vt:lpstr>PowerPoint Presentation</vt:lpstr>
      <vt:lpstr>Kernel System Call Handler</vt:lpstr>
      <vt:lpstr>PowerPoint Presentation</vt:lpstr>
      <vt:lpstr>PowerPoint Presentation</vt:lpstr>
      <vt:lpstr>User-Level Virtual Machine</vt:lpstr>
      <vt:lpstr>In Lecture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Mouny</dc:creator>
  <cp:lastModifiedBy>MAJUMDER, AKM JAHANGIR</cp:lastModifiedBy>
  <cp:revision>1374</cp:revision>
  <cp:lastPrinted>2013-11-25T17:13:45Z</cp:lastPrinted>
  <dcterms:created xsi:type="dcterms:W3CDTF">2012-08-10T22:02:17Z</dcterms:created>
  <dcterms:modified xsi:type="dcterms:W3CDTF">2019-09-05T18:15:58Z</dcterms:modified>
</cp:coreProperties>
</file>