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1"/>
  </p:notesMasterIdLst>
  <p:handoutMasterIdLst>
    <p:handoutMasterId r:id="rId32"/>
  </p:handoutMasterIdLst>
  <p:sldIdLst>
    <p:sldId id="1527" r:id="rId2"/>
    <p:sldId id="1528" r:id="rId3"/>
    <p:sldId id="1460" r:id="rId4"/>
    <p:sldId id="973" r:id="rId5"/>
    <p:sldId id="974" r:id="rId6"/>
    <p:sldId id="976" r:id="rId7"/>
    <p:sldId id="977" r:id="rId8"/>
    <p:sldId id="978" r:id="rId9"/>
    <p:sldId id="979" r:id="rId10"/>
    <p:sldId id="980" r:id="rId11"/>
    <p:sldId id="982" r:id="rId12"/>
    <p:sldId id="983" r:id="rId13"/>
    <p:sldId id="984" r:id="rId14"/>
    <p:sldId id="1465" r:id="rId15"/>
    <p:sldId id="985" r:id="rId16"/>
    <p:sldId id="987" r:id="rId17"/>
    <p:sldId id="1464" r:id="rId18"/>
    <p:sldId id="989" r:id="rId19"/>
    <p:sldId id="990" r:id="rId20"/>
    <p:sldId id="992" r:id="rId21"/>
    <p:sldId id="993" r:id="rId22"/>
    <p:sldId id="994" r:id="rId23"/>
    <p:sldId id="995" r:id="rId24"/>
    <p:sldId id="996" r:id="rId25"/>
    <p:sldId id="997" r:id="rId26"/>
    <p:sldId id="998" r:id="rId27"/>
    <p:sldId id="1000" r:id="rId28"/>
    <p:sldId id="1002" r:id="rId29"/>
    <p:sldId id="1003" r:id="rId3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0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</a:t>
            </a:r>
            <a:r>
              <a:rPr lang="en-US" baseline="0" dirty="0" smtClean="0"/>
              <a:t> should be thread_create() not </a:t>
            </a:r>
            <a:r>
              <a:rPr lang="en-US" baseline="0" dirty="0" err="1" smtClean="0"/>
              <a:t>sthread_create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pretty complex!  But its because there</a:t>
            </a:r>
            <a:r>
              <a:rPr lang="en-US" baseline="0" dirty="0" smtClean="0"/>
              <a:t> are a lot of aspects to a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</a:t>
            </a:r>
            <a:r>
              <a:rPr lang="en-US" baseline="0" dirty="0" smtClean="0"/>
              <a:t> and thread fork are not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d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6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</a:t>
            </a:r>
            <a:r>
              <a:rPr lang="en-US" sz="1800" dirty="0" smtClean="0"/>
              <a:t>10,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933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Question: What does this code print?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43000"/>
            <a:ext cx="79248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child_pid</a:t>
            </a:r>
            <a:r>
              <a:rPr lang="en-US" dirty="0" smtClean="0"/>
              <a:t> == 0) {           // I'm the child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 else {                        // I'm the parent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parent of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99055"/>
              </p:ext>
            </p:extLst>
          </p:nvPr>
        </p:nvGraphicFramePr>
        <p:xfrm>
          <a:off x="1051559" y="4800600"/>
          <a:ext cx="7541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812">
                  <a:extLst>
                    <a:ext uri="{9D8B030D-6E8A-4147-A177-3AD203B41FA5}">
                      <a16:colId xmlns:a16="http://schemas.microsoft.com/office/drawing/2014/main" val="2879895720"/>
                    </a:ext>
                  </a:extLst>
                </a:gridCol>
                <a:gridCol w="3770812">
                  <a:extLst>
                    <a:ext uri="{9D8B030D-6E8A-4147-A177-3AD203B41FA5}">
                      <a16:colId xmlns:a16="http://schemas.microsoft.com/office/drawing/2014/main" val="55302705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dirty="0" smtClean="0"/>
                        <a:t>Out 1: Possible</a:t>
                      </a:r>
                    </a:p>
                    <a:p>
                      <a:pPr>
                        <a:buFont typeface="Arial"/>
                        <a:buNone/>
                      </a:pPr>
                      <a:r>
                        <a:rPr lang="en-US" dirty="0" smtClean="0"/>
                        <a:t>I am the parent of process 495 </a:t>
                      </a:r>
                    </a:p>
                    <a:p>
                      <a:pPr>
                        <a:buFont typeface="Arial"/>
                        <a:buNone/>
                      </a:pPr>
                      <a:r>
                        <a:rPr lang="en-US" dirty="0" smtClean="0"/>
                        <a:t>I am process 495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dirty="0" smtClean="0"/>
                        <a:t>Out 2:  Less</a:t>
                      </a:r>
                      <a:r>
                        <a:rPr lang="en-US" baseline="0" dirty="0" smtClean="0"/>
                        <a:t> likely but possible </a:t>
                      </a:r>
                      <a:endParaRPr lang="en-US" dirty="0" smtClean="0"/>
                    </a:p>
                    <a:p>
                      <a:pPr>
                        <a:buFont typeface="Arial"/>
                        <a:buNone/>
                      </a:pPr>
                      <a:r>
                        <a:rPr lang="en-US" dirty="0" smtClean="0"/>
                        <a:t>I am process 456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 am the parent of process 456 </a:t>
                      </a:r>
                    </a:p>
                    <a:p>
                      <a:pPr>
                        <a:buFont typeface="Arial"/>
                        <a:buNone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9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Implementing UNIX fork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924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Steps to implement UNIX fork</a:t>
            </a:r>
          </a:p>
          <a:p>
            <a:pPr lvl="1"/>
            <a:r>
              <a:rPr lang="en-US" dirty="0" smtClean="0"/>
              <a:t>Create and initialize the process control block (PCB) in the kernel</a:t>
            </a:r>
          </a:p>
          <a:p>
            <a:pPr lvl="1"/>
            <a:r>
              <a:rPr lang="en-US" dirty="0" smtClean="0"/>
              <a:t>Create a new address space</a:t>
            </a:r>
          </a:p>
          <a:p>
            <a:pPr lvl="1"/>
            <a:r>
              <a:rPr lang="en-US" dirty="0" smtClean="0"/>
              <a:t>Initialize the address space with a copy of the entire contents of the address space of the parent</a:t>
            </a:r>
          </a:p>
          <a:p>
            <a:pPr lvl="1"/>
            <a:r>
              <a:rPr lang="en-US" dirty="0" smtClean="0"/>
              <a:t>Inherit the execution context of the parent (e.g., any open files)</a:t>
            </a:r>
          </a:p>
          <a:p>
            <a:pPr lvl="1"/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Implementing UNIX exec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924800" cy="4800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Steps to implement UNIX </a:t>
            </a:r>
            <a:r>
              <a:rPr lang="en-US" b="1" dirty="0" smtClean="0">
                <a:solidFill>
                  <a:srgbClr val="C00000"/>
                </a:solidFill>
              </a:rPr>
              <a:t>exec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Load the program into the current address space</a:t>
            </a:r>
          </a:p>
          <a:p>
            <a:pPr lvl="1"/>
            <a:r>
              <a:rPr lang="en-US" dirty="0" smtClean="0"/>
              <a:t>Copy arguments into memory in the address space</a:t>
            </a:r>
          </a:p>
          <a:p>
            <a:pPr lvl="1"/>
            <a:r>
              <a:rPr lang="en-US" dirty="0" smtClean="0"/>
              <a:t>Initialize the hardware context to start execution at ``start''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UNIX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924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Uniformity</a:t>
            </a:r>
          </a:p>
          <a:p>
            <a:pPr lvl="1"/>
            <a:r>
              <a:rPr lang="en-US" dirty="0" smtClean="0"/>
              <a:t>All operations on all files, devices use the same set of system calls: open, close, read, write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Open before use</a:t>
            </a:r>
          </a:p>
          <a:p>
            <a:pPr lvl="1"/>
            <a:r>
              <a:rPr lang="en-US" dirty="0" smtClean="0"/>
              <a:t>Open returns a handle (file descriptor) for use in later calls on the file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Byte-oriented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devices, even those transfer fixed-size blocks of data, are accessed with byte arrays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Kernel-buffered </a:t>
            </a:r>
            <a:r>
              <a:rPr lang="en-US" b="1" dirty="0" smtClean="0">
                <a:solidFill>
                  <a:srgbClr val="C00000"/>
                </a:solidFill>
              </a:rPr>
              <a:t>read/write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Stream data, such as from the network or keyboard, is stored in a kernel buffer and returned to the application on request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Explicit close</a:t>
            </a:r>
          </a:p>
          <a:p>
            <a:pPr lvl="1"/>
            <a:r>
              <a:rPr lang="en-US" dirty="0" smtClean="0"/>
              <a:t>To garbage collect the open file 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153400" cy="1303337"/>
          </a:xfrm>
        </p:spPr>
        <p:txBody>
          <a:bodyPr/>
          <a:lstStyle/>
          <a:p>
            <a:r>
              <a:rPr lang="en-US" b="1" dirty="0" smtClean="0"/>
              <a:t>Interface Design 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pPr lvl="0"/>
            <a:r>
              <a:rPr lang="en-US" dirty="0" smtClean="0"/>
              <a:t>Why not separate </a:t>
            </a:r>
            <a:r>
              <a:rPr lang="en-US" dirty="0" err="1" smtClean="0"/>
              <a:t>syscalls</a:t>
            </a:r>
            <a:r>
              <a:rPr lang="en-US" dirty="0" smtClean="0"/>
              <a:t> for open/create/exists?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exists(name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create(name</a:t>
            </a:r>
            <a:r>
              <a:rPr lang="en-US" dirty="0" smtClean="0"/>
              <a:t>);   // can create fail?</a:t>
            </a:r>
          </a:p>
          <a:p>
            <a:pPr lvl="1">
              <a:buNone/>
            </a:pPr>
            <a:r>
              <a:rPr lang="en-US" dirty="0" err="1" smtClean="0"/>
              <a:t>fd</a:t>
            </a:r>
            <a:r>
              <a:rPr lang="en-US" dirty="0" smtClean="0"/>
              <a:t> = </a:t>
            </a:r>
            <a:r>
              <a:rPr lang="en-US" dirty="0" err="1" smtClean="0"/>
              <a:t>open(name</a:t>
            </a:r>
            <a:r>
              <a:rPr lang="en-US" dirty="0" smtClean="0"/>
              <a:t>);   // does the file exist?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UNIX File System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924800" cy="464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UNIX file open is a Swiss Army knife:</a:t>
            </a:r>
          </a:p>
          <a:p>
            <a:pPr lvl="1"/>
            <a:r>
              <a:rPr lang="en-US" dirty="0" smtClean="0"/>
              <a:t>Open the file, return file descriptor</a:t>
            </a:r>
          </a:p>
          <a:p>
            <a:pPr lvl="1"/>
            <a:r>
              <a:rPr lang="en-US" dirty="0" smtClean="0"/>
              <a:t>Options: 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file doesn’t exist, return an error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file doesn’t exist, create file and open it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file does exist, return an error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file does exist, open file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file exists but isn’t empty, nix it then open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If file exists but isn’t empty, return an error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0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 smtClean="0"/>
              <a:t>Implementing a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43000"/>
            <a:ext cx="7924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char *</a:t>
            </a:r>
            <a:r>
              <a:rPr lang="en-US" sz="1600" dirty="0" err="1" smtClean="0"/>
              <a:t>prog</a:t>
            </a:r>
            <a:r>
              <a:rPr lang="en-US" sz="1600" dirty="0" smtClean="0"/>
              <a:t>, **</a:t>
            </a:r>
            <a:r>
              <a:rPr lang="en-US" sz="1600" dirty="0" err="1" smtClean="0"/>
              <a:t>args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child_pid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Read and parse the input a line at a time</a:t>
            </a:r>
          </a:p>
          <a:p>
            <a:pPr>
              <a:buNone/>
            </a:pPr>
            <a:r>
              <a:rPr lang="en-US" sz="1600" dirty="0" smtClean="0"/>
              <a:t>while (</a:t>
            </a:r>
            <a:r>
              <a:rPr lang="en-US" sz="1600" dirty="0" err="1" smtClean="0"/>
              <a:t>readAndParseCmdLine(&amp;prog</a:t>
            </a:r>
            <a:r>
              <a:rPr lang="en-US" sz="1600" dirty="0" smtClean="0"/>
              <a:t>, &amp;</a:t>
            </a:r>
            <a:r>
              <a:rPr lang="en-US" sz="1600" dirty="0" err="1" smtClean="0"/>
              <a:t>args</a:t>
            </a:r>
            <a:r>
              <a:rPr lang="en-US" sz="1600" dirty="0" smtClean="0"/>
              <a:t>)) { 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child_pid</a:t>
            </a:r>
            <a:r>
              <a:rPr lang="en-US" sz="1600" dirty="0" smtClean="0"/>
              <a:t> = fork();      // create a child process</a:t>
            </a:r>
          </a:p>
          <a:p>
            <a:pPr>
              <a:buNone/>
            </a:pPr>
            <a:r>
              <a:rPr lang="en-US" sz="1600" dirty="0" smtClean="0"/>
              <a:t>    if (</a:t>
            </a:r>
            <a:r>
              <a:rPr lang="en-US" sz="1600" dirty="0" err="1" smtClean="0"/>
              <a:t>child_pid</a:t>
            </a:r>
            <a:r>
              <a:rPr lang="en-US" sz="1600" dirty="0" smtClean="0"/>
              <a:t> == 0) {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exec(prog</a:t>
            </a:r>
            <a:r>
              <a:rPr lang="en-US" sz="1600" dirty="0" smtClean="0"/>
              <a:t>, </a:t>
            </a:r>
            <a:r>
              <a:rPr lang="en-US" sz="1600" dirty="0" err="1" smtClean="0"/>
              <a:t>args</a:t>
            </a:r>
            <a:r>
              <a:rPr lang="en-US" sz="1600" dirty="0" smtClean="0"/>
              <a:t>);       // I'm the child process.  Run program </a:t>
            </a:r>
          </a:p>
          <a:p>
            <a:pPr>
              <a:buNone/>
            </a:pPr>
            <a:r>
              <a:rPr lang="en-US" sz="1600" dirty="0" smtClean="0"/>
              <a:t>      // NOT REACHED</a:t>
            </a:r>
          </a:p>
          <a:p>
            <a:pPr>
              <a:buNone/>
            </a:pPr>
            <a:r>
              <a:rPr lang="en-US" sz="1600" dirty="0" smtClean="0"/>
              <a:t>    } else {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wait(child_pid</a:t>
            </a:r>
            <a:r>
              <a:rPr lang="en-US" sz="1600" dirty="0" smtClean="0"/>
              <a:t>);       // I'm the parent, wait for child</a:t>
            </a:r>
          </a:p>
          <a:p>
            <a:pPr>
              <a:buNone/>
            </a:pPr>
            <a:r>
              <a:rPr lang="en-US" sz="1600" dirty="0" smtClean="0"/>
              <a:t>       return 0;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9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1303337"/>
          </a:xfrm>
        </p:spPr>
        <p:txBody>
          <a:bodyPr/>
          <a:lstStyle/>
          <a:p>
            <a:r>
              <a:rPr lang="en-US" b="1" dirty="0"/>
              <a:t>Where are we?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2075145"/>
            <a:ext cx="7620000" cy="3444875"/>
          </a:xfrm>
        </p:spPr>
        <p:txBody>
          <a:bodyPr/>
          <a:lstStyle/>
          <a:p>
            <a:r>
              <a:rPr lang="en-US" dirty="0" smtClean="0"/>
              <a:t>We finished our coverage on Chapter 3</a:t>
            </a:r>
          </a:p>
          <a:p>
            <a:r>
              <a:rPr lang="en-US" dirty="0" smtClean="0"/>
              <a:t>We will begin </a:t>
            </a:r>
            <a:r>
              <a:rPr lang="en-US" dirty="0"/>
              <a:t>our coverage on Chap </a:t>
            </a:r>
            <a:r>
              <a:rPr lang="en-US" dirty="0" smtClean="0"/>
              <a:t>4: Concurrency now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Concurrency: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7754" y="1447800"/>
            <a:ext cx="8072846" cy="4938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Process execution, interrupts, background tasks, system maintenance </a:t>
            </a:r>
          </a:p>
          <a:p>
            <a:r>
              <a:rPr lang="en-US" dirty="0" smtClean="0"/>
              <a:t>Humans are not very good at keeping track of multiple things happening simultaneously</a:t>
            </a:r>
          </a:p>
          <a:p>
            <a:r>
              <a:rPr lang="en-US" dirty="0" smtClean="0"/>
              <a:t>Threads are an abstraction to help bridge this gap</a:t>
            </a:r>
          </a:p>
        </p:txBody>
      </p:sp>
    </p:spTree>
    <p:extLst>
      <p:ext uri="{BB962C8B-B14F-4D97-AF65-F5344CB8AC3E}">
        <p14:creationId xmlns:p14="http://schemas.microsoft.com/office/powerpoint/2010/main" val="6989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Why Concurrency?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Servers</a:t>
            </a:r>
          </a:p>
          <a:p>
            <a:pPr lvl="1"/>
            <a:r>
              <a:rPr lang="en-US" dirty="0" smtClean="0"/>
              <a:t>Multiple connections handled simultaneously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Parallel programs</a:t>
            </a:r>
          </a:p>
          <a:p>
            <a:pPr lvl="1"/>
            <a:r>
              <a:rPr lang="en-US" dirty="0" smtClean="0"/>
              <a:t>To achieve better performance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Programs with user interfaces</a:t>
            </a:r>
          </a:p>
          <a:p>
            <a:pPr lvl="1"/>
            <a:r>
              <a:rPr lang="en-US" dirty="0" smtClean="0"/>
              <a:t>To achieve user responsiveness while doing computation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Network and disk bound programs</a:t>
            </a:r>
          </a:p>
          <a:p>
            <a:pPr lvl="1"/>
            <a:r>
              <a:rPr lang="en-US" dirty="0" smtClean="0"/>
              <a:t>To hide network/disk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367487"/>
            <a:ext cx="814661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</a:t>
            </a:r>
            <a:r>
              <a:rPr lang="en-US" sz="2800" dirty="0" smtClean="0"/>
              <a:t>finished to </a:t>
            </a:r>
            <a:r>
              <a:rPr lang="en-US" sz="2800" dirty="0" smtClean="0"/>
              <a:t>discuss Chap 2: Kernels and Abstraction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will </a:t>
            </a:r>
            <a:r>
              <a:rPr lang="en-US" sz="2800" dirty="0" smtClean="0"/>
              <a:t>start to Chap. </a:t>
            </a:r>
            <a:r>
              <a:rPr lang="en-US" sz="2800" dirty="0"/>
              <a:t>3: The Programming Interface </a:t>
            </a:r>
            <a:r>
              <a:rPr lang="en-US" sz="2800" dirty="0" smtClean="0"/>
              <a:t>today </a:t>
            </a:r>
            <a:endParaRPr lang="en-US" sz="2800" dirty="0" smtClean="0"/>
          </a:p>
          <a:p>
            <a:pPr lvl="1"/>
            <a:r>
              <a:rPr lang="en-US" altLang="en-US" b="1" dirty="0" smtClean="0"/>
              <a:t>Shell</a:t>
            </a:r>
            <a:r>
              <a:rPr lang="en-US" altLang="en-US" b="1" dirty="0" smtClean="0">
                <a:solidFill>
                  <a:srgbClr val="C00000"/>
                </a:solidFill>
              </a:rPr>
              <a:t> 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 err="1" smtClean="0"/>
              <a:t>CreateProcess</a:t>
            </a:r>
            <a:endParaRPr lang="en-US" b="1" dirty="0" smtClean="0"/>
          </a:p>
          <a:p>
            <a:pPr lvl="1"/>
            <a:r>
              <a:rPr lang="en-US" altLang="en-US" b="1" dirty="0" smtClean="0">
                <a:solidFill>
                  <a:schemeClr val="tx1"/>
                </a:solidFill>
              </a:rPr>
              <a:t>Process Management 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Quiz 1 grades and keys are posted on Blackboard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We will have Quiz 2 on Thursday, September 19, which will cover lectures 4-7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HW 1 key </a:t>
            </a:r>
            <a:r>
              <a:rPr lang="en-US" sz="2800" b="1" dirty="0" smtClean="0">
                <a:solidFill>
                  <a:srgbClr val="C00000"/>
                </a:solidFill>
              </a:rPr>
              <a:t> and grades are posted on Blackboard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2 will post on Blackboard soon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We will start to discuss project progress next class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11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thread is a single execution sequence that represents a separately schedulable task</a:t>
            </a:r>
          </a:p>
          <a:p>
            <a:pPr lvl="1"/>
            <a:r>
              <a:rPr lang="en-US" dirty="0" smtClean="0"/>
              <a:t>Single execution sequence: familiar programming model</a:t>
            </a:r>
          </a:p>
          <a:p>
            <a:pPr lvl="1"/>
            <a:r>
              <a:rPr lang="en-US" dirty="0" smtClean="0"/>
              <a:t>Separately schedulable: OS can run or suspend a thread at any time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Protection is an orthogonal concept</a:t>
            </a:r>
          </a:p>
          <a:p>
            <a:pPr lvl="1"/>
            <a:r>
              <a:rPr lang="en-US" dirty="0" smtClean="0"/>
              <a:t>Can have one or many threads per protection domain</a:t>
            </a:r>
          </a:p>
        </p:txBody>
      </p:sp>
    </p:spTree>
    <p:extLst>
      <p:ext uri="{BB962C8B-B14F-4D97-AF65-F5344CB8AC3E}">
        <p14:creationId xmlns:p14="http://schemas.microsoft.com/office/powerpoint/2010/main" val="23140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24543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Threads in the Kernel and at User-Level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229600" cy="5026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Multi-threaded kernel</a:t>
            </a:r>
          </a:p>
          <a:p>
            <a:pPr lvl="1"/>
            <a:r>
              <a:rPr lang="en-US" dirty="0" smtClean="0"/>
              <a:t>multiple threads, sharing kernel data structures, capable of using privileged instructions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Multiprocess</a:t>
            </a:r>
            <a:r>
              <a:rPr lang="en-US" b="1" dirty="0" smtClean="0">
                <a:solidFill>
                  <a:srgbClr val="C00000"/>
                </a:solidFill>
              </a:rPr>
              <a:t> kernel</a:t>
            </a:r>
          </a:p>
          <a:p>
            <a:pPr lvl="1"/>
            <a:r>
              <a:rPr lang="en-US" dirty="0" smtClean="0"/>
              <a:t>Multiple single-threaded processes</a:t>
            </a:r>
          </a:p>
          <a:p>
            <a:pPr lvl="1"/>
            <a:r>
              <a:rPr lang="en-US" dirty="0" smtClean="0"/>
              <a:t>System calls access shared kernel data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Multiple multi-threaded user processes</a:t>
            </a:r>
          </a:p>
          <a:p>
            <a:pPr lvl="1"/>
            <a:r>
              <a:rPr lang="en-US" dirty="0" smtClean="0"/>
              <a:t>Each with multiple threads, sharing same data structures, isolated from other user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84913"/>
            <a:ext cx="8077200" cy="1303337"/>
          </a:xfrm>
        </p:spPr>
        <p:txBody>
          <a:bodyPr/>
          <a:lstStyle/>
          <a:p>
            <a:r>
              <a:rPr lang="en-US" b="1" dirty="0" smtClean="0"/>
              <a:t>Thread 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901112" cy="45259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Infinite number of processors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5" name="Content Placeholder 3" descr="ch4-02_threadAbstraction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-14544" b="-14544"/>
              <a:stretch>
                <a:fillRect/>
              </a:stretch>
            </p:blipFill>
          </mc:Choice>
          <mc:Fallback>
            <p:blipFill>
              <a:blip r:embed="rId4"/>
              <a:srcRect t="-14544" b="-14544"/>
              <a:stretch>
                <a:fillRect/>
              </a:stretch>
            </p:blipFill>
          </mc:Fallback>
        </mc:AlternateContent>
        <p:spPr>
          <a:xfrm>
            <a:off x="0" y="2057400"/>
            <a:ext cx="9104307" cy="50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Programmer vs. Processor View</a:t>
            </a:r>
            <a:endParaRPr lang="en-US" b="1" dirty="0"/>
          </a:p>
        </p:txBody>
      </p:sp>
      <p:pic>
        <p:nvPicPr>
          <p:cNvPr id="8" name="Content Placeholder 7" descr="ch4-03_threadSuspend2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7373" b="-7373"/>
              <a:stretch>
                <a:fillRect/>
              </a:stretch>
            </p:blipFill>
          </mc:Choice>
          <mc:Fallback>
            <p:blipFill>
              <a:blip r:embed="rId3"/>
              <a:srcRect t="-7373" b="-7373"/>
              <a:stretch>
                <a:fillRect/>
              </a:stretch>
            </p:blipFill>
          </mc:Fallback>
        </mc:AlternateContent>
        <p:spPr>
          <a:xfrm>
            <a:off x="152400" y="838200"/>
            <a:ext cx="8458200" cy="538321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6389" y="5181600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 smtClean="0"/>
              <a:t>Three possible ways that a thread might execute, all of which are equivalent to the programmer.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59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Possible Executions</a:t>
            </a:r>
            <a:endParaRPr lang="en-US" b="1" dirty="0"/>
          </a:p>
        </p:txBody>
      </p:sp>
      <p:pic>
        <p:nvPicPr>
          <p:cNvPr id="6" name="Content Placeholder 5" descr="ch4-04_unpredictableSpeed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7373" b="-7373"/>
              <a:stretch>
                <a:fillRect/>
              </a:stretch>
            </p:blipFill>
          </mc:Choice>
          <mc:Fallback>
            <p:blipFill>
              <a:blip r:embed="rId3"/>
              <a:srcRect t="-7373" b="-7373"/>
              <a:stretch>
                <a:fillRect/>
              </a:stretch>
            </p:blipFill>
          </mc:Fallback>
        </mc:AlternateContent>
        <p:spPr>
          <a:xfrm>
            <a:off x="-436563" y="956468"/>
            <a:ext cx="10017125" cy="5508625"/>
          </a:xfrm>
        </p:spPr>
      </p:pic>
    </p:spTree>
    <p:extLst>
      <p:ext uri="{BB962C8B-B14F-4D97-AF65-F5344CB8AC3E}">
        <p14:creationId xmlns:p14="http://schemas.microsoft.com/office/powerpoint/2010/main" val="9006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Thread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thread_create(thread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func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args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OS: </a:t>
            </a:r>
            <a:r>
              <a:rPr lang="en-US" dirty="0" err="1" smtClean="0"/>
              <a:t>thread_fork</a:t>
            </a:r>
            <a:endParaRPr 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thread_yield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 smtClean="0"/>
              <a:t>Relinquish(give up) processor voluntarily</a:t>
            </a:r>
          </a:p>
          <a:p>
            <a:pPr lvl="1"/>
            <a:r>
              <a:rPr lang="en-US" dirty="0" smtClean="0"/>
              <a:t>OS: </a:t>
            </a:r>
            <a:r>
              <a:rPr lang="en-US" dirty="0" err="1" smtClean="0"/>
              <a:t>thread_yield</a:t>
            </a:r>
            <a:endParaRPr 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thread_join(thread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thread_exit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r>
              <a:rPr lang="en-US" dirty="0" smtClean="0"/>
              <a:t>OS: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0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4151"/>
            <a:ext cx="8077200" cy="1303337"/>
          </a:xfrm>
        </p:spPr>
        <p:txBody>
          <a:bodyPr/>
          <a:lstStyle/>
          <a:p>
            <a:r>
              <a:rPr lang="en-US" b="1" dirty="0" smtClean="0"/>
              <a:t>Example: </a:t>
            </a:r>
            <a:r>
              <a:rPr lang="en-US" b="1" dirty="0" err="1" smtClean="0"/>
              <a:t>threadHello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5800" y="1219200"/>
            <a:ext cx="8229600" cy="54419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#define NTHREADS 10</a:t>
            </a:r>
          </a:p>
          <a:p>
            <a:pPr>
              <a:buNone/>
            </a:pPr>
            <a:r>
              <a:rPr lang="en-US" dirty="0" smtClean="0"/>
              <a:t>thread_t threads[NTHREADS];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  <a:r>
              <a:rPr lang="en-US" b="1" dirty="0" smtClean="0">
                <a:solidFill>
                  <a:srgbClr val="C00000"/>
                </a:solidFill>
              </a:rPr>
              <a:t>thread_create</a:t>
            </a:r>
            <a:r>
              <a:rPr lang="en-US" dirty="0" smtClean="0"/>
              <a:t>(&amp;threads[</a:t>
            </a:r>
            <a:r>
              <a:rPr lang="en-US" dirty="0" err="1" smtClean="0"/>
              <a:t>i</a:t>
            </a:r>
            <a:r>
              <a:rPr lang="en-US" dirty="0" smtClean="0"/>
              <a:t>], &amp;go,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exitValue = </a:t>
            </a:r>
            <a:r>
              <a:rPr lang="en-US" b="1" dirty="0" err="1" smtClean="0">
                <a:solidFill>
                  <a:srgbClr val="C00000"/>
                </a:solidFill>
              </a:rPr>
              <a:t>thread_join</a:t>
            </a:r>
            <a:r>
              <a:rPr lang="en-US" dirty="0" err="1" smtClean="0"/>
              <a:t>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("Thread %d returned with %ld\n", </a:t>
            </a:r>
            <a:r>
              <a:rPr lang="en-US" dirty="0" err="1" smtClean="0"/>
              <a:t>i</a:t>
            </a:r>
            <a:r>
              <a:rPr lang="en-US" dirty="0" smtClean="0"/>
              <a:t>, exitValue);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("Main thread done.\n");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go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printf("Hello</a:t>
            </a:r>
            <a:r>
              <a:rPr lang="en-US" dirty="0" smtClean="0"/>
              <a:t> from thread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C00000"/>
                </a:solidFill>
              </a:rPr>
              <a:t>thread_exit</a:t>
            </a:r>
            <a:r>
              <a:rPr lang="en-US" dirty="0" smtClean="0"/>
              <a:t>(100 +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// REACHED? Not reached 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Fork/Join Concurrency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82160"/>
            <a:ext cx="8112034" cy="46707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Threads can create children, and wait for their completion</a:t>
            </a:r>
          </a:p>
          <a:p>
            <a:r>
              <a:rPr lang="en-US" dirty="0" smtClean="0"/>
              <a:t>Data only shared before fork/after join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Web server: </a:t>
            </a:r>
            <a:r>
              <a:rPr lang="en-US" dirty="0" smtClean="0"/>
              <a:t>fork a new thread for every new connection</a:t>
            </a:r>
          </a:p>
          <a:p>
            <a:pPr lvl="2"/>
            <a:r>
              <a:rPr lang="en-US" dirty="0" smtClean="0"/>
              <a:t>As long as the threads are completely independent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Parallel memory copy</a:t>
            </a:r>
          </a:p>
        </p:txBody>
      </p:sp>
    </p:spTree>
    <p:extLst>
      <p:ext uri="{BB962C8B-B14F-4D97-AF65-F5344CB8AC3E}">
        <p14:creationId xmlns:p14="http://schemas.microsoft.com/office/powerpoint/2010/main" val="4292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Thread Data Structures</a:t>
            </a:r>
            <a:endParaRPr lang="en-US" b="1" dirty="0"/>
          </a:p>
        </p:txBody>
      </p:sp>
      <p:pic>
        <p:nvPicPr>
          <p:cNvPr id="8" name="Content Placeholder 7" descr="ch4-05_perThreadAndSharedState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685800" y="1066800"/>
            <a:ext cx="10018713" cy="5508625"/>
          </a:xfrm>
        </p:spPr>
      </p:pic>
    </p:spTree>
    <p:extLst>
      <p:ext uri="{BB962C8B-B14F-4D97-AF65-F5344CB8AC3E}">
        <p14:creationId xmlns:p14="http://schemas.microsoft.com/office/powerpoint/2010/main" val="802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Thread Lifecycle</a:t>
            </a:r>
            <a:endParaRPr lang="en-US" b="1" dirty="0"/>
          </a:p>
        </p:txBody>
      </p:sp>
      <p:pic>
        <p:nvPicPr>
          <p:cNvPr id="5" name="Content Placeholder 4" descr="ch4-06_thread-state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-9440" b="-9440"/>
              <a:stretch>
                <a:fillRect/>
              </a:stretch>
            </p:blipFill>
          </mc:Choice>
          <mc:Fallback>
            <p:blipFill>
              <a:blip r:embed="rId4"/>
              <a:srcRect t="-9440" b="-9440"/>
              <a:stretch>
                <a:fillRect/>
              </a:stretch>
            </p:blipFill>
          </mc:Fallback>
        </mc:AlternateContent>
        <p:spPr>
          <a:xfrm>
            <a:off x="228601" y="259080"/>
            <a:ext cx="8610600" cy="6477000"/>
          </a:xfrm>
        </p:spPr>
      </p:pic>
    </p:spTree>
    <p:extLst>
      <p:ext uri="{BB962C8B-B14F-4D97-AF65-F5344CB8AC3E}">
        <p14:creationId xmlns:p14="http://schemas.microsoft.com/office/powerpoint/2010/main" val="35760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0"/>
            <a:ext cx="6799262" cy="1303337"/>
          </a:xfrm>
        </p:spPr>
        <p:txBody>
          <a:bodyPr/>
          <a:lstStyle/>
          <a:p>
            <a:r>
              <a:rPr lang="en-US" b="1" dirty="0" smtClean="0"/>
              <a:t>In Lecture Review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2075145"/>
            <a:ext cx="7620000" cy="3444875"/>
          </a:xfrm>
        </p:spPr>
        <p:txBody>
          <a:bodyPr/>
          <a:lstStyle/>
          <a:p>
            <a:r>
              <a:rPr lang="en-US" dirty="0" smtClean="0"/>
              <a:t>We finished our coverage on Chapter 2</a:t>
            </a:r>
          </a:p>
          <a:p>
            <a:r>
              <a:rPr lang="en-US" dirty="0" smtClean="0"/>
              <a:t>We will begin </a:t>
            </a:r>
            <a:r>
              <a:rPr lang="en-US" dirty="0"/>
              <a:t>our coverage on Chap 3: The Programming </a:t>
            </a:r>
            <a:r>
              <a:rPr lang="en-US" dirty="0" smtClean="0"/>
              <a:t>Interface now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Main 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752600"/>
            <a:ext cx="78486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and managing processes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exec, wait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Performing I/O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pen, read, write, close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Communicating between processes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ipe, dup, select, connect</a:t>
            </a:r>
          </a:p>
          <a:p>
            <a:r>
              <a:rPr lang="en-US" dirty="0" smtClean="0"/>
              <a:t>Example: </a:t>
            </a:r>
            <a:r>
              <a:rPr lang="en-US" b="1" dirty="0" smtClean="0">
                <a:solidFill>
                  <a:srgbClr val="C00000"/>
                </a:solidFill>
              </a:rPr>
              <a:t>implementing a shell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7924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shell is a job control system </a:t>
            </a:r>
          </a:p>
          <a:p>
            <a:pPr lvl="1"/>
            <a:r>
              <a:rPr lang="en-US" dirty="0" smtClean="0"/>
              <a:t>Allows programmer to create and manage a set of programs to do some task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Windows, </a:t>
            </a:r>
            <a:r>
              <a:rPr lang="en-US" b="1" dirty="0" err="1" smtClean="0">
                <a:solidFill>
                  <a:srgbClr val="C00000"/>
                </a:solidFill>
              </a:rPr>
              <a:t>MacOS</a:t>
            </a:r>
            <a:r>
              <a:rPr lang="en-US" b="1" dirty="0" smtClean="0">
                <a:solidFill>
                  <a:srgbClr val="C00000"/>
                </a:solidFill>
              </a:rPr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</a:t>
            </a:r>
            <a:r>
              <a:rPr lang="en-US" dirty="0" err="1" smtClean="0"/>
              <a:t>o</a:t>
            </a:r>
            <a:r>
              <a:rPr lang="en-US" dirty="0" smtClean="0"/>
              <a:t> program sourcefile1.o sourcefile2.o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Windows </a:t>
            </a:r>
            <a:r>
              <a:rPr lang="en-US" b="1" dirty="0" err="1" smtClean="0"/>
              <a:t>CreateProcess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00200"/>
            <a:ext cx="78486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System call to create a new process to run a </a:t>
            </a:r>
            <a:r>
              <a:rPr lang="en-US" b="1" dirty="0" smtClean="0">
                <a:solidFill>
                  <a:srgbClr val="C00000"/>
                </a:solidFill>
              </a:rPr>
              <a:t>program. The Kernel needs to: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Create and initialize the process control block (PCB) in the kernel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Create and initialize a new address space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Load the program into the address space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Copy arguments into memory in the address space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Initialize the hardware context to start execution at ``start'’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Inform the scheduler that the new process is ready to run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Windows </a:t>
            </a:r>
            <a:r>
              <a:rPr lang="en-US" b="1" dirty="0" err="1" smtClean="0">
                <a:solidFill>
                  <a:schemeClr val="tx1"/>
                </a:solidFill>
              </a:rPr>
              <a:t>CreateProcess</a:t>
            </a:r>
            <a:r>
              <a:rPr lang="en-US" b="1" dirty="0" smtClean="0">
                <a:solidFill>
                  <a:schemeClr val="tx1"/>
                </a:solidFill>
              </a:rPr>
              <a:t> API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(simplified)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686800" cy="482123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// Start the child process </a:t>
            </a:r>
          </a:p>
          <a:p>
            <a:pPr>
              <a:buNone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(!</a:t>
            </a:r>
            <a:r>
              <a:rPr lang="en-US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CreateProcess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NULL,           // No module name (use command line)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argv[1],        // Command line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NULL,           // Process handle not inheritable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NULL,           // Thread handle not inheritable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FALSE,          // Set handle inheritance to FALSE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0,                  // No creation flags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NULL,           // Use parent's environment block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NULL,           // Use parent's starting directory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&amp;</a:t>
            </a:r>
            <a:r>
              <a:rPr lang="en-US" b="1" dirty="0" err="1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</a:t>
            </a: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             // Pointer to STARTUPINFO structure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&amp;pi )            // Pointer to PROCESS_INFORMATION structure</a:t>
            </a:r>
          </a:p>
          <a:p>
            <a:pPr>
              <a:buNone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The first two arguments specify the program and its arguments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The rest concern aspects of the power runtime environment</a:t>
            </a:r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None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r>
              <a:rPr lang="en-US" b="1" dirty="0" smtClean="0"/>
              <a:t>UNIX Process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76400"/>
            <a:ext cx="76962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UNIX fork </a:t>
            </a:r>
            <a:r>
              <a:rPr lang="en-US" dirty="0" smtClean="0"/>
              <a:t>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UNIX exec </a:t>
            </a:r>
            <a:r>
              <a:rPr lang="en-US" dirty="0" smtClean="0"/>
              <a:t>– system call to change the program being run by the current process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UNIX wait </a:t>
            </a:r>
            <a:r>
              <a:rPr lang="en-US" dirty="0" smtClean="0"/>
              <a:t>– system call to wait for a process to finish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UNIX signal </a:t>
            </a:r>
            <a:r>
              <a:rPr lang="en-US" dirty="0" smtClean="0"/>
              <a:t>– system call to send a notification to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14760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57788"/>
            <a:ext cx="8077200" cy="1303337"/>
          </a:xfrm>
        </p:spPr>
        <p:txBody>
          <a:bodyPr/>
          <a:lstStyle/>
          <a:p>
            <a:r>
              <a:rPr lang="en-US" b="1" dirty="0" smtClean="0"/>
              <a:t>UNIX Process Management</a:t>
            </a:r>
            <a:endParaRPr lang="en-US" b="1" dirty="0"/>
          </a:p>
        </p:txBody>
      </p:sp>
      <p:pic>
        <p:nvPicPr>
          <p:cNvPr id="6" name="Content Placeholder 5" descr="ch3-03_forkexec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8100" r="-8100"/>
              <a:stretch>
                <a:fillRect/>
              </a:stretch>
            </p:blipFill>
          </mc:Choice>
          <mc:Fallback>
            <p:blipFill>
              <a:blip r:embed="rId4"/>
              <a:srcRect l="-8100" r="-8100"/>
              <a:stretch>
                <a:fillRect/>
              </a:stretch>
            </p:blipFill>
          </mc:Fallback>
        </mc:AlternateContent>
        <p:spPr>
          <a:xfrm>
            <a:off x="-456407" y="990600"/>
            <a:ext cx="10056813" cy="5530850"/>
          </a:xfrm>
        </p:spPr>
      </p:pic>
    </p:spTree>
    <p:extLst>
      <p:ext uri="{BB962C8B-B14F-4D97-AF65-F5344CB8AC3E}">
        <p14:creationId xmlns:p14="http://schemas.microsoft.com/office/powerpoint/2010/main" val="28617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49024</TotalTime>
  <Words>1608</Words>
  <Application>Microsoft Office PowerPoint</Application>
  <PresentationFormat>On-screen Show (4:3)</PresentationFormat>
  <Paragraphs>238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Garamond</vt:lpstr>
      <vt:lpstr>Times</vt:lpstr>
      <vt:lpstr>Times New Roman</vt:lpstr>
      <vt:lpstr>Trebuchet MS</vt:lpstr>
      <vt:lpstr>Wingdings</vt:lpstr>
      <vt:lpstr>Organic</vt:lpstr>
      <vt:lpstr>CSCI U511 01 Operating Systems AKM Jahangir A Majumder, PhD</vt:lpstr>
      <vt:lpstr>Review and Learning Outcomes</vt:lpstr>
      <vt:lpstr>In Lecture Review</vt:lpstr>
      <vt:lpstr>Main Points</vt:lpstr>
      <vt:lpstr>Shell</vt:lpstr>
      <vt:lpstr>Windows CreateProcess</vt:lpstr>
      <vt:lpstr>Windows CreateProcess API (simplified)</vt:lpstr>
      <vt:lpstr>UNIX Process Management</vt:lpstr>
      <vt:lpstr>UNIX Process Management</vt:lpstr>
      <vt:lpstr>Question: What does this code print?</vt:lpstr>
      <vt:lpstr>Implementing UNIX fork</vt:lpstr>
      <vt:lpstr>Implementing UNIX exec</vt:lpstr>
      <vt:lpstr>UNIX I/O</vt:lpstr>
      <vt:lpstr>Interface Design Question</vt:lpstr>
      <vt:lpstr>UNIX File System Interface</vt:lpstr>
      <vt:lpstr>Implementing a Shell</vt:lpstr>
      <vt:lpstr>Where are we? </vt:lpstr>
      <vt:lpstr>Concurrency: Motivation</vt:lpstr>
      <vt:lpstr>Why Concurrency?</vt:lpstr>
      <vt:lpstr>Definitions</vt:lpstr>
      <vt:lpstr>Threads in the Kernel and at User-Level</vt:lpstr>
      <vt:lpstr>Thread Abstraction</vt:lpstr>
      <vt:lpstr>Programmer vs. Processor View</vt:lpstr>
      <vt:lpstr>Possible Executions</vt:lpstr>
      <vt:lpstr>Thread Operations</vt:lpstr>
      <vt:lpstr>Example: threadHello</vt:lpstr>
      <vt:lpstr>Fork/Join Concurrency</vt:lpstr>
      <vt:lpstr>Thread Data Structures</vt:lpstr>
      <vt:lpstr>Thread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1399</cp:revision>
  <cp:lastPrinted>2013-11-25T17:13:45Z</cp:lastPrinted>
  <dcterms:created xsi:type="dcterms:W3CDTF">2012-08-10T22:02:17Z</dcterms:created>
  <dcterms:modified xsi:type="dcterms:W3CDTF">2019-09-10T18:28:11Z</dcterms:modified>
</cp:coreProperties>
</file>