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1531" r:id="rId2"/>
    <p:sldId id="1532" r:id="rId3"/>
    <p:sldId id="1002" r:id="rId4"/>
    <p:sldId id="1003" r:id="rId5"/>
    <p:sldId id="1004" r:id="rId6"/>
    <p:sldId id="1005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</a:t>
            </a:r>
            <a:r>
              <a:rPr lang="en-US" baseline="0" dirty="0" smtClean="0"/>
              <a:t> should be thread_create() not </a:t>
            </a:r>
            <a:r>
              <a:rPr lang="en-US" baseline="0" dirty="0" err="1" smtClean="0"/>
              <a:t>sthread_create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1.pd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d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7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12,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275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Voluntary thread context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92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Save registers on old stack</a:t>
            </a:r>
          </a:p>
          <a:p>
            <a:r>
              <a:rPr lang="en-US" dirty="0" smtClean="0"/>
              <a:t>Switch to new stack, new thread</a:t>
            </a:r>
          </a:p>
          <a:p>
            <a:r>
              <a:rPr lang="en-US" dirty="0" smtClean="0"/>
              <a:t>Restore registers from new stack</a:t>
            </a:r>
          </a:p>
          <a:p>
            <a:r>
              <a:rPr lang="en-US" dirty="0" smtClean="0"/>
              <a:t>Return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Exactly the same with kernel threads or user threads</a:t>
            </a:r>
          </a:p>
          <a:p>
            <a:pPr lvl="1"/>
            <a:r>
              <a:rPr lang="en-US" dirty="0" smtClean="0"/>
              <a:t>OS: thread switch is always between kernel threads, not between user process and kernel thread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OS/161 </a:t>
            </a:r>
            <a:r>
              <a:rPr lang="en-US" b="1" dirty="0" err="1" smtClean="0"/>
              <a:t>switchframe_switch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62000" y="1219200"/>
            <a:ext cx="4191000" cy="5638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/* a0: old thread stack pointer</a:t>
            </a:r>
          </a:p>
          <a:p>
            <a:pPr>
              <a:buNone/>
            </a:pPr>
            <a:r>
              <a:rPr lang="en-US" dirty="0" smtClean="0"/>
              <a:t>  * a1: new thread stack pointer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 Allocate stack space for 10 registers.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sp, sp, -40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Save the registers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</a:t>
            </a:r>
            <a:r>
              <a:rPr lang="en-US" dirty="0" err="1" smtClean="0"/>
              <a:t>ra</a:t>
            </a:r>
            <a:r>
              <a:rPr lang="en-US" dirty="0" smtClean="0"/>
              <a:t>, 36(sp)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</a:t>
            </a:r>
            <a:r>
              <a:rPr lang="en-US" dirty="0" err="1" smtClean="0"/>
              <a:t>gp</a:t>
            </a:r>
            <a:r>
              <a:rPr lang="en-US" dirty="0" smtClean="0"/>
              <a:t>, 32(sp)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s8, 28(sp)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s6, 24(sp)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s5, 20(sp)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s4, 16(sp)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s3, 12(sp)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s2, 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s1, 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s0, 0(sp)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Store old stack pointer in old thread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</a:t>
            </a:r>
            <a:r>
              <a:rPr lang="en-US" dirty="0" smtClean="0"/>
              <a:t>   sp, 0(a0)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965484" y="1219200"/>
            <a:ext cx="467995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/* Get new stack pointer from new thread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sp, 0(a1)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nop</a:t>
            </a:r>
            <a:r>
              <a:rPr lang="en-US" dirty="0" smtClean="0"/>
              <a:t>           /* delay slot for load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 Now, restore the registers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s0, 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s1, 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s2, 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s3, 12(sp)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s4, 16(sp)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s5, 20(sp)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s6, 24(sp)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s8, 28(sp)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</a:t>
            </a:r>
            <a:r>
              <a:rPr lang="en-US" dirty="0" err="1" smtClean="0"/>
              <a:t>gp</a:t>
            </a:r>
            <a:r>
              <a:rPr lang="en-US" dirty="0" smtClean="0"/>
              <a:t>, 32(sp)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lw</a:t>
            </a:r>
            <a:r>
              <a:rPr lang="en-US" dirty="0" smtClean="0"/>
              <a:t>   </a:t>
            </a:r>
            <a:r>
              <a:rPr lang="en-US" dirty="0" err="1" smtClean="0"/>
              <a:t>ra</a:t>
            </a:r>
            <a:r>
              <a:rPr lang="en-US" dirty="0" smtClean="0"/>
              <a:t>, 36(sp)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nop</a:t>
            </a:r>
            <a:r>
              <a:rPr lang="en-US" dirty="0" smtClean="0"/>
              <a:t>                  /* delay slot for load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/* and return. */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addi</a:t>
            </a:r>
            <a:r>
              <a:rPr lang="en-US" dirty="0" smtClean="0"/>
              <a:t> sp, sp, 40      /* in delay slot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x86 </a:t>
            </a:r>
            <a:r>
              <a:rPr lang="en-US" b="1" dirty="0" err="1" smtClean="0"/>
              <a:t>switch_threads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5800" y="1066800"/>
            <a:ext cx="4191000" cy="493871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 Save caller’s register state</a:t>
            </a:r>
          </a:p>
          <a:p>
            <a:pPr>
              <a:buNone/>
            </a:pPr>
            <a:r>
              <a:rPr lang="en-US" dirty="0" smtClean="0"/>
              <a:t>#  NOTE: %</a:t>
            </a:r>
            <a:r>
              <a:rPr lang="en-US" dirty="0" err="1" smtClean="0"/>
              <a:t>eax</a:t>
            </a:r>
            <a:r>
              <a:rPr lang="en-US" dirty="0" smtClean="0"/>
              <a:t>, etc. are ephemeral</a:t>
            </a:r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Get </a:t>
            </a:r>
            <a:r>
              <a:rPr lang="en-US" dirty="0" err="1" smtClean="0"/>
              <a:t>offsetof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thread, stack)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thread_stack_ofs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Save current stack pointer to old thread's stack, if any.</a:t>
            </a:r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SWITCH_CUR(%esp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esp</a:t>
            </a:r>
            <a:r>
              <a:rPr lang="en-US" dirty="0" smtClean="0"/>
              <a:t>, (%eax,%edx,1)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02480" y="1219200"/>
            <a:ext cx="4038600" cy="493871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# Change stack pointer to new thread's stack</a:t>
            </a:r>
          </a:p>
          <a:p>
            <a:pPr>
              <a:buNone/>
            </a:pPr>
            <a:r>
              <a:rPr lang="en-US" dirty="0" smtClean="0"/>
              <a:t># this also changes </a:t>
            </a:r>
            <a:r>
              <a:rPr lang="en-US" dirty="0" err="1" smtClean="0"/>
              <a:t>currentThread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SWITCH_NEXT(%esp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(%ecx,%edx,1),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Restore caller's register state.</a:t>
            </a:r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6810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A Subtlety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9248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Thread_create puts new thread on ready list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When it first runs, some thread calls </a:t>
            </a:r>
            <a:r>
              <a:rPr lang="en-US" b="1" dirty="0" err="1" smtClean="0">
                <a:solidFill>
                  <a:srgbClr val="C00000"/>
                </a:solidFill>
              </a:rPr>
              <a:t>switchframe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Saves old thread state to stack</a:t>
            </a:r>
          </a:p>
          <a:p>
            <a:pPr lvl="1"/>
            <a:r>
              <a:rPr lang="en-US" dirty="0" smtClean="0"/>
              <a:t>Restores new thread state from stack</a:t>
            </a:r>
          </a:p>
          <a:p>
            <a:r>
              <a:rPr lang="en-US" dirty="0" smtClean="0"/>
              <a:t>Set up new thread’s stack as if it had saved its state in </a:t>
            </a:r>
            <a:r>
              <a:rPr lang="en-US" dirty="0" err="1" smtClean="0"/>
              <a:t>switchframe</a:t>
            </a:r>
            <a:endParaRPr lang="en-US" dirty="0" smtClean="0"/>
          </a:p>
          <a:p>
            <a:pPr lvl="1"/>
            <a:r>
              <a:rPr lang="en-US" dirty="0" smtClean="0"/>
              <a:t>“returns” to stub at base of stack to run </a:t>
            </a:r>
            <a:r>
              <a:rPr lang="en-US" dirty="0" err="1" smtClean="0"/>
              <a:t>func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Two Threads Call Yield</a:t>
            </a:r>
            <a:endParaRPr lang="en-US" b="1" dirty="0"/>
          </a:p>
        </p:txBody>
      </p:sp>
      <p:pic>
        <p:nvPicPr>
          <p:cNvPr id="4" name="Content Placeholder 3" descr="crop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1457" r="-11457"/>
              <a:stretch>
                <a:fillRect/>
              </a:stretch>
            </p:blipFill>
          </mc:Choice>
          <mc:Fallback>
            <p:blipFill>
              <a:blip r:embed="rId3"/>
              <a:srcRect l="-11457" r="-11457"/>
              <a:stretch>
                <a:fillRect/>
              </a:stretch>
            </p:blipFill>
          </mc:Fallback>
        </mc:AlternateContent>
        <p:spPr>
          <a:xfrm>
            <a:off x="-228600" y="1219200"/>
            <a:ext cx="9829800" cy="5022396"/>
          </a:xfrm>
        </p:spPr>
      </p:pic>
    </p:spTree>
    <p:extLst>
      <p:ext uri="{BB962C8B-B14F-4D97-AF65-F5344CB8AC3E}">
        <p14:creationId xmlns:p14="http://schemas.microsoft.com/office/powerpoint/2010/main" val="29670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Involuntary Thread/Process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9248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Timer or I/O interrupt</a:t>
            </a:r>
          </a:p>
          <a:p>
            <a:pPr lvl="1"/>
            <a:r>
              <a:rPr lang="en-US" dirty="0" smtClean="0"/>
              <a:t>Tells OS some other thread should run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Simple version (OS/161)</a:t>
            </a:r>
          </a:p>
          <a:p>
            <a:pPr lvl="1"/>
            <a:r>
              <a:rPr lang="en-US" dirty="0" smtClean="0"/>
              <a:t>End of interrupt handler calls switch()</a:t>
            </a:r>
          </a:p>
          <a:p>
            <a:pPr lvl="1"/>
            <a:r>
              <a:rPr lang="en-US" dirty="0" smtClean="0"/>
              <a:t>When resumed, return from handler resumes kernel thread or user process</a:t>
            </a:r>
          </a:p>
          <a:p>
            <a:pPr lvl="1"/>
            <a:r>
              <a:rPr lang="en-US" dirty="0" smtClean="0"/>
              <a:t>Thus, processor context is saved/restored twice (once by interrupt handler, once by thread switch)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8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finished to discuss Chap</a:t>
            </a:r>
            <a:r>
              <a:rPr lang="en-US" sz="2800" dirty="0" smtClean="0"/>
              <a:t>. </a:t>
            </a:r>
            <a:r>
              <a:rPr lang="en-US" sz="2800" dirty="0"/>
              <a:t>3: The Programming Interface </a:t>
            </a:r>
            <a:r>
              <a:rPr lang="en-US" sz="2800" dirty="0" smtClean="0"/>
              <a:t>today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will continue to </a:t>
            </a:r>
            <a:r>
              <a:rPr lang="en-US" sz="2800" dirty="0"/>
              <a:t>discuss Chap. </a:t>
            </a:r>
            <a:r>
              <a:rPr lang="en-US" sz="2800" dirty="0" smtClean="0"/>
              <a:t>4: Concurrency and Threads today </a:t>
            </a:r>
            <a:endParaRPr lang="en-US" sz="2800" b="1" dirty="0" smtClean="0"/>
          </a:p>
          <a:p>
            <a:pPr lvl="1"/>
            <a:r>
              <a:rPr lang="en-US" altLang="en-US" b="1" dirty="0" smtClean="0"/>
              <a:t>Implementing Threads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 smtClean="0"/>
              <a:t>Multi-threaded OS Kernel </a:t>
            </a:r>
            <a:endParaRPr lang="en-US" b="1" dirty="0" smtClean="0"/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</a:rPr>
              <a:t>Thread Context Switch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Quiz 1 grades and keys are posted on Blackboard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Quiz 2 on Thursday, September 19, which will </a:t>
            </a:r>
            <a:r>
              <a:rPr lang="en-US" sz="2800" dirty="0" smtClean="0">
                <a:solidFill>
                  <a:schemeClr val="tx1"/>
                </a:solidFill>
              </a:rPr>
              <a:t>cover lectures 4-7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1 key  and grades are posted on Blackboard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HW 2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>
                <a:solidFill>
                  <a:srgbClr val="C00000"/>
                </a:solidFill>
              </a:rPr>
              <a:t> posted </a:t>
            </a:r>
            <a:r>
              <a:rPr lang="en-US" sz="2800" b="1" dirty="0" smtClean="0">
                <a:solidFill>
                  <a:srgbClr val="C00000"/>
                </a:solidFill>
              </a:rPr>
              <a:t>on Blackboard </a:t>
            </a:r>
            <a:r>
              <a:rPr lang="en-US" sz="2800" b="1" dirty="0" smtClean="0">
                <a:solidFill>
                  <a:srgbClr val="C00000"/>
                </a:solidFill>
              </a:rPr>
              <a:t>which is due on Tuesday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We will start to discuss project progress </a:t>
            </a:r>
            <a:r>
              <a:rPr lang="en-US" sz="2800" dirty="0" smtClean="0">
                <a:solidFill>
                  <a:schemeClr val="tx1"/>
                </a:solidFill>
              </a:rPr>
              <a:t>today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7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0411" y="111103"/>
            <a:ext cx="8077200" cy="1303337"/>
          </a:xfrm>
        </p:spPr>
        <p:txBody>
          <a:bodyPr/>
          <a:lstStyle/>
          <a:p>
            <a:r>
              <a:rPr lang="en-US" b="1" dirty="0" smtClean="0"/>
              <a:t>Thread Data Structures</a:t>
            </a:r>
            <a:endParaRPr lang="en-US" b="1" dirty="0"/>
          </a:p>
        </p:txBody>
      </p:sp>
      <p:pic>
        <p:nvPicPr>
          <p:cNvPr id="8" name="Content Placeholder 7" descr="ch4-05_perThreadAndSharedState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457200" y="1600200"/>
            <a:ext cx="10018713" cy="5127626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0891" y="754062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multi-threaded OS has both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per-thread state and shared state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TCB stores per-thread state: thread computation current state and data to manage the thread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Thread Lifecycle</a:t>
            </a:r>
            <a:endParaRPr lang="en-US" b="1" dirty="0"/>
          </a:p>
        </p:txBody>
      </p:sp>
      <p:pic>
        <p:nvPicPr>
          <p:cNvPr id="5" name="Content Placeholder 4" descr="ch4-06_thread-state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-9440" b="-9440"/>
              <a:stretch>
                <a:fillRect/>
              </a:stretch>
            </p:blipFill>
          </mc:Choice>
          <mc:Fallback>
            <p:blipFill>
              <a:blip r:embed="rId4"/>
              <a:srcRect t="-9440" b="-9440"/>
              <a:stretch>
                <a:fillRect/>
              </a:stretch>
            </p:blipFill>
          </mc:Fallback>
        </mc:AlternateContent>
        <p:spPr>
          <a:xfrm>
            <a:off x="228601" y="259080"/>
            <a:ext cx="8610600" cy="6477000"/>
          </a:xfrm>
        </p:spPr>
      </p:pic>
    </p:spTree>
    <p:extLst>
      <p:ext uri="{BB962C8B-B14F-4D97-AF65-F5344CB8AC3E}">
        <p14:creationId xmlns:p14="http://schemas.microsoft.com/office/powerpoint/2010/main" val="35760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Threads: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6962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Kernel threads</a:t>
            </a:r>
          </a:p>
          <a:p>
            <a:pPr lvl="1"/>
            <a:r>
              <a:rPr lang="en-US" dirty="0" smtClean="0"/>
              <a:t>Thread abstraction only available to kernel</a:t>
            </a:r>
          </a:p>
          <a:p>
            <a:pPr lvl="1"/>
            <a:r>
              <a:rPr lang="en-US" dirty="0" smtClean="0"/>
              <a:t>To the kernel, a kernel thread and a single threaded user process look quite similar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Multithreaded processes using kernel threads (Linux, </a:t>
            </a:r>
            <a:r>
              <a:rPr lang="en-US" b="1" dirty="0" err="1" smtClean="0">
                <a:solidFill>
                  <a:srgbClr val="C00000"/>
                </a:solidFill>
              </a:rPr>
              <a:t>MacOS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Kernel thread operations available via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User-level threads</a:t>
            </a:r>
          </a:p>
          <a:p>
            <a:pPr lvl="1"/>
            <a:r>
              <a:rPr lang="en-US" dirty="0" smtClean="0"/>
              <a:t>Thread operations without system calls</a:t>
            </a:r>
          </a:p>
        </p:txBody>
      </p:sp>
    </p:spTree>
    <p:extLst>
      <p:ext uri="{BB962C8B-B14F-4D97-AF65-F5344CB8AC3E}">
        <p14:creationId xmlns:p14="http://schemas.microsoft.com/office/powerpoint/2010/main" val="22452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337" y="84025"/>
            <a:ext cx="8077200" cy="1303337"/>
          </a:xfrm>
        </p:spPr>
        <p:txBody>
          <a:bodyPr/>
          <a:lstStyle/>
          <a:p>
            <a:r>
              <a:rPr lang="en-US" b="1" dirty="0" smtClean="0"/>
              <a:t>Multithreaded OS Kernel</a:t>
            </a:r>
            <a:endParaRPr lang="en-US" b="1" dirty="0"/>
          </a:p>
        </p:txBody>
      </p:sp>
      <p:pic>
        <p:nvPicPr>
          <p:cNvPr id="7" name="Content Placeholder 6" descr="ch4-07_threadsAndProcesse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3089" r="-13089"/>
              <a:stretch>
                <a:fillRect/>
              </a:stretch>
            </p:blipFill>
          </mc:Choice>
          <mc:Fallback>
            <p:blipFill>
              <a:blip r:embed="rId3"/>
              <a:srcRect l="-13089" r="-13089"/>
              <a:stretch>
                <a:fillRect/>
              </a:stretch>
            </p:blipFill>
          </mc:Fallback>
        </mc:AlternateContent>
        <p:spPr>
          <a:xfrm>
            <a:off x="-914400" y="1860324"/>
            <a:ext cx="10631488" cy="4616676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7274" y="906463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multi-threaded kernel with three kernel threads and two single threaded user level processes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kernel has own TCB and stack. Each user process has a stack at user-level and a kernel interrupt stack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Implementing threads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924800" cy="5029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Thread_fork(func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args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Allocate thread control block</a:t>
            </a:r>
          </a:p>
          <a:p>
            <a:pPr lvl="1"/>
            <a:r>
              <a:rPr lang="en-US" dirty="0" smtClean="0"/>
              <a:t>Allocate stack</a:t>
            </a:r>
          </a:p>
          <a:p>
            <a:pPr lvl="1"/>
            <a:r>
              <a:rPr lang="en-US" dirty="0" smtClean="0"/>
              <a:t>Build stack frame for base of stack (stub)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Put thread on ready list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Will run sometime later (maybe right away!)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stub(</a:t>
            </a:r>
            <a:r>
              <a:rPr lang="en-US" b="1" dirty="0" err="1" smtClean="0">
                <a:solidFill>
                  <a:srgbClr val="C00000"/>
                </a:solidFill>
              </a:rPr>
              <a:t>func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args</a:t>
            </a:r>
            <a:r>
              <a:rPr lang="en-US" b="1" dirty="0" smtClean="0">
                <a:solidFill>
                  <a:srgbClr val="C00000"/>
                </a:solidFill>
              </a:rPr>
              <a:t>): OS mips_threadstart</a:t>
            </a:r>
          </a:p>
          <a:p>
            <a:pPr lvl="1"/>
            <a:r>
              <a:rPr lang="en-US" dirty="0" smtClean="0"/>
              <a:t>Call (*</a:t>
            </a:r>
            <a:r>
              <a:rPr lang="en-US" dirty="0" err="1" smtClean="0"/>
              <a:t>func</a:t>
            </a:r>
            <a:r>
              <a:rPr lang="en-US" dirty="0" smtClean="0"/>
              <a:t>)(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return, call </a:t>
            </a:r>
            <a:r>
              <a:rPr lang="en-US" dirty="0" err="1" smtClean="0"/>
              <a:t>thread_exit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53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r>
              <a:rPr lang="en-US" b="1" dirty="0" smtClean="0"/>
              <a:t>Thread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848600" cy="47926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if a thread puts too many procedures on its stack?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happen in different programs </a:t>
            </a:r>
          </a:p>
        </p:txBody>
      </p:sp>
    </p:spTree>
    <p:extLst>
      <p:ext uri="{BB962C8B-B14F-4D97-AF65-F5344CB8AC3E}">
        <p14:creationId xmlns:p14="http://schemas.microsoft.com/office/powerpoint/2010/main" val="227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1474"/>
            <a:ext cx="8077200" cy="1303337"/>
          </a:xfrm>
        </p:spPr>
        <p:txBody>
          <a:bodyPr/>
          <a:lstStyle/>
          <a:p>
            <a:r>
              <a:rPr lang="en-US" b="1" dirty="0" smtClean="0"/>
              <a:t>Thread Context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43000"/>
            <a:ext cx="7848600" cy="4800600"/>
          </a:xfrm>
        </p:spPr>
        <p:txBody>
          <a:bodyPr/>
          <a:lstStyle/>
          <a:p>
            <a:r>
              <a:rPr lang="en-US" sz="2200" dirty="0" smtClean="0">
                <a:solidFill>
                  <a:srgbClr val="002060"/>
                </a:solidFill>
              </a:rPr>
              <a:t>Mechanism to switch which threads are RUNNING and which are READY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Suspends execution of a currently running thread and resumed execution of some other threads 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Voluntary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Thread_join (if child is not done yet)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Involuntary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50145</TotalTime>
  <Words>908</Words>
  <Application>Microsoft Office PowerPoint</Application>
  <PresentationFormat>On-screen Show (4:3)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Thread Data Structures</vt:lpstr>
      <vt:lpstr>Thread Lifecycle</vt:lpstr>
      <vt:lpstr>Implementing Threads: Roadmap</vt:lpstr>
      <vt:lpstr>Multithreaded OS Kernel</vt:lpstr>
      <vt:lpstr>Implementing threads</vt:lpstr>
      <vt:lpstr>Thread Stack</vt:lpstr>
      <vt:lpstr>Thread Context Switch</vt:lpstr>
      <vt:lpstr>Voluntary thread context switch</vt:lpstr>
      <vt:lpstr>OS/161 switchframe_switch</vt:lpstr>
      <vt:lpstr>x86 switch_threads</vt:lpstr>
      <vt:lpstr>A Subtlety</vt:lpstr>
      <vt:lpstr>Two Threads Call Yield</vt:lpstr>
      <vt:lpstr>Involuntary Thread/Process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1410</cp:revision>
  <cp:lastPrinted>2013-11-25T17:13:45Z</cp:lastPrinted>
  <dcterms:created xsi:type="dcterms:W3CDTF">2012-08-10T22:02:17Z</dcterms:created>
  <dcterms:modified xsi:type="dcterms:W3CDTF">2019-09-12T17:55:34Z</dcterms:modified>
</cp:coreProperties>
</file>