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9"/>
  </p:notesMasterIdLst>
  <p:handoutMasterIdLst>
    <p:handoutMasterId r:id="rId30"/>
  </p:handoutMasterIdLst>
  <p:sldIdLst>
    <p:sldId id="1533" r:id="rId2"/>
    <p:sldId id="1534" r:id="rId3"/>
    <p:sldId id="1539" r:id="rId4"/>
    <p:sldId id="1540" r:id="rId5"/>
    <p:sldId id="1014" r:id="rId6"/>
    <p:sldId id="1015" r:id="rId7"/>
    <p:sldId id="1016" r:id="rId8"/>
    <p:sldId id="1017" r:id="rId9"/>
    <p:sldId id="1018" r:id="rId10"/>
    <p:sldId id="1019" r:id="rId11"/>
    <p:sldId id="1541" r:id="rId12"/>
    <p:sldId id="1022" r:id="rId13"/>
    <p:sldId id="1023" r:id="rId14"/>
    <p:sldId id="1024" r:id="rId15"/>
    <p:sldId id="1025" r:id="rId16"/>
    <p:sldId id="1026" r:id="rId17"/>
    <p:sldId id="1027" r:id="rId18"/>
    <p:sldId id="1028" r:id="rId19"/>
    <p:sldId id="1029" r:id="rId20"/>
    <p:sldId id="1030" r:id="rId21"/>
    <p:sldId id="1031" r:id="rId22"/>
    <p:sldId id="1468" r:id="rId23"/>
    <p:sldId id="1033" r:id="rId24"/>
    <p:sldId id="1034" r:id="rId25"/>
    <p:sldId id="1035" r:id="rId26"/>
    <p:sldId id="1036" r:id="rId27"/>
    <p:sldId id="1040" r:id="rId2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0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solve any of these, you need synchronization. 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program behavior to be a specific function of input – not of the sequence of who went first.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the behavior to be deterministic – not to vary from run to run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Even if you ignore those, the compiler will mess you up bad (compared to what you think will happen)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5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Yes.  </a:t>
            </a:r>
          </a:p>
          <a:p>
            <a:endParaRPr lang="en-US" dirty="0" smtClean="0"/>
          </a:p>
          <a:p>
            <a:r>
              <a:rPr lang="en-US" dirty="0" smtClean="0"/>
              <a:t>And how can you tell if your compiler might</a:t>
            </a:r>
            <a:r>
              <a:rPr lang="en-US" baseline="0" dirty="0" smtClean="0"/>
              <a:t> be doing this to you</a:t>
            </a:r>
            <a:r>
              <a:rPr lang="en-US" dirty="0" smtClean="0"/>
              <a:t>?  Or if you wrote the program and set up the </a:t>
            </a:r>
            <a:r>
              <a:rPr lang="en-US" dirty="0" err="1" smtClean="0"/>
              <a:t>Makefile</a:t>
            </a:r>
            <a:r>
              <a:rPr lang="en-US" dirty="0" smtClean="0"/>
              <a:t> to use the right compiler</a:t>
            </a:r>
            <a:r>
              <a:rPr lang="en-US" baseline="0" dirty="0" smtClean="0"/>
              <a:t> flags, what is to keep someone else from coming along and seeing the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, and say – </a:t>
            </a:r>
            <a:r>
              <a:rPr lang="en-US" baseline="0" dirty="0" err="1" smtClean="0"/>
              <a:t>hm</a:t>
            </a:r>
            <a:r>
              <a:rPr lang="en-US" baseline="0" dirty="0" smtClean="0"/>
              <a:t>, I wonder why they haven’t turned on optimization?  I need it to go fast, so let’s try that.  And it works, so you move on.  Only a few months later when it gets out in the real world, it starts crashing!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just the compiler!</a:t>
            </a:r>
            <a:r>
              <a:rPr lang="en-US" baseline="0" dirty="0" smtClean="0"/>
              <a:t>  Also the hardware!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order for memory to do what you want – sequential, it almost guarantees that it can’t be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9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get this question</a:t>
            </a:r>
            <a:r>
              <a:rPr lang="en-US" baseline="0" dirty="0" smtClean="0"/>
              <a:t> a lot, since it seems so counter-intuitive for compilers to do this to you!  But they don’t know you are running multiple threads, and even if they did, it would slow them down a lot if they couldn’t move things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5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go wrong?  </a:t>
            </a:r>
          </a:p>
          <a:p>
            <a:endParaRPr lang="en-US" dirty="0" smtClean="0"/>
          </a:p>
          <a:p>
            <a:r>
              <a:rPr lang="en-US" dirty="0" smtClean="0"/>
              <a:t>Thread A, Thread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go wrong?  Starvation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1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Y: 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safe for B to buy (means A hasn't started yet)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A, A is either buying, or waiting for B to quit,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so ok for B to quit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X: 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safe to buy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B, don't know.  A hangs around.  Either: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buys, done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doesn't buy, A will.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Bounded waiting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7608-2420-C649-93E2-35E9A095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18E2-426B-CD4D-A3E2-7F32BF7CE6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91C1-C169-F548-B0B1-BCE41579C0C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838200" y="4000500"/>
            <a:ext cx="398145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29869-B589-1C40-AFF9-F92B1D29E092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586F2-E0F2-4AD0-90A8-7B89C9627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532520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792D-3E86-5B41-BDD6-AC61DEBA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F024-FD95-704F-A293-820F0479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28F0-4369-8B4A-A96A-7D2F76B2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EEF27-6604-4758-984A-8027194822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1338501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4BA4-EF89-6B43-9780-B81D6F17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A3A8-00F9-2F4C-A672-9A4BC7C9FE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6BA1A-E5BA-8244-83E8-0D8CAAB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CDFAD-3497-4E6A-AA87-18D242AB7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15449960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C3BC-C4CB-B647-90EF-9FD66AA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76F0-9FAE-994B-B4C2-8645898465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447800"/>
            <a:ext cx="398145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0931B-AF8F-2C45-8401-F5D30FB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447800"/>
            <a:ext cx="3983038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2B7E-7EDB-40FF-BF72-7711ADE04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39970346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ED6-36A3-1049-849D-55A73C60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334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0CDD-2A17-2246-91B0-CA0FB4ACE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A65C-E82C-A246-A31D-B93B2FD75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8116888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0C2969-825A-D64F-A293-618F0C072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2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227BA03-B869-1641-B047-FAEB467348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D706D-6566-4B07-9CA5-B67000C5AB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910F1F-B5D1-9C40-972A-4F03573A2F4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 1550, cs.pitt.edu (originaly modified by Ethan L. Miller and Scott A. Brandt)</a:t>
            </a:r>
          </a:p>
        </p:txBody>
      </p:sp>
    </p:spTree>
    <p:extLst>
      <p:ext uri="{BB962C8B-B14F-4D97-AF65-F5344CB8AC3E}">
        <p14:creationId xmlns:p14="http://schemas.microsoft.com/office/powerpoint/2010/main" val="42494005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1.pd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762000" y="2274463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 U511 01 Operating Systems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2019 - Lecture </a:t>
            </a:r>
            <a:r>
              <a:rPr lang="en-US" sz="1800" dirty="0" smtClean="0"/>
              <a:t>8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Sept. </a:t>
            </a:r>
            <a:r>
              <a:rPr lang="en-US" sz="1800" dirty="0" smtClean="0"/>
              <a:t>17, </a:t>
            </a:r>
            <a:r>
              <a:rPr lang="en-US" sz="1800" dirty="0" smtClean="0"/>
              <a:t>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</a:t>
            </a:r>
            <a:r>
              <a:rPr lang="en-US" sz="1600" i="1" dirty="0" smtClean="0"/>
              <a:t>instructors </a:t>
            </a:r>
            <a:r>
              <a:rPr lang="en-US" sz="1600" i="1" dirty="0"/>
              <a:t>and 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789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Multithreaded User Processes (Take 3)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7924800" cy="48005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Scheduler activations (Windows 8)</a:t>
            </a:r>
          </a:p>
          <a:p>
            <a:pPr lvl="1"/>
            <a:r>
              <a:rPr lang="en-US" dirty="0" smtClean="0"/>
              <a:t>Kernel allocates processors to user-level library</a:t>
            </a:r>
          </a:p>
          <a:p>
            <a:pPr lvl="1"/>
            <a:r>
              <a:rPr lang="en-US" dirty="0" smtClean="0"/>
              <a:t>Thread library implements context switch</a:t>
            </a:r>
          </a:p>
          <a:p>
            <a:pPr lvl="1"/>
            <a:r>
              <a:rPr lang="en-US" dirty="0" smtClean="0"/>
              <a:t>Thread library decides what thread to run next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 err="1" smtClean="0">
                <a:solidFill>
                  <a:srgbClr val="C00000"/>
                </a:solidFill>
              </a:rPr>
              <a:t>Upcall</a:t>
            </a:r>
            <a:r>
              <a:rPr lang="en-US" sz="3200" b="1" dirty="0" smtClean="0">
                <a:solidFill>
                  <a:srgbClr val="C00000"/>
                </a:solidFill>
              </a:rPr>
              <a:t> whenever kernel needs a user-level scheduling decision</a:t>
            </a:r>
          </a:p>
          <a:p>
            <a:pPr marL="742950" lvl="2" indent="-342900"/>
            <a:r>
              <a:rPr lang="en-US" sz="2800" dirty="0" smtClean="0"/>
              <a:t>Process assigned a new processor</a:t>
            </a:r>
          </a:p>
          <a:p>
            <a:pPr marL="742950" lvl="2" indent="-342900"/>
            <a:r>
              <a:rPr lang="en-US" sz="2800" dirty="0" smtClean="0"/>
              <a:t>Processor removed from process</a:t>
            </a:r>
          </a:p>
          <a:p>
            <a:pPr marL="742950" lvl="2" indent="-342900"/>
            <a:r>
              <a:rPr lang="en-US" sz="2800" dirty="0" smtClean="0"/>
              <a:t>System call blocks in kernel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57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77200" cy="1303337"/>
          </a:xfrm>
        </p:spPr>
        <p:txBody>
          <a:bodyPr/>
          <a:lstStyle/>
          <a:p>
            <a:r>
              <a:rPr lang="en-US" b="1" dirty="0"/>
              <a:t>Where are we?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62000" y="2075145"/>
            <a:ext cx="7620000" cy="3444875"/>
          </a:xfrm>
        </p:spPr>
        <p:txBody>
          <a:bodyPr/>
          <a:lstStyle/>
          <a:p>
            <a:r>
              <a:rPr lang="en-US" dirty="0" smtClean="0"/>
              <a:t>We finished our </a:t>
            </a:r>
            <a:r>
              <a:rPr lang="en-US" dirty="0"/>
              <a:t>coverage on Chap </a:t>
            </a:r>
            <a:r>
              <a:rPr lang="en-US" dirty="0" smtClean="0"/>
              <a:t>4: </a:t>
            </a:r>
            <a:r>
              <a:rPr lang="en-US" dirty="0" smtClean="0"/>
              <a:t>Concurrency and Threads</a:t>
            </a:r>
          </a:p>
          <a:p>
            <a:r>
              <a:rPr lang="en-US" dirty="0" smtClean="0"/>
              <a:t>We will begin to discuss Chap 5: Synchronization now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/>
          <a:lstStyle/>
          <a:p>
            <a:r>
              <a:rPr lang="en-US" b="1" dirty="0" smtClean="0"/>
              <a:t>Synchronization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1988" y="1600200"/>
            <a:ext cx="8482012" cy="49514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When threads concurrently read/write shared memory, program behavior is undefined</a:t>
            </a:r>
          </a:p>
          <a:p>
            <a:pPr lvl="1"/>
            <a:r>
              <a:rPr lang="en-US" dirty="0" smtClean="0"/>
              <a:t>Two threads write to the same variable; which one should win?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Thread schedule is non-deterministic</a:t>
            </a:r>
          </a:p>
          <a:p>
            <a:pPr lvl="1"/>
            <a:r>
              <a:rPr lang="en-US" dirty="0" smtClean="0"/>
              <a:t>Behavior changes when re-run program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Compiler/hardware instruction reordering</a:t>
            </a:r>
          </a:p>
          <a:p>
            <a:r>
              <a:rPr lang="en-US" dirty="0" smtClean="0"/>
              <a:t>Multi-word operations are not atomic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Question: Can this panic?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914400" y="1828800"/>
            <a:ext cx="3338513" cy="34464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Thread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someComputation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pInitialized</a:t>
            </a:r>
            <a:r>
              <a:rPr lang="en-US" dirty="0" smtClean="0"/>
              <a:t> = true;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53000" y="1828800"/>
            <a:ext cx="3336925" cy="34464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Thread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(!</a:t>
            </a:r>
            <a:r>
              <a:rPr lang="en-US" dirty="0" err="1" smtClean="0"/>
              <a:t>pInitialized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; </a:t>
            </a:r>
          </a:p>
          <a:p>
            <a:pPr>
              <a:buNone/>
            </a:pPr>
            <a:r>
              <a:rPr lang="en-US" dirty="0" err="1" smtClean="0"/>
              <a:t>q</a:t>
            </a:r>
            <a:r>
              <a:rPr lang="en-US" dirty="0" smtClean="0"/>
              <a:t> = </a:t>
            </a:r>
            <a:r>
              <a:rPr lang="en-US" dirty="0" err="1" smtClean="0"/>
              <a:t>someFunction(p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q</a:t>
            </a:r>
            <a:r>
              <a:rPr lang="en-US" dirty="0" smtClean="0"/>
              <a:t> != </a:t>
            </a:r>
            <a:r>
              <a:rPr lang="en-US" dirty="0" err="1" smtClean="0"/>
              <a:t>someFunction(p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panic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0" y="5562600"/>
            <a:ext cx="7848600" cy="5808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Compute q as a function of p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50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/>
          <a:lstStyle/>
          <a:p>
            <a:r>
              <a:rPr lang="en-US" b="1" dirty="0" smtClean="0"/>
              <a:t>Why Reordering?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8229600" cy="4913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Why do compilers reorder instructions?</a:t>
            </a:r>
          </a:p>
          <a:p>
            <a:pPr lvl="1"/>
            <a:r>
              <a:rPr lang="en-US" dirty="0" smtClean="0"/>
              <a:t>Efficient code generation requires analyzing control/data dependency</a:t>
            </a:r>
          </a:p>
          <a:p>
            <a:pPr lvl="1"/>
            <a:r>
              <a:rPr lang="en-US" dirty="0" smtClean="0"/>
              <a:t>If variables can spontaneously change, most compiler optimizations become impossible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Why do CPUs reorder instructions?</a:t>
            </a:r>
          </a:p>
          <a:p>
            <a:pPr lvl="1"/>
            <a:r>
              <a:rPr lang="en-US" dirty="0" smtClean="0"/>
              <a:t>Write buffering: allow next instruction to execute while write is being completed</a:t>
            </a:r>
          </a:p>
          <a:p>
            <a:pPr>
              <a:buNone/>
            </a:pPr>
            <a:r>
              <a:rPr lang="en-US" dirty="0" smtClean="0"/>
              <a:t>Fix: </a:t>
            </a:r>
            <a:r>
              <a:rPr lang="en-US" b="1" dirty="0" smtClean="0">
                <a:solidFill>
                  <a:srgbClr val="C00000"/>
                </a:solidFill>
              </a:rPr>
              <a:t>memory barrier</a:t>
            </a:r>
          </a:p>
          <a:p>
            <a:pPr lvl="1"/>
            <a:r>
              <a:rPr lang="en-US" dirty="0" smtClean="0"/>
              <a:t>Instruction to compiler/CPU</a:t>
            </a:r>
          </a:p>
          <a:p>
            <a:pPr lvl="1"/>
            <a:r>
              <a:rPr lang="en-US" dirty="0" smtClean="0"/>
              <a:t>All ops before barrier complete before barrier returns</a:t>
            </a:r>
          </a:p>
          <a:p>
            <a:pPr lvl="1"/>
            <a:r>
              <a:rPr lang="en-US" dirty="0" smtClean="0"/>
              <a:t>No op after barrier starts until barrier returns</a:t>
            </a:r>
          </a:p>
        </p:txBody>
      </p:sp>
    </p:spTree>
    <p:extLst>
      <p:ext uri="{BB962C8B-B14F-4D97-AF65-F5344CB8AC3E}">
        <p14:creationId xmlns:p14="http://schemas.microsoft.com/office/powerpoint/2010/main" val="5007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22989"/>
            <a:ext cx="8077200" cy="1303337"/>
          </a:xfrm>
        </p:spPr>
        <p:txBody>
          <a:bodyPr/>
          <a:lstStyle/>
          <a:p>
            <a:r>
              <a:rPr lang="en-US" b="1" dirty="0" smtClean="0"/>
              <a:t>Too Much Milk Example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6745171"/>
              </p:ext>
            </p:extLst>
          </p:nvPr>
        </p:nvGraphicFramePr>
        <p:xfrm>
          <a:off x="762000" y="1626326"/>
          <a:ext cx="8229600" cy="402699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99">
                <a:tc>
                  <a:txBody>
                    <a:bodyPr/>
                    <a:lstStyle/>
                    <a:p>
                      <a:pPr marL="0" marR="7493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5200" algn="l"/>
                        </a:tabLs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Person A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Person B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12:30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Look in fridge.  Out of milk.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12:</a:t>
                      </a:r>
                      <a:r>
                        <a:rPr lang="en-US" sz="2000" dirty="0"/>
                        <a:t>35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12:40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at store.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12:45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home, put milk away.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at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 1:00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home, put milk away.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Oh no!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08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21014"/>
            <a:ext cx="8077200" cy="1303337"/>
          </a:xfrm>
        </p:spPr>
        <p:txBody>
          <a:bodyPr/>
          <a:lstStyle/>
          <a:p>
            <a:r>
              <a:rPr lang="en-US" b="1" dirty="0" smtClean="0"/>
              <a:t>Definitions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11788"/>
            <a:ext cx="79248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Race condition: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output of a concurrent program depends on the order of operations between threads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Mutual exclusion: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only one thread does a particular thing at a time</a:t>
            </a:r>
          </a:p>
          <a:p>
            <a:pPr lvl="1"/>
            <a:r>
              <a:rPr lang="en-US" sz="2200" b="1" dirty="0" smtClean="0">
                <a:solidFill>
                  <a:srgbClr val="C00000"/>
                </a:solidFill>
              </a:rPr>
              <a:t>Critical section: </a:t>
            </a:r>
            <a:r>
              <a:rPr lang="en-US" sz="2200" dirty="0" smtClean="0"/>
              <a:t>piece of code that only one thread can execute at once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Lock:</a:t>
            </a:r>
            <a:r>
              <a:rPr lang="en-US" sz="2400" dirty="0" smtClean="0"/>
              <a:t> prevent someone from doing something</a:t>
            </a:r>
          </a:p>
          <a:p>
            <a:pPr lvl="1"/>
            <a:r>
              <a:rPr lang="en-US" sz="2200" dirty="0" smtClean="0"/>
              <a:t>Lock before entering critical section, before accessing shared data</a:t>
            </a:r>
          </a:p>
          <a:p>
            <a:pPr lvl="1"/>
            <a:r>
              <a:rPr lang="en-US" sz="2200" dirty="0" smtClean="0"/>
              <a:t>Unlock when leaving, after done accessing shared data</a:t>
            </a:r>
          </a:p>
          <a:p>
            <a:pPr lvl="1"/>
            <a:r>
              <a:rPr lang="en-US" sz="2200" dirty="0" smtClean="0"/>
              <a:t>Wait if locked (all synchronization involves waiting!)</a:t>
            </a:r>
          </a:p>
        </p:txBody>
      </p:sp>
    </p:spTree>
    <p:extLst>
      <p:ext uri="{BB962C8B-B14F-4D97-AF65-F5344CB8AC3E}">
        <p14:creationId xmlns:p14="http://schemas.microsoft.com/office/powerpoint/2010/main" val="264583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/>
          <a:lstStyle/>
          <a:p>
            <a:r>
              <a:rPr lang="en-US" b="1" dirty="0" smtClean="0"/>
              <a:t>Too Much Milk, Try #1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524000"/>
            <a:ext cx="8229600" cy="4951413"/>
          </a:xfrm>
        </p:spPr>
        <p:txBody>
          <a:bodyPr>
            <a:normAutofit/>
          </a:bodyPr>
          <a:lstStyle/>
          <a:p>
            <a:r>
              <a:rPr lang="en-US" dirty="0" smtClean="0"/>
              <a:t>Correctness property</a:t>
            </a:r>
          </a:p>
          <a:p>
            <a:pPr lvl="1"/>
            <a:r>
              <a:rPr lang="en-US" dirty="0" smtClean="0"/>
              <a:t>Someone buys if needed (</a:t>
            </a:r>
            <a:r>
              <a:rPr lang="en-US" dirty="0" err="1" smtClean="0"/>
              <a:t>liveness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most one person buys (safety)</a:t>
            </a:r>
          </a:p>
          <a:p>
            <a:r>
              <a:rPr lang="en-US" dirty="0" smtClean="0"/>
              <a:t>Try #1: leave a note</a:t>
            </a:r>
          </a:p>
          <a:p>
            <a:pPr lvl="1">
              <a:buNone/>
            </a:pPr>
            <a:r>
              <a:rPr lang="en-US" dirty="0" smtClean="0"/>
              <a:t>if (!note)</a:t>
            </a:r>
          </a:p>
          <a:p>
            <a:pPr lvl="1">
              <a:buNone/>
            </a:pPr>
            <a:r>
              <a:rPr lang="en-US" dirty="0" smtClean="0"/>
              <a:t>	  if (!milk) {</a:t>
            </a:r>
          </a:p>
          <a:p>
            <a:pPr lvl="1">
              <a:buNone/>
            </a:pPr>
            <a:r>
              <a:rPr lang="en-US" dirty="0" smtClean="0"/>
              <a:t>          leave note</a:t>
            </a:r>
          </a:p>
          <a:p>
            <a:pPr lvl="1">
              <a:buNone/>
            </a:pPr>
            <a:r>
              <a:rPr lang="en-US" dirty="0" smtClean="0"/>
              <a:t>          buy milk</a:t>
            </a:r>
          </a:p>
          <a:p>
            <a:pPr lvl="1">
              <a:buNone/>
            </a:pPr>
            <a:r>
              <a:rPr lang="en-US" dirty="0" smtClean="0"/>
              <a:t>          remove note</a:t>
            </a:r>
          </a:p>
          <a:p>
            <a:pPr lvl="1">
              <a:buNone/>
            </a:pPr>
            <a:r>
              <a:rPr lang="en-US" dirty="0" smtClean="0"/>
              <a:t>      }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39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Too Much Milk, Try #2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990600" y="1684337"/>
            <a:ext cx="3338513" cy="34464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note A</a:t>
            </a:r>
          </a:p>
          <a:p>
            <a:pPr>
              <a:buNone/>
            </a:pPr>
            <a:r>
              <a:rPr lang="en-US" dirty="0" smtClean="0"/>
              <a:t>if (!note B) {</a:t>
            </a:r>
          </a:p>
          <a:p>
            <a:pPr>
              <a:buNone/>
            </a:pPr>
            <a:r>
              <a:rPr lang="en-US" dirty="0" smtClean="0"/>
              <a:t>    if (!milk)</a:t>
            </a:r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105400" y="1690868"/>
            <a:ext cx="3336925" cy="344646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note B</a:t>
            </a:r>
          </a:p>
          <a:p>
            <a:pPr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noteA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if (!milk)</a:t>
            </a:r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1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8968" y="228600"/>
            <a:ext cx="7971631" cy="1303337"/>
          </a:xfrm>
        </p:spPr>
        <p:txBody>
          <a:bodyPr/>
          <a:lstStyle/>
          <a:p>
            <a:r>
              <a:rPr lang="en-US" b="1" dirty="0" smtClean="0"/>
              <a:t>Too Much Milk, Try #3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52884" y="1256876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Thread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leave note A</a:t>
            </a:r>
          </a:p>
          <a:p>
            <a:pPr>
              <a:buNone/>
            </a:pPr>
            <a:r>
              <a:rPr lang="en-US" dirty="0" smtClean="0"/>
              <a:t>while (note B) // X</a:t>
            </a:r>
          </a:p>
          <a:p>
            <a:pPr>
              <a:buNone/>
            </a:pPr>
            <a:r>
              <a:rPr lang="en-US" dirty="0" smtClean="0"/>
              <a:t>     do nothing; </a:t>
            </a:r>
          </a:p>
          <a:p>
            <a:pPr>
              <a:buNone/>
            </a:pPr>
            <a:r>
              <a:rPr lang="en-US" dirty="0" smtClean="0"/>
              <a:t>if (!milk)</a:t>
            </a:r>
          </a:p>
          <a:p>
            <a:pPr>
              <a:buNone/>
            </a:pPr>
            <a:r>
              <a:rPr lang="en-US" dirty="0" smtClean="0"/>
              <a:t>     buy milk;</a:t>
            </a:r>
          </a:p>
          <a:p>
            <a:pPr>
              <a:buNone/>
            </a:pPr>
            <a:r>
              <a:rPr lang="en-US" dirty="0" smtClean="0"/>
              <a:t>remove note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81451" y="1298575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Thread 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leave note B</a:t>
            </a:r>
          </a:p>
          <a:p>
            <a:pPr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noteA</a:t>
            </a:r>
            <a:r>
              <a:rPr lang="en-US" dirty="0" smtClean="0"/>
              <a:t>) {   // Y</a:t>
            </a:r>
          </a:p>
          <a:p>
            <a:pPr>
              <a:buNone/>
            </a:pPr>
            <a:r>
              <a:rPr lang="en-US" dirty="0" smtClean="0"/>
              <a:t>    if (!milk)</a:t>
            </a:r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B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5029200"/>
            <a:ext cx="57711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Can guarantee at X and Y that either:</a:t>
            </a:r>
          </a:p>
          <a:p>
            <a:pPr marL="857250" lvl="1" indent="-400050">
              <a:buAutoNum type="romanLcParenBoth"/>
            </a:pPr>
            <a:r>
              <a:rPr lang="en-US" sz="2400" b="1" dirty="0" smtClean="0">
                <a:solidFill>
                  <a:srgbClr val="C00000"/>
                </a:solidFill>
              </a:rPr>
              <a:t>Safe for me to buy</a:t>
            </a:r>
          </a:p>
          <a:p>
            <a:pPr marL="857250" lvl="1" indent="-400050">
              <a:buAutoNum type="romanLcParenBoth"/>
            </a:pPr>
            <a:r>
              <a:rPr lang="en-US" sz="2400" b="1" dirty="0" smtClean="0">
                <a:solidFill>
                  <a:srgbClr val="C00000"/>
                </a:solidFill>
              </a:rPr>
              <a:t>Other will buy, ok to quit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1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281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1367487"/>
            <a:ext cx="8146610" cy="4876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</a:t>
            </a:r>
            <a:r>
              <a:rPr lang="en-US" sz="2800" dirty="0" smtClean="0"/>
              <a:t>finished </a:t>
            </a:r>
            <a:r>
              <a:rPr lang="en-US" sz="2800" dirty="0" smtClean="0"/>
              <a:t>to discuss Chap. </a:t>
            </a:r>
            <a:r>
              <a:rPr lang="en-US" sz="2800" dirty="0" smtClean="0"/>
              <a:t>3: </a:t>
            </a:r>
            <a:r>
              <a:rPr lang="en-US" sz="2800" dirty="0"/>
              <a:t>The Programming Interface </a:t>
            </a:r>
            <a:r>
              <a:rPr lang="en-US" sz="2800" dirty="0" smtClean="0"/>
              <a:t>today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</a:t>
            </a:r>
            <a:r>
              <a:rPr lang="en-US" sz="2800" dirty="0" smtClean="0"/>
              <a:t>will continue to </a:t>
            </a:r>
            <a:r>
              <a:rPr lang="en-US" sz="2800" dirty="0"/>
              <a:t>discuss Chap. </a:t>
            </a:r>
            <a:r>
              <a:rPr lang="en-US" sz="2800" dirty="0" smtClean="0"/>
              <a:t>4: Concurrency and </a:t>
            </a:r>
            <a:r>
              <a:rPr lang="en-US" sz="2800" dirty="0" smtClean="0"/>
              <a:t>Threads and will start discussing Chap 5 </a:t>
            </a:r>
            <a:r>
              <a:rPr lang="en-US" sz="2800" dirty="0" smtClean="0"/>
              <a:t>today </a:t>
            </a:r>
            <a:endParaRPr lang="en-US" sz="2800" b="1" dirty="0" smtClean="0"/>
          </a:p>
          <a:p>
            <a:pPr lvl="1"/>
            <a:r>
              <a:rPr lang="en-US" b="1" dirty="0" smtClean="0"/>
              <a:t>Multi-threaded </a:t>
            </a:r>
            <a:r>
              <a:rPr lang="en-US" b="1" dirty="0" smtClean="0"/>
              <a:t>OS Kernel </a:t>
            </a:r>
          </a:p>
          <a:p>
            <a:pPr lvl="1"/>
            <a:r>
              <a:rPr lang="en-US" altLang="en-US" b="1" dirty="0" smtClean="0">
                <a:solidFill>
                  <a:schemeClr val="tx1"/>
                </a:solidFill>
              </a:rPr>
              <a:t>Thread Context </a:t>
            </a:r>
            <a:r>
              <a:rPr lang="en-US" altLang="en-US" b="1" dirty="0" smtClean="0">
                <a:solidFill>
                  <a:schemeClr val="tx1"/>
                </a:solidFill>
              </a:rPr>
              <a:t>Switch</a:t>
            </a:r>
          </a:p>
          <a:p>
            <a:pPr lvl="1"/>
            <a:r>
              <a:rPr lang="en-US" b="1" dirty="0"/>
              <a:t>Involuntary Thread/Process </a:t>
            </a:r>
            <a:r>
              <a:rPr lang="en-US" b="1" dirty="0" smtClean="0"/>
              <a:t>Switch</a:t>
            </a:r>
          </a:p>
          <a:p>
            <a:pPr lvl="1"/>
            <a:r>
              <a:rPr lang="en-US" altLang="en-US" b="1" dirty="0" smtClean="0">
                <a:solidFill>
                  <a:schemeClr val="tx1"/>
                </a:solidFill>
              </a:rPr>
              <a:t>Synchronization (Chap. 5)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We </a:t>
            </a:r>
            <a:r>
              <a:rPr lang="en-US" sz="2800" b="1" dirty="0" smtClean="0">
                <a:solidFill>
                  <a:srgbClr val="C00000"/>
                </a:solidFill>
              </a:rPr>
              <a:t>will have Quiz 2 on Thursday, September 19, which will </a:t>
            </a:r>
            <a:r>
              <a:rPr lang="en-US" sz="2800" dirty="0" smtClean="0">
                <a:solidFill>
                  <a:schemeClr val="tx1"/>
                </a:solidFill>
              </a:rPr>
              <a:t>cover lectures 4-7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HW </a:t>
            </a:r>
            <a:r>
              <a:rPr lang="en-US" sz="2800" b="1" dirty="0" smtClean="0">
                <a:solidFill>
                  <a:srgbClr val="C00000"/>
                </a:solidFill>
              </a:rPr>
              <a:t>2 is posted on Blackboard which is due </a:t>
            </a:r>
            <a:r>
              <a:rPr lang="en-US" sz="2800" b="1" dirty="0" smtClean="0">
                <a:solidFill>
                  <a:srgbClr val="C00000"/>
                </a:solidFill>
              </a:rPr>
              <a:t>today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The project final presentation will be on Nov. 26 and Dec. 3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CC0000"/>
              </a:solidFill>
            </a:endParaRP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346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/>
          <a:lstStyle/>
          <a:p>
            <a:r>
              <a:rPr lang="en-US" b="1" dirty="0" smtClean="0"/>
              <a:t>Lessons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762000" y="1524000"/>
            <a:ext cx="7848600" cy="4800600"/>
          </a:xfrm>
        </p:spPr>
        <p:txBody>
          <a:bodyPr/>
          <a:lstStyle/>
          <a:p>
            <a:r>
              <a:rPr lang="en-US" dirty="0" smtClean="0"/>
              <a:t>Solution is complicated</a:t>
            </a:r>
          </a:p>
          <a:p>
            <a:pPr lvl="1"/>
            <a:r>
              <a:rPr lang="en-US" dirty="0" smtClean="0"/>
              <a:t>“obvious” code often has bugs</a:t>
            </a:r>
          </a:p>
          <a:p>
            <a:r>
              <a:rPr lang="en-US" dirty="0" smtClean="0"/>
              <a:t>Modern compilers/architectures reorder instructions</a:t>
            </a:r>
          </a:p>
          <a:p>
            <a:pPr lvl="1"/>
            <a:r>
              <a:rPr lang="en-US" dirty="0" smtClean="0"/>
              <a:t>Making reasoning even more difficult</a:t>
            </a:r>
          </a:p>
          <a:p>
            <a:r>
              <a:rPr lang="en-US" dirty="0" smtClean="0"/>
              <a:t>Generalizing to many threads/processors</a:t>
            </a:r>
          </a:p>
          <a:p>
            <a:pPr lvl="1"/>
            <a:r>
              <a:rPr lang="en-US" dirty="0" smtClean="0"/>
              <a:t>Even more complex: see Peterson’s algorithm </a:t>
            </a:r>
          </a:p>
        </p:txBody>
      </p:sp>
    </p:spTree>
    <p:extLst>
      <p:ext uri="{BB962C8B-B14F-4D97-AF65-F5344CB8AC3E}">
        <p14:creationId xmlns:p14="http://schemas.microsoft.com/office/powerpoint/2010/main" val="292486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599"/>
            <a:ext cx="8229600" cy="1143001"/>
          </a:xfrm>
        </p:spPr>
        <p:txBody>
          <a:bodyPr/>
          <a:lstStyle/>
          <a:p>
            <a:r>
              <a:rPr lang="en-US" b="1" dirty="0" smtClean="0"/>
              <a:t>Roadmap</a:t>
            </a:r>
            <a:endParaRPr lang="en-US" b="1" dirty="0"/>
          </a:p>
        </p:txBody>
      </p:sp>
      <p:pic>
        <p:nvPicPr>
          <p:cNvPr id="5" name="Content Placeholder 4" descr="ch5-02_syncimpl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7783" r="-17783"/>
              <a:stretch>
                <a:fillRect/>
              </a:stretch>
            </p:blipFill>
          </mc:Choice>
          <mc:Fallback>
            <p:blipFill>
              <a:blip r:embed="rId3"/>
              <a:srcRect l="-17783" r="-17783"/>
              <a:stretch>
                <a:fillRect/>
              </a:stretch>
            </p:blipFill>
          </mc:Fallback>
        </mc:AlternateContent>
        <p:spPr>
          <a:xfrm>
            <a:off x="-990601" y="1730375"/>
            <a:ext cx="11261725" cy="512762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5462" y="914400"/>
            <a:ext cx="8229600" cy="11430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Multi-threaded programs built with shared objects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Shared objects are built using synchronization and state variables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1900" dirty="0" smtClean="0"/>
              <a:t>Synchronization variables implemented using specialized process instructions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60607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Locks: Mutual Exclusion (Synchronization variable)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924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Two methods</a:t>
            </a:r>
            <a:r>
              <a:rPr lang="en-US" b="1" dirty="0">
                <a:solidFill>
                  <a:srgbClr val="C00000"/>
                </a:solidFill>
              </a:rPr>
              <a:t>- Lock::</a:t>
            </a:r>
            <a:r>
              <a:rPr lang="en-US" b="1" dirty="0" smtClean="0">
                <a:solidFill>
                  <a:srgbClr val="C00000"/>
                </a:solidFill>
              </a:rPr>
              <a:t>acquire()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</a:rPr>
              <a:t>Lock::</a:t>
            </a:r>
            <a:r>
              <a:rPr lang="en-US" b="1" dirty="0" smtClean="0">
                <a:solidFill>
                  <a:srgbClr val="C00000"/>
                </a:solidFill>
              </a:rPr>
              <a:t>release()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lock can be in one of two states: BUSY or FREE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lock is initially in the FREE state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Lock</a:t>
            </a:r>
            <a:r>
              <a:rPr lang="en-US" b="1" dirty="0" smtClean="0">
                <a:solidFill>
                  <a:srgbClr val="C00000"/>
                </a:solidFill>
              </a:rPr>
              <a:t>::acquire</a:t>
            </a:r>
          </a:p>
          <a:p>
            <a:pPr lvl="1"/>
            <a:r>
              <a:rPr lang="en-US" dirty="0" smtClean="0"/>
              <a:t>wait until lock is free, then take it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Lock::release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release lock, waking up anyone waiting for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 most one lock holder at a time (safety)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no one holding, acquire gets lock (progress)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all lock holders finish and no higher priority waiters, waiter eventually gets lock (progress)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57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Question: Why only Acquire/Release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836737"/>
            <a:ext cx="7848600" cy="4183063"/>
          </a:xfrm>
        </p:spPr>
        <p:txBody>
          <a:bodyPr/>
          <a:lstStyle/>
          <a:p>
            <a:r>
              <a:rPr lang="en-US" dirty="0" smtClean="0"/>
              <a:t>Suppose we add a method to a lock, to ask if the lock is free.   Suppose it returns true.  Is the lock:</a:t>
            </a:r>
          </a:p>
          <a:p>
            <a:pPr lvl="1"/>
            <a:r>
              <a:rPr lang="en-US" dirty="0" smtClean="0"/>
              <a:t>Free?</a:t>
            </a:r>
          </a:p>
          <a:p>
            <a:pPr lvl="1"/>
            <a:r>
              <a:rPr lang="en-US" dirty="0" smtClean="0"/>
              <a:t>Busy?</a:t>
            </a:r>
          </a:p>
          <a:p>
            <a:pPr lvl="1"/>
            <a:r>
              <a:rPr lang="en-US" dirty="0" smtClean="0"/>
              <a:t>Don’t know?</a:t>
            </a:r>
          </a:p>
        </p:txBody>
      </p:sp>
    </p:spTree>
    <p:extLst>
      <p:ext uri="{BB962C8B-B14F-4D97-AF65-F5344CB8AC3E}">
        <p14:creationId xmlns:p14="http://schemas.microsoft.com/office/powerpoint/2010/main" val="42317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Too Much Milk, #4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9288" y="1600200"/>
            <a:ext cx="849471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Locks allow concurrent code to be much simpler:</a:t>
            </a:r>
          </a:p>
          <a:p>
            <a:pPr lvl="1">
              <a:buNone/>
            </a:pP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 smtClean="0"/>
              <a:t>if (!milk) </a:t>
            </a:r>
          </a:p>
          <a:p>
            <a:pPr lvl="1">
              <a:buNone/>
            </a:pPr>
            <a:r>
              <a:rPr lang="en-US" dirty="0" smtClean="0"/>
              <a:t>    buy milk</a:t>
            </a:r>
          </a:p>
          <a:p>
            <a:pPr lvl="1">
              <a:buNone/>
            </a:pP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24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Lock Example: </a:t>
            </a:r>
            <a:r>
              <a:rPr lang="en-US" b="1" dirty="0" err="1" smtClean="0"/>
              <a:t>Malloc</a:t>
            </a:r>
            <a:r>
              <a:rPr lang="en-US" b="1" dirty="0" smtClean="0"/>
              <a:t>/Free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62000" y="1981200"/>
            <a:ext cx="3338513" cy="34464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</a:t>
            </a:r>
            <a:r>
              <a:rPr lang="en-US" dirty="0" smtClean="0"/>
              <a:t> = allocate memory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43697" y="1981200"/>
            <a:ext cx="3336925" cy="34464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free(char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put </a:t>
            </a:r>
            <a:r>
              <a:rPr lang="en-US" dirty="0" err="1" smtClean="0"/>
              <a:t>p</a:t>
            </a:r>
            <a:r>
              <a:rPr lang="en-US" dirty="0" smtClean="0"/>
              <a:t> back on free list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1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/>
          <a:lstStyle/>
          <a:p>
            <a:r>
              <a:rPr lang="en-US" b="1" dirty="0" smtClean="0"/>
              <a:t>Rules for Using Locks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676400"/>
            <a:ext cx="7848600" cy="464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Lock is initially free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acquire before accessing shared data structure</a:t>
            </a:r>
          </a:p>
          <a:p>
            <a:pPr lvl="1"/>
            <a:r>
              <a:rPr lang="en-US" dirty="0" smtClean="0"/>
              <a:t>Beginning of procedure!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Always release after finishing with shared data</a:t>
            </a:r>
          </a:p>
          <a:p>
            <a:pPr lvl="1"/>
            <a:r>
              <a:rPr lang="en-US" dirty="0" smtClean="0"/>
              <a:t>End of procedure!</a:t>
            </a:r>
          </a:p>
          <a:p>
            <a:pPr lvl="1"/>
            <a:r>
              <a:rPr lang="en-US" dirty="0" smtClean="0"/>
              <a:t>Only the lock holder can release</a:t>
            </a:r>
          </a:p>
          <a:p>
            <a:pPr lvl="1"/>
            <a:r>
              <a:rPr lang="en-US" dirty="0" smtClean="0"/>
              <a:t>DO NOT throw lock for someone else to release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Never access shared data without lock</a:t>
            </a:r>
          </a:p>
          <a:p>
            <a:pPr lvl="1"/>
            <a:r>
              <a:rPr lang="en-US" dirty="0" smtClean="0"/>
              <a:t>Danger!</a:t>
            </a:r>
          </a:p>
        </p:txBody>
      </p:sp>
    </p:spTree>
    <p:extLst>
      <p:ext uri="{BB962C8B-B14F-4D97-AF65-F5344CB8AC3E}">
        <p14:creationId xmlns:p14="http://schemas.microsoft.com/office/powerpoint/2010/main" val="16684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96863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Condition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47800"/>
            <a:ext cx="7924800" cy="48133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Condition variables provide a way for one thread to wait for another thread to take some action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Waiting </a:t>
            </a:r>
            <a:r>
              <a:rPr lang="en-US" b="1" dirty="0" smtClean="0">
                <a:solidFill>
                  <a:srgbClr val="C00000"/>
                </a:solidFill>
              </a:rPr>
              <a:t>inside a critical section</a:t>
            </a:r>
          </a:p>
          <a:p>
            <a:pPr lvl="1"/>
            <a:r>
              <a:rPr lang="en-US" dirty="0" smtClean="0"/>
              <a:t>Called only when holding a </a:t>
            </a:r>
            <a:r>
              <a:rPr lang="en-US" dirty="0" smtClean="0"/>
              <a:t>lock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 condition variable has three methods: cv::wait(), cv::signal(), cv::broadcast()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Wait</a:t>
            </a:r>
            <a:r>
              <a:rPr lang="en-US" b="1" dirty="0" smtClean="0">
                <a:solidFill>
                  <a:srgbClr val="C00000"/>
                </a:solidFill>
              </a:rPr>
              <a:t>: atomically release lock and </a:t>
            </a:r>
            <a:r>
              <a:rPr lang="en-US" b="1" dirty="0" smtClean="0">
                <a:solidFill>
                  <a:srgbClr val="C00000"/>
                </a:solidFill>
              </a:rPr>
              <a:t>relinquish (give up) </a:t>
            </a:r>
            <a:r>
              <a:rPr lang="en-US" b="1" dirty="0" smtClean="0">
                <a:solidFill>
                  <a:srgbClr val="C00000"/>
                </a:solidFill>
              </a:rPr>
              <a:t>processor</a:t>
            </a:r>
          </a:p>
          <a:p>
            <a:pPr lvl="1"/>
            <a:r>
              <a:rPr lang="en-US" dirty="0" smtClean="0"/>
              <a:t>Reacquire the lock when wakened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Signal: wake up a waiter, if any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Broadcast: wake up all waiters, if any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81474"/>
            <a:ext cx="8077200" cy="1303337"/>
          </a:xfrm>
        </p:spPr>
        <p:txBody>
          <a:bodyPr/>
          <a:lstStyle/>
          <a:p>
            <a:r>
              <a:rPr lang="en-US" b="1" dirty="0" smtClean="0"/>
              <a:t>Review: Thread </a:t>
            </a:r>
            <a:r>
              <a:rPr lang="en-US" b="1" dirty="0" smtClean="0"/>
              <a:t>Context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43000"/>
            <a:ext cx="7848600" cy="4800600"/>
          </a:xfrm>
        </p:spPr>
        <p:txBody>
          <a:bodyPr/>
          <a:lstStyle/>
          <a:p>
            <a:r>
              <a:rPr lang="en-US" sz="2200" dirty="0" smtClean="0">
                <a:solidFill>
                  <a:srgbClr val="002060"/>
                </a:solidFill>
              </a:rPr>
              <a:t>Mechanism to switch which threads are RUNNING and which are READY</a:t>
            </a:r>
          </a:p>
          <a:p>
            <a:r>
              <a:rPr lang="en-US" sz="2200" dirty="0" smtClean="0">
                <a:solidFill>
                  <a:srgbClr val="002060"/>
                </a:solidFill>
              </a:rPr>
              <a:t>Suspends execution of a currently running thread and resumed execution of some other threads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Voluntary</a:t>
            </a:r>
          </a:p>
          <a:p>
            <a:pPr lvl="1"/>
            <a:r>
              <a:rPr lang="en-US" dirty="0" err="1" smtClean="0"/>
              <a:t>Thread_yield</a:t>
            </a:r>
            <a:endParaRPr lang="en-US" dirty="0" smtClean="0"/>
          </a:p>
          <a:p>
            <a:pPr lvl="1"/>
            <a:r>
              <a:rPr lang="en-US" dirty="0" smtClean="0"/>
              <a:t>Thread_join (if child is not done yet)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Involuntary</a:t>
            </a:r>
          </a:p>
          <a:p>
            <a:pPr lvl="1"/>
            <a:r>
              <a:rPr lang="en-US" dirty="0" smtClean="0"/>
              <a:t>Interrupt or exception</a:t>
            </a:r>
          </a:p>
          <a:p>
            <a:pPr lvl="1"/>
            <a:r>
              <a:rPr lang="en-US" dirty="0" smtClean="0"/>
              <a:t>Some other thread is higher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Review: Voluntary </a:t>
            </a:r>
            <a:r>
              <a:rPr lang="en-US" b="1" dirty="0" smtClean="0"/>
              <a:t>thread context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924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Save registers on old stack</a:t>
            </a:r>
          </a:p>
          <a:p>
            <a:r>
              <a:rPr lang="en-US" dirty="0" smtClean="0"/>
              <a:t>Switch to new stack, new thread</a:t>
            </a:r>
          </a:p>
          <a:p>
            <a:r>
              <a:rPr lang="en-US" dirty="0" smtClean="0"/>
              <a:t>Restore registers from new stack</a:t>
            </a:r>
          </a:p>
          <a:p>
            <a:r>
              <a:rPr lang="en-US" dirty="0" smtClean="0"/>
              <a:t>Return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Exactly the same with kernel threads or user threads</a:t>
            </a:r>
          </a:p>
          <a:p>
            <a:pPr lvl="1"/>
            <a:r>
              <a:rPr lang="en-US" dirty="0" smtClean="0"/>
              <a:t>OS: thread switch is always between kernel threads, not between user process and kernel thread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>
            <a:normAutofit/>
          </a:bodyPr>
          <a:lstStyle/>
          <a:p>
            <a:r>
              <a:rPr lang="en-US" b="1" dirty="0" smtClean="0"/>
              <a:t>Involuntary Thread/Process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924800" cy="5029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Three steps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Save the state (</a:t>
            </a:r>
            <a:r>
              <a:rPr lang="en-US" dirty="0" smtClean="0">
                <a:solidFill>
                  <a:srgbClr val="002060"/>
                </a:solidFill>
              </a:rPr>
              <a:t>currently running thread registers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Run the kernel handler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Restore the state (</a:t>
            </a:r>
            <a:r>
              <a:rPr lang="en-US" dirty="0" smtClean="0">
                <a:solidFill>
                  <a:srgbClr val="002060"/>
                </a:solidFill>
              </a:rPr>
              <a:t>next ready thread registers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Timer </a:t>
            </a:r>
            <a:r>
              <a:rPr lang="en-US" b="1" dirty="0" smtClean="0">
                <a:solidFill>
                  <a:srgbClr val="C00000"/>
                </a:solidFill>
              </a:rPr>
              <a:t>or I/O interrupt</a:t>
            </a:r>
          </a:p>
          <a:p>
            <a:pPr lvl="1"/>
            <a:r>
              <a:rPr lang="en-US" dirty="0" smtClean="0"/>
              <a:t>Tells OS some other thread should run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Simple version (OS/161)</a:t>
            </a:r>
          </a:p>
          <a:p>
            <a:pPr lvl="1"/>
            <a:r>
              <a:rPr lang="en-US" dirty="0" smtClean="0"/>
              <a:t>End of interrupt handler calls switch()</a:t>
            </a:r>
          </a:p>
          <a:p>
            <a:pPr lvl="1"/>
            <a:r>
              <a:rPr lang="en-US" dirty="0" smtClean="0"/>
              <a:t>When resumed, return from handler resumes kernel thread or user process</a:t>
            </a:r>
          </a:p>
          <a:p>
            <a:pPr lvl="1"/>
            <a:r>
              <a:rPr lang="en-US" dirty="0" smtClean="0"/>
              <a:t>Thus, processor context is saved/restored twice (once by interrupt handler, once by thread switch)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8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/>
          <a:lstStyle/>
          <a:p>
            <a:r>
              <a:rPr lang="en-US" b="1" dirty="0" smtClean="0"/>
              <a:t>Faster Thread/Process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0816" y="1447800"/>
            <a:ext cx="805978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on a timer (or other) interrupt?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Interrupt handler saves state of interrupted thread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Decides to run a new thread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Throw away current state of interrupt handler!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Instead, set saved stack pointer to </a:t>
            </a:r>
            <a:r>
              <a:rPr lang="en-US" b="1" dirty="0" err="1" smtClean="0">
                <a:solidFill>
                  <a:srgbClr val="C00000"/>
                </a:solidFill>
              </a:rPr>
              <a:t>trapframe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Restore state of new thread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On resume, pops </a:t>
            </a:r>
            <a:r>
              <a:rPr lang="en-US" b="1" dirty="0" err="1" smtClean="0">
                <a:solidFill>
                  <a:srgbClr val="C00000"/>
                </a:solidFill>
              </a:rPr>
              <a:t>trapframe</a:t>
            </a:r>
            <a:r>
              <a:rPr lang="en-US" b="1" dirty="0" smtClean="0">
                <a:solidFill>
                  <a:srgbClr val="C00000"/>
                </a:solidFill>
              </a:rPr>
              <a:t> to restore interrupted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5334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Multithreaded User Processes (Take 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7924800" cy="4572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User thread = kernel thread (Linux, </a:t>
            </a:r>
            <a:r>
              <a:rPr lang="en-US" b="1" dirty="0" err="1" smtClean="0">
                <a:solidFill>
                  <a:srgbClr val="C00000"/>
                </a:solidFill>
              </a:rPr>
              <a:t>MacOS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System calls for thread fork, join, exit (and lock, unlock,…)</a:t>
            </a:r>
          </a:p>
          <a:p>
            <a:pPr lvl="1"/>
            <a:r>
              <a:rPr lang="en-US" dirty="0" smtClean="0"/>
              <a:t>Kernel does context switch</a:t>
            </a:r>
          </a:p>
          <a:p>
            <a:pPr lvl="1"/>
            <a:r>
              <a:rPr lang="en-US" dirty="0" smtClean="0"/>
              <a:t>Simple, but a lot of transitions between user and kernel mode</a:t>
            </a:r>
          </a:p>
        </p:txBody>
      </p:sp>
    </p:spTree>
    <p:extLst>
      <p:ext uri="{BB962C8B-B14F-4D97-AF65-F5344CB8AC3E}">
        <p14:creationId xmlns:p14="http://schemas.microsoft.com/office/powerpoint/2010/main" val="35913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81000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Multithreaded User Processes</a:t>
            </a:r>
            <a:br>
              <a:rPr lang="en-US" b="1" dirty="0" smtClean="0"/>
            </a:br>
            <a:r>
              <a:rPr lang="en-US" b="1" dirty="0" smtClean="0"/>
              <a:t>(Take 1)</a:t>
            </a:r>
            <a:endParaRPr lang="en-US" b="1" dirty="0"/>
          </a:p>
        </p:txBody>
      </p:sp>
      <p:pic>
        <p:nvPicPr>
          <p:cNvPr id="7" name="Content Placeholder 6" descr="ch4-08_ch4-07_threadsAndMTProcesses.pdf"/>
          <p:cNvPicPr>
            <a:picLocks noGrp="1" noChangeAspect="1"/>
          </p:cNvPicPr>
          <p:nvPr>
            <p:ph idx="4294967295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13089" r="-13089"/>
              <a:stretch>
                <a:fillRect/>
              </a:stretch>
            </p:blipFill>
          </mc:Choice>
          <mc:Fallback>
            <p:blipFill>
              <a:blip r:embed="rId3"/>
              <a:srcRect l="-13089" r="-13089"/>
              <a:stretch>
                <a:fillRect/>
              </a:stretch>
            </p:blipFill>
          </mc:Fallback>
        </mc:AlternateContent>
        <p:spPr>
          <a:xfrm>
            <a:off x="-838200" y="1217613"/>
            <a:ext cx="10256838" cy="5259387"/>
          </a:xfrm>
        </p:spPr>
      </p:pic>
    </p:spTree>
    <p:extLst>
      <p:ext uri="{BB962C8B-B14F-4D97-AF65-F5344CB8AC3E}">
        <p14:creationId xmlns:p14="http://schemas.microsoft.com/office/powerpoint/2010/main" val="19350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309926"/>
            <a:ext cx="8077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Multithreaded User Processes (Take 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8234" y="1524000"/>
            <a:ext cx="8229600" cy="5089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Green threads (early Java)</a:t>
            </a:r>
          </a:p>
          <a:p>
            <a:pPr lvl="1"/>
            <a:r>
              <a:rPr lang="en-US" dirty="0" smtClean="0"/>
              <a:t>User-level library, within a single-threaded process</a:t>
            </a:r>
          </a:p>
          <a:p>
            <a:pPr lvl="1"/>
            <a:r>
              <a:rPr lang="en-US" dirty="0" smtClean="0"/>
              <a:t>Library does thread context switch</a:t>
            </a:r>
          </a:p>
          <a:p>
            <a:pPr lvl="1"/>
            <a:r>
              <a:rPr lang="en-US" dirty="0" smtClean="0"/>
              <a:t>Preemption via </a:t>
            </a:r>
            <a:r>
              <a:rPr lang="en-US" dirty="0" err="1" smtClean="0"/>
              <a:t>upcall</a:t>
            </a:r>
            <a:r>
              <a:rPr lang="en-US" dirty="0" smtClean="0"/>
              <a:t>/UNIX signal on timer interrupt</a:t>
            </a:r>
          </a:p>
          <a:p>
            <a:pPr lvl="1"/>
            <a:r>
              <a:rPr lang="en-US" dirty="0" smtClean="0"/>
              <a:t>Use multiple processes for parallelism</a:t>
            </a:r>
          </a:p>
          <a:p>
            <a:pPr lvl="2"/>
            <a:r>
              <a:rPr lang="en-US" dirty="0" smtClean="0"/>
              <a:t>Shared memory region mapped into each process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99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51115</TotalTime>
  <Words>1707</Words>
  <Application>Microsoft Office PowerPoint</Application>
  <PresentationFormat>On-screen Show (4:3)</PresentationFormat>
  <Paragraphs>288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Garamond</vt:lpstr>
      <vt:lpstr>Times New Roman</vt:lpstr>
      <vt:lpstr>Trebuchet MS</vt:lpstr>
      <vt:lpstr>Organic</vt:lpstr>
      <vt:lpstr>CSCI U511 01 Operating Systems AKM Jahangir A Majumder, PhD</vt:lpstr>
      <vt:lpstr>Review and Learning Outcomes</vt:lpstr>
      <vt:lpstr>Review: Thread Context Switch</vt:lpstr>
      <vt:lpstr>Review: Voluntary thread context switch</vt:lpstr>
      <vt:lpstr>Involuntary Thread/Process Switch</vt:lpstr>
      <vt:lpstr>Faster Thread/Process Switch</vt:lpstr>
      <vt:lpstr>Multithreaded User Processes (Take 1)</vt:lpstr>
      <vt:lpstr>Multithreaded User Processes (Take 1)</vt:lpstr>
      <vt:lpstr>Multithreaded User Processes (Take 2)</vt:lpstr>
      <vt:lpstr>Multithreaded User Processes (Take 3)</vt:lpstr>
      <vt:lpstr>Where are we? </vt:lpstr>
      <vt:lpstr>Synchronization Motivation</vt:lpstr>
      <vt:lpstr>Question: Can this panic?</vt:lpstr>
      <vt:lpstr>Why Reordering?</vt:lpstr>
      <vt:lpstr>Too Much Milk Example</vt:lpstr>
      <vt:lpstr>Definitions</vt:lpstr>
      <vt:lpstr>Too Much Milk, Try #1</vt:lpstr>
      <vt:lpstr>Too Much Milk, Try #2</vt:lpstr>
      <vt:lpstr>Too Much Milk, Try #3</vt:lpstr>
      <vt:lpstr>Lessons</vt:lpstr>
      <vt:lpstr>Roadmap</vt:lpstr>
      <vt:lpstr>Locks: Mutual Exclusion (Synchronization variable) </vt:lpstr>
      <vt:lpstr>Question: Why only Acquire/Release</vt:lpstr>
      <vt:lpstr>Too Much Milk, #4</vt:lpstr>
      <vt:lpstr>Lock Example: Malloc/Free</vt:lpstr>
      <vt:lpstr>Rules for Using Locks</vt:lpstr>
      <vt:lpstr>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1443</cp:revision>
  <cp:lastPrinted>2013-11-25T17:13:45Z</cp:lastPrinted>
  <dcterms:created xsi:type="dcterms:W3CDTF">2012-08-10T22:02:17Z</dcterms:created>
  <dcterms:modified xsi:type="dcterms:W3CDTF">2019-09-17T18:17:10Z</dcterms:modified>
</cp:coreProperties>
</file>