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1555" r:id="rId2"/>
    <p:sldId id="1556" r:id="rId3"/>
    <p:sldId id="1074" r:id="rId4"/>
    <p:sldId id="1075" r:id="rId5"/>
    <p:sldId id="1557" r:id="rId6"/>
    <p:sldId id="1471" r:id="rId7"/>
    <p:sldId id="1077" r:id="rId8"/>
    <p:sldId id="1078" r:id="rId9"/>
    <p:sldId id="1079" r:id="rId10"/>
    <p:sldId id="1080" r:id="rId11"/>
    <p:sldId id="1081" r:id="rId12"/>
    <p:sldId id="1082" r:id="rId13"/>
    <p:sldId id="1083" r:id="rId1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5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to instructors:</a:t>
            </a:r>
            <a:r>
              <a:rPr lang="en-US" baseline="0" dirty="0" smtClean="0"/>
              <a:t> it is helpful to walk through an example such as readers/writers locks for illustrating the use of condition variables.  I haven’t included it in these slides, as I usually take a class to do that example on the board – showing what happens as multiple threads stop at various points during the execution and other </a:t>
            </a:r>
            <a:r>
              <a:rPr lang="en-US" baseline="0" smtClean="0"/>
              <a:t>threads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speedup curves – often get speedup that’s worse than sequential version, or tops out at a factor of 2-3, even with 10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11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Sept. </a:t>
            </a:r>
            <a:r>
              <a:rPr lang="en-US" sz="1800" dirty="0" smtClean="0"/>
              <a:t>26,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74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Multiprocessor Cache Coherence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9248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Scenario:</a:t>
            </a:r>
          </a:p>
          <a:p>
            <a:pPr lvl="1"/>
            <a:r>
              <a:rPr lang="en-US" dirty="0" smtClean="0"/>
              <a:t>Thread A modifies data inside a critical section and releases lock</a:t>
            </a:r>
          </a:p>
          <a:p>
            <a:pPr lvl="1"/>
            <a:r>
              <a:rPr lang="en-US" dirty="0" smtClean="0"/>
              <a:t>Thread B acquires lock and reads data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Easy if all accesses go to main memory</a:t>
            </a:r>
          </a:p>
          <a:p>
            <a:pPr lvl="1"/>
            <a:r>
              <a:rPr lang="en-US" dirty="0" smtClean="0"/>
              <a:t>Thread A changes main memory; thread B reads </a:t>
            </a:r>
            <a:r>
              <a:rPr lang="en-US" dirty="0" smtClean="0"/>
              <a:t>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5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Write Back Cache Coherence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924800" cy="472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Cache coherence = system behaves as if there is one copy of the data</a:t>
            </a:r>
          </a:p>
          <a:p>
            <a:pPr lvl="1"/>
            <a:r>
              <a:rPr lang="en-US" dirty="0" smtClean="0"/>
              <a:t>If data is only being read, any number of caches can have a copy</a:t>
            </a:r>
          </a:p>
          <a:p>
            <a:pPr lvl="1"/>
            <a:r>
              <a:rPr lang="en-US" dirty="0" smtClean="0"/>
              <a:t>If data is being modified, at most one cached copy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write: (get ownership)</a:t>
            </a:r>
          </a:p>
          <a:p>
            <a:pPr lvl="1"/>
            <a:r>
              <a:rPr lang="en-US" dirty="0" smtClean="0"/>
              <a:t>Invalidate all cached copies, before doing write</a:t>
            </a:r>
          </a:p>
          <a:p>
            <a:pPr lvl="1"/>
            <a:r>
              <a:rPr lang="en-US" dirty="0" smtClean="0"/>
              <a:t>Modified data stays in cache (“write back”)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read:</a:t>
            </a:r>
          </a:p>
          <a:p>
            <a:pPr lvl="1"/>
            <a:r>
              <a:rPr lang="en-US" dirty="0" smtClean="0"/>
              <a:t>Fetch value from owner or from memory</a:t>
            </a:r>
          </a:p>
        </p:txBody>
      </p:sp>
    </p:spTree>
    <p:extLst>
      <p:ext uri="{BB962C8B-B14F-4D97-AF65-F5344CB8AC3E}">
        <p14:creationId xmlns:p14="http://schemas.microsoft.com/office/powerpoint/2010/main" val="29682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63204"/>
            <a:ext cx="8134089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Cache State </a:t>
            </a:r>
            <a:r>
              <a:rPr lang="en-US" b="1" dirty="0" smtClean="0"/>
              <a:t>Machine: </a:t>
            </a:r>
            <a:r>
              <a:rPr lang="en-US" b="1" dirty="0"/>
              <a:t>Each cache block is in one of three states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4788" y="3452979"/>
            <a:ext cx="136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Invalid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7271" y="4842109"/>
            <a:ext cx="198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Exclusive</a:t>
            </a:r>
          </a:p>
          <a:p>
            <a:r>
              <a:rPr lang="en-US" sz="2400" dirty="0" smtClean="0"/>
              <a:t>(read/writable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7271" y="1973376"/>
            <a:ext cx="1864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Read-Only (</a:t>
            </a:r>
            <a:r>
              <a:rPr lang="en-US" sz="2400" b="1" dirty="0" smtClean="0">
                <a:solidFill>
                  <a:srgbClr val="C00000"/>
                </a:solidFill>
              </a:rPr>
              <a:t>Shared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21788" y="2598021"/>
            <a:ext cx="2646193" cy="70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550914" y="3780224"/>
            <a:ext cx="20611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81078" y="4109058"/>
            <a:ext cx="2486903" cy="95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895643" y="3781813"/>
            <a:ext cx="206119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553046" y="2751217"/>
            <a:ext cx="2646193" cy="70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97461" y="4379065"/>
            <a:ext cx="2612847" cy="99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6040" y="228875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miss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029536" y="4109058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miss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21788" y="499976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6499" y="306974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8853" y="368381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read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26239" y="3647393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hit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3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Directory-Based Cache Coherence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848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know which cores have a location cached?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Hardware keeps track of all cached copies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On a read miss, </a:t>
            </a:r>
            <a:r>
              <a:rPr lang="en-US" dirty="0" smtClean="0">
                <a:solidFill>
                  <a:schemeClr val="tx1"/>
                </a:solidFill>
              </a:rPr>
              <a:t>if held exclusive, fetch latest copy and invalidate that copy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On a write miss, </a:t>
            </a:r>
            <a:r>
              <a:rPr lang="en-US" dirty="0" smtClean="0">
                <a:solidFill>
                  <a:schemeClr val="tx1"/>
                </a:solidFill>
              </a:rPr>
              <a:t>invalidate all copies</a:t>
            </a:r>
          </a:p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Fetch cache entry exclusive, prevent any other cache from reading the data until instruction completes</a:t>
            </a:r>
          </a:p>
        </p:txBody>
      </p:sp>
    </p:spTree>
    <p:extLst>
      <p:ext uri="{BB962C8B-B14F-4D97-AF65-F5344CB8AC3E}">
        <p14:creationId xmlns:p14="http://schemas.microsoft.com/office/powerpoint/2010/main" val="36755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202441"/>
            <a:ext cx="8146610" cy="51012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will finish to </a:t>
            </a:r>
            <a:r>
              <a:rPr lang="en-US" sz="2800" dirty="0"/>
              <a:t>discuss Chap. 5: Synchronization today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We </a:t>
            </a:r>
            <a:r>
              <a:rPr lang="en-US" sz="2800" dirty="0" smtClean="0"/>
              <a:t>will </a:t>
            </a:r>
            <a:r>
              <a:rPr lang="en-US" sz="2800" dirty="0" smtClean="0"/>
              <a:t>start </a:t>
            </a:r>
            <a:r>
              <a:rPr lang="en-US" sz="2800" dirty="0" smtClean="0"/>
              <a:t>to </a:t>
            </a:r>
            <a:r>
              <a:rPr lang="en-US" sz="2800" dirty="0"/>
              <a:t>discuss Chap. </a:t>
            </a:r>
            <a:r>
              <a:rPr lang="en-US" sz="2800" dirty="0" smtClean="0"/>
              <a:t>6: Multi-object Synchronization </a:t>
            </a:r>
            <a:r>
              <a:rPr lang="en-US" sz="2800" dirty="0" smtClean="0"/>
              <a:t>today </a:t>
            </a:r>
            <a:endParaRPr lang="en-US" sz="2800" b="1" dirty="0" smtClean="0"/>
          </a:p>
          <a:p>
            <a:pPr lvl="1"/>
            <a:r>
              <a:rPr lang="en-US" altLang="en-US" b="1" dirty="0" smtClean="0"/>
              <a:t>Multi-object program</a:t>
            </a:r>
            <a:endParaRPr lang="en-US" altLang="en-US" b="1" dirty="0" smtClean="0"/>
          </a:p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Synchronization performance</a:t>
            </a:r>
          </a:p>
          <a:p>
            <a:pPr lvl="1"/>
            <a:r>
              <a:rPr lang="en-US" b="1" dirty="0"/>
              <a:t>Multiprocessor Cache </a:t>
            </a:r>
            <a:r>
              <a:rPr lang="en-US" b="1" dirty="0" smtClean="0"/>
              <a:t>Coherence</a:t>
            </a:r>
          </a:p>
          <a:p>
            <a:pPr lvl="1"/>
            <a:r>
              <a:rPr lang="en-US" b="1" dirty="0"/>
              <a:t>Reducing Lock Contention</a:t>
            </a:r>
            <a:endParaRPr lang="en-US" altLang="en-US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</a:t>
            </a:r>
            <a:r>
              <a:rPr lang="en-US" sz="2800" b="1" dirty="0" smtClean="0">
                <a:solidFill>
                  <a:srgbClr val="C00000"/>
                </a:solidFill>
              </a:rPr>
              <a:t>will have Exam 1 on Thursday October 3, </a:t>
            </a:r>
            <a:r>
              <a:rPr lang="en-US" sz="2800" b="1" dirty="0" smtClean="0">
                <a:solidFill>
                  <a:srgbClr val="C00000"/>
                </a:solidFill>
              </a:rPr>
              <a:t>2019, which will cover lectures 1-11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Quiz 3 on Tuesday, Oct. 1 which will cover lectures 8-11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Homework 3 will post on Blackboard soon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project mid progress report due on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Thursday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, October 3, 2019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Times" panose="02020603050405020304" pitchFamily="18" charset="0"/>
              </a:rPr>
              <a:t>at midnight 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28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Locks/CVs vs. CSP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8486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 a lock on shared data</a:t>
            </a:r>
          </a:p>
          <a:p>
            <a:pPr lvl="1">
              <a:buNone/>
            </a:pPr>
            <a:r>
              <a:rPr lang="en-US" dirty="0" smtClean="0"/>
              <a:t>= create a single thread to operate on data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Call a method on a shared object</a:t>
            </a:r>
          </a:p>
          <a:p>
            <a:pPr lvl="1">
              <a:buNone/>
            </a:pPr>
            <a:r>
              <a:rPr lang="en-US" dirty="0" smtClean="0"/>
              <a:t> = send a message/wait for reply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Wait for a condition</a:t>
            </a:r>
          </a:p>
          <a:p>
            <a:pPr lvl="1">
              <a:buNone/>
            </a:pPr>
            <a:r>
              <a:rPr lang="en-US" dirty="0" smtClean="0"/>
              <a:t>= queue an operation that can’t be completed just yet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Signal a condition</a:t>
            </a:r>
          </a:p>
          <a:p>
            <a:pPr lvl="1">
              <a:buNone/>
            </a:pPr>
            <a:r>
              <a:rPr lang="en-US" dirty="0" smtClean="0"/>
              <a:t>= perform a queued operation, now enabled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5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Remember the rules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85800" y="1679983"/>
            <a:ext cx="7924800" cy="4568417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Use consistent structure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use locks and condition variables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acquire lock at beginning of procedure, release at end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hold lock when using a condition variable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‘wait’ in while loop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Never spin in sleep()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Summary of Chap 5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85800" y="1679983"/>
            <a:ext cx="7924800" cy="45684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have discussed: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Race conditions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ocks </a:t>
            </a:r>
            <a:r>
              <a:rPr lang="en-US" dirty="0" smtClean="0">
                <a:solidFill>
                  <a:schemeClr val="tx1"/>
                </a:solidFill>
              </a:rPr>
              <a:t>and condition variables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Methodology for writing shared objects using locks and CV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Implementation of synchronization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Semaphores: </a:t>
            </a:r>
            <a:r>
              <a:rPr lang="en-US" dirty="0" smtClean="0">
                <a:solidFill>
                  <a:srgbClr val="002060"/>
                </a:solidFill>
              </a:rPr>
              <a:t>alternative to locks and CV, with a constructive role in managing hardware I/O interrupts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838200"/>
            <a:ext cx="7848600" cy="15160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Where are We? 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0" y="1752600"/>
            <a:ext cx="7848600" cy="18970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1" dirty="0" smtClean="0"/>
              <a:t>We finished our discussion on Chap 5: Synchronization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1" dirty="0" smtClean="0"/>
              <a:t>We will start to discuss Chap 6: Multi-Object Synchronization now 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98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Multi-Object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happens when we try to synchronize across multiple objects in a large program?</a:t>
            </a:r>
          </a:p>
          <a:p>
            <a:pPr lvl="1"/>
            <a:r>
              <a:rPr lang="en-US" dirty="0" smtClean="0"/>
              <a:t>Each object with its own lock, condition variables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Several considerations arise: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Performance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E.g. a lock protecting a frequently accessed shared object can become a bottleneck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Semantics/correctness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Reengineer the data structures for increased concurrency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Deadlock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Threads are permanently stuck waiting for each other in a cycle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Eliminating locks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4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Synchronization Performance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5429" y="1804080"/>
            <a:ext cx="8022771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program with lots of concurrent threads can still have poor performance on a multiprocessor: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Overhead </a:t>
            </a:r>
            <a:r>
              <a:rPr lang="en-US" dirty="0" smtClean="0"/>
              <a:t>of creating threads, if not needed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Lock contention</a:t>
            </a:r>
            <a:r>
              <a:rPr lang="en-US" dirty="0" smtClean="0"/>
              <a:t>: only one thread at a time can hold a given lock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Shared data </a:t>
            </a:r>
            <a:r>
              <a:rPr lang="en-US" dirty="0" smtClean="0"/>
              <a:t>protected by a lock may </a:t>
            </a:r>
            <a:r>
              <a:rPr lang="en-US" b="1" dirty="0" smtClean="0">
                <a:solidFill>
                  <a:srgbClr val="002060"/>
                </a:solidFill>
              </a:rPr>
              <a:t>ping back and forth between cores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False sharing</a:t>
            </a:r>
            <a:r>
              <a:rPr lang="en-US" dirty="0" smtClean="0"/>
              <a:t>: communication between cores even for data that is not shared</a:t>
            </a:r>
          </a:p>
        </p:txBody>
      </p:sp>
    </p:spTree>
    <p:extLst>
      <p:ext uri="{BB962C8B-B14F-4D97-AF65-F5344CB8AC3E}">
        <p14:creationId xmlns:p14="http://schemas.microsoft.com/office/powerpoint/2010/main" val="14124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84337"/>
            <a:ext cx="7696200" cy="4335463"/>
          </a:xfrm>
        </p:spPr>
        <p:txBody>
          <a:bodyPr/>
          <a:lstStyle/>
          <a:p>
            <a:pPr algn="just"/>
            <a:r>
              <a:rPr lang="en-US" dirty="0" smtClean="0"/>
              <a:t>Multiprocessor cache </a:t>
            </a:r>
            <a:r>
              <a:rPr lang="en-US" dirty="0" smtClean="0"/>
              <a:t>coherence: </a:t>
            </a:r>
            <a:r>
              <a:rPr lang="en-US" dirty="0">
                <a:solidFill>
                  <a:srgbClr val="002060"/>
                </a:solidFill>
              </a:rPr>
              <a:t>uniformity of shared resource data that ends up stored in multiple local </a:t>
            </a:r>
            <a:r>
              <a:rPr lang="en-US" dirty="0" smtClean="0">
                <a:solidFill>
                  <a:srgbClr val="002060"/>
                </a:solidFill>
              </a:rPr>
              <a:t>caches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MCS locks (if locks are mostly busy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2060"/>
                </a:solidFill>
              </a:rPr>
              <a:t>implementation of spinlock optimized for the case when there are significant number of waiting threads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RCU locks (if locks are mostly busy, and data is mostly read-only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2060"/>
                </a:solidFill>
              </a:rPr>
              <a:t>a reader/writer lock, optimized fo</a:t>
            </a:r>
            <a:r>
              <a:rPr lang="en-US" dirty="0" smtClean="0">
                <a:solidFill>
                  <a:srgbClr val="002060"/>
                </a:solidFill>
              </a:rPr>
              <a:t>r the case when there are many more readers than writers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61632</TotalTime>
  <Words>759</Words>
  <Application>Microsoft Office PowerPoint</Application>
  <PresentationFormat>On-screen Show (4:3)</PresentationFormat>
  <Paragraphs>107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Times</vt:lpstr>
      <vt:lpstr>Times New Roman</vt:lpstr>
      <vt:lpstr>Trebuchet MS</vt:lpstr>
      <vt:lpstr>Organic</vt:lpstr>
      <vt:lpstr>CSCI U511 01 Operating Systems AKM Jahangir A Majumder, PhD</vt:lpstr>
      <vt:lpstr>Review and Learning Outcomes</vt:lpstr>
      <vt:lpstr>Locks/CVs vs. CSP</vt:lpstr>
      <vt:lpstr>Remember the rules</vt:lpstr>
      <vt:lpstr>Summary of Chap 5</vt:lpstr>
      <vt:lpstr>Where are We?   </vt:lpstr>
      <vt:lpstr>Multi-Object Programs</vt:lpstr>
      <vt:lpstr>Synchronization Performance </vt:lpstr>
      <vt:lpstr>Topics</vt:lpstr>
      <vt:lpstr>Multiprocessor Cache Coherence</vt:lpstr>
      <vt:lpstr>Write Back Cache Coherence</vt:lpstr>
      <vt:lpstr>Cache State Machine: Each cache block is in one of three states</vt:lpstr>
      <vt:lpstr>Directory-Based Cache Coherence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1523</cp:revision>
  <cp:lastPrinted>2013-11-25T17:13:45Z</cp:lastPrinted>
  <dcterms:created xsi:type="dcterms:W3CDTF">2012-08-10T22:02:17Z</dcterms:created>
  <dcterms:modified xsi:type="dcterms:W3CDTF">2019-09-26T18:02:32Z</dcterms:modified>
</cp:coreProperties>
</file>