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40"/>
  </p:notesMasterIdLst>
  <p:handoutMasterIdLst>
    <p:handoutMasterId r:id="rId41"/>
  </p:handoutMasterIdLst>
  <p:sldIdLst>
    <p:sldId id="1543" r:id="rId2"/>
    <p:sldId id="1544" r:id="rId3"/>
    <p:sldId id="1542" r:id="rId4"/>
    <p:sldId id="1546" r:id="rId5"/>
    <p:sldId id="1547" r:id="rId6"/>
    <p:sldId id="1548" r:id="rId7"/>
    <p:sldId id="1545" r:id="rId8"/>
    <p:sldId id="1041" r:id="rId9"/>
    <p:sldId id="1043" r:id="rId10"/>
    <p:sldId id="1044" r:id="rId11"/>
    <p:sldId id="1045" r:id="rId12"/>
    <p:sldId id="1046" r:id="rId13"/>
    <p:sldId id="1048" r:id="rId14"/>
    <p:sldId id="1049" r:id="rId15"/>
    <p:sldId id="1050" r:id="rId16"/>
    <p:sldId id="1051" r:id="rId17"/>
    <p:sldId id="1052" r:id="rId18"/>
    <p:sldId id="1053" r:id="rId19"/>
    <p:sldId id="1054" r:id="rId20"/>
    <p:sldId id="1055" r:id="rId21"/>
    <p:sldId id="1056" r:id="rId22"/>
    <p:sldId id="1057" r:id="rId23"/>
    <p:sldId id="1058" r:id="rId24"/>
    <p:sldId id="1059" r:id="rId25"/>
    <p:sldId id="1060" r:id="rId26"/>
    <p:sldId id="1061" r:id="rId27"/>
    <p:sldId id="1062" r:id="rId28"/>
    <p:sldId id="1063" r:id="rId29"/>
    <p:sldId id="1064" r:id="rId30"/>
    <p:sldId id="1065" r:id="rId31"/>
    <p:sldId id="1066" r:id="rId32"/>
    <p:sldId id="1067" r:id="rId33"/>
    <p:sldId id="1068" r:id="rId34"/>
    <p:sldId id="1069" r:id="rId35"/>
    <p:sldId id="1070" r:id="rId36"/>
    <p:sldId id="1071" r:id="rId37"/>
    <p:sldId id="1072" r:id="rId38"/>
    <p:sldId id="1073" r:id="rId3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8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 throw</a:t>
            </a:r>
            <a:r>
              <a:rPr lang="en-US" baseline="0" dirty="0" smtClean="0"/>
              <a:t> the lock value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Also: enable/disable interrupts is a memory barrier operation – so it forces all memory writes to complete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 smtClean="0"/>
          </a:p>
          <a:p>
            <a:r>
              <a:rPr lang="en-US" dirty="0" smtClean="0"/>
              <a:t>Can we use semaphores</a:t>
            </a:r>
            <a:r>
              <a:rPr lang="en-US" baseline="0" dirty="0" smtClean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1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d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9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Sept. 19,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16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Pre/Post Conditions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62000" y="1219200"/>
            <a:ext cx="4038600" cy="50768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err="1" smtClean="0"/>
              <a:t>methodThatWaits</a:t>
            </a:r>
            <a:r>
              <a:rPr lang="en-US" sz="1700" dirty="0" smtClean="0"/>
              <a:t>() {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lock.acquire</a:t>
            </a:r>
            <a:r>
              <a:rPr lang="en-US" sz="1700" dirty="0" smtClean="0"/>
              <a:t>();</a:t>
            </a:r>
          </a:p>
          <a:p>
            <a:pPr>
              <a:buNone/>
            </a:pPr>
            <a:r>
              <a:rPr lang="en-US" sz="1700" dirty="0" smtClean="0"/>
              <a:t>    // Pre-condition: State is consistent</a:t>
            </a:r>
          </a:p>
          <a:p>
            <a:pPr>
              <a:buNone/>
            </a:pPr>
            <a:r>
              <a:rPr lang="en-US" sz="1700" dirty="0" smtClean="0"/>
              <a:t>    // Read/write shared state</a:t>
            </a:r>
          </a:p>
          <a:p>
            <a:pPr>
              <a:buNone/>
            </a:pPr>
            <a:r>
              <a:rPr lang="en-US" sz="1700" dirty="0" smtClean="0"/>
              <a:t>    while (!</a:t>
            </a:r>
            <a:r>
              <a:rPr lang="en-US" sz="1700" dirty="0" err="1" smtClean="0"/>
              <a:t>testSharedState</a:t>
            </a:r>
            <a:r>
              <a:rPr lang="en-US" sz="1700" dirty="0" smtClean="0"/>
              <a:t>()) {</a:t>
            </a:r>
          </a:p>
          <a:p>
            <a:pPr>
              <a:buNone/>
            </a:pPr>
            <a:r>
              <a:rPr lang="en-US" sz="1700" dirty="0" smtClean="0"/>
              <a:t>         </a:t>
            </a:r>
            <a:r>
              <a:rPr lang="en-US" sz="1700" dirty="0" err="1" smtClean="0"/>
              <a:t>cv.wait(&amp;lock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     }</a:t>
            </a:r>
          </a:p>
          <a:p>
            <a:pPr>
              <a:buNone/>
            </a:pPr>
            <a:r>
              <a:rPr lang="en-US" sz="1700" dirty="0" smtClean="0"/>
              <a:t>    // WARNING: shared state may</a:t>
            </a:r>
          </a:p>
          <a:p>
            <a:pPr>
              <a:buNone/>
            </a:pPr>
            <a:r>
              <a:rPr lang="en-US" sz="1700" dirty="0" smtClean="0"/>
              <a:t>    // have changed!  But</a:t>
            </a:r>
          </a:p>
          <a:p>
            <a:pPr>
              <a:buNone/>
            </a:pPr>
            <a:r>
              <a:rPr lang="en-US" sz="1700" dirty="0" smtClean="0"/>
              <a:t>   // </a:t>
            </a:r>
            <a:r>
              <a:rPr lang="en-US" sz="1700" dirty="0" err="1" smtClean="0"/>
              <a:t>testSharedState</a:t>
            </a:r>
            <a:r>
              <a:rPr lang="en-US" sz="1700" dirty="0" smtClean="0"/>
              <a:t> is TRUE </a:t>
            </a:r>
          </a:p>
          <a:p>
            <a:pPr>
              <a:buNone/>
            </a:pPr>
            <a:r>
              <a:rPr lang="en-US" sz="1700" dirty="0" smtClean="0"/>
              <a:t>   // and pre-condition is true</a:t>
            </a:r>
          </a:p>
          <a:p>
            <a:pPr>
              <a:buNone/>
            </a:pPr>
            <a:r>
              <a:rPr lang="en-US" sz="1700" dirty="0" smtClean="0"/>
              <a:t>   // Read/write shared state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lock.release</a:t>
            </a:r>
            <a:r>
              <a:rPr lang="en-US" sz="1700" dirty="0" smtClean="0"/>
              <a:t>();</a:t>
            </a:r>
          </a:p>
          <a:p>
            <a:pPr>
              <a:buNone/>
            </a:pPr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343400" y="1143000"/>
            <a:ext cx="4495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methodThatSignals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lock.acquire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// Pre-condition: State is consistent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// Read/write shared state</a:t>
            </a:r>
          </a:p>
          <a:p>
            <a:pPr>
              <a:buNone/>
            </a:pP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    // If </a:t>
            </a:r>
            <a:r>
              <a:rPr lang="en-US" sz="1800" dirty="0" err="1" smtClean="0"/>
              <a:t>testSharedState</a:t>
            </a:r>
            <a:r>
              <a:rPr lang="en-US" sz="1800" dirty="0" smtClean="0"/>
              <a:t> is now true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cv.signal(&amp;lock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// NO WARNING: signal keeps lock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// Read/write shared state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lock.release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5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Condition Variables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924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Condition variable is </a:t>
            </a:r>
            <a:r>
              <a:rPr lang="en-US" b="1" dirty="0" err="1" smtClean="0">
                <a:solidFill>
                  <a:srgbClr val="C00000"/>
                </a:solidFill>
              </a:rPr>
              <a:t>memoryless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 atomically releases lock</a:t>
            </a:r>
          </a:p>
          <a:p>
            <a:pPr lvl="1"/>
            <a:r>
              <a:rPr lang="en-US" dirty="0" smtClean="0"/>
              <a:t>What if wait, then release?</a:t>
            </a:r>
          </a:p>
          <a:p>
            <a:pPr lvl="1"/>
            <a:r>
              <a:rPr lang="en-US" dirty="0" smtClean="0"/>
              <a:t>What if release, then wait?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8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Condition Variables,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19200"/>
            <a:ext cx="8229600" cy="47069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 MUST be in a loop</a:t>
            </a:r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needToWait</a:t>
            </a:r>
            <a:r>
              <a:rPr lang="en-US" dirty="0" smtClean="0"/>
              <a:t>()) {</a:t>
            </a:r>
          </a:p>
          <a:p>
            <a:pPr lvl="1">
              <a:buNone/>
            </a:pPr>
            <a:r>
              <a:rPr lang="en-US" dirty="0" smtClean="0"/>
              <a:t>	 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</p:spTree>
    <p:extLst>
      <p:ext uri="{BB962C8B-B14F-4D97-AF65-F5344CB8AC3E}">
        <p14:creationId xmlns:p14="http://schemas.microsoft.com/office/powerpoint/2010/main" val="34807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Structured Synchronization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8229600" cy="47212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Identify objects or data structures that can be accessed by multiple threads concurrently</a:t>
            </a:r>
          </a:p>
          <a:p>
            <a:pPr lvl="1"/>
            <a:r>
              <a:rPr lang="en-US" dirty="0" smtClean="0"/>
              <a:t>In OS/161 kernel, everything!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If need to wait</a:t>
            </a:r>
          </a:p>
          <a:p>
            <a:pPr lvl="1"/>
            <a:r>
              <a:rPr lang="en-US" dirty="0" err="1" smtClean="0"/>
              <a:t>while(needToWait</a:t>
            </a:r>
            <a:r>
              <a:rPr lang="en-US" dirty="0" smtClean="0"/>
              <a:t>()) { </a:t>
            </a:r>
            <a:r>
              <a:rPr lang="en-US" dirty="0" err="1" smtClean="0"/>
              <a:t>condition.Wait(lock</a:t>
            </a:r>
            <a:r>
              <a:rPr lang="en-US" dirty="0" smtClean="0"/>
              <a:t>); }</a:t>
            </a:r>
          </a:p>
          <a:p>
            <a:pPr lvl="1"/>
            <a:r>
              <a:rPr lang="en-US" dirty="0" smtClean="0"/>
              <a:t>Do not assume when you wake up,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</p:spTree>
    <p:extLst>
      <p:ext uri="{BB962C8B-B14F-4D97-AF65-F5344CB8AC3E}">
        <p14:creationId xmlns:p14="http://schemas.microsoft.com/office/powerpoint/2010/main" val="23311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Remember the rules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7848600" cy="4800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Use consistent structure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use locks and condition variables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acquire lock at beginning of procedure, release at end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hold lock when using a condition variable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</a:t>
            </a:r>
            <a:r>
              <a:rPr lang="en-US" b="1" dirty="0" smtClean="0">
                <a:solidFill>
                  <a:srgbClr val="C00000"/>
                </a:solidFill>
              </a:rPr>
              <a:t>‘wait’ </a:t>
            </a:r>
            <a:r>
              <a:rPr lang="en-US" b="1" dirty="0" smtClean="0">
                <a:solidFill>
                  <a:srgbClr val="C00000"/>
                </a:solidFill>
              </a:rPr>
              <a:t>in while loop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Never spin in sleep()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Mesa vs. Hoare semantics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00200"/>
            <a:ext cx="7848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Mesa (modern condition variable implement, an early programming language)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Hoare ( C.A.R. Tony Hoare proposed a different definition for CV)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1656" y="381000"/>
            <a:ext cx="8058943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FIFO Bounded Buffer</a:t>
            </a:r>
            <a:br>
              <a:rPr lang="en-US" b="1" dirty="0" smtClean="0"/>
            </a:br>
            <a:r>
              <a:rPr lang="en-US" b="1" dirty="0" smtClean="0"/>
              <a:t>(Hoare semantics)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734185"/>
            <a:ext cx="3951288" cy="45259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648200" y="1512888"/>
            <a:ext cx="4495800" cy="45259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// CAREFUL: someone else ran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673" y="5903893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3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458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FIFO Bounded </a:t>
            </a:r>
            <a:r>
              <a:rPr lang="en-US" b="1" dirty="0" smtClean="0"/>
              <a:t>Buffer (Producer-consumer problem)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/>
              <a:t>Mesa semantics)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684337"/>
            <a:ext cx="7848600" cy="47164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 </a:t>
            </a:r>
            <a:r>
              <a:rPr lang="en-US" b="1" dirty="0" smtClean="0">
                <a:solidFill>
                  <a:srgbClr val="C00000"/>
                </a:solidFill>
              </a:rPr>
              <a:t>a condition </a:t>
            </a:r>
            <a:r>
              <a:rPr lang="en-US" b="1" dirty="0" smtClean="0">
                <a:solidFill>
                  <a:srgbClr val="C00000"/>
                </a:solidFill>
              </a:rPr>
              <a:t>variable for every waiter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Queue condition variables (in FIFO order)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Signal picks the front of the queue to wake up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CAREFUL if spurious wakeups!</a:t>
            </a:r>
          </a:p>
          <a:p>
            <a:endParaRPr lang="en-US" dirty="0" smtClean="0"/>
          </a:p>
          <a:p>
            <a:r>
              <a:rPr lang="en-US" dirty="0" smtClean="0"/>
              <a:t>Easily extends to case where queue is LIFO, priority, priority donation, …</a:t>
            </a:r>
          </a:p>
          <a:p>
            <a:pPr lvl="1"/>
            <a:r>
              <a:rPr lang="en-US" dirty="0" smtClean="0"/>
              <a:t>With Hoare semantics, not as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FIFO Bounded Buffer</a:t>
            </a:r>
            <a:br>
              <a:rPr lang="en-US" b="1" dirty="0" smtClean="0"/>
            </a:br>
            <a:r>
              <a:rPr lang="en-US" b="1" dirty="0" smtClean="0"/>
              <a:t>(Mesa semantics, put() is similar)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00200"/>
            <a:ext cx="4346575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myPosition</a:t>
            </a:r>
            <a:r>
              <a:rPr lang="en-US" dirty="0" smtClean="0"/>
              <a:t> = </a:t>
            </a:r>
            <a:r>
              <a:rPr lang="en-US" dirty="0" err="1" smtClean="0"/>
              <a:t>numGets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self = new Condition;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nextGet.append(self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while (front &lt; </a:t>
            </a:r>
            <a:r>
              <a:rPr lang="en-US" dirty="0" err="1" smtClean="0"/>
              <a:t>myPosition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|| front == tail)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self.wait(lock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86788" y="1288678"/>
            <a:ext cx="4495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delete self;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if (next = </a:t>
            </a:r>
            <a:r>
              <a:rPr lang="en-US" dirty="0" err="1" smtClean="0"/>
              <a:t>nextPut.remove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	    next-&gt;</a:t>
            </a:r>
            <a:r>
              <a:rPr lang="en-US" dirty="0" err="1" smtClean="0"/>
              <a:t>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595" y="5790185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</a:t>
            </a:r>
            <a:r>
              <a:rPr lang="en-US" sz="2800" dirty="0" err="1" smtClean="0"/>
              <a:t>numGets</a:t>
            </a:r>
            <a:r>
              <a:rPr lang="en-US" sz="2800" dirty="0" smtClean="0"/>
              <a:t> = 0; MAX is buffer capacity</a:t>
            </a:r>
          </a:p>
          <a:p>
            <a:r>
              <a:rPr lang="en-US" sz="2800" dirty="0" err="1" smtClean="0"/>
              <a:t>nextGet</a:t>
            </a:r>
            <a:r>
              <a:rPr lang="en-US" sz="2800" dirty="0" smtClean="0"/>
              <a:t>, </a:t>
            </a:r>
            <a:r>
              <a:rPr lang="en-US" sz="2800" dirty="0" err="1" smtClean="0"/>
              <a:t>nextPut</a:t>
            </a:r>
            <a:r>
              <a:rPr lang="en-US" sz="2800" dirty="0" smtClean="0"/>
              <a:t> are queues of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2800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44463"/>
            <a:ext cx="8077200" cy="1303337"/>
          </a:xfrm>
        </p:spPr>
        <p:txBody>
          <a:bodyPr/>
          <a:lstStyle/>
          <a:p>
            <a:r>
              <a:rPr lang="en-US" b="1" dirty="0" smtClean="0"/>
              <a:t>Implementing Synchronization</a:t>
            </a:r>
            <a:endParaRPr lang="en-US" b="1" dirty="0"/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188" r="-11188"/>
              <a:stretch>
                <a:fillRect/>
              </a:stretch>
            </p:blipFill>
          </mc:Choice>
          <mc:Fallback>
            <p:blipFill>
              <a:blip r:embed="rId3"/>
              <a:srcRect l="-11188" r="-11188"/>
              <a:stretch>
                <a:fillRect/>
              </a:stretch>
            </p:blipFill>
          </mc:Fallback>
        </mc:AlternateContent>
        <p:spPr>
          <a:xfrm>
            <a:off x="-685800" y="791777"/>
            <a:ext cx="10156825" cy="5105400"/>
          </a:xfrm>
        </p:spPr>
      </p:pic>
      <p:sp>
        <p:nvSpPr>
          <p:cNvPr id="3" name="Rectangle 2"/>
          <p:cNvSpPr/>
          <p:nvPr/>
        </p:nvSpPr>
        <p:spPr>
          <a:xfrm>
            <a:off x="685800" y="5682345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semaphore</a:t>
            </a:r>
            <a:r>
              <a:rPr lang="en-US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is a variable or abstract data type used to control access to a common resource by multiple processes in a concurrent </a:t>
            </a:r>
            <a:r>
              <a:rPr lang="en-US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system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finished to discuss </a:t>
            </a:r>
            <a:r>
              <a:rPr lang="en-US" sz="2800" dirty="0"/>
              <a:t>Chap. 4: Concurrency and Threads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will continue to </a:t>
            </a:r>
            <a:r>
              <a:rPr lang="en-US" sz="2800" dirty="0"/>
              <a:t>discuss Chap. 5</a:t>
            </a:r>
            <a:r>
              <a:rPr lang="en-US" sz="2800" dirty="0" smtClean="0"/>
              <a:t>: Synchronization today </a:t>
            </a:r>
            <a:endParaRPr lang="en-US" sz="2800" b="1" dirty="0" smtClean="0"/>
          </a:p>
          <a:p>
            <a:pPr lvl="1"/>
            <a:r>
              <a:rPr lang="en-US" altLang="en-US" b="1" dirty="0" smtClean="0"/>
              <a:t>Condition Variables </a:t>
            </a:r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Condition variable design pattern </a:t>
            </a:r>
          </a:p>
          <a:p>
            <a:pPr lvl="1"/>
            <a:r>
              <a:rPr lang="en-US" b="1" dirty="0"/>
              <a:t>Structured </a:t>
            </a:r>
            <a:r>
              <a:rPr lang="en-US" b="1" dirty="0" smtClean="0"/>
              <a:t>Synchronization</a:t>
            </a:r>
          </a:p>
          <a:p>
            <a:pPr lvl="1"/>
            <a:r>
              <a:rPr lang="en-US" b="1" dirty="0"/>
              <a:t>Mesa vs. Hoare semantics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Quiz 2 today, which will </a:t>
            </a:r>
            <a:r>
              <a:rPr lang="en-US" sz="2800" dirty="0" smtClean="0">
                <a:solidFill>
                  <a:schemeClr val="tx1"/>
                </a:solidFill>
              </a:rPr>
              <a:t>cover lectures 4-7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Exam 1 on Thursday October 3, 2019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one more quiz before Exam 1 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project mid progress report due on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Thursday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, October 3, 2019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at midnight 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9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Synchronization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8137"/>
            <a:ext cx="7772400" cy="4716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Take 1: using memory load/store</a:t>
            </a:r>
          </a:p>
          <a:p>
            <a:pPr lvl="1"/>
            <a:r>
              <a:rPr lang="en-US" dirty="0" smtClean="0"/>
              <a:t>See too much milk solution/Peterson’s algorithm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Take 2</a:t>
            </a:r>
            <a:r>
              <a:rPr lang="en-US" b="1" dirty="0" smtClean="0">
                <a:solidFill>
                  <a:srgbClr val="C00000"/>
                </a:solidFill>
              </a:rPr>
              <a:t>: Locks by disabling interrupts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disable interrupts }</a:t>
            </a:r>
          </a:p>
          <a:p>
            <a:pPr lvl="1"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enable interrupts }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8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972" y="115204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Lock Implementation, </a:t>
            </a:r>
            <a:r>
              <a:rPr lang="en-US" b="1" dirty="0" err="1" smtClean="0"/>
              <a:t>Uniprocessor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1136106"/>
            <a:ext cx="4357688" cy="486251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dirty="0" err="1" smtClean="0">
                <a:solidFill>
                  <a:srgbClr val="002060"/>
                </a:solidFill>
              </a:rPr>
              <a:t>myTCB</a:t>
            </a:r>
            <a:r>
              <a:rPr lang="en-US" dirty="0" smtClean="0">
                <a:solidFill>
                  <a:srgbClr val="002060"/>
                </a:solidFill>
              </a:rPr>
              <a:t>-&gt;state = WAITING;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next = </a:t>
            </a:r>
            <a:r>
              <a:rPr lang="en-US" dirty="0" err="1" smtClean="0">
                <a:solidFill>
                  <a:srgbClr val="002060"/>
                </a:solidFill>
              </a:rPr>
              <a:t>readyList.remove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dirty="0" err="1" smtClean="0">
                <a:solidFill>
                  <a:srgbClr val="002060"/>
                </a:solidFill>
              </a:rPr>
              <a:t>switch(myTCB</a:t>
            </a:r>
            <a:r>
              <a:rPr lang="en-US" dirty="0" smtClean="0">
                <a:solidFill>
                  <a:srgbClr val="002060"/>
                </a:solidFill>
              </a:rPr>
              <a:t>, next);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dirty="0" err="1" smtClean="0">
                <a:solidFill>
                  <a:srgbClr val="002060"/>
                </a:solidFill>
              </a:rPr>
              <a:t>myTCB</a:t>
            </a:r>
            <a:r>
              <a:rPr lang="en-US" dirty="0" smtClean="0">
                <a:solidFill>
                  <a:srgbClr val="002060"/>
                </a:solidFill>
              </a:rPr>
              <a:t>-&gt;state = RUNNING;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0572" y="1087228"/>
            <a:ext cx="449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next = </a:t>
            </a:r>
            <a:r>
              <a:rPr lang="en-US" dirty="0" err="1" smtClean="0">
                <a:solidFill>
                  <a:srgbClr val="002060"/>
                </a:solidFill>
              </a:rPr>
              <a:t>waiting.remove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next-&gt;state = READY;   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dirty="0" err="1" smtClean="0">
                <a:solidFill>
                  <a:srgbClr val="002060"/>
                </a:solidFill>
              </a:rPr>
              <a:t>readyList.add(next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57" y="5724331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Pseudo-code for a uniprocessor queueing lock. Temporarily disabling interrupts provides atomic access to the data structures implementing the lock. 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Multiprocessor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Read-modify-write instructions</a:t>
            </a:r>
          </a:p>
          <a:p>
            <a:pPr lvl="1"/>
            <a:r>
              <a:rPr lang="en-US" dirty="0" smtClean="0"/>
              <a:t>Atomically read a value from memory, operate on it, and then write it back to memory</a:t>
            </a:r>
          </a:p>
          <a:p>
            <a:pPr lvl="1"/>
            <a:r>
              <a:rPr lang="en-US" dirty="0" smtClean="0"/>
              <a:t>Intervening instructions prevented in hardware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Test and </a:t>
            </a:r>
            <a:r>
              <a:rPr lang="en-US" b="1" dirty="0" smtClean="0">
                <a:solidFill>
                  <a:srgbClr val="C00000"/>
                </a:solidFill>
              </a:rPr>
              <a:t>set: </a:t>
            </a:r>
            <a:r>
              <a:rPr lang="en-US" dirty="0" smtClean="0">
                <a:solidFill>
                  <a:srgbClr val="002060"/>
                </a:solidFill>
              </a:rPr>
              <a:t>atomically reads a value from memory to a register and writes the value 1 to that memory location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Intel: </a:t>
            </a:r>
            <a:r>
              <a:rPr lang="en-US" b="1" dirty="0" err="1" smtClean="0">
                <a:solidFill>
                  <a:srgbClr val="C00000"/>
                </a:solidFill>
              </a:rPr>
              <a:t>xchgb</a:t>
            </a:r>
            <a:r>
              <a:rPr lang="en-US" b="1" dirty="0" smtClean="0">
                <a:solidFill>
                  <a:srgbClr val="C00000"/>
                </a:solidFill>
              </a:rPr>
              <a:t>, lock prefix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Compare and swap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Any of these can be used for implementing locks and condition variables!</a:t>
            </a:r>
          </a:p>
        </p:txBody>
      </p:sp>
    </p:spTree>
    <p:extLst>
      <p:ext uri="{BB962C8B-B14F-4D97-AF65-F5344CB8AC3E}">
        <p14:creationId xmlns:p14="http://schemas.microsoft.com/office/powerpoint/2010/main" val="26447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Spinlocks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48006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spinlock is a lock where the processor waits in a loop for the lock to become free</a:t>
            </a:r>
          </a:p>
          <a:p>
            <a:pPr lvl="1"/>
            <a:r>
              <a:rPr lang="en-US" dirty="0" smtClean="0"/>
              <a:t>Assumes lock will be held for a short time</a:t>
            </a:r>
          </a:p>
          <a:p>
            <a:pPr lvl="1"/>
            <a:r>
              <a:rPr lang="en-US" dirty="0" smtClean="0"/>
              <a:t>Used to protect the CPU scheduler and to implement locks</a:t>
            </a:r>
          </a:p>
          <a:p>
            <a:pPr>
              <a:buNone/>
            </a:pPr>
            <a:r>
              <a:rPr lang="en-US" dirty="0" err="1" smtClean="0"/>
              <a:t>Spinlock::acquire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while (</a:t>
            </a:r>
            <a:r>
              <a:rPr lang="en-US" dirty="0" err="1" smtClean="0"/>
              <a:t>testAndSet(&amp;lockValue</a:t>
            </a:r>
            <a:r>
              <a:rPr lang="en-US" dirty="0" smtClean="0"/>
              <a:t>) == BUSY)</a:t>
            </a:r>
          </a:p>
          <a:p>
            <a:pPr>
              <a:buNone/>
            </a:pPr>
            <a:r>
              <a:rPr lang="en-US" dirty="0" smtClean="0"/>
              <a:t>    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Spinlock::release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lockValue</a:t>
            </a:r>
            <a:r>
              <a:rPr lang="en-US" dirty="0" smtClean="0"/>
              <a:t> = FREE;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memorybarrier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9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How many spinlocks?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Various data structures</a:t>
            </a:r>
          </a:p>
          <a:p>
            <a:pPr lvl="1"/>
            <a:r>
              <a:rPr lang="en-US" dirty="0" smtClean="0"/>
              <a:t>Queue of waiting threads on lock X</a:t>
            </a:r>
          </a:p>
          <a:p>
            <a:pPr lvl="1"/>
            <a:r>
              <a:rPr lang="en-US" dirty="0" smtClean="0"/>
              <a:t>Queue of waiting threads on lock Y</a:t>
            </a:r>
          </a:p>
          <a:p>
            <a:pPr lvl="1"/>
            <a:r>
              <a:rPr lang="en-US" dirty="0" smtClean="0"/>
              <a:t>List of threads ready to run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One spinlock per kernel?</a:t>
            </a:r>
          </a:p>
          <a:p>
            <a:pPr lvl="1"/>
            <a:r>
              <a:rPr lang="en-US" dirty="0" smtClean="0"/>
              <a:t>Bottleneck!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Instead:</a:t>
            </a:r>
          </a:p>
          <a:p>
            <a:pPr lvl="1"/>
            <a:r>
              <a:rPr lang="en-US" dirty="0" smtClean="0"/>
              <a:t>One spinlock per lock</a:t>
            </a:r>
          </a:p>
          <a:p>
            <a:pPr lvl="1"/>
            <a:r>
              <a:rPr lang="en-US" dirty="0" smtClean="0"/>
              <a:t>One spinlock for the scheduler ready list</a:t>
            </a:r>
          </a:p>
          <a:p>
            <a:pPr lvl="2"/>
            <a:r>
              <a:rPr lang="en-US" dirty="0" smtClean="0"/>
              <a:t>Per-core ready list: one spinlock per core</a:t>
            </a:r>
          </a:p>
        </p:txBody>
      </p:sp>
    </p:spTree>
    <p:extLst>
      <p:ext uri="{BB962C8B-B14F-4D97-AF65-F5344CB8AC3E}">
        <p14:creationId xmlns:p14="http://schemas.microsoft.com/office/powerpoint/2010/main" val="189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thread is currently running?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5089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Thread scheduler needs to find the TCB of the currently running thread</a:t>
            </a:r>
          </a:p>
          <a:p>
            <a:pPr lvl="1"/>
            <a:r>
              <a:rPr lang="en-US" dirty="0" smtClean="0"/>
              <a:t>To suspend and switch to a new thread</a:t>
            </a:r>
          </a:p>
          <a:p>
            <a:pPr lvl="1"/>
            <a:r>
              <a:rPr lang="en-US" dirty="0" smtClean="0"/>
              <a:t>To check if the current thread holds a lock before acquiring or releasing it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a </a:t>
            </a:r>
            <a:r>
              <a:rPr lang="en-US" b="1" dirty="0" err="1" smtClean="0">
                <a:solidFill>
                  <a:srgbClr val="C00000"/>
                </a:solidFill>
              </a:rPr>
              <a:t>uniprocessor</a:t>
            </a:r>
            <a:r>
              <a:rPr lang="en-US" b="1" dirty="0" smtClean="0">
                <a:solidFill>
                  <a:srgbClr val="C00000"/>
                </a:solidFill>
              </a:rPr>
              <a:t>, easy: just use a global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a multiprocessor, various methods:</a:t>
            </a:r>
          </a:p>
          <a:p>
            <a:pPr lvl="1"/>
            <a:r>
              <a:rPr lang="en-US" dirty="0" smtClean="0"/>
              <a:t>Compiler dedicates a register (e.g., r31 points to TCB running </a:t>
            </a:r>
            <a:r>
              <a:rPr lang="en-US" dirty="0" smtClean="0"/>
              <a:t>on </a:t>
            </a:r>
            <a:r>
              <a:rPr lang="en-US" dirty="0" smtClean="0"/>
              <a:t>this CPU; each CPU has its own r31)</a:t>
            </a:r>
          </a:p>
          <a:p>
            <a:pPr lvl="1"/>
            <a:r>
              <a:rPr lang="en-US" dirty="0" smtClean="0"/>
              <a:t>If hardware has a special per-processor register, use it</a:t>
            </a:r>
          </a:p>
          <a:p>
            <a:pPr lvl="1"/>
            <a:r>
              <a:rPr lang="en-US" dirty="0" smtClean="0"/>
              <a:t>Fixed-size stacks: put a pointer to the TCB at the bottom of its stack</a:t>
            </a:r>
          </a:p>
          <a:p>
            <a:pPr lvl="2"/>
            <a:r>
              <a:rPr lang="en-US" dirty="0" smtClean="0"/>
              <a:t>Find it by masking the current stack pointer</a:t>
            </a:r>
          </a:p>
        </p:txBody>
      </p:sp>
    </p:spTree>
    <p:extLst>
      <p:ext uri="{BB962C8B-B14F-4D97-AF65-F5344CB8AC3E}">
        <p14:creationId xmlns:p14="http://schemas.microsoft.com/office/powerpoint/2010/main" val="34300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Lock Implementation, Multiprocessor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1447800"/>
            <a:ext cx="35052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323806" y="1454331"/>
            <a:ext cx="4256087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0048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Compare Implementations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09749" y="1070519"/>
            <a:ext cx="3338513" cy="477882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Semaphore::P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0)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value--;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319679" y="1065531"/>
            <a:ext cx="4256087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Semaphore::V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value++;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749" y="5591494"/>
            <a:ext cx="80467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Semaphore::P() waits until the value is positive. Then, it atomically decrements value by 1 and returns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Semaphore::V() atomically increments the value by 1. If any thread are waiting in P, one is enabled, so that its call to P succeeds at decrementing the value and returns </a:t>
            </a:r>
            <a:endParaRPr lang="en-US" sz="15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Lock Implementation, Multiprocessor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1524000"/>
            <a:ext cx="4191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Sched::suspend(SpinLock</a:t>
            </a:r>
            <a:r>
              <a:rPr lang="en-US" dirty="0" smtClean="0"/>
              <a:t> ∗lock) { </a:t>
            </a:r>
          </a:p>
          <a:p>
            <a:pPr>
              <a:buNone/>
            </a:pPr>
            <a:r>
              <a:rPr lang="en-US" dirty="0" smtClean="0"/>
              <a:t>    TCB ∗next;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lock−&gt;release();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WAITING;</a:t>
            </a:r>
          </a:p>
          <a:p>
            <a:pPr>
              <a:buNone/>
            </a:pPr>
            <a:r>
              <a:rPr lang="en-US" dirty="0" smtClean="0"/>
              <a:t>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RUNNING;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523999"/>
            <a:ext cx="3336925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Sched::makeReady(TCB</a:t>
            </a:r>
            <a:r>
              <a:rPr lang="en-US" dirty="0" smtClean="0"/>
              <a:t> ∗thread) {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 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readyList.add(thread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thread−&gt;state = READY;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Lock Implementation, Linux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38200" y="15240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Most locks are free most of the time</a:t>
            </a:r>
          </a:p>
          <a:p>
            <a:pPr lvl="1"/>
            <a:r>
              <a:rPr lang="en-US" dirty="0" smtClean="0"/>
              <a:t>Linux </a:t>
            </a:r>
            <a:r>
              <a:rPr lang="en-US" dirty="0" smtClean="0"/>
              <a:t>implementation takes advantage of this fact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Fast path</a:t>
            </a:r>
          </a:p>
          <a:p>
            <a:pPr lvl="1"/>
            <a:r>
              <a:rPr lang="en-US" dirty="0" smtClean="0"/>
              <a:t>If lock is FREE, and no one is waiting, two instructions to acquire the lock</a:t>
            </a:r>
          </a:p>
          <a:p>
            <a:pPr lvl="1"/>
            <a:r>
              <a:rPr lang="en-US" dirty="0" smtClean="0"/>
              <a:t>If no one is waiting, two instructions to release the lock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Slow path</a:t>
            </a:r>
          </a:p>
          <a:p>
            <a:pPr lvl="1"/>
            <a:r>
              <a:rPr lang="en-US" dirty="0" smtClean="0"/>
              <a:t>If lock is BUSY or someone is waiting, use </a:t>
            </a:r>
            <a:r>
              <a:rPr lang="en-US" dirty="0" err="1" smtClean="0"/>
              <a:t>multiproc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User-level locks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Fast path: </a:t>
            </a:r>
            <a:r>
              <a:rPr lang="en-US" dirty="0" smtClean="0"/>
              <a:t>acquire lock using </a:t>
            </a:r>
            <a:r>
              <a:rPr lang="en-US" dirty="0" err="1" smtClean="0"/>
              <a:t>test&amp;set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Slow path: </a:t>
            </a:r>
            <a:r>
              <a:rPr lang="en-US" dirty="0" smtClean="0"/>
              <a:t>system call to kernel, use kernel lock</a:t>
            </a:r>
          </a:p>
        </p:txBody>
      </p:sp>
    </p:spTree>
    <p:extLst>
      <p:ext uri="{BB962C8B-B14F-4D97-AF65-F5344CB8AC3E}">
        <p14:creationId xmlns:p14="http://schemas.microsoft.com/office/powerpoint/2010/main" val="13247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Review: A Subtlety (from </a:t>
            </a:r>
            <a:r>
              <a:rPr lang="en-US" b="1" dirty="0" err="1" smtClean="0"/>
              <a:t>Lec</a:t>
            </a:r>
            <a:r>
              <a:rPr lang="en-US" b="1" dirty="0" smtClean="0"/>
              <a:t>. 7)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56388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Thread_create </a:t>
            </a:r>
            <a:r>
              <a:rPr lang="en-US" dirty="0" smtClean="0">
                <a:solidFill>
                  <a:schemeClr val="tx1"/>
                </a:solidFill>
              </a:rPr>
              <a:t>puts new thread on ready list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When it first runs, some thread calls </a:t>
            </a:r>
            <a:r>
              <a:rPr lang="en-US" b="1" dirty="0" err="1" smtClean="0">
                <a:solidFill>
                  <a:srgbClr val="C00000"/>
                </a:solidFill>
              </a:rPr>
              <a:t>switchframe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Saves old thread state to stack</a:t>
            </a:r>
          </a:p>
          <a:p>
            <a:pPr lvl="1"/>
            <a:r>
              <a:rPr lang="en-US" dirty="0" smtClean="0"/>
              <a:t>Restores new thread state from stack</a:t>
            </a:r>
          </a:p>
          <a:p>
            <a:r>
              <a:rPr lang="en-US" dirty="0" smtClean="0"/>
              <a:t>Set up new thread’s stack as if it had saved its state in </a:t>
            </a:r>
            <a:r>
              <a:rPr lang="en-US" dirty="0" err="1" smtClean="0"/>
              <a:t>switchframe</a:t>
            </a:r>
            <a:endParaRPr lang="en-US" dirty="0" smtClean="0"/>
          </a:p>
          <a:p>
            <a:pPr lvl="1"/>
            <a:r>
              <a:rPr lang="en-US" dirty="0" smtClean="0"/>
              <a:t>“returns” to stub at base of stack to run </a:t>
            </a:r>
            <a:r>
              <a:rPr lang="en-US" dirty="0" err="1" smtClean="0"/>
              <a:t>func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31937"/>
            <a:ext cx="2590800" cy="35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Lock Implementation, Linux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1600200"/>
            <a:ext cx="333851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atomic_t</a:t>
            </a:r>
            <a:r>
              <a:rPr lang="en-US" dirty="0" smtClean="0"/>
              <a:t> count;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spinlock_t</a:t>
            </a:r>
            <a:r>
              <a:rPr lang="en-US" dirty="0" smtClean="0"/>
              <a:t> </a:t>
            </a:r>
            <a:r>
              <a:rPr lang="en-US" dirty="0" err="1" smtClean="0"/>
              <a:t>wait_lock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list_head</a:t>
            </a:r>
            <a:r>
              <a:rPr lang="en-US" dirty="0" smtClean="0"/>
              <a:t> </a:t>
            </a:r>
            <a:r>
              <a:rPr lang="en-US" dirty="0" err="1" smtClean="0"/>
              <a:t>wait_list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76713" y="1600200"/>
            <a:ext cx="458628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 atomic decrement</a:t>
            </a:r>
          </a:p>
          <a:p>
            <a:pPr>
              <a:buNone/>
            </a:pPr>
            <a:r>
              <a:rPr lang="en-US" dirty="0" smtClean="0"/>
              <a:t>// %</a:t>
            </a:r>
            <a:r>
              <a:rPr lang="en-US" dirty="0" err="1" smtClean="0"/>
              <a:t>eax</a:t>
            </a:r>
            <a:r>
              <a:rPr lang="en-US" dirty="0" smtClean="0"/>
              <a:t> is pointer to count </a:t>
            </a:r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decl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jns</a:t>
            </a:r>
            <a:r>
              <a:rPr lang="en-US" dirty="0" smtClean="0"/>
              <a:t> 1f // jump if not signed</a:t>
            </a:r>
          </a:p>
          <a:p>
            <a:pPr>
              <a:buNone/>
            </a:pPr>
            <a:r>
              <a:rPr lang="en-US" dirty="0" smtClean="0"/>
              <a:t>          // (if value is now 0) </a:t>
            </a:r>
          </a:p>
          <a:p>
            <a:pPr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slowpath_acquire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1: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r>
              <a:rPr lang="en-US" b="1" dirty="0" smtClean="0"/>
              <a:t>Semaphores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Semaphore has a non-negative integer value</a:t>
            </a:r>
          </a:p>
          <a:p>
            <a:pPr lvl="1"/>
            <a:r>
              <a:rPr lang="en-US" dirty="0" smtClean="0"/>
              <a:t>P() atomically waits for value to become &gt; 0, then decrements</a:t>
            </a:r>
          </a:p>
          <a:p>
            <a:pPr lvl="1"/>
            <a:r>
              <a:rPr lang="en-US" dirty="0" smtClean="0"/>
              <a:t>V() atomically increments value (waking up waiter if needed)</a:t>
            </a:r>
          </a:p>
          <a:p>
            <a:r>
              <a:rPr lang="en-US" dirty="0" smtClean="0"/>
              <a:t>Semaphores are like integers except:</a:t>
            </a:r>
          </a:p>
          <a:p>
            <a:pPr lvl="1"/>
            <a:r>
              <a:rPr lang="en-US" dirty="0" smtClean="0"/>
              <a:t>Only operations are P and V</a:t>
            </a:r>
          </a:p>
          <a:p>
            <a:pPr lvl="1"/>
            <a:r>
              <a:rPr lang="en-US" dirty="0" smtClean="0"/>
              <a:t>Operations are atomic</a:t>
            </a:r>
          </a:p>
          <a:p>
            <a:pPr lvl="2"/>
            <a:r>
              <a:rPr lang="en-US" dirty="0" smtClean="0"/>
              <a:t>If value is 1, two P’s will result in value 0 and one waiter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Semaphores are useful for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Unlocked wait: interrupt handler, fork/join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16946"/>
            <a:ext cx="8077200" cy="1303337"/>
          </a:xfrm>
        </p:spPr>
        <p:txBody>
          <a:bodyPr/>
          <a:lstStyle/>
          <a:p>
            <a:r>
              <a:rPr lang="en-US" b="1" dirty="0" smtClean="0"/>
              <a:t>Semaphore Bounded Buffer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533506"/>
            <a:ext cx="3338513" cy="344646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308509" y="1533506"/>
            <a:ext cx="3336925" cy="34464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05400"/>
            <a:ext cx="6955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last = 0; MAX is buffer capacity</a:t>
            </a:r>
          </a:p>
          <a:p>
            <a:r>
              <a:rPr lang="en-US" sz="2800" dirty="0" err="1" smtClean="0"/>
              <a:t>mutex</a:t>
            </a:r>
            <a:r>
              <a:rPr lang="en-US" sz="2800" dirty="0" smtClean="0"/>
              <a:t> = 1; </a:t>
            </a:r>
            <a:r>
              <a:rPr lang="en-US" sz="2800" dirty="0" err="1" smtClean="0"/>
              <a:t>emptySlots</a:t>
            </a:r>
            <a:r>
              <a:rPr lang="en-US" sz="2800" dirty="0" smtClean="0"/>
              <a:t> = MAX; </a:t>
            </a:r>
            <a:r>
              <a:rPr lang="en-US" sz="2800" dirty="0" err="1" smtClean="0"/>
              <a:t>fullSlots</a:t>
            </a:r>
            <a:r>
              <a:rPr lang="en-US" sz="2800" dirty="0" smtClean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9685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Condition Variables using Semaphores (Take 1)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38200" y="1828800"/>
            <a:ext cx="77724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Condition Variables</a:t>
            </a:r>
            <a:br>
              <a:rPr lang="en-US" b="1" dirty="0" smtClean="0"/>
            </a:br>
            <a:r>
              <a:rPr lang="en-US" b="1" dirty="0" smtClean="0"/>
              <a:t>using Semaphores (Take 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716994"/>
            <a:ext cx="7848600" cy="47600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if (semaphore is not empty)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Condition Variables</a:t>
            </a:r>
            <a:br>
              <a:rPr lang="en-US" b="1" dirty="0" smtClean="0"/>
            </a:br>
            <a:r>
              <a:rPr lang="en-US" b="1" dirty="0" smtClean="0"/>
              <a:t>using Semaphores (Take 3)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8229600" cy="51022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wait(lock</a:t>
            </a:r>
            <a:r>
              <a:rPr lang="en-US" sz="1800" dirty="0" smtClean="0"/>
              <a:t>) {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semaphore = new Semaphore;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</a:rPr>
              <a:t>queue.Append(semaphore</a:t>
            </a:r>
            <a:r>
              <a:rPr lang="en-US" sz="1800" b="1" dirty="0" smtClean="0">
                <a:solidFill>
                  <a:srgbClr val="C00000"/>
                </a:solidFill>
              </a:rPr>
              <a:t>);   // queue of waiting threads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lock.release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semaphore.P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lock.acquire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signal()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if (!</a:t>
            </a:r>
            <a:r>
              <a:rPr lang="en-US" sz="1800" b="1" dirty="0" err="1" smtClean="0">
                <a:solidFill>
                  <a:srgbClr val="C00000"/>
                </a:solidFill>
              </a:rPr>
              <a:t>queue.Empty</a:t>
            </a:r>
            <a:r>
              <a:rPr lang="en-US" sz="1800" b="1" dirty="0" smtClean="0">
                <a:solidFill>
                  <a:srgbClr val="C00000"/>
                </a:solidFill>
              </a:rPr>
              <a:t>())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semaphore = </a:t>
            </a:r>
            <a:r>
              <a:rPr lang="en-US" sz="1800" b="1" dirty="0" err="1" smtClean="0">
                <a:solidFill>
                  <a:srgbClr val="C00000"/>
                </a:solidFill>
              </a:rPr>
              <a:t>queue.Remove</a:t>
            </a:r>
            <a:r>
              <a:rPr lang="en-US" sz="18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semaphore.V</a:t>
            </a:r>
            <a:r>
              <a:rPr lang="en-US" sz="1800" dirty="0" smtClean="0"/>
              <a:t>();		// wake up waiter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44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Communicating Sequential Processes</a:t>
            </a:r>
            <a:br>
              <a:rPr lang="en-US" b="1" dirty="0" smtClean="0"/>
            </a:br>
            <a:r>
              <a:rPr lang="en-US" b="1" dirty="0" smtClean="0"/>
              <a:t>(CSP/Google Go)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924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thread per shared object</a:t>
            </a:r>
          </a:p>
          <a:p>
            <a:pPr lvl="1"/>
            <a:r>
              <a:rPr lang="en-US" dirty="0" smtClean="0"/>
              <a:t>Only thread allowed to touch object’s data</a:t>
            </a:r>
          </a:p>
          <a:p>
            <a:pPr lvl="1"/>
            <a:r>
              <a:rPr lang="en-US" dirty="0" smtClean="0"/>
              <a:t>To call a method on the object, send thread a message with method name, arguments</a:t>
            </a:r>
          </a:p>
          <a:p>
            <a:pPr lvl="1"/>
            <a:r>
              <a:rPr lang="en-US" dirty="0" smtClean="0"/>
              <a:t>Thread waits in a loop, get </a:t>
            </a:r>
            <a:r>
              <a:rPr lang="en-US" dirty="0" err="1" smtClean="0"/>
              <a:t>msg</a:t>
            </a:r>
            <a:r>
              <a:rPr lang="en-US" dirty="0" smtClean="0"/>
              <a:t>, do operation </a:t>
            </a:r>
          </a:p>
          <a:p>
            <a:r>
              <a:rPr lang="en-US" dirty="0" smtClean="0"/>
              <a:t>No memory races!</a:t>
            </a:r>
          </a:p>
        </p:txBody>
      </p:sp>
    </p:spTree>
    <p:extLst>
      <p:ext uri="{BB962C8B-B14F-4D97-AF65-F5344CB8AC3E}">
        <p14:creationId xmlns:p14="http://schemas.microsoft.com/office/powerpoint/2010/main" val="26872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1656" y="158751"/>
            <a:ext cx="8058943" cy="1303337"/>
          </a:xfrm>
        </p:spPr>
        <p:txBody>
          <a:bodyPr/>
          <a:lstStyle/>
          <a:p>
            <a:r>
              <a:rPr lang="en-US" b="1" dirty="0" smtClean="0"/>
              <a:t>Example: Bounded Buffer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29839" y="1320384"/>
            <a:ext cx="3951288" cy="45259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03538" y="1390284"/>
            <a:ext cx="4495800" cy="45259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839" y="5715000"/>
            <a:ext cx="798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7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8751"/>
            <a:ext cx="8077200" cy="1303337"/>
          </a:xfrm>
        </p:spPr>
        <p:txBody>
          <a:bodyPr/>
          <a:lstStyle/>
          <a:p>
            <a:r>
              <a:rPr lang="en-US" b="1" dirty="0" smtClean="0"/>
              <a:t>Bounded Buffer (CSP)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800" y="1462088"/>
            <a:ext cx="4191000" cy="45259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getNext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cmd</a:t>
            </a:r>
            <a:r>
              <a:rPr lang="en-US" dirty="0" smtClean="0"/>
              <a:t> == GET) {</a:t>
            </a:r>
          </a:p>
          <a:p>
            <a:pPr>
              <a:buNone/>
            </a:pPr>
            <a:r>
              <a:rPr lang="en-US" dirty="0" smtClean="0"/>
              <a:t>		 if (front &lt; tail) {</a:t>
            </a:r>
          </a:p>
          <a:p>
            <a:pPr>
              <a:buNone/>
            </a:pPr>
            <a:r>
              <a:rPr lang="en-US" dirty="0" smtClean="0"/>
              <a:t>            // do get</a:t>
            </a:r>
          </a:p>
          <a:p>
            <a:pPr>
              <a:buNone/>
            </a:pPr>
            <a:r>
              <a:rPr lang="en-US" dirty="0" smtClean="0"/>
              <a:t>            // send reply</a:t>
            </a:r>
          </a:p>
          <a:p>
            <a:pPr>
              <a:buNone/>
            </a:pPr>
            <a:r>
              <a:rPr lang="en-US" dirty="0" smtClean="0"/>
              <a:t>            // if pending put, do it </a:t>
            </a:r>
          </a:p>
          <a:p>
            <a:pPr>
              <a:buNone/>
            </a:pPr>
            <a:r>
              <a:rPr lang="en-US" dirty="0" smtClean="0"/>
              <a:t>           // and send reply</a:t>
            </a:r>
          </a:p>
          <a:p>
            <a:pPr>
              <a:buNone/>
            </a:pPr>
            <a:r>
              <a:rPr lang="en-US" dirty="0" smtClean="0"/>
              <a:t>        } else</a:t>
            </a:r>
          </a:p>
          <a:p>
            <a:pPr>
              <a:buNone/>
            </a:pPr>
            <a:r>
              <a:rPr lang="en-US" dirty="0" smtClean="0"/>
              <a:t>           // queue get operation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674326" y="1066800"/>
            <a:ext cx="4495800" cy="452596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} else { // </a:t>
            </a:r>
            <a:r>
              <a:rPr lang="en-US" dirty="0" err="1" smtClean="0"/>
              <a:t>cmd</a:t>
            </a:r>
            <a:r>
              <a:rPr lang="en-US" dirty="0" smtClean="0"/>
              <a:t> == PUT</a:t>
            </a:r>
          </a:p>
          <a:p>
            <a:pPr>
              <a:buNone/>
            </a:pPr>
            <a:r>
              <a:rPr lang="en-US" dirty="0" smtClean="0"/>
              <a:t>       if ((tail – front) &lt; MAX) {</a:t>
            </a:r>
          </a:p>
          <a:p>
            <a:pPr>
              <a:buNone/>
            </a:pPr>
            <a:r>
              <a:rPr lang="en-US" dirty="0" smtClean="0"/>
              <a:t>           // do put</a:t>
            </a:r>
          </a:p>
          <a:p>
            <a:pPr>
              <a:buNone/>
            </a:pPr>
            <a:r>
              <a:rPr lang="en-US" dirty="0" smtClean="0"/>
              <a:t>          // send reply</a:t>
            </a:r>
          </a:p>
          <a:p>
            <a:pPr>
              <a:buNone/>
            </a:pPr>
            <a:r>
              <a:rPr lang="en-US" dirty="0" smtClean="0"/>
              <a:t>          // if pending get, do it </a:t>
            </a:r>
          </a:p>
          <a:p>
            <a:pPr>
              <a:buNone/>
            </a:pPr>
            <a:r>
              <a:rPr lang="en-US" dirty="0" smtClean="0"/>
              <a:t>         // and send reply</a:t>
            </a:r>
          </a:p>
          <a:p>
            <a:pPr>
              <a:buNone/>
            </a:pPr>
            <a:r>
              <a:rPr lang="en-US" dirty="0" smtClean="0"/>
              <a:t>       } else</a:t>
            </a:r>
          </a:p>
          <a:p>
            <a:pPr>
              <a:buNone/>
            </a:pPr>
            <a:r>
              <a:rPr lang="en-US" dirty="0" smtClean="0"/>
              <a:t>         // queue put operation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2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1474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Review: Thread </a:t>
            </a:r>
            <a:r>
              <a:rPr lang="en-US" b="1" dirty="0" smtClean="0"/>
              <a:t>Context </a:t>
            </a:r>
            <a:r>
              <a:rPr lang="en-US" b="1" dirty="0" smtClean="0"/>
              <a:t>Switch (</a:t>
            </a:r>
            <a:r>
              <a:rPr lang="en-US" b="1" dirty="0" err="1" smtClean="0"/>
              <a:t>Lec</a:t>
            </a:r>
            <a:r>
              <a:rPr lang="en-US" b="1" dirty="0" smtClean="0"/>
              <a:t> 7)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43000"/>
            <a:ext cx="7848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Mechanism to switch which threads are RUNNING and which are READY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Suspends execution of a currently running thread and resumed execution of some other threads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Voluntary</a:t>
            </a:r>
          </a:p>
          <a:p>
            <a:pPr lvl="1"/>
            <a:r>
              <a:rPr lang="en-US" dirty="0" err="1" smtClean="0"/>
              <a:t>Thread_yield</a:t>
            </a:r>
            <a:r>
              <a:rPr lang="en-US" dirty="0" smtClean="0"/>
              <a:t> (voluntarily give up the processor to the next thread on the ready list)</a:t>
            </a:r>
            <a:endParaRPr lang="en-US" dirty="0" smtClean="0"/>
          </a:p>
          <a:p>
            <a:pPr lvl="1"/>
            <a:r>
              <a:rPr lang="en-US" dirty="0" smtClean="0"/>
              <a:t>Thread_join (if child is not done yet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Thread_join</a:t>
            </a:r>
            <a:r>
              <a:rPr lang="en-US" dirty="0" smtClean="0"/>
              <a:t> and </a:t>
            </a:r>
            <a:r>
              <a:rPr lang="en-US" dirty="0" err="1" smtClean="0"/>
              <a:t>thread_exit</a:t>
            </a:r>
            <a:r>
              <a:rPr lang="en-US" dirty="0" smtClean="0"/>
              <a:t> calls suspend execution of the current thread and start running a different one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Involuntary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10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24</a:t>
            </a:r>
            <a:r>
              <a:rPr lang="en-US" sz="1800" dirty="0" smtClean="0"/>
              <a:t>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368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146610" cy="51012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</a:t>
            </a:r>
            <a:r>
              <a:rPr lang="en-US" sz="2800" dirty="0" smtClean="0"/>
              <a:t>will continue to </a:t>
            </a:r>
            <a:r>
              <a:rPr lang="en-US" sz="2800" dirty="0"/>
              <a:t>discuss Chap. 5</a:t>
            </a:r>
            <a:r>
              <a:rPr lang="en-US" sz="2800" dirty="0" smtClean="0"/>
              <a:t>: Synchronization today </a:t>
            </a:r>
            <a:endParaRPr lang="en-US" sz="2800" b="1" dirty="0" smtClean="0"/>
          </a:p>
          <a:p>
            <a:pPr lvl="1"/>
            <a:r>
              <a:rPr lang="en-US" altLang="en-US" b="1" dirty="0" smtClean="0"/>
              <a:t>Condition Variables </a:t>
            </a:r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Condition variable design pattern </a:t>
            </a:r>
          </a:p>
          <a:p>
            <a:pPr lvl="1"/>
            <a:r>
              <a:rPr lang="en-US" b="1" dirty="0"/>
              <a:t>Structured </a:t>
            </a:r>
            <a:r>
              <a:rPr lang="en-US" b="1" dirty="0" smtClean="0"/>
              <a:t>Synchronization</a:t>
            </a:r>
          </a:p>
          <a:p>
            <a:pPr lvl="1"/>
            <a:r>
              <a:rPr lang="en-US" b="1" dirty="0"/>
              <a:t>Mesa vs. Hoare semantics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Quiz 2 grades and keys are posted on Blackboard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Homework 2 grades and key are posted on Blackboard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Exam 1 on Thursday October 3, 2019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</a:t>
            </a:r>
            <a:r>
              <a:rPr lang="en-US" sz="2800" b="1" dirty="0" smtClean="0">
                <a:solidFill>
                  <a:srgbClr val="C00000"/>
                </a:solidFill>
              </a:rPr>
              <a:t>Q</a:t>
            </a:r>
            <a:r>
              <a:rPr lang="en-US" sz="2800" b="1" dirty="0" smtClean="0">
                <a:solidFill>
                  <a:srgbClr val="C00000"/>
                </a:solidFill>
              </a:rPr>
              <a:t>uiz 3 on Tuesday, Oct. 1 which will cover lectures 8-11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Homework 3 will post on Blackboard soon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project mid progress report due on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Thursday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, October 3, 2019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at midnight 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9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Condition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9674" y="1219200"/>
            <a:ext cx="7924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Condition </a:t>
            </a:r>
            <a:r>
              <a:rPr lang="en-US" dirty="0" smtClean="0">
                <a:solidFill>
                  <a:schemeClr val="tx1"/>
                </a:solidFill>
              </a:rPr>
              <a:t>variables (CV) </a:t>
            </a:r>
            <a:r>
              <a:rPr lang="en-US" dirty="0" smtClean="0">
                <a:solidFill>
                  <a:schemeClr val="tx1"/>
                </a:solidFill>
              </a:rPr>
              <a:t>provide a way for one thread to wait for another thread to take some action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CV is a </a:t>
            </a:r>
            <a:r>
              <a:rPr lang="en-US" b="1" dirty="0" smtClean="0">
                <a:solidFill>
                  <a:srgbClr val="C00000"/>
                </a:solidFill>
              </a:rPr>
              <a:t>synchronization object </a:t>
            </a:r>
            <a:r>
              <a:rPr lang="en-US" dirty="0" smtClean="0">
                <a:solidFill>
                  <a:schemeClr val="tx1"/>
                </a:solidFill>
              </a:rPr>
              <a:t>that lets a thread efficiently wait for a change to shared state that is protected by a lock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Waiting inside a critical section</a:t>
            </a:r>
          </a:p>
          <a:p>
            <a:pPr lvl="1"/>
            <a:r>
              <a:rPr lang="en-US" dirty="0" smtClean="0"/>
              <a:t>Called only when holding a lock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condition variable has three methods: cv::wait(), cv::signal(), cv::broadcast()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Wait: atomically release lock and relinquish (give up) processor</a:t>
            </a:r>
          </a:p>
          <a:p>
            <a:pPr lvl="1"/>
            <a:r>
              <a:rPr lang="en-US" dirty="0" smtClean="0"/>
              <a:t>Reacquire the lock when </a:t>
            </a:r>
            <a:r>
              <a:rPr lang="en-US" dirty="0" smtClean="0"/>
              <a:t>wakened</a:t>
            </a:r>
          </a:p>
          <a:p>
            <a:pPr lvl="1"/>
            <a:r>
              <a:rPr lang="en-US" dirty="0" smtClean="0"/>
              <a:t>Suspends execution of the calling thread 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Signal: wake up a waiter, if </a:t>
            </a:r>
            <a:r>
              <a:rPr lang="en-US" b="1" dirty="0" smtClean="0">
                <a:solidFill>
                  <a:srgbClr val="C00000"/>
                </a:solidFill>
              </a:rPr>
              <a:t>any.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Broadcast: wake up all waiters, if any.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Signal and Broadcast has </a:t>
            </a:r>
            <a:r>
              <a:rPr lang="en-US" dirty="0">
                <a:solidFill>
                  <a:schemeClr val="tx1"/>
                </a:solidFill>
              </a:rPr>
              <a:t>no effect if no threads are on the waiting list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3726" y="322989"/>
            <a:ext cx="8016874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Condition Variable Design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8080" y="1524000"/>
            <a:ext cx="351672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testSharedState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14800" y="13716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</a:t>
            </a:r>
            <a:r>
              <a:rPr lang="en-US" dirty="0" smtClean="0"/>
              <a:t>true. Allow // another thread to make progress.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3726" y="5398294"/>
            <a:ext cx="8016874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solidFill>
                  <a:srgbClr val="C00000"/>
                </a:solidFill>
              </a:rPr>
              <a:t>DP for Waiting using CV (left) and waking up waiter (right). Often they combined in one </a:t>
            </a:r>
            <a:r>
              <a:rPr lang="en-US" sz="1400" b="1" dirty="0" smtClean="0">
                <a:solidFill>
                  <a:srgbClr val="C00000"/>
                </a:solidFill>
              </a:rPr>
              <a:t>method as many critical section need to both </a:t>
            </a:r>
            <a:r>
              <a:rPr lang="en-US" sz="1400" b="1" dirty="0" smtClean="0">
                <a:solidFill>
                  <a:schemeClr val="tx1"/>
                </a:solidFill>
              </a:rPr>
              <a:t>wait and signal</a:t>
            </a:r>
            <a:r>
              <a:rPr lang="en-US" sz="1400" b="1" dirty="0" smtClean="0">
                <a:solidFill>
                  <a:srgbClr val="C00000"/>
                </a:solidFill>
              </a:rPr>
              <a:t>.  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Pre/Post Conditions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603783"/>
            <a:ext cx="7848600" cy="4644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state of the bounded buffer at lock acquire?</a:t>
            </a:r>
          </a:p>
          <a:p>
            <a:pPr lvl="1"/>
            <a:r>
              <a:rPr lang="en-US" dirty="0" smtClean="0"/>
              <a:t>front &lt;= tail</a:t>
            </a:r>
          </a:p>
          <a:p>
            <a:pPr lvl="1"/>
            <a:r>
              <a:rPr lang="en-US" dirty="0" smtClean="0"/>
              <a:t>front + MAX &gt;= </a:t>
            </a:r>
            <a:r>
              <a:rPr lang="en-US" dirty="0" smtClean="0"/>
              <a:t>tail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These are also true on return from wait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And at lock release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Allows for proof of correctness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State Variables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items[Max]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front;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tail or </a:t>
            </a:r>
            <a:r>
              <a:rPr lang="en-US" dirty="0" err="1" smtClean="0">
                <a:solidFill>
                  <a:schemeClr val="tx1"/>
                </a:solidFill>
              </a:rPr>
              <a:t>nextEmpty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60565</TotalTime>
  <Words>3173</Words>
  <Application>Microsoft Office PowerPoint</Application>
  <PresentationFormat>On-screen Show (4:3)</PresentationFormat>
  <Paragraphs>621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Garamond</vt:lpstr>
      <vt:lpstr>Times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Review: A Subtlety (from Lec. 7)</vt:lpstr>
      <vt:lpstr>Review: Thread Context Switch (Lec 7)</vt:lpstr>
      <vt:lpstr>CSCI U511 01 Operating Systems AKM Jahangir A Majumder, PhD</vt:lpstr>
      <vt:lpstr>Review and Learning Outcomes</vt:lpstr>
      <vt:lpstr>Condition Variables</vt:lpstr>
      <vt:lpstr>Condition Variable Design Pattern</vt:lpstr>
      <vt:lpstr>Pre/Post Conditions</vt:lpstr>
      <vt:lpstr>Pre/Post Conditions</vt:lpstr>
      <vt:lpstr>Condition Variables</vt:lpstr>
      <vt:lpstr>Condition Variables, cont’d</vt:lpstr>
      <vt:lpstr>Structured Synchronization</vt:lpstr>
      <vt:lpstr>Remember the rules</vt:lpstr>
      <vt:lpstr>Mesa vs. Hoare semantics</vt:lpstr>
      <vt:lpstr>FIFO Bounded Buffer (Hoare semantics)</vt:lpstr>
      <vt:lpstr>FIFO Bounded Buffer (Producer-consumer problem)  (Mesa semantics)</vt:lpstr>
      <vt:lpstr>FIFO Bounded Buffer (Mesa semantics, put() is similar)</vt:lpstr>
      <vt:lpstr>Implementing Synchronization</vt:lpstr>
      <vt:lpstr>Implementing Synchronization</vt:lpstr>
      <vt:lpstr>Lock Implementation, Uniprocessor</vt:lpstr>
      <vt:lpstr>Multiprocessor</vt:lpstr>
      <vt:lpstr>Spinlocks</vt:lpstr>
      <vt:lpstr>How many spinlocks?</vt:lpstr>
      <vt:lpstr>What thread is currently running?</vt:lpstr>
      <vt:lpstr>Lock Implementation, Multiprocessor</vt:lpstr>
      <vt:lpstr>Compare Implementations</vt:lpstr>
      <vt:lpstr>Lock Implementation, Multiprocessor</vt:lpstr>
      <vt:lpstr>Lock Implementation, Linux</vt:lpstr>
      <vt:lpstr>Lock Implementation, Linux</vt:lpstr>
      <vt:lpstr>Semaphores</vt:lpstr>
      <vt:lpstr>Semaphore Bounded Buffer</vt:lpstr>
      <vt:lpstr>Implementing Condition Variables using Semaphores (Take 1)</vt:lpstr>
      <vt:lpstr>Implementing Condition Variables using Semaphores (Take 2)</vt:lpstr>
      <vt:lpstr>Implementing Condition Variables using Semaphores (Take 3)</vt:lpstr>
      <vt:lpstr>Communicating Sequential Processes (CSP/Google Go)</vt:lpstr>
      <vt:lpstr>Example: Bounded Buffer</vt:lpstr>
      <vt:lpstr>Bounded Buffer (CSP)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1490</cp:revision>
  <cp:lastPrinted>2013-11-25T17:13:45Z</cp:lastPrinted>
  <dcterms:created xsi:type="dcterms:W3CDTF">2012-08-10T22:02:17Z</dcterms:created>
  <dcterms:modified xsi:type="dcterms:W3CDTF">2019-09-24T18:01:11Z</dcterms:modified>
</cp:coreProperties>
</file>