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56" r:id="rId2"/>
    <p:sldId id="336"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64"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5" r:id="rId32"/>
  </p:sldIdLst>
  <p:sldSz cx="9144000" cy="6858000" type="screen4x3"/>
  <p:notesSz cx="7315200" cy="9601200"/>
  <p:defaultTextStyle>
    <a:defPPr>
      <a:defRPr lang="en-US"/>
    </a:defPPr>
    <a:lvl1pPr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1pPr>
    <a:lvl2pPr marL="4572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2pPr>
    <a:lvl3pPr marL="9144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3pPr>
    <a:lvl4pPr marL="13716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4pPr>
    <a:lvl5pPr marL="18288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5pPr>
    <a:lvl6pPr marL="22860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6pPr>
    <a:lvl7pPr marL="27432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7pPr>
    <a:lvl8pPr marL="32004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8pPr>
    <a:lvl9pPr marL="36576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91" autoAdjust="0"/>
    <p:restoredTop sz="94676" autoAdjust="0"/>
  </p:normalViewPr>
  <p:slideViewPr>
    <p:cSldViewPr>
      <p:cViewPr>
        <p:scale>
          <a:sx n="100" d="100"/>
          <a:sy n="100" d="100"/>
        </p:scale>
        <p:origin x="1592"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8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3/e</a:t>
            </a:r>
          </a:p>
        </p:txBody>
      </p:sp>
      <p:sp>
        <p:nvSpPr>
          <p:cNvPr id="8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225E510C-5A67-4124-8B7D-64D1E3A2D530}"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126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3/e</a:t>
            </a:r>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34C11D73-0383-4446-9642-1B968C11CA6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cs typeface="Times New Roman" pitchFamily="16" charset="0"/>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t>Python Programming, 3/e</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D5E3B07-A241-40F0-ADB2-71927DECC55E}" type="slidenum">
              <a:rPr lang="en-US" altLang="en-US"/>
              <a:pPr/>
              <a:t>‹#›</a:t>
            </a:fld>
            <a:endParaRPr lang="en-US" altLang="en-US"/>
          </a:p>
        </p:txBody>
      </p:sp>
    </p:spTree>
    <p:extLst>
      <p:ext uri="{BB962C8B-B14F-4D97-AF65-F5344CB8AC3E}">
        <p14:creationId xmlns:p14="http://schemas.microsoft.com/office/powerpoint/2010/main" val="2102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271CA4D8-3D32-42B7-8A80-689E08C9EA4D}" type="slidenum">
              <a:rPr lang="en-US" altLang="en-US"/>
              <a:pPr/>
              <a:t>‹#›</a:t>
            </a:fld>
            <a:endParaRPr lang="en-US" altLang="en-US"/>
          </a:p>
        </p:txBody>
      </p:sp>
    </p:spTree>
    <p:extLst>
      <p:ext uri="{BB962C8B-B14F-4D97-AF65-F5344CB8AC3E}">
        <p14:creationId xmlns:p14="http://schemas.microsoft.com/office/powerpoint/2010/main" val="197369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8232DF47-B479-49C2-B601-D335C397F5FF}" type="slidenum">
              <a:rPr lang="en-US" altLang="en-US"/>
              <a:pPr/>
              <a:t>‹#›</a:t>
            </a:fld>
            <a:endParaRPr lang="en-US" altLang="en-US"/>
          </a:p>
        </p:txBody>
      </p:sp>
    </p:spTree>
    <p:extLst>
      <p:ext uri="{BB962C8B-B14F-4D97-AF65-F5344CB8AC3E}">
        <p14:creationId xmlns:p14="http://schemas.microsoft.com/office/powerpoint/2010/main" val="278655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fld id="{3EA628B3-F7F1-42A8-ACBF-6A17B2F2BEAD}" type="slidenum">
              <a:rPr lang="en-US" altLang="en-US"/>
              <a:pPr/>
              <a:t>‹#›</a:t>
            </a:fld>
            <a:endParaRPr lang="en-US" altLang="en-US"/>
          </a:p>
        </p:txBody>
      </p:sp>
    </p:spTree>
    <p:extLst>
      <p:ext uri="{BB962C8B-B14F-4D97-AF65-F5344CB8AC3E}">
        <p14:creationId xmlns:p14="http://schemas.microsoft.com/office/powerpoint/2010/main" val="123889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B94522B2-581F-4BE7-B8B1-84B87A6A2D33}" type="slidenum">
              <a:rPr lang="en-US" altLang="en-US"/>
              <a:pPr/>
              <a:t>‹#›</a:t>
            </a:fld>
            <a:endParaRPr lang="en-US" altLang="en-US"/>
          </a:p>
        </p:txBody>
      </p:sp>
    </p:spTree>
    <p:extLst>
      <p:ext uri="{BB962C8B-B14F-4D97-AF65-F5344CB8AC3E}">
        <p14:creationId xmlns:p14="http://schemas.microsoft.com/office/powerpoint/2010/main" val="337096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0FD0E854-B62D-4085-A2DB-C634C2CA9BD5}" type="slidenum">
              <a:rPr lang="en-US" altLang="en-US"/>
              <a:pPr/>
              <a:t>‹#›</a:t>
            </a:fld>
            <a:endParaRPr lang="en-US" altLang="en-US"/>
          </a:p>
        </p:txBody>
      </p:sp>
    </p:spTree>
    <p:extLst>
      <p:ext uri="{BB962C8B-B14F-4D97-AF65-F5344CB8AC3E}">
        <p14:creationId xmlns:p14="http://schemas.microsoft.com/office/powerpoint/2010/main" val="235711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fld id="{5D97D848-811F-48F0-A37D-BF68EBC46C39}" type="slidenum">
              <a:rPr lang="en-US" altLang="en-US"/>
              <a:pPr/>
              <a:t>‹#›</a:t>
            </a:fld>
            <a:endParaRPr lang="en-US" altLang="en-US"/>
          </a:p>
        </p:txBody>
      </p:sp>
    </p:spTree>
    <p:extLst>
      <p:ext uri="{BB962C8B-B14F-4D97-AF65-F5344CB8AC3E}">
        <p14:creationId xmlns:p14="http://schemas.microsoft.com/office/powerpoint/2010/main" val="370655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9" name="Rectangle 13"/>
          <p:cNvSpPr>
            <a:spLocks noGrp="1" noChangeArrowheads="1"/>
          </p:cNvSpPr>
          <p:nvPr>
            <p:ph type="sldNum" sz="quarter" idx="12"/>
          </p:nvPr>
        </p:nvSpPr>
        <p:spPr>
          <a:ln/>
        </p:spPr>
        <p:txBody>
          <a:bodyPr/>
          <a:lstStyle>
            <a:lvl1pPr>
              <a:defRPr/>
            </a:lvl1pPr>
          </a:lstStyle>
          <a:p>
            <a:fld id="{8F0FC7DB-2272-42C4-A64B-98FAB8681AD9}" type="slidenum">
              <a:rPr lang="en-US" altLang="en-US"/>
              <a:pPr/>
              <a:t>‹#›</a:t>
            </a:fld>
            <a:endParaRPr lang="en-US" altLang="en-US"/>
          </a:p>
        </p:txBody>
      </p:sp>
    </p:spTree>
    <p:extLst>
      <p:ext uri="{BB962C8B-B14F-4D97-AF65-F5344CB8AC3E}">
        <p14:creationId xmlns:p14="http://schemas.microsoft.com/office/powerpoint/2010/main" val="311450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5" name="Rectangle 13"/>
          <p:cNvSpPr>
            <a:spLocks noGrp="1" noChangeArrowheads="1"/>
          </p:cNvSpPr>
          <p:nvPr>
            <p:ph type="sldNum" sz="quarter" idx="12"/>
          </p:nvPr>
        </p:nvSpPr>
        <p:spPr>
          <a:ln/>
        </p:spPr>
        <p:txBody>
          <a:bodyPr/>
          <a:lstStyle>
            <a:lvl1pPr>
              <a:defRPr/>
            </a:lvl1pPr>
          </a:lstStyle>
          <a:p>
            <a:fld id="{BA04E47B-5512-4149-A4E9-20EF2F400F17}" type="slidenum">
              <a:rPr lang="en-US" altLang="en-US"/>
              <a:pPr/>
              <a:t>‹#›</a:t>
            </a:fld>
            <a:endParaRPr lang="en-US" altLang="en-US"/>
          </a:p>
        </p:txBody>
      </p:sp>
    </p:spTree>
    <p:extLst>
      <p:ext uri="{BB962C8B-B14F-4D97-AF65-F5344CB8AC3E}">
        <p14:creationId xmlns:p14="http://schemas.microsoft.com/office/powerpoint/2010/main" val="24509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4" name="Rectangle 13"/>
          <p:cNvSpPr>
            <a:spLocks noGrp="1" noChangeArrowheads="1"/>
          </p:cNvSpPr>
          <p:nvPr>
            <p:ph type="sldNum" sz="quarter" idx="12"/>
          </p:nvPr>
        </p:nvSpPr>
        <p:spPr>
          <a:ln/>
        </p:spPr>
        <p:txBody>
          <a:bodyPr/>
          <a:lstStyle>
            <a:lvl1pPr>
              <a:defRPr/>
            </a:lvl1pPr>
          </a:lstStyle>
          <a:p>
            <a:fld id="{CD0374B2-00F3-4CF7-8475-FAD15875C443}" type="slidenum">
              <a:rPr lang="en-US" altLang="en-US"/>
              <a:pPr/>
              <a:t>‹#›</a:t>
            </a:fld>
            <a:endParaRPr lang="en-US" altLang="en-US"/>
          </a:p>
        </p:txBody>
      </p:sp>
    </p:spTree>
    <p:extLst>
      <p:ext uri="{BB962C8B-B14F-4D97-AF65-F5344CB8AC3E}">
        <p14:creationId xmlns:p14="http://schemas.microsoft.com/office/powerpoint/2010/main" val="69145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fld id="{BB11F141-9079-4727-9E18-F0D5B04C3C0E}" type="slidenum">
              <a:rPr lang="en-US" altLang="en-US"/>
              <a:pPr/>
              <a:t>‹#›</a:t>
            </a:fld>
            <a:endParaRPr lang="en-US" altLang="en-US"/>
          </a:p>
        </p:txBody>
      </p:sp>
    </p:spTree>
    <p:extLst>
      <p:ext uri="{BB962C8B-B14F-4D97-AF65-F5344CB8AC3E}">
        <p14:creationId xmlns:p14="http://schemas.microsoft.com/office/powerpoint/2010/main" val="283742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fld id="{DC3FF939-3B06-4C27-9C79-F7EDCC55AB42}" type="slidenum">
              <a:rPr lang="en-US" altLang="en-US"/>
              <a:pPr/>
              <a:t>‹#›</a:t>
            </a:fld>
            <a:endParaRPr lang="en-US" altLang="en-US"/>
          </a:p>
        </p:txBody>
      </p:sp>
    </p:spTree>
    <p:extLst>
      <p:ext uri="{BB962C8B-B14F-4D97-AF65-F5344CB8AC3E}">
        <p14:creationId xmlns:p14="http://schemas.microsoft.com/office/powerpoint/2010/main" val="368279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mn-lt"/>
                <a:cs typeface="Times New Roman" pitchFamily="16" charset="0"/>
              </a:defRPr>
            </a:lvl1pPr>
          </a:lstStyle>
          <a:p>
            <a:pPr>
              <a:defRPr/>
            </a:pPr>
            <a:endParaRPr lang="en-US"/>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mn-lt"/>
                <a:cs typeface="Times New Roman" pitchFamily="16" charset="0"/>
              </a:defRPr>
            </a:lvl1pPr>
          </a:lstStyle>
          <a:p>
            <a:pPr>
              <a:defRPr/>
            </a:pPr>
            <a:r>
              <a:rPr lang="en-US"/>
              <a:t>Python Programming, 3/e</a:t>
            </a: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EAB26518-3525-4FF2-8504-477A2DAF730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11"/>
          </p:nvPr>
        </p:nvSpPr>
        <p:spPr/>
        <p:txBody>
          <a:bodyPr/>
          <a:lstStyle/>
          <a:p>
            <a:pPr>
              <a:defRPr/>
            </a:pPr>
            <a:r>
              <a:rPr lang="en-US"/>
              <a:t>Python Programming, 3/e</a:t>
            </a:r>
          </a:p>
        </p:txBody>
      </p:sp>
      <p:sp>
        <p:nvSpPr>
          <p:cNvPr id="6" name="Rectangle 16"/>
          <p:cNvSpPr>
            <a:spLocks noGrp="1" noChangeArrowheads="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A000757-61BF-4FB6-A838-B809EE7A555A}" type="slidenum">
              <a:rPr lang="en-US" altLang="en-US" sz="1400">
                <a:solidFill>
                  <a:schemeClr val="bg2"/>
                </a:solidFill>
                <a:latin typeface="Tahoma" panose="020B0604030504040204" pitchFamily="34" charset="0"/>
              </a:rPr>
              <a:pPr eaLnBrk="1" hangingPunct="1"/>
              <a:t>1</a:t>
            </a:fld>
            <a:endParaRPr lang="en-US" altLang="en-US" sz="1400">
              <a:solidFill>
                <a:schemeClr val="bg2"/>
              </a:solidFill>
              <a:latin typeface="Tahoma" panose="020B0604030504040204" pitchFamily="34" charset="0"/>
            </a:endParaRPr>
          </a:p>
        </p:txBody>
      </p:sp>
      <p:sp>
        <p:nvSpPr>
          <p:cNvPr id="3076" name="Rectangle 2"/>
          <p:cNvSpPr>
            <a:spLocks noGrp="1" noChangeArrowheads="1"/>
          </p:cNvSpPr>
          <p:nvPr>
            <p:ph type="ctrTitle"/>
          </p:nvPr>
        </p:nvSpPr>
        <p:spPr/>
        <p:txBody>
          <a:bodyPr/>
          <a:lstStyle/>
          <a:p>
            <a:pPr eaLnBrk="1" hangingPunct="1"/>
            <a:r>
              <a:rPr lang="en-US" altLang="en-US"/>
              <a:t>Python Programming:</a:t>
            </a:r>
            <a:br>
              <a:rPr lang="en-US" altLang="en-US"/>
            </a:br>
            <a:r>
              <a:rPr lang="en-US" altLang="en-US"/>
              <a:t>An Introduction To</a:t>
            </a:r>
            <a:br>
              <a:rPr lang="en-US" altLang="en-US"/>
            </a:br>
            <a:r>
              <a:rPr lang="en-US" altLang="en-US"/>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a:t>Chapter 10</a:t>
            </a:r>
          </a:p>
          <a:p>
            <a:pPr eaLnBrk="1" hangingPunct="1">
              <a:buFont typeface="Wingdings" panose="05000000000000000000" pitchFamily="2" charset="2"/>
              <a:buNone/>
            </a:pPr>
            <a:r>
              <a:rPr lang="en-US" altLang="en-US"/>
              <a:t>Defining Classes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0DA0D14-1B25-4C8C-9D9B-9CE05A4DD28C}" type="slidenum">
              <a:rPr lang="en-US" altLang="en-US" sz="1400">
                <a:latin typeface="Tahoma" panose="020B0604030504040204" pitchFamily="34" charset="0"/>
              </a:rPr>
              <a:pPr eaLnBrk="1" hangingPunct="1"/>
              <a:t>10</a:t>
            </a:fld>
            <a:endParaRPr lang="en-US" altLang="en-US" sz="1400">
              <a:latin typeface="Tahoma" panose="020B0604030504040204" pitchFamily="34" charset="0"/>
            </a:endParaRPr>
          </a:p>
        </p:txBody>
      </p:sp>
      <p:sp>
        <p:nvSpPr>
          <p:cNvPr id="92164" name="Rectangle 2"/>
          <p:cNvSpPr>
            <a:spLocks noGrp="1" noChangeArrowheads="1"/>
          </p:cNvSpPr>
          <p:nvPr>
            <p:ph type="title"/>
          </p:nvPr>
        </p:nvSpPr>
        <p:spPr/>
        <p:txBody>
          <a:bodyPr/>
          <a:lstStyle/>
          <a:p>
            <a:pPr eaLnBrk="1" hangingPunct="1"/>
            <a:r>
              <a:rPr lang="en-US" altLang="en-US"/>
              <a:t>Building Buttons</a:t>
            </a:r>
          </a:p>
        </p:txBody>
      </p:sp>
      <p:sp>
        <p:nvSpPr>
          <p:cNvPr id="105475" name="Rectangle 3"/>
          <p:cNvSpPr>
            <a:spLocks noGrp="1" noChangeArrowheads="1"/>
          </p:cNvSpPr>
          <p:nvPr>
            <p:ph type="body" idx="1"/>
          </p:nvPr>
        </p:nvSpPr>
        <p:spPr/>
        <p:txBody>
          <a:bodyPr/>
          <a:lstStyle/>
          <a:p>
            <a:pPr eaLnBrk="1" hangingPunct="1"/>
            <a:r>
              <a:rPr lang="en-US" altLang="en-US" dirty="0"/>
              <a:t>The code for </a:t>
            </a:r>
            <a:r>
              <a:rPr lang="en-US" altLang="en-US" dirty="0">
                <a:latin typeface="Courier New" panose="02070309020205020404" pitchFamily="49" charset="0"/>
              </a:rPr>
              <a:t>deactivate</a:t>
            </a:r>
            <a:r>
              <a:rPr lang="en-US" altLang="en-US" dirty="0"/>
              <a:t> is very similar:</a:t>
            </a:r>
            <a:br>
              <a:rPr lang="en-US" altLang="en-US" dirty="0"/>
            </a:b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deactivate(self):</a:t>
            </a:r>
            <a:br>
              <a:rPr lang="en-US" altLang="en-US" sz="2000" dirty="0">
                <a:latin typeface="Courier New" panose="02070309020205020404" pitchFamily="49" charset="0"/>
              </a:rPr>
            </a:br>
            <a:r>
              <a:rPr lang="en-US" altLang="en-US" sz="2000" dirty="0">
                <a:latin typeface="Courier New" panose="02070309020205020404" pitchFamily="49" charset="0"/>
              </a:rPr>
              <a:t>        "Sets this button to 'inactive'."</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self.label.setFill</a:t>
            </a:r>
            <a:r>
              <a:rPr lang="en-US" altLang="en-US" sz="2000" dirty="0">
                <a:latin typeface="Courier New" panose="02070309020205020404" pitchFamily="49" charset="0"/>
              </a:rPr>
              <a:t>('</a:t>
            </a:r>
            <a:r>
              <a:rPr lang="en-US" altLang="en-US" sz="2000" dirty="0" err="1">
                <a:latin typeface="Courier New" panose="02070309020205020404" pitchFamily="49" charset="0"/>
              </a:rPr>
              <a:t>darkgrey</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self.rect.setWidth</a:t>
            </a:r>
            <a:r>
              <a:rPr lang="en-US" altLang="en-US" sz="2000" dirty="0">
                <a:latin typeface="Courier New" panose="02070309020205020404" pitchFamily="49" charset="0"/>
              </a:rPr>
              <a:t>(1)</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self.active</a:t>
            </a:r>
            <a:r>
              <a:rPr lang="en-US" altLang="en-US" sz="2000" dirty="0">
                <a:latin typeface="Courier New" panose="02070309020205020404" pitchFamily="49" charset="0"/>
              </a:rPr>
              <a:t>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6F0A95E-DA53-4867-A46B-BC4235521F8B}" type="slidenum">
              <a:rPr lang="en-US" altLang="en-US" sz="1400">
                <a:latin typeface="Tahoma" panose="020B0604030504040204" pitchFamily="34" charset="0"/>
              </a:rPr>
              <a:pPr eaLnBrk="1" hangingPunct="1"/>
              <a:t>11</a:t>
            </a:fld>
            <a:endParaRPr lang="en-US" altLang="en-US" sz="1400">
              <a:latin typeface="Tahoma" panose="020B0604030504040204" pitchFamily="34" charset="0"/>
            </a:endParaRPr>
          </a:p>
        </p:txBody>
      </p:sp>
      <p:sp>
        <p:nvSpPr>
          <p:cNvPr id="93188" name="Rectangle 2"/>
          <p:cNvSpPr>
            <a:spLocks noGrp="1" noChangeArrowheads="1"/>
          </p:cNvSpPr>
          <p:nvPr>
            <p:ph type="title"/>
          </p:nvPr>
        </p:nvSpPr>
        <p:spPr/>
        <p:txBody>
          <a:bodyPr/>
          <a:lstStyle/>
          <a:p>
            <a:pPr eaLnBrk="1" hangingPunct="1"/>
            <a:r>
              <a:rPr lang="en-US" altLang="en-US"/>
              <a:t>Building Buttons</a:t>
            </a:r>
          </a:p>
        </p:txBody>
      </p:sp>
      <p:sp>
        <p:nvSpPr>
          <p:cNvPr id="106499" name="Rectangle 3"/>
          <p:cNvSpPr>
            <a:spLocks noGrp="1" noChangeArrowheads="1"/>
          </p:cNvSpPr>
          <p:nvPr>
            <p:ph type="body" idx="1"/>
          </p:nvPr>
        </p:nvSpPr>
        <p:spPr/>
        <p:txBody>
          <a:bodyPr/>
          <a:lstStyle/>
          <a:p>
            <a:pPr eaLnBrk="1" hangingPunct="1">
              <a:lnSpc>
                <a:spcPct val="90000"/>
              </a:lnSpc>
            </a:pPr>
            <a:r>
              <a:rPr lang="en-US" altLang="en-US"/>
              <a:t>Let</a:t>
            </a:r>
            <a:r>
              <a:rPr lang="en-US" altLang="en-US">
                <a:latin typeface="Times New Roman" panose="02020603050405020304" pitchFamily="18" charset="0"/>
              </a:rPr>
              <a:t>’</a:t>
            </a:r>
            <a:r>
              <a:rPr lang="en-US" altLang="en-US"/>
              <a:t>s work on the </a:t>
            </a:r>
            <a:r>
              <a:rPr lang="en-US" altLang="en-US">
                <a:latin typeface="Courier New" panose="02070309020205020404" pitchFamily="49" charset="0"/>
              </a:rPr>
              <a:t>clicked</a:t>
            </a:r>
            <a:r>
              <a:rPr lang="en-US" altLang="en-US"/>
              <a:t> method.</a:t>
            </a:r>
          </a:p>
          <a:p>
            <a:pPr eaLnBrk="1" hangingPunct="1">
              <a:lnSpc>
                <a:spcPct val="90000"/>
              </a:lnSpc>
            </a:pPr>
            <a:r>
              <a:rPr lang="en-US" altLang="en-US"/>
              <a:t>The </a:t>
            </a:r>
            <a:r>
              <a:rPr lang="en-US" altLang="en-US">
                <a:latin typeface="Courier New" panose="02070309020205020404" pitchFamily="49" charset="0"/>
              </a:rPr>
              <a:t>graphics</a:t>
            </a:r>
            <a:r>
              <a:rPr lang="en-US" altLang="en-US"/>
              <a:t> package has the </a:t>
            </a:r>
            <a:r>
              <a:rPr lang="en-US" altLang="en-US">
                <a:latin typeface="Courier New" panose="02070309020205020404" pitchFamily="49" charset="0"/>
              </a:rPr>
              <a:t>getMouse</a:t>
            </a:r>
            <a:r>
              <a:rPr lang="en-US" altLang="en-US"/>
              <a:t> method to see if and where the mouse has been clicked.</a:t>
            </a:r>
          </a:p>
          <a:p>
            <a:pPr eaLnBrk="1" hangingPunct="1">
              <a:lnSpc>
                <a:spcPct val="90000"/>
              </a:lnSpc>
            </a:pPr>
            <a:r>
              <a:rPr lang="en-US" altLang="en-US"/>
              <a:t>If an application needs to get a button click, it will have to first call </a:t>
            </a:r>
            <a:r>
              <a:rPr lang="en-US" altLang="en-US">
                <a:latin typeface="Courier New" panose="02070309020205020404" pitchFamily="49" charset="0"/>
              </a:rPr>
              <a:t>getMouse</a:t>
            </a:r>
            <a:r>
              <a:rPr lang="en-US" altLang="en-US"/>
              <a:t> and then see which button, if any, the point is inside 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1" end="1"/>
                                            </p:txEl>
                                          </p:spTgt>
                                        </p:tgtEl>
                                        <p:attrNameLst>
                                          <p:attrName>style.visibility</p:attrName>
                                        </p:attrNameLst>
                                      </p:cBhvr>
                                      <p:to>
                                        <p:strVal val="visible"/>
                                      </p:to>
                                    </p:set>
                                    <p:anim calcmode="lin" valueType="num">
                                      <p:cBhvr additive="base">
                                        <p:cTn id="13"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2" end="2"/>
                                            </p:txEl>
                                          </p:spTgt>
                                        </p:tgtEl>
                                        <p:attrNameLst>
                                          <p:attrName>style.visibility</p:attrName>
                                        </p:attrNameLst>
                                      </p:cBhvr>
                                      <p:to>
                                        <p:strVal val="visible"/>
                                      </p:to>
                                    </p:set>
                                    <p:anim calcmode="lin" valueType="num">
                                      <p:cBhvr additive="base">
                                        <p:cTn id="19"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3AB06D7-BA41-466F-9532-9EAC828C9079}" type="slidenum">
              <a:rPr lang="en-US" altLang="en-US" sz="1400">
                <a:latin typeface="Tahoma" panose="020B0604030504040204" pitchFamily="34" charset="0"/>
              </a:rPr>
              <a:pPr eaLnBrk="1" hangingPunct="1"/>
              <a:t>12</a:t>
            </a:fld>
            <a:endParaRPr lang="en-US" altLang="en-US" sz="1400">
              <a:latin typeface="Tahoma" panose="020B0604030504040204" pitchFamily="34" charset="0"/>
            </a:endParaRPr>
          </a:p>
        </p:txBody>
      </p:sp>
      <p:sp>
        <p:nvSpPr>
          <p:cNvPr id="94212" name="Rectangle 2"/>
          <p:cNvSpPr>
            <a:spLocks noGrp="1" noChangeArrowheads="1"/>
          </p:cNvSpPr>
          <p:nvPr>
            <p:ph type="title"/>
          </p:nvPr>
        </p:nvSpPr>
        <p:spPr/>
        <p:txBody>
          <a:bodyPr/>
          <a:lstStyle/>
          <a:p>
            <a:pPr eaLnBrk="1" hangingPunct="1"/>
            <a:r>
              <a:rPr lang="en-US" altLang="en-US"/>
              <a:t>Building Buttons</a:t>
            </a:r>
          </a:p>
        </p:txBody>
      </p:sp>
      <p:sp>
        <p:nvSpPr>
          <p:cNvPr id="10752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dirty="0" err="1">
                <a:latin typeface="Courier New" panose="02070309020205020404" pitchFamily="49" charset="0"/>
              </a:rPr>
              <a:t>pt</a:t>
            </a:r>
            <a:r>
              <a:rPr lang="en-US" altLang="en-US" sz="2000" dirty="0">
                <a:latin typeface="Courier New" panose="02070309020205020404" pitchFamily="49" charset="0"/>
              </a:rPr>
              <a:t> = </a:t>
            </a:r>
            <a:r>
              <a:rPr lang="en-US" altLang="en-US" sz="2000" dirty="0" err="1">
                <a:latin typeface="Courier New" panose="02070309020205020404" pitchFamily="49" charset="0"/>
              </a:rPr>
              <a:t>win.getMouse</a:t>
            </a:r>
            <a:r>
              <a:rPr lang="en-US" altLang="en-US" sz="20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if button1.clicked(</a:t>
            </a:r>
            <a:r>
              <a:rPr lang="en-US" altLang="en-US" sz="2000" dirty="0" err="1">
                <a:latin typeface="Courier New" panose="02070309020205020404" pitchFamily="49" charset="0"/>
              </a:rPr>
              <a:t>pt</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Do button1 stuff</a:t>
            </a:r>
          </a:p>
          <a:p>
            <a:pPr eaLnBrk="1" hangingPunct="1">
              <a:lnSpc>
                <a:spcPct val="90000"/>
              </a:lnSpc>
              <a:buFont typeface="Wingdings" panose="05000000000000000000" pitchFamily="2" charset="2"/>
              <a:buNone/>
            </a:pPr>
            <a:r>
              <a:rPr lang="en-US" altLang="en-US" sz="2000" dirty="0" err="1">
                <a:latin typeface="Courier New" panose="02070309020205020404" pitchFamily="49" charset="0"/>
              </a:rPr>
              <a:t>elif</a:t>
            </a:r>
            <a:r>
              <a:rPr lang="en-US" altLang="en-US" sz="2000" dirty="0">
                <a:latin typeface="Courier New" panose="02070309020205020404" pitchFamily="49" charset="0"/>
              </a:rPr>
              <a:t> button2.clicked(</a:t>
            </a:r>
            <a:r>
              <a:rPr lang="en-US" altLang="en-US" sz="2000" dirty="0" err="1">
                <a:latin typeface="Courier New" panose="02070309020205020404" pitchFamily="49" charset="0"/>
              </a:rPr>
              <a:t>pt</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Do button2 stuff</a:t>
            </a:r>
          </a:p>
          <a:p>
            <a:pPr eaLnBrk="1" hangingPunct="1">
              <a:lnSpc>
                <a:spcPct val="90000"/>
              </a:lnSpc>
              <a:buFont typeface="Wingdings" panose="05000000000000000000" pitchFamily="2" charset="2"/>
              <a:buNone/>
            </a:pPr>
            <a:r>
              <a:rPr lang="en-US" altLang="en-US" sz="2000" dirty="0" err="1">
                <a:latin typeface="Courier New" panose="02070309020205020404" pitchFamily="49" charset="0"/>
              </a:rPr>
              <a:t>elif</a:t>
            </a:r>
            <a:r>
              <a:rPr lang="en-US" altLang="en-US" sz="2000" dirty="0">
                <a:latin typeface="Courier New" panose="02070309020205020404" pitchFamily="49" charset="0"/>
              </a:rPr>
              <a:t> button3.clicked(</a:t>
            </a:r>
            <a:r>
              <a:rPr lang="en-US" altLang="en-US" sz="2000" dirty="0" err="1">
                <a:latin typeface="Courier New" panose="02070309020205020404" pitchFamily="49" charset="0"/>
              </a:rPr>
              <a:t>pt</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Do button3 stuff</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a:t>
            </a:r>
          </a:p>
          <a:p>
            <a:pPr eaLnBrk="1" hangingPunct="1">
              <a:lnSpc>
                <a:spcPct val="90000"/>
              </a:lnSpc>
              <a:buFont typeface="Wingdings" panose="05000000000000000000" pitchFamily="2" charset="2"/>
              <a:buNone/>
            </a:pPr>
            <a:endParaRPr lang="en-US" altLang="en-US" sz="1800" dirty="0">
              <a:latin typeface="Courier New" panose="02070309020205020404" pitchFamily="49" charset="0"/>
            </a:endParaRPr>
          </a:p>
          <a:p>
            <a:pPr eaLnBrk="1" hangingPunct="1">
              <a:lnSpc>
                <a:spcPct val="90000"/>
              </a:lnSpc>
            </a:pPr>
            <a:r>
              <a:rPr lang="en-US" altLang="en-US" dirty="0"/>
              <a:t>The main job of the </a:t>
            </a:r>
            <a:r>
              <a:rPr lang="en-US" altLang="en-US" dirty="0">
                <a:latin typeface="Courier New" panose="02070309020205020404" pitchFamily="49" charset="0"/>
              </a:rPr>
              <a:t>clicked</a:t>
            </a:r>
            <a:r>
              <a:rPr lang="en-US" altLang="en-US" dirty="0"/>
              <a:t> method is to determine whether a given point is inside the rectangular button.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 calcmode="lin" valueType="num">
                                      <p:cBhvr additive="base">
                                        <p:cTn id="11" dur="500" fill="hold"/>
                                        <p:tgtEl>
                                          <p:spTgt spid="1075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 calcmode="lin" valueType="num">
                                      <p:cBhvr additive="base">
                                        <p:cTn id="15" dur="500" fill="hold"/>
                                        <p:tgtEl>
                                          <p:spTgt spid="1075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75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anim calcmode="lin" valueType="num">
                                      <p:cBhvr additive="base">
                                        <p:cTn id="19"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anim calcmode="lin" valueType="num">
                                      <p:cBhvr additive="base">
                                        <p:cTn id="23"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75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7523">
                                            <p:txEl>
                                              <p:pRg st="6" end="6"/>
                                            </p:txEl>
                                          </p:spTgt>
                                        </p:tgtEl>
                                        <p:attrNameLst>
                                          <p:attrName>style.visibility</p:attrName>
                                        </p:attrNameLst>
                                      </p:cBhvr>
                                      <p:to>
                                        <p:strVal val="visible"/>
                                      </p:to>
                                    </p:set>
                                    <p:anim calcmode="lin" valueType="num">
                                      <p:cBhvr additive="base">
                                        <p:cTn id="29" dur="500" fill="hold"/>
                                        <p:tgtEl>
                                          <p:spTgt spid="10752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75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6E28393-E489-4737-B28F-40AC7C323F2C}" type="slidenum">
              <a:rPr lang="en-US" altLang="en-US" sz="1400">
                <a:latin typeface="Tahoma" panose="020B0604030504040204" pitchFamily="34" charset="0"/>
              </a:rPr>
              <a:pPr eaLnBrk="1" hangingPunct="1"/>
              <a:t>13</a:t>
            </a:fld>
            <a:endParaRPr lang="en-US" altLang="en-US" sz="1400">
              <a:latin typeface="Tahoma" panose="020B0604030504040204" pitchFamily="34" charset="0"/>
            </a:endParaRPr>
          </a:p>
        </p:txBody>
      </p:sp>
      <p:sp>
        <p:nvSpPr>
          <p:cNvPr id="95236" name="Rectangle 2"/>
          <p:cNvSpPr>
            <a:spLocks noGrp="1" noChangeArrowheads="1"/>
          </p:cNvSpPr>
          <p:nvPr>
            <p:ph type="title"/>
          </p:nvPr>
        </p:nvSpPr>
        <p:spPr/>
        <p:txBody>
          <a:bodyPr/>
          <a:lstStyle/>
          <a:p>
            <a:pPr eaLnBrk="1" hangingPunct="1"/>
            <a:r>
              <a:rPr lang="en-US" altLang="en-US"/>
              <a:t>Building Buttons</a:t>
            </a:r>
          </a:p>
        </p:txBody>
      </p:sp>
      <p:sp>
        <p:nvSpPr>
          <p:cNvPr id="108547" name="Rectangle 3"/>
          <p:cNvSpPr>
            <a:spLocks noGrp="1" noChangeArrowheads="1"/>
          </p:cNvSpPr>
          <p:nvPr>
            <p:ph type="body" idx="1"/>
          </p:nvPr>
        </p:nvSpPr>
        <p:spPr/>
        <p:txBody>
          <a:bodyPr/>
          <a:lstStyle/>
          <a:p>
            <a:pPr eaLnBrk="1" hangingPunct="1"/>
            <a:r>
              <a:rPr lang="en-US" altLang="en-US"/>
              <a:t>The point is inside the button if its </a:t>
            </a:r>
            <a:r>
              <a:rPr lang="en-US" altLang="en-US" i="1"/>
              <a:t>x</a:t>
            </a:r>
            <a:r>
              <a:rPr lang="en-US" altLang="en-US"/>
              <a:t> and </a:t>
            </a:r>
            <a:r>
              <a:rPr lang="en-US" altLang="en-US" i="1"/>
              <a:t>y</a:t>
            </a:r>
            <a:r>
              <a:rPr lang="en-US" altLang="en-US"/>
              <a:t> coordinates lie between the extreme </a:t>
            </a:r>
            <a:r>
              <a:rPr lang="en-US" altLang="en-US" i="1"/>
              <a:t>x</a:t>
            </a:r>
            <a:r>
              <a:rPr lang="en-US" altLang="en-US"/>
              <a:t> and </a:t>
            </a:r>
            <a:r>
              <a:rPr lang="en-US" altLang="en-US" i="1"/>
              <a:t>y</a:t>
            </a:r>
            <a:r>
              <a:rPr lang="en-US" altLang="en-US"/>
              <a:t> values of the rectangle.</a:t>
            </a:r>
          </a:p>
          <a:p>
            <a:pPr eaLnBrk="1" hangingPunct="1"/>
            <a:r>
              <a:rPr lang="en-US" altLang="en-US"/>
              <a:t>This would be easiest if the button object had the min and max values of </a:t>
            </a:r>
            <a:r>
              <a:rPr lang="en-US" altLang="en-US" i="1"/>
              <a:t>x</a:t>
            </a:r>
            <a:r>
              <a:rPr lang="en-US" altLang="en-US"/>
              <a:t> and </a:t>
            </a:r>
            <a:r>
              <a:rPr lang="en-US" altLang="en-US" i="1"/>
              <a:t>y</a:t>
            </a:r>
            <a:r>
              <a:rPr lang="en-US" altLang="en-US"/>
              <a:t> as instance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CFD23B0-4D73-4B75-88B5-16A40ADF4505}" type="slidenum">
              <a:rPr lang="en-US" altLang="en-US" sz="1400">
                <a:latin typeface="Tahoma" panose="020B0604030504040204" pitchFamily="34" charset="0"/>
              </a:rPr>
              <a:pPr eaLnBrk="1" hangingPunct="1"/>
              <a:t>14</a:t>
            </a:fld>
            <a:endParaRPr lang="en-US" altLang="en-US" sz="1400">
              <a:latin typeface="Tahoma" panose="020B0604030504040204" pitchFamily="34" charset="0"/>
            </a:endParaRPr>
          </a:p>
        </p:txBody>
      </p:sp>
      <p:sp>
        <p:nvSpPr>
          <p:cNvPr id="96260" name="Rectangle 2"/>
          <p:cNvSpPr>
            <a:spLocks noGrp="1" noChangeArrowheads="1"/>
          </p:cNvSpPr>
          <p:nvPr>
            <p:ph type="title"/>
          </p:nvPr>
        </p:nvSpPr>
        <p:spPr/>
        <p:txBody>
          <a:bodyPr/>
          <a:lstStyle/>
          <a:p>
            <a:pPr eaLnBrk="1" hangingPunct="1"/>
            <a:r>
              <a:rPr lang="en-US" altLang="en-US"/>
              <a:t>Building Buttons</a:t>
            </a:r>
          </a:p>
        </p:txBody>
      </p:sp>
      <p:sp>
        <p:nvSpPr>
          <p:cNvPr id="109571" name="Rectangle 3"/>
          <p:cNvSpPr>
            <a:spLocks noGrp="1" noChangeArrowheads="1"/>
          </p:cNvSpPr>
          <p:nvPr>
            <p:ph type="body" idx="1"/>
          </p:nvPr>
        </p:nvSpPr>
        <p:spPr/>
        <p:txBody>
          <a:bodyPr/>
          <a:lstStyle/>
          <a:p>
            <a:pPr eaLnBrk="1" hangingPunct="1">
              <a:lnSpc>
                <a:spcPct val="90000"/>
              </a:lnSpc>
            </a:pPr>
            <a:r>
              <a:rPr lang="en-US" altLang="en-US" sz="1800" dirty="0">
                <a:latin typeface="Courier New" panose="02070309020205020404" pitchFamily="49" charset="0"/>
              </a:rPr>
              <a:t> </a:t>
            </a:r>
            <a:r>
              <a:rPr lang="en-US" altLang="en-US" sz="1800" dirty="0" err="1">
                <a:latin typeface="Courier New" panose="02070309020205020404" pitchFamily="49" charset="0"/>
              </a:rPr>
              <a:t>def</a:t>
            </a:r>
            <a:r>
              <a:rPr lang="en-US" altLang="en-US" sz="1800" dirty="0">
                <a:latin typeface="Courier New" panose="02070309020205020404" pitchFamily="49" charset="0"/>
              </a:rPr>
              <a:t> clicked(self, p):</a:t>
            </a:r>
            <a:br>
              <a:rPr lang="en-US" altLang="en-US" sz="1800" dirty="0">
                <a:latin typeface="Courier New" panose="02070309020205020404" pitchFamily="49" charset="0"/>
              </a:rPr>
            </a:br>
            <a:r>
              <a:rPr lang="en-US" altLang="en-US" sz="1800" dirty="0">
                <a:latin typeface="Courier New" panose="02070309020205020404" pitchFamily="49" charset="0"/>
              </a:rPr>
              <a:t>     "RETURNS true if button active and p is inside"</a:t>
            </a:r>
            <a:br>
              <a:rPr lang="en-US" altLang="en-US" sz="1800" dirty="0">
                <a:latin typeface="Courier New" panose="02070309020205020404" pitchFamily="49" charset="0"/>
              </a:rPr>
            </a:br>
            <a:r>
              <a:rPr lang="en-US" altLang="en-US" sz="1800" dirty="0">
                <a:latin typeface="Courier New" panose="02070309020205020404" pitchFamily="49" charset="0"/>
              </a:rPr>
              <a:t>     return </a:t>
            </a:r>
            <a:r>
              <a:rPr lang="en-US" altLang="en-US" sz="1800" dirty="0" err="1">
                <a:latin typeface="Courier New" panose="02070309020205020404" pitchFamily="49" charset="0"/>
              </a:rPr>
              <a:t>self.active</a:t>
            </a:r>
            <a:r>
              <a:rPr lang="en-US" altLang="en-US" sz="1800" dirty="0">
                <a:latin typeface="Courier New" panose="02070309020205020404" pitchFamily="49" charset="0"/>
              </a:rPr>
              <a:t> and \</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self.xmin</a:t>
            </a:r>
            <a:r>
              <a:rPr lang="en-US" altLang="en-US" sz="1800" dirty="0">
                <a:latin typeface="Courier New" panose="02070309020205020404" pitchFamily="49" charset="0"/>
              </a:rPr>
              <a:t> &lt;= </a:t>
            </a:r>
            <a:r>
              <a:rPr lang="en-US" altLang="en-US" sz="1800" dirty="0" err="1">
                <a:latin typeface="Courier New" panose="02070309020205020404" pitchFamily="49" charset="0"/>
              </a:rPr>
              <a:t>p.getX</a:t>
            </a:r>
            <a:r>
              <a:rPr lang="en-US" altLang="en-US" sz="1800" dirty="0">
                <a:latin typeface="Courier New" panose="02070309020205020404" pitchFamily="49" charset="0"/>
              </a:rPr>
              <a:t>() &lt;= </a:t>
            </a:r>
            <a:r>
              <a:rPr lang="en-US" altLang="en-US" sz="1800" dirty="0" err="1">
                <a:latin typeface="Courier New" panose="02070309020205020404" pitchFamily="49" charset="0"/>
              </a:rPr>
              <a:t>self.xmax</a:t>
            </a:r>
            <a:r>
              <a:rPr lang="en-US" altLang="en-US" sz="1800" dirty="0">
                <a:latin typeface="Courier New" panose="02070309020205020404" pitchFamily="49" charset="0"/>
              </a:rPr>
              <a:t> and \</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self.ymin</a:t>
            </a:r>
            <a:r>
              <a:rPr lang="en-US" altLang="en-US" sz="1800" dirty="0">
                <a:latin typeface="Courier New" panose="02070309020205020404" pitchFamily="49" charset="0"/>
              </a:rPr>
              <a:t> &lt;= </a:t>
            </a:r>
            <a:r>
              <a:rPr lang="en-US" altLang="en-US" sz="1800" dirty="0" err="1">
                <a:latin typeface="Courier New" panose="02070309020205020404" pitchFamily="49" charset="0"/>
              </a:rPr>
              <a:t>p.getY</a:t>
            </a:r>
            <a:r>
              <a:rPr lang="en-US" altLang="en-US" sz="1800" dirty="0">
                <a:latin typeface="Courier New" panose="02070309020205020404" pitchFamily="49" charset="0"/>
              </a:rPr>
              <a:t>() &lt;= </a:t>
            </a:r>
            <a:r>
              <a:rPr lang="en-US" altLang="en-US" sz="1800" dirty="0" err="1">
                <a:latin typeface="Courier New" panose="02070309020205020404" pitchFamily="49" charset="0"/>
              </a:rPr>
              <a:t>self.ymax</a:t>
            </a:r>
            <a:endParaRPr lang="en-US" altLang="en-US" sz="1800" dirty="0">
              <a:latin typeface="Courier New" panose="02070309020205020404" pitchFamily="49" charset="0"/>
            </a:endParaRPr>
          </a:p>
          <a:p>
            <a:pPr eaLnBrk="1" hangingPunct="1">
              <a:lnSpc>
                <a:spcPct val="90000"/>
              </a:lnSpc>
            </a:pPr>
            <a:r>
              <a:rPr lang="en-US" altLang="en-US" sz="2800" dirty="0"/>
              <a:t>For this function to return </a:t>
            </a:r>
            <a:r>
              <a:rPr lang="en-US" altLang="en-US" sz="2800" dirty="0">
                <a:latin typeface="Courier New" panose="02070309020205020404" pitchFamily="49" charset="0"/>
              </a:rPr>
              <a:t>True</a:t>
            </a:r>
            <a:r>
              <a:rPr lang="en-US" altLang="en-US" sz="2800" dirty="0"/>
              <a:t>, all three parts of the Boolean expression must be true.</a:t>
            </a:r>
          </a:p>
          <a:p>
            <a:pPr eaLnBrk="1" hangingPunct="1">
              <a:lnSpc>
                <a:spcPct val="90000"/>
              </a:lnSpc>
            </a:pPr>
            <a:r>
              <a:rPr lang="en-US" altLang="en-US" sz="2800" dirty="0"/>
              <a:t>The first part ensures that only active buttons will return that they have been clicked.</a:t>
            </a:r>
          </a:p>
          <a:p>
            <a:pPr eaLnBrk="1" hangingPunct="1">
              <a:lnSpc>
                <a:spcPct val="90000"/>
              </a:lnSpc>
            </a:pPr>
            <a:r>
              <a:rPr lang="en-US" altLang="en-US" sz="2800" dirty="0"/>
              <a:t>The second and third parts ensure that the </a:t>
            </a:r>
            <a:r>
              <a:rPr lang="en-US" altLang="en-US" sz="2800" i="1" dirty="0"/>
              <a:t>x</a:t>
            </a:r>
            <a:r>
              <a:rPr lang="en-US" altLang="en-US" sz="2800" dirty="0"/>
              <a:t> and </a:t>
            </a:r>
            <a:r>
              <a:rPr lang="en-US" altLang="en-US" sz="2800" i="1" dirty="0"/>
              <a:t>y</a:t>
            </a:r>
            <a:r>
              <a:rPr lang="en-US" altLang="en-US" sz="2800" dirty="0"/>
              <a:t> values of the point that was clicked fall between the boundaries of the rectangle.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783594E-5F84-4969-B302-5CEC5085E4C4}" type="slidenum">
              <a:rPr lang="en-US" altLang="en-US" sz="1400">
                <a:latin typeface="Tahoma" panose="020B0604030504040204" pitchFamily="34" charset="0"/>
              </a:rPr>
              <a:pPr eaLnBrk="1" hangingPunct="1"/>
              <a:t>15</a:t>
            </a:fld>
            <a:endParaRPr lang="en-US" altLang="en-US" sz="1400">
              <a:latin typeface="Tahoma" panose="020B0604030504040204" pitchFamily="34" charset="0"/>
            </a:endParaRPr>
          </a:p>
        </p:txBody>
      </p:sp>
      <p:sp>
        <p:nvSpPr>
          <p:cNvPr id="97284" name="Rectangle 2"/>
          <p:cNvSpPr>
            <a:spLocks noGrp="1" noChangeArrowheads="1"/>
          </p:cNvSpPr>
          <p:nvPr>
            <p:ph type="title"/>
          </p:nvPr>
        </p:nvSpPr>
        <p:spPr/>
        <p:txBody>
          <a:bodyPr/>
          <a:lstStyle/>
          <a:p>
            <a:pPr eaLnBrk="1" hangingPunct="1"/>
            <a:r>
              <a:rPr lang="en-US" altLang="en-US"/>
              <a:t>Building Buttons</a:t>
            </a:r>
          </a:p>
        </p:txBody>
      </p:sp>
      <p:sp>
        <p:nvSpPr>
          <p:cNvPr id="110595" name="Rectangle 3"/>
          <p:cNvSpPr>
            <a:spLocks noGrp="1" noChangeArrowheads="1"/>
          </p:cNvSpPr>
          <p:nvPr>
            <p:ph type="body" idx="1"/>
          </p:nvPr>
        </p:nvSpPr>
        <p:spPr/>
        <p:txBody>
          <a:bodyPr/>
          <a:lstStyle/>
          <a:p>
            <a:pPr eaLnBrk="1" hangingPunct="1">
              <a:lnSpc>
                <a:spcPct val="80000"/>
              </a:lnSpc>
            </a:pPr>
            <a:r>
              <a:rPr lang="en-US" altLang="en-US" sz="2400" dirty="0"/>
              <a:t>The only part that is left is to write the constructor:</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init</a:t>
            </a:r>
            <a:r>
              <a:rPr lang="en-US" altLang="en-US" sz="1600" dirty="0">
                <a:latin typeface="Courier New" panose="02070309020205020404" pitchFamily="49" charset="0"/>
              </a:rPr>
              <a:t>__(self, win, center, width, height, label):</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 Creates a rectangular button, </a:t>
            </a:r>
            <a:r>
              <a:rPr lang="en-US" altLang="en-US" sz="1600" dirty="0" err="1">
                <a:latin typeface="Courier New" panose="02070309020205020404" pitchFamily="49" charset="0"/>
              </a:rPr>
              <a:t>eg</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qb</a:t>
            </a:r>
            <a:r>
              <a:rPr lang="en-US" altLang="en-US" sz="1600" dirty="0">
                <a:latin typeface="Courier New" panose="02070309020205020404" pitchFamily="49" charset="0"/>
              </a:rPr>
              <a:t> = Button(</a:t>
            </a:r>
            <a:r>
              <a:rPr lang="en-US" altLang="en-US" sz="1600" dirty="0" err="1">
                <a:latin typeface="Courier New" panose="02070309020205020404" pitchFamily="49" charset="0"/>
              </a:rPr>
              <a:t>myWin</a:t>
            </a:r>
            <a:r>
              <a:rPr lang="en-US" altLang="en-US" sz="1600" dirty="0">
                <a:latin typeface="Courier New" panose="02070309020205020404" pitchFamily="49" charset="0"/>
              </a:rPr>
              <a:t>, Point(30,25), 20, 10, 'Quit') """ </a:t>
            </a:r>
          </a:p>
          <a:p>
            <a:pPr eaLnBrk="1" hangingPunct="1">
              <a:lnSpc>
                <a:spcPct val="8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w,h</a:t>
            </a:r>
            <a:r>
              <a:rPr lang="en-US" altLang="en-US" sz="1600" dirty="0">
                <a:latin typeface="Courier New" panose="02070309020205020404" pitchFamily="49" charset="0"/>
              </a:rPr>
              <a:t> = width/2.0, height/2.0</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x,y</a:t>
            </a:r>
            <a:r>
              <a:rPr lang="en-US" altLang="en-US" sz="1600" dirty="0">
                <a:latin typeface="Courier New" panose="02070309020205020404" pitchFamily="49" charset="0"/>
              </a:rPr>
              <a:t> = </a:t>
            </a:r>
            <a:r>
              <a:rPr lang="en-US" altLang="en-US" sz="1600" dirty="0" err="1">
                <a:latin typeface="Courier New" panose="02070309020205020404" pitchFamily="49" charset="0"/>
              </a:rPr>
              <a:t>center.getX</a:t>
            </a:r>
            <a:r>
              <a:rPr lang="en-US" altLang="en-US" sz="1600" dirty="0">
                <a:latin typeface="Courier New" panose="02070309020205020404" pitchFamily="49" charset="0"/>
              </a:rPr>
              <a:t>(), </a:t>
            </a:r>
            <a:r>
              <a:rPr lang="en-US" altLang="en-US" sz="1600" dirty="0" err="1">
                <a:latin typeface="Courier New" panose="02070309020205020404" pitchFamily="49" charset="0"/>
              </a:rPr>
              <a:t>center.getY</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self.xmax</a:t>
            </a:r>
            <a:r>
              <a:rPr lang="en-US" altLang="en-US" sz="1600" dirty="0">
                <a:latin typeface="Courier New" panose="02070309020205020404" pitchFamily="49" charset="0"/>
              </a:rPr>
              <a:t>, </a:t>
            </a:r>
            <a:r>
              <a:rPr lang="en-US" altLang="en-US" sz="1600" dirty="0" err="1">
                <a:latin typeface="Courier New" panose="02070309020205020404" pitchFamily="49" charset="0"/>
              </a:rPr>
              <a:t>self.xmin</a:t>
            </a:r>
            <a:r>
              <a:rPr lang="en-US" altLang="en-US" sz="1600" dirty="0">
                <a:latin typeface="Courier New" panose="02070309020205020404" pitchFamily="49" charset="0"/>
              </a:rPr>
              <a:t> = </a:t>
            </a:r>
            <a:r>
              <a:rPr lang="en-US" altLang="en-US" sz="1600" dirty="0" err="1">
                <a:latin typeface="Courier New" panose="02070309020205020404" pitchFamily="49" charset="0"/>
              </a:rPr>
              <a:t>x+w</a:t>
            </a:r>
            <a:r>
              <a:rPr lang="en-US" altLang="en-US" sz="1600" dirty="0">
                <a:latin typeface="Courier New" panose="02070309020205020404" pitchFamily="49" charset="0"/>
              </a:rPr>
              <a:t>, x-w</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self.ymax</a:t>
            </a:r>
            <a:r>
              <a:rPr lang="en-US" altLang="en-US" sz="1600" dirty="0">
                <a:latin typeface="Courier New" panose="02070309020205020404" pitchFamily="49" charset="0"/>
              </a:rPr>
              <a:t>, </a:t>
            </a:r>
            <a:r>
              <a:rPr lang="en-US" altLang="en-US" sz="1600" dirty="0" err="1">
                <a:latin typeface="Courier New" panose="02070309020205020404" pitchFamily="49" charset="0"/>
              </a:rPr>
              <a:t>self.ymin</a:t>
            </a:r>
            <a:r>
              <a:rPr lang="en-US" altLang="en-US" sz="1600" dirty="0">
                <a:latin typeface="Courier New" panose="02070309020205020404" pitchFamily="49" charset="0"/>
              </a:rPr>
              <a:t> = </a:t>
            </a:r>
            <a:r>
              <a:rPr lang="en-US" altLang="en-US" sz="1600" dirty="0" err="1">
                <a:latin typeface="Courier New" panose="02070309020205020404" pitchFamily="49" charset="0"/>
              </a:rPr>
              <a:t>y+h</a:t>
            </a:r>
            <a:r>
              <a:rPr lang="en-US" altLang="en-US" sz="1600" dirty="0">
                <a:latin typeface="Courier New" panose="02070309020205020404" pitchFamily="49" charset="0"/>
              </a:rPr>
              <a:t>, y-h</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p1 = Point(</a:t>
            </a:r>
            <a:r>
              <a:rPr lang="en-US" altLang="en-US" sz="1600" dirty="0" err="1">
                <a:latin typeface="Courier New" panose="02070309020205020404" pitchFamily="49" charset="0"/>
              </a:rPr>
              <a:t>self.xmin</a:t>
            </a:r>
            <a:r>
              <a:rPr lang="en-US" altLang="en-US" sz="1600" dirty="0">
                <a:latin typeface="Courier New" panose="02070309020205020404" pitchFamily="49" charset="0"/>
              </a:rPr>
              <a:t>, </a:t>
            </a:r>
            <a:r>
              <a:rPr lang="en-US" altLang="en-US" sz="1600" dirty="0" err="1">
                <a:latin typeface="Courier New" panose="02070309020205020404" pitchFamily="49" charset="0"/>
              </a:rPr>
              <a:t>self.ymin</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p2 = Point(</a:t>
            </a:r>
            <a:r>
              <a:rPr lang="en-US" altLang="en-US" sz="1600" dirty="0" err="1">
                <a:latin typeface="Courier New" panose="02070309020205020404" pitchFamily="49" charset="0"/>
              </a:rPr>
              <a:t>self.xmax</a:t>
            </a:r>
            <a:r>
              <a:rPr lang="en-US" altLang="en-US" sz="1600" dirty="0">
                <a:latin typeface="Courier New" panose="02070309020205020404" pitchFamily="49" charset="0"/>
              </a:rPr>
              <a:t>, </a:t>
            </a:r>
            <a:r>
              <a:rPr lang="en-US" altLang="en-US" sz="1600" dirty="0" err="1">
                <a:latin typeface="Courier New" panose="02070309020205020404" pitchFamily="49" charset="0"/>
              </a:rPr>
              <a:t>self.ymax</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self.rect</a:t>
            </a:r>
            <a:r>
              <a:rPr lang="en-US" altLang="en-US" sz="1600" dirty="0">
                <a:latin typeface="Courier New" panose="02070309020205020404" pitchFamily="49" charset="0"/>
              </a:rPr>
              <a:t> = Rectangle(p1,p2)</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self.rect.setFill</a:t>
            </a:r>
            <a:r>
              <a:rPr lang="en-US" altLang="en-US" sz="1600" dirty="0">
                <a:latin typeface="Courier New" panose="02070309020205020404" pitchFamily="49" charset="0"/>
              </a:rPr>
              <a:t>('</a:t>
            </a:r>
            <a:r>
              <a:rPr lang="en-US" altLang="en-US" sz="1600" dirty="0" err="1">
                <a:latin typeface="Courier New" panose="02070309020205020404" pitchFamily="49" charset="0"/>
              </a:rPr>
              <a:t>lightgray</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self.rect.draw</a:t>
            </a:r>
            <a:r>
              <a:rPr lang="en-US" altLang="en-US" sz="1600" dirty="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self.label</a:t>
            </a:r>
            <a:r>
              <a:rPr lang="en-US" altLang="en-US" sz="1600" dirty="0">
                <a:latin typeface="Courier New" panose="02070309020205020404" pitchFamily="49" charset="0"/>
              </a:rPr>
              <a:t> = Text(center, label)</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self.label.draw</a:t>
            </a:r>
            <a:r>
              <a:rPr lang="en-US" altLang="en-US" sz="1600" dirty="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self.deactivate</a:t>
            </a:r>
            <a:r>
              <a:rPr lang="en-US" altLang="en-US" sz="1600" dirty="0">
                <a:latin typeface="Courier New" panose="02070309020205020404" pitchFamily="49" charset="0"/>
              </a:rPr>
              <a:t>()</a:t>
            </a:r>
          </a:p>
          <a:p>
            <a:pPr eaLnBrk="1" hangingPunct="1">
              <a:lnSpc>
                <a:spcPct val="80000"/>
              </a:lnSpc>
            </a:pPr>
            <a:r>
              <a:rPr lang="en-US" altLang="en-US" sz="2800" dirty="0"/>
              <a:t>Buttons are positioned by providing a center point, width, and height.</a:t>
            </a:r>
            <a:endParaRPr lang="en-US" altLang="en-US" sz="1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 calcmode="lin" valueType="num">
                                      <p:cBhvr additive="base">
                                        <p:cTn id="11"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5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 calcmode="lin" valueType="num">
                                      <p:cBhvr additive="base">
                                        <p:cTn id="15"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05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 calcmode="lin" valueType="num">
                                      <p:cBhvr additive="base">
                                        <p:cTn id="19"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0595">
                                            <p:txEl>
                                              <p:pRg st="5" end="5"/>
                                            </p:txEl>
                                          </p:spTgt>
                                        </p:tgtEl>
                                        <p:attrNameLst>
                                          <p:attrName>style.visibility</p:attrName>
                                        </p:attrNameLst>
                                      </p:cBhvr>
                                      <p:to>
                                        <p:strVal val="visible"/>
                                      </p:to>
                                    </p:set>
                                    <p:anim calcmode="lin" valueType="num">
                                      <p:cBhvr additive="base">
                                        <p:cTn id="23"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059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0595">
                                            <p:txEl>
                                              <p:pRg st="6" end="6"/>
                                            </p:txEl>
                                          </p:spTgt>
                                        </p:tgtEl>
                                        <p:attrNameLst>
                                          <p:attrName>style.visibility</p:attrName>
                                        </p:attrNameLst>
                                      </p:cBhvr>
                                      <p:to>
                                        <p:strVal val="visible"/>
                                      </p:to>
                                    </p:set>
                                    <p:anim calcmode="lin" valueType="num">
                                      <p:cBhvr additive="base">
                                        <p:cTn id="27"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0595">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0595">
                                            <p:txEl>
                                              <p:pRg st="7" end="7"/>
                                            </p:txEl>
                                          </p:spTgt>
                                        </p:tgtEl>
                                        <p:attrNameLst>
                                          <p:attrName>style.visibility</p:attrName>
                                        </p:attrNameLst>
                                      </p:cBhvr>
                                      <p:to>
                                        <p:strVal val="visible"/>
                                      </p:to>
                                    </p:set>
                                    <p:anim calcmode="lin" valueType="num">
                                      <p:cBhvr additive="base">
                                        <p:cTn id="31" dur="500" fill="hold"/>
                                        <p:tgtEl>
                                          <p:spTgt spid="11059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0595">
                                            <p:txEl>
                                              <p:pRg st="8" end="8"/>
                                            </p:txEl>
                                          </p:spTgt>
                                        </p:tgtEl>
                                        <p:attrNameLst>
                                          <p:attrName>style.visibility</p:attrName>
                                        </p:attrNameLst>
                                      </p:cBhvr>
                                      <p:to>
                                        <p:strVal val="visible"/>
                                      </p:to>
                                    </p:set>
                                    <p:anim calcmode="lin" valueType="num">
                                      <p:cBhvr additive="base">
                                        <p:cTn id="35" dur="500" fill="hold"/>
                                        <p:tgtEl>
                                          <p:spTgt spid="110595">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059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0595">
                                            <p:txEl>
                                              <p:pRg st="9" end="9"/>
                                            </p:txEl>
                                          </p:spTgt>
                                        </p:tgtEl>
                                        <p:attrNameLst>
                                          <p:attrName>style.visibility</p:attrName>
                                        </p:attrNameLst>
                                      </p:cBhvr>
                                      <p:to>
                                        <p:strVal val="visible"/>
                                      </p:to>
                                    </p:set>
                                    <p:anim calcmode="lin" valueType="num">
                                      <p:cBhvr additive="base">
                                        <p:cTn id="39" dur="500" fill="hold"/>
                                        <p:tgtEl>
                                          <p:spTgt spid="110595">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0595">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0595">
                                            <p:txEl>
                                              <p:pRg st="10" end="10"/>
                                            </p:txEl>
                                          </p:spTgt>
                                        </p:tgtEl>
                                        <p:attrNameLst>
                                          <p:attrName>style.visibility</p:attrName>
                                        </p:attrNameLst>
                                      </p:cBhvr>
                                      <p:to>
                                        <p:strVal val="visible"/>
                                      </p:to>
                                    </p:set>
                                    <p:anim calcmode="lin" valueType="num">
                                      <p:cBhvr additive="base">
                                        <p:cTn id="43" dur="500" fill="hold"/>
                                        <p:tgtEl>
                                          <p:spTgt spid="110595">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0595">
                                            <p:txEl>
                                              <p:pRg st="11" end="11"/>
                                            </p:txEl>
                                          </p:spTgt>
                                        </p:tgtEl>
                                        <p:attrNameLst>
                                          <p:attrName>style.visibility</p:attrName>
                                        </p:attrNameLst>
                                      </p:cBhvr>
                                      <p:to>
                                        <p:strVal val="visible"/>
                                      </p:to>
                                    </p:set>
                                    <p:anim calcmode="lin" valueType="num">
                                      <p:cBhvr additive="base">
                                        <p:cTn id="47" dur="500" fill="hold"/>
                                        <p:tgtEl>
                                          <p:spTgt spid="110595">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0595">
                                            <p:txEl>
                                              <p:pRg st="11" end="11"/>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10595">
                                            <p:txEl>
                                              <p:pRg st="12" end="12"/>
                                            </p:txEl>
                                          </p:spTgt>
                                        </p:tgtEl>
                                        <p:attrNameLst>
                                          <p:attrName>style.visibility</p:attrName>
                                        </p:attrNameLst>
                                      </p:cBhvr>
                                      <p:to>
                                        <p:strVal val="visible"/>
                                      </p:to>
                                    </p:set>
                                    <p:anim calcmode="lin" valueType="num">
                                      <p:cBhvr additive="base">
                                        <p:cTn id="51" dur="500" fill="hold"/>
                                        <p:tgtEl>
                                          <p:spTgt spid="110595">
                                            <p:txEl>
                                              <p:pRg st="12" end="12"/>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10595">
                                            <p:txEl>
                                              <p:pRg st="12" end="12"/>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10595">
                                            <p:txEl>
                                              <p:pRg st="13" end="13"/>
                                            </p:txEl>
                                          </p:spTgt>
                                        </p:tgtEl>
                                        <p:attrNameLst>
                                          <p:attrName>style.visibility</p:attrName>
                                        </p:attrNameLst>
                                      </p:cBhvr>
                                      <p:to>
                                        <p:strVal val="visible"/>
                                      </p:to>
                                    </p:set>
                                    <p:anim calcmode="lin" valueType="num">
                                      <p:cBhvr additive="base">
                                        <p:cTn id="55" dur="500" fill="hold"/>
                                        <p:tgtEl>
                                          <p:spTgt spid="110595">
                                            <p:txEl>
                                              <p:pRg st="13" end="1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0595">
                                            <p:txEl>
                                              <p:pRg st="13" end="13"/>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10595">
                                            <p:txEl>
                                              <p:pRg st="14" end="14"/>
                                            </p:txEl>
                                          </p:spTgt>
                                        </p:tgtEl>
                                        <p:attrNameLst>
                                          <p:attrName>style.visibility</p:attrName>
                                        </p:attrNameLst>
                                      </p:cBhvr>
                                      <p:to>
                                        <p:strVal val="visible"/>
                                      </p:to>
                                    </p:set>
                                    <p:anim calcmode="lin" valueType="num">
                                      <p:cBhvr additive="base">
                                        <p:cTn id="59" dur="500" fill="hold"/>
                                        <p:tgtEl>
                                          <p:spTgt spid="110595">
                                            <p:txEl>
                                              <p:pRg st="14" end="14"/>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0595">
                                            <p:txEl>
                                              <p:pRg st="14" end="14"/>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10595">
                                            <p:txEl>
                                              <p:pRg st="15" end="15"/>
                                            </p:txEl>
                                          </p:spTgt>
                                        </p:tgtEl>
                                        <p:attrNameLst>
                                          <p:attrName>style.visibility</p:attrName>
                                        </p:attrNameLst>
                                      </p:cBhvr>
                                      <p:to>
                                        <p:strVal val="visible"/>
                                      </p:to>
                                    </p:set>
                                    <p:anim calcmode="lin" valueType="num">
                                      <p:cBhvr additive="base">
                                        <p:cTn id="63" dur="500" fill="hold"/>
                                        <p:tgtEl>
                                          <p:spTgt spid="110595">
                                            <p:txEl>
                                              <p:pRg st="15" end="15"/>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10595">
                                            <p:txEl>
                                              <p:pRg st="15" end="15"/>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10595">
                                            <p:txEl>
                                              <p:pRg st="16" end="16"/>
                                            </p:txEl>
                                          </p:spTgt>
                                        </p:tgtEl>
                                        <p:attrNameLst>
                                          <p:attrName>style.visibility</p:attrName>
                                        </p:attrNameLst>
                                      </p:cBhvr>
                                      <p:to>
                                        <p:strVal val="visible"/>
                                      </p:to>
                                    </p:set>
                                    <p:anim calcmode="lin" valueType="num">
                                      <p:cBhvr additive="base">
                                        <p:cTn id="67" dur="500" fill="hold"/>
                                        <p:tgtEl>
                                          <p:spTgt spid="110595">
                                            <p:txEl>
                                              <p:pRg st="16" end="1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059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0595">
                                            <p:txEl>
                                              <p:pRg st="17" end="17"/>
                                            </p:txEl>
                                          </p:spTgt>
                                        </p:tgtEl>
                                        <p:attrNameLst>
                                          <p:attrName>style.visibility</p:attrName>
                                        </p:attrNameLst>
                                      </p:cBhvr>
                                      <p:to>
                                        <p:strVal val="visible"/>
                                      </p:to>
                                    </p:set>
                                    <p:anim calcmode="lin" valueType="num">
                                      <p:cBhvr additive="base">
                                        <p:cTn id="73" dur="500" fill="hold"/>
                                        <p:tgtEl>
                                          <p:spTgt spid="110595">
                                            <p:txEl>
                                              <p:pRg st="17" end="17"/>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059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783594E-5F84-4969-B302-5CEC5085E4C4}" type="slidenum">
              <a:rPr lang="en-US" altLang="en-US" sz="1400">
                <a:latin typeface="Tahoma" panose="020B0604030504040204" pitchFamily="34" charset="0"/>
              </a:rPr>
              <a:pPr eaLnBrk="1" hangingPunct="1"/>
              <a:t>16</a:t>
            </a:fld>
            <a:endParaRPr lang="en-US" altLang="en-US" sz="1400">
              <a:latin typeface="Tahoma" panose="020B0604030504040204" pitchFamily="34" charset="0"/>
            </a:endParaRPr>
          </a:p>
        </p:txBody>
      </p:sp>
      <p:sp>
        <p:nvSpPr>
          <p:cNvPr id="97284" name="Rectangle 2"/>
          <p:cNvSpPr>
            <a:spLocks noGrp="1" noChangeArrowheads="1"/>
          </p:cNvSpPr>
          <p:nvPr>
            <p:ph type="title"/>
          </p:nvPr>
        </p:nvSpPr>
        <p:spPr/>
        <p:txBody>
          <a:bodyPr/>
          <a:lstStyle/>
          <a:p>
            <a:pPr eaLnBrk="1" hangingPunct="1"/>
            <a:r>
              <a:rPr lang="en-US" altLang="en-US"/>
              <a:t>Building Buttons</a:t>
            </a:r>
          </a:p>
        </p:txBody>
      </p:sp>
      <p:sp>
        <p:nvSpPr>
          <p:cNvPr id="110595" name="Rectangle 3"/>
          <p:cNvSpPr>
            <a:spLocks noGrp="1" noChangeArrowheads="1"/>
          </p:cNvSpPr>
          <p:nvPr>
            <p:ph type="body" idx="1"/>
          </p:nvPr>
        </p:nvSpPr>
        <p:spPr/>
        <p:txBody>
          <a:bodyPr/>
          <a:lstStyle/>
          <a:p>
            <a:pPr eaLnBrk="1" hangingPunct="1">
              <a:lnSpc>
                <a:spcPct val="80000"/>
              </a:lnSpc>
            </a:pPr>
            <a:r>
              <a:rPr lang="en-US" altLang="en-US" sz="2800" dirty="0"/>
              <a:t>Buttons are positioned by providing a center point, width, and height.</a:t>
            </a:r>
            <a:endParaRPr lang="en-US" altLang="en-US" sz="1000" dirty="0">
              <a:latin typeface="Courier New" panose="02070309020205020404" pitchFamily="49" charset="0"/>
            </a:endParaRPr>
          </a:p>
        </p:txBody>
      </p:sp>
    </p:spTree>
    <p:extLst>
      <p:ext uri="{BB962C8B-B14F-4D97-AF65-F5344CB8AC3E}">
        <p14:creationId xmlns:p14="http://schemas.microsoft.com/office/powerpoint/2010/main" val="3865942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2EE2B56-897C-4A0D-8818-03558A1E0A9E}" type="slidenum">
              <a:rPr lang="en-US" altLang="en-US" sz="1400">
                <a:latin typeface="Tahoma" panose="020B0604030504040204" pitchFamily="34" charset="0"/>
              </a:rPr>
              <a:pPr eaLnBrk="1" hangingPunct="1"/>
              <a:t>17</a:t>
            </a:fld>
            <a:endParaRPr lang="en-US" altLang="en-US" sz="1400">
              <a:latin typeface="Tahoma" panose="020B0604030504040204" pitchFamily="34" charset="0"/>
            </a:endParaRPr>
          </a:p>
        </p:txBody>
      </p:sp>
      <p:sp>
        <p:nvSpPr>
          <p:cNvPr id="98308" name="Rectangle 2"/>
          <p:cNvSpPr>
            <a:spLocks noGrp="1" noChangeArrowheads="1"/>
          </p:cNvSpPr>
          <p:nvPr>
            <p:ph type="title"/>
          </p:nvPr>
        </p:nvSpPr>
        <p:spPr/>
        <p:txBody>
          <a:bodyPr/>
          <a:lstStyle/>
          <a:p>
            <a:pPr eaLnBrk="1" hangingPunct="1"/>
            <a:r>
              <a:rPr lang="en-US" altLang="en-US"/>
              <a:t>Building Dice</a:t>
            </a:r>
          </a:p>
        </p:txBody>
      </p:sp>
      <p:sp>
        <p:nvSpPr>
          <p:cNvPr id="98309" name="Rectangle 3"/>
          <p:cNvSpPr>
            <a:spLocks noGrp="1" noChangeArrowheads="1"/>
          </p:cNvSpPr>
          <p:nvPr>
            <p:ph type="body" idx="1"/>
          </p:nvPr>
        </p:nvSpPr>
        <p:spPr/>
        <p:txBody>
          <a:bodyPr/>
          <a:lstStyle/>
          <a:p>
            <a:pPr eaLnBrk="1" hangingPunct="1"/>
            <a:r>
              <a:rPr lang="en-US" altLang="en-US"/>
              <a:t>The purpose of the </a:t>
            </a:r>
            <a:r>
              <a:rPr lang="en-US" altLang="en-US">
                <a:latin typeface="Courier New" panose="02070309020205020404" pitchFamily="49" charset="0"/>
              </a:rPr>
              <a:t>DieView</a:t>
            </a:r>
            <a:r>
              <a:rPr lang="en-US" altLang="en-US"/>
              <a:t> class is to graphically display the value of a die.</a:t>
            </a:r>
          </a:p>
          <a:p>
            <a:pPr eaLnBrk="1" hangingPunct="1"/>
            <a:r>
              <a:rPr lang="en-US" altLang="en-US"/>
              <a:t>The face of the die is a square/rectangle, and the pips/spots on the die are circles.</a:t>
            </a:r>
          </a:p>
          <a:p>
            <a:pPr eaLnBrk="1" hangingPunct="1"/>
            <a:r>
              <a:rPr lang="en-US" altLang="en-US"/>
              <a:t>As before, the </a:t>
            </a:r>
            <a:r>
              <a:rPr lang="en-US" altLang="en-US">
                <a:latin typeface="Courier New" panose="02070309020205020404" pitchFamily="49" charset="0"/>
              </a:rPr>
              <a:t>DieView</a:t>
            </a:r>
            <a:r>
              <a:rPr lang="en-US" altLang="en-US"/>
              <a:t> class will have a constructor and a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3A0B1CB-3AA9-4418-8908-0E5F2F99FE00}" type="slidenum">
              <a:rPr lang="en-US" altLang="en-US" sz="1400">
                <a:latin typeface="Tahoma" panose="020B0604030504040204" pitchFamily="34" charset="0"/>
              </a:rPr>
              <a:pPr eaLnBrk="1" hangingPunct="1"/>
              <a:t>18</a:t>
            </a:fld>
            <a:endParaRPr lang="en-US" altLang="en-US" sz="1400">
              <a:latin typeface="Tahoma" panose="020B0604030504040204" pitchFamily="34" charset="0"/>
            </a:endParaRPr>
          </a:p>
        </p:txBody>
      </p:sp>
      <p:sp>
        <p:nvSpPr>
          <p:cNvPr id="99332" name="Rectangle 2"/>
          <p:cNvSpPr>
            <a:spLocks noGrp="1" noChangeArrowheads="1"/>
          </p:cNvSpPr>
          <p:nvPr>
            <p:ph type="title"/>
          </p:nvPr>
        </p:nvSpPr>
        <p:spPr/>
        <p:txBody>
          <a:bodyPr/>
          <a:lstStyle/>
          <a:p>
            <a:pPr eaLnBrk="1" hangingPunct="1"/>
            <a:r>
              <a:rPr lang="en-US" altLang="en-US"/>
              <a:t>Building Dice</a:t>
            </a:r>
          </a:p>
        </p:txBody>
      </p:sp>
      <p:sp>
        <p:nvSpPr>
          <p:cNvPr id="99333" name="Rectangle 3"/>
          <p:cNvSpPr>
            <a:spLocks noGrp="1" noChangeArrowheads="1"/>
          </p:cNvSpPr>
          <p:nvPr>
            <p:ph type="body" idx="1"/>
          </p:nvPr>
        </p:nvSpPr>
        <p:spPr/>
        <p:txBody>
          <a:bodyPr/>
          <a:lstStyle/>
          <a:p>
            <a:pPr eaLnBrk="1" hangingPunct="1"/>
            <a:r>
              <a:rPr lang="en-US" altLang="en-US" b="1"/>
              <a:t>constructor</a:t>
            </a:r>
            <a:r>
              <a:rPr lang="en-US" altLang="en-US"/>
              <a:t> </a:t>
            </a:r>
            <a:r>
              <a:rPr lang="en-US" altLang="en-US">
                <a:latin typeface="Times New Roman" panose="02020603050405020304" pitchFamily="18" charset="0"/>
              </a:rPr>
              <a:t>–</a:t>
            </a:r>
            <a:r>
              <a:rPr lang="en-US" altLang="en-US"/>
              <a:t> Create a die in a window. We will specify the window, the center point of the die, and the size of the die as parameters.</a:t>
            </a:r>
          </a:p>
          <a:p>
            <a:pPr eaLnBrk="1" hangingPunct="1"/>
            <a:r>
              <a:rPr lang="en-US" altLang="en-US" b="1"/>
              <a:t>setValue</a:t>
            </a:r>
            <a:r>
              <a:rPr lang="en-US" altLang="en-US"/>
              <a:t> </a:t>
            </a:r>
            <a:r>
              <a:rPr lang="en-US" altLang="en-US">
                <a:latin typeface="Times New Roman" panose="02020603050405020304" pitchFamily="18" charset="0"/>
              </a:rPr>
              <a:t>–</a:t>
            </a:r>
            <a:r>
              <a:rPr lang="en-US" altLang="en-US"/>
              <a:t> Change the view to show a given value. The value to display will be passed as a parameter.</a:t>
            </a:r>
            <a:endParaRPr lang="en-US" alt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EDAED6E-1F25-498B-91E3-9E22CB4DC875}" type="slidenum">
              <a:rPr lang="en-US" altLang="en-US" sz="1400">
                <a:latin typeface="Tahoma" panose="020B0604030504040204" pitchFamily="34" charset="0"/>
              </a:rPr>
              <a:pPr eaLnBrk="1" hangingPunct="1"/>
              <a:t>19</a:t>
            </a:fld>
            <a:endParaRPr lang="en-US" altLang="en-US" sz="1400">
              <a:latin typeface="Tahoma" panose="020B0604030504040204" pitchFamily="34" charset="0"/>
            </a:endParaRPr>
          </a:p>
        </p:txBody>
      </p:sp>
      <p:sp>
        <p:nvSpPr>
          <p:cNvPr id="100356" name="Rectangle 2"/>
          <p:cNvSpPr>
            <a:spLocks noGrp="1" noChangeArrowheads="1"/>
          </p:cNvSpPr>
          <p:nvPr>
            <p:ph type="title"/>
          </p:nvPr>
        </p:nvSpPr>
        <p:spPr/>
        <p:txBody>
          <a:bodyPr/>
          <a:lstStyle/>
          <a:p>
            <a:pPr eaLnBrk="1" hangingPunct="1"/>
            <a:r>
              <a:rPr lang="en-US" altLang="en-US"/>
              <a:t>Building Dice</a:t>
            </a:r>
          </a:p>
        </p:txBody>
      </p:sp>
      <p:sp>
        <p:nvSpPr>
          <p:cNvPr id="100357" name="Rectangle 3"/>
          <p:cNvSpPr>
            <a:spLocks noGrp="1" noChangeArrowheads="1"/>
          </p:cNvSpPr>
          <p:nvPr>
            <p:ph type="body" idx="1"/>
          </p:nvPr>
        </p:nvSpPr>
        <p:spPr/>
        <p:txBody>
          <a:bodyPr/>
          <a:lstStyle/>
          <a:p>
            <a:pPr eaLnBrk="1" hangingPunct="1"/>
            <a:r>
              <a:rPr lang="en-US" altLang="en-US"/>
              <a:t>Clearly, the hardest part of this will be to turn on the pips on the die to represent the current value of the die.</a:t>
            </a:r>
          </a:p>
          <a:p>
            <a:pPr eaLnBrk="1" hangingPunct="1"/>
            <a:r>
              <a:rPr lang="en-US" altLang="en-US"/>
              <a:t>One approach is to pre-place the pips, and make them the same color as the die. When the spot is turned on, it will be redrawn with a darker color.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US"/>
              <a:t>Python Programming, 3/e</a:t>
            </a:r>
          </a:p>
        </p:txBody>
      </p:sp>
      <p:sp>
        <p:nvSpPr>
          <p:cNvPr id="6" name="Slide Number Placeholder 6"/>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0745DE8-3668-40FD-850A-942B9E33D75B}" type="slidenum">
              <a:rPr lang="en-US" altLang="en-US" sz="1400">
                <a:latin typeface="Tahoma" panose="020B0604030504040204" pitchFamily="34" charset="0"/>
              </a:rPr>
              <a:pPr eaLnBrk="1" hangingPunct="1"/>
              <a:t>2</a:t>
            </a:fld>
            <a:endParaRPr lang="en-US" altLang="en-US" sz="1400">
              <a:latin typeface="Tahoma" panose="020B0604030504040204" pitchFamily="34" charset="0"/>
            </a:endParaRPr>
          </a:p>
        </p:txBody>
      </p:sp>
      <p:sp>
        <p:nvSpPr>
          <p:cNvPr id="83972" name="Rectangle 2"/>
          <p:cNvSpPr>
            <a:spLocks noGrp="1" noChangeArrowheads="1"/>
          </p:cNvSpPr>
          <p:nvPr>
            <p:ph type="title"/>
          </p:nvPr>
        </p:nvSpPr>
        <p:spPr/>
        <p:txBody>
          <a:bodyPr/>
          <a:lstStyle/>
          <a:p>
            <a:pPr eaLnBrk="1" hangingPunct="1"/>
            <a:r>
              <a:rPr lang="en-US" altLang="en-US"/>
              <a:t>Example Program: Dice Roller</a:t>
            </a:r>
          </a:p>
        </p:txBody>
      </p:sp>
      <p:sp>
        <p:nvSpPr>
          <p:cNvPr id="95235" name="Rectangle 3"/>
          <p:cNvSpPr>
            <a:spLocks noGrp="1" noChangeArrowheads="1"/>
          </p:cNvSpPr>
          <p:nvPr>
            <p:ph type="body" sz="half" idx="1"/>
          </p:nvPr>
        </p:nvSpPr>
        <p:spPr/>
        <p:txBody>
          <a:bodyPr/>
          <a:lstStyle/>
          <a:p>
            <a:pPr eaLnBrk="1" hangingPunct="1"/>
            <a:r>
              <a:rPr lang="en-US" altLang="en-US" sz="2800"/>
              <a:t>There are two kinds of widgets: buttons and dice.</a:t>
            </a:r>
          </a:p>
          <a:p>
            <a:pPr eaLnBrk="1" hangingPunct="1"/>
            <a:r>
              <a:rPr lang="en-US" altLang="en-US" sz="2800"/>
              <a:t>The two buttons will be examples of the </a:t>
            </a:r>
            <a:r>
              <a:rPr lang="en-US" altLang="en-US" sz="2800">
                <a:latin typeface="Courier New" panose="02070309020205020404" pitchFamily="49" charset="0"/>
              </a:rPr>
              <a:t>Button</a:t>
            </a:r>
            <a:r>
              <a:rPr lang="en-US" altLang="en-US" sz="2800"/>
              <a:t> class, while the dice images will be provided by </a:t>
            </a:r>
            <a:r>
              <a:rPr lang="en-US" altLang="en-US" sz="2800">
                <a:latin typeface="Courier New" panose="02070309020205020404" pitchFamily="49" charset="0"/>
              </a:rPr>
              <a:t>dieView</a:t>
            </a:r>
            <a:r>
              <a:rPr lang="en-US" altLang="en-US" sz="2800"/>
              <a:t>.</a:t>
            </a:r>
          </a:p>
        </p:txBody>
      </p:sp>
      <p:pic>
        <p:nvPicPr>
          <p:cNvPr id="83974" name="Picture 4" descr="diceroll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62600" y="2362200"/>
            <a:ext cx="2925763" cy="32004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6D7F021-27BA-431A-9E81-790A69DC6E54}" type="slidenum">
              <a:rPr lang="en-US" altLang="en-US" sz="1400">
                <a:latin typeface="Tahoma" panose="020B0604030504040204" pitchFamily="34" charset="0"/>
              </a:rPr>
              <a:pPr eaLnBrk="1" hangingPunct="1"/>
              <a:t>20</a:t>
            </a:fld>
            <a:endParaRPr lang="en-US" altLang="en-US" sz="1400">
              <a:latin typeface="Tahoma" panose="020B0604030504040204" pitchFamily="34" charset="0"/>
            </a:endParaRPr>
          </a:p>
        </p:txBody>
      </p:sp>
      <p:sp>
        <p:nvSpPr>
          <p:cNvPr id="101380" name="Rectangle 2"/>
          <p:cNvSpPr>
            <a:spLocks noGrp="1" noChangeArrowheads="1"/>
          </p:cNvSpPr>
          <p:nvPr>
            <p:ph type="title"/>
          </p:nvPr>
        </p:nvSpPr>
        <p:spPr/>
        <p:txBody>
          <a:bodyPr/>
          <a:lstStyle/>
          <a:p>
            <a:pPr eaLnBrk="1" hangingPunct="1"/>
            <a:r>
              <a:rPr lang="en-US" altLang="en-US"/>
              <a:t>Building Dice</a:t>
            </a:r>
          </a:p>
        </p:txBody>
      </p:sp>
      <p:sp>
        <p:nvSpPr>
          <p:cNvPr id="101381" name="Rectangle 3"/>
          <p:cNvSpPr>
            <a:spLocks noGrp="1" noChangeArrowheads="1"/>
          </p:cNvSpPr>
          <p:nvPr>
            <p:ph type="body" idx="1"/>
          </p:nvPr>
        </p:nvSpPr>
        <p:spPr/>
        <p:txBody>
          <a:bodyPr/>
          <a:lstStyle/>
          <a:p>
            <a:pPr eaLnBrk="1" hangingPunct="1"/>
            <a:r>
              <a:rPr lang="en-US" altLang="en-US"/>
              <a:t>A standard die will need seven pips -- a column of three on the left and right sides, and one in the center.</a:t>
            </a:r>
          </a:p>
          <a:p>
            <a:pPr eaLnBrk="1" hangingPunct="1"/>
            <a:r>
              <a:rPr lang="en-US" altLang="en-US"/>
              <a:t>The constructor will create the background square and the seven circles. </a:t>
            </a:r>
            <a:r>
              <a:rPr lang="en-US" altLang="en-US">
                <a:latin typeface="Courier New" panose="02070309020205020404" pitchFamily="49" charset="0"/>
              </a:rPr>
              <a:t>setValue</a:t>
            </a:r>
            <a:r>
              <a:rPr lang="en-US" altLang="en-US"/>
              <a:t> will set the colors of the circles based on the value of the die.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E318DAE-AC90-457D-BD89-804A513BAC1D}" type="slidenum">
              <a:rPr lang="en-US" altLang="en-US" sz="1400">
                <a:latin typeface="Tahoma" panose="020B0604030504040204" pitchFamily="34" charset="0"/>
              </a:rPr>
              <a:pPr eaLnBrk="1" hangingPunct="1"/>
              <a:t>21</a:t>
            </a:fld>
            <a:endParaRPr lang="en-US" altLang="en-US" sz="1400">
              <a:latin typeface="Tahoma" panose="020B0604030504040204" pitchFamily="34" charset="0"/>
            </a:endParaRPr>
          </a:p>
        </p:txBody>
      </p:sp>
      <p:sp>
        <p:nvSpPr>
          <p:cNvPr id="102404" name="Rectangle 2"/>
          <p:cNvSpPr>
            <a:spLocks noGrp="1" noChangeArrowheads="1"/>
          </p:cNvSpPr>
          <p:nvPr>
            <p:ph type="title"/>
          </p:nvPr>
        </p:nvSpPr>
        <p:spPr/>
        <p:txBody>
          <a:bodyPr/>
          <a:lstStyle/>
          <a:p>
            <a:pPr eaLnBrk="1" hangingPunct="1"/>
            <a:r>
              <a:rPr lang="en-US" altLang="en-US"/>
              <a:t>Building Dice</a:t>
            </a:r>
          </a:p>
        </p:txBody>
      </p:sp>
      <p:sp>
        <p:nvSpPr>
          <p:cNvPr id="102405" name="Rectangle 3"/>
          <p:cNvSpPr>
            <a:spLocks noGrp="1" noChangeArrowheads="1"/>
          </p:cNvSpPr>
          <p:nvPr>
            <p:ph type="body" idx="1"/>
          </p:nvPr>
        </p:nvSpPr>
        <p:spPr>
          <a:xfrm>
            <a:off x="1150938" y="1828800"/>
            <a:ext cx="7772400" cy="4114800"/>
          </a:xfrm>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dieview.py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 widget for displaying the value of a die</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graphics import *</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class </a:t>
            </a:r>
            <a:r>
              <a:rPr lang="en-US" altLang="en-US" sz="1400" dirty="0" err="1">
                <a:latin typeface="Courier New" panose="02070309020205020404" pitchFamily="49" charset="0"/>
              </a:rPr>
              <a:t>DieView</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 is a widget that displays a graphical representation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of a standard six-sided die."""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__</a:t>
            </a:r>
            <a:r>
              <a:rPr lang="en-US" altLang="en-US" sz="1400" dirty="0" err="1">
                <a:latin typeface="Courier New" panose="02070309020205020404" pitchFamily="49" charset="0"/>
              </a:rPr>
              <a:t>init</a:t>
            </a:r>
            <a:r>
              <a:rPr lang="en-US" altLang="en-US" sz="1400" dirty="0">
                <a:latin typeface="Courier New" panose="02070309020205020404" pitchFamily="49" charset="0"/>
              </a:rPr>
              <a:t>__(self, win, center, size):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"""Create a view of a die, e.g.:</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d1 = </a:t>
            </a:r>
            <a:r>
              <a:rPr lang="en-US" altLang="en-US" sz="1400" dirty="0" err="1">
                <a:latin typeface="Courier New" panose="02070309020205020404" pitchFamily="49" charset="0"/>
              </a:rPr>
              <a:t>GDie</a:t>
            </a:r>
            <a:r>
              <a:rPr lang="en-US" altLang="en-US" sz="1400" dirty="0">
                <a:latin typeface="Courier New" panose="02070309020205020404" pitchFamily="49" charset="0"/>
              </a:rPr>
              <a:t>(</a:t>
            </a:r>
            <a:r>
              <a:rPr lang="en-US" altLang="en-US" sz="1400" dirty="0" err="1">
                <a:latin typeface="Courier New" panose="02070309020205020404" pitchFamily="49" charset="0"/>
              </a:rPr>
              <a:t>myWin</a:t>
            </a:r>
            <a:r>
              <a:rPr lang="en-US" altLang="en-US" sz="1400" dirty="0">
                <a:latin typeface="Courier New" panose="02070309020205020404" pitchFamily="49" charset="0"/>
              </a:rPr>
              <a:t>, Point(40,50), 20)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creates a die centered at (40,50) having sides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of length 20."""</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first </a:t>
            </a:r>
            <a:r>
              <a:rPr lang="en-US" altLang="en-US" sz="1400" dirty="0" err="1">
                <a:latin typeface="Courier New" panose="02070309020205020404" pitchFamily="49" charset="0"/>
              </a:rPr>
              <a:t>defind</a:t>
            </a:r>
            <a:r>
              <a:rPr lang="en-US" altLang="en-US" sz="1400" dirty="0">
                <a:latin typeface="Courier New" panose="02070309020205020404" pitchFamily="49" charset="0"/>
              </a:rPr>
              <a:t> some standard values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self.win</a:t>
            </a:r>
            <a:r>
              <a:rPr lang="en-US" altLang="en-US" sz="1400" dirty="0">
                <a:latin typeface="Courier New" panose="02070309020205020404" pitchFamily="49" charset="0"/>
              </a:rPr>
              <a:t> = win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 = "white" # color of die face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 = "black" # color of the pips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self.psize</a:t>
            </a:r>
            <a:r>
              <a:rPr lang="en-US" altLang="en-US" sz="1400" dirty="0">
                <a:latin typeface="Courier New" panose="02070309020205020404" pitchFamily="49" charset="0"/>
              </a:rPr>
              <a:t> = 0.1 * size   # radius of each pip</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hsize</a:t>
            </a:r>
            <a:r>
              <a:rPr lang="en-US" altLang="en-US" sz="1400" dirty="0">
                <a:latin typeface="Courier New" panose="02070309020205020404" pitchFamily="49" charset="0"/>
              </a:rPr>
              <a:t> = size / 2.0        # half of size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offset = 0.6 * </a:t>
            </a:r>
            <a:r>
              <a:rPr lang="en-US" altLang="en-US" sz="1400" dirty="0" err="1">
                <a:latin typeface="Courier New" panose="02070309020205020404" pitchFamily="49" charset="0"/>
              </a:rPr>
              <a:t>hsize</a:t>
            </a:r>
            <a:r>
              <a:rPr lang="en-US" altLang="en-US" sz="1400" dirty="0">
                <a:latin typeface="Courier New" panose="02070309020205020404" pitchFamily="49" charset="0"/>
              </a:rPr>
              <a:t>      # distance from center to outer pip</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C0A5F74-370E-46D4-96DA-A39114FEAADF}" type="slidenum">
              <a:rPr lang="en-US" altLang="en-US" sz="1400">
                <a:latin typeface="Tahoma" panose="020B0604030504040204" pitchFamily="34" charset="0"/>
              </a:rPr>
              <a:pPr eaLnBrk="1" hangingPunct="1"/>
              <a:t>22</a:t>
            </a:fld>
            <a:endParaRPr lang="en-US" altLang="en-US" sz="1400">
              <a:latin typeface="Tahoma" panose="020B0604030504040204" pitchFamily="34" charset="0"/>
            </a:endParaRPr>
          </a:p>
        </p:txBody>
      </p:sp>
      <p:sp>
        <p:nvSpPr>
          <p:cNvPr id="103428" name="Rectangle 2"/>
          <p:cNvSpPr>
            <a:spLocks noGrp="1" noChangeArrowheads="1"/>
          </p:cNvSpPr>
          <p:nvPr>
            <p:ph type="title"/>
          </p:nvPr>
        </p:nvSpPr>
        <p:spPr/>
        <p:txBody>
          <a:bodyPr/>
          <a:lstStyle/>
          <a:p>
            <a:pPr eaLnBrk="1" hangingPunct="1"/>
            <a:r>
              <a:rPr lang="en-US" altLang="en-US"/>
              <a:t>Building Dice</a:t>
            </a:r>
          </a:p>
        </p:txBody>
      </p:sp>
      <p:sp>
        <p:nvSpPr>
          <p:cNvPr id="10342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create a square for the face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cx, cy = </a:t>
            </a:r>
            <a:r>
              <a:rPr lang="en-US" altLang="en-US" sz="1400" dirty="0" err="1">
                <a:latin typeface="Courier New" panose="02070309020205020404" pitchFamily="49" charset="0"/>
              </a:rPr>
              <a:t>center.getX</a:t>
            </a:r>
            <a:r>
              <a:rPr lang="en-US" altLang="en-US" sz="1400" dirty="0">
                <a:latin typeface="Courier New" panose="02070309020205020404" pitchFamily="49" charset="0"/>
              </a:rPr>
              <a:t>(), </a:t>
            </a:r>
            <a:r>
              <a:rPr lang="en-US" altLang="en-US" sz="1400" dirty="0" err="1">
                <a:latin typeface="Courier New" panose="02070309020205020404" pitchFamily="49" charset="0"/>
              </a:rPr>
              <a:t>center.getY</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p1 = Point(cx-</a:t>
            </a:r>
            <a:r>
              <a:rPr lang="en-US" altLang="en-US" sz="1400" dirty="0" err="1">
                <a:latin typeface="Courier New" panose="02070309020205020404" pitchFamily="49" charset="0"/>
              </a:rPr>
              <a:t>hsize</a:t>
            </a:r>
            <a:r>
              <a:rPr lang="en-US" altLang="en-US" sz="1400" dirty="0">
                <a:latin typeface="Courier New" panose="02070309020205020404" pitchFamily="49" charset="0"/>
              </a:rPr>
              <a:t>, cy-</a:t>
            </a:r>
            <a:r>
              <a:rPr lang="en-US" altLang="en-US" sz="1400" dirty="0" err="1">
                <a:latin typeface="Courier New" panose="02070309020205020404" pitchFamily="49" charset="0"/>
              </a:rPr>
              <a:t>hsize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p2 = Point(</a:t>
            </a:r>
            <a:r>
              <a:rPr lang="en-US" altLang="en-US" sz="1400" dirty="0" err="1">
                <a:latin typeface="Courier New" panose="02070309020205020404" pitchFamily="49" charset="0"/>
              </a:rPr>
              <a:t>cx+hsize</a:t>
            </a:r>
            <a:r>
              <a:rPr lang="en-US" altLang="en-US" sz="1400" dirty="0">
                <a:latin typeface="Courier New" panose="02070309020205020404" pitchFamily="49" charset="0"/>
              </a:rPr>
              <a:t>, </a:t>
            </a:r>
            <a:r>
              <a:rPr lang="en-US" altLang="en-US" sz="1400" dirty="0" err="1">
                <a:latin typeface="Courier New" panose="02070309020205020404" pitchFamily="49" charset="0"/>
              </a:rPr>
              <a:t>cy+hsize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rect</a:t>
            </a:r>
            <a:r>
              <a:rPr lang="en-US" altLang="en-US" sz="1400" dirty="0">
                <a:latin typeface="Courier New" panose="02070309020205020404" pitchFamily="49" charset="0"/>
              </a:rPr>
              <a:t> = Rectangle(p1,p2)</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rect.draw</a:t>
            </a:r>
            <a:r>
              <a:rPr lang="en-US" altLang="en-US" sz="1400" dirty="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rect.setFill</a:t>
            </a:r>
            <a:r>
              <a:rPr lang="en-US" altLang="en-US" sz="1400" dirty="0">
                <a:latin typeface="Courier New" panose="02070309020205020404" pitchFamily="49" charset="0"/>
              </a:rPr>
              <a:t>(</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Create 7 circles for standard pip locations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self.pip1 = self.__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(cx-offset, cy-offset)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self.pip2 = self.__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(cx-offset, cy)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self.pip3 = self.__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(cx-offset, </a:t>
            </a:r>
            <a:r>
              <a:rPr lang="en-US" altLang="en-US" sz="1400" dirty="0" err="1">
                <a:latin typeface="Courier New" panose="02070309020205020404" pitchFamily="49" charset="0"/>
              </a:rPr>
              <a:t>cy+offset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self.pip4 = self.__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(cx, cy)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self.pip5 = self.__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a:t>
            </a:r>
            <a:r>
              <a:rPr lang="en-US" altLang="en-US" sz="1400" dirty="0" err="1">
                <a:latin typeface="Courier New" panose="02070309020205020404" pitchFamily="49" charset="0"/>
              </a:rPr>
              <a:t>cx+offset</a:t>
            </a:r>
            <a:r>
              <a:rPr lang="en-US" altLang="en-US" sz="1400" dirty="0">
                <a:latin typeface="Courier New" panose="02070309020205020404" pitchFamily="49" charset="0"/>
              </a:rPr>
              <a:t>, cy-offset)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self.pip6 = self.__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a:t>
            </a:r>
            <a:r>
              <a:rPr lang="en-US" altLang="en-US" sz="1400" dirty="0" err="1">
                <a:latin typeface="Courier New" panose="02070309020205020404" pitchFamily="49" charset="0"/>
              </a:rPr>
              <a:t>cx+offset</a:t>
            </a:r>
            <a:r>
              <a:rPr lang="en-US" altLang="en-US" sz="1400" dirty="0">
                <a:latin typeface="Courier New" panose="02070309020205020404" pitchFamily="49" charset="0"/>
              </a:rPr>
              <a:t>, cy)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self.pip7 = self.__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a:t>
            </a:r>
            <a:r>
              <a:rPr lang="en-US" altLang="en-US" sz="1400" dirty="0" err="1">
                <a:latin typeface="Courier New" panose="02070309020205020404" pitchFamily="49" charset="0"/>
              </a:rPr>
              <a:t>cx+offset</a:t>
            </a:r>
            <a:r>
              <a:rPr lang="en-US" altLang="en-US" sz="1400" dirty="0">
                <a:latin typeface="Courier New" panose="02070309020205020404" pitchFamily="49" charset="0"/>
              </a:rPr>
              <a:t>, </a:t>
            </a:r>
            <a:r>
              <a:rPr lang="en-US" altLang="en-US" sz="1400" dirty="0" err="1">
                <a:latin typeface="Courier New" panose="02070309020205020404" pitchFamily="49" charset="0"/>
              </a:rPr>
              <a:t>cy+offset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self.setValue</a:t>
            </a:r>
            <a:r>
              <a:rPr lang="en-US" altLang="en-US" sz="1400" dirty="0">
                <a:latin typeface="Courier New" panose="02070309020205020404" pitchFamily="49" charset="0"/>
              </a:rPr>
              <a:t>(1)</a:t>
            </a:r>
          </a:p>
          <a:p>
            <a:pPr eaLnBrk="1" hangingPunct="1">
              <a:lnSpc>
                <a:spcPct val="80000"/>
              </a:lnSpc>
            </a:pPr>
            <a:endParaRPr lang="en-US" altLang="en-US" sz="1400" dirty="0">
              <a:latin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FF791B6-5CB4-452C-BE2A-4CDA240DA6BF}" type="slidenum">
              <a:rPr lang="en-US" altLang="en-US" sz="1400">
                <a:latin typeface="Tahoma" panose="020B0604030504040204" pitchFamily="34" charset="0"/>
              </a:rPr>
              <a:pPr eaLnBrk="1" hangingPunct="1"/>
              <a:t>23</a:t>
            </a:fld>
            <a:endParaRPr lang="en-US" altLang="en-US" sz="1400">
              <a:latin typeface="Tahoma" panose="020B0604030504040204" pitchFamily="34" charset="0"/>
            </a:endParaRPr>
          </a:p>
        </p:txBody>
      </p:sp>
      <p:sp>
        <p:nvSpPr>
          <p:cNvPr id="104452" name="Rectangle 2"/>
          <p:cNvSpPr>
            <a:spLocks noGrp="1" noChangeArrowheads="1"/>
          </p:cNvSpPr>
          <p:nvPr>
            <p:ph type="title"/>
          </p:nvPr>
        </p:nvSpPr>
        <p:spPr/>
        <p:txBody>
          <a:bodyPr/>
          <a:lstStyle/>
          <a:p>
            <a:pPr eaLnBrk="1" hangingPunct="1"/>
            <a:r>
              <a:rPr lang="en-US" altLang="en-US"/>
              <a:t>Building Dice</a:t>
            </a:r>
          </a:p>
        </p:txBody>
      </p:sp>
      <p:sp>
        <p:nvSpPr>
          <p:cNvPr id="10445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__</a:t>
            </a:r>
            <a:r>
              <a:rPr lang="en-US" altLang="en-US" sz="1400" dirty="0" err="1">
                <a:latin typeface="Courier New" panose="02070309020205020404" pitchFamily="49" charset="0"/>
              </a:rPr>
              <a:t>makePip</a:t>
            </a:r>
            <a:r>
              <a:rPr lang="en-US" altLang="en-US" sz="1400" dirty="0">
                <a:latin typeface="Courier New" panose="02070309020205020404" pitchFamily="49" charset="0"/>
              </a:rPr>
              <a:t>(self, x, 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"""Internal helper method to draw a pip at (</a:t>
            </a:r>
            <a:r>
              <a:rPr lang="en-US" altLang="en-US" sz="1400" dirty="0" err="1">
                <a:latin typeface="Courier New" panose="02070309020205020404" pitchFamily="49" charset="0"/>
              </a:rPr>
              <a:t>x,y</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pip = Circle(Point(</a:t>
            </a:r>
            <a:r>
              <a:rPr lang="en-US" altLang="en-US" sz="1400" dirty="0" err="1">
                <a:latin typeface="Courier New" panose="02070309020205020404" pitchFamily="49" charset="0"/>
              </a:rPr>
              <a:t>x,y</a:t>
            </a:r>
            <a:r>
              <a:rPr lang="en-US" altLang="en-US" sz="1400" dirty="0">
                <a:latin typeface="Courier New" panose="02070309020205020404" pitchFamily="49" charset="0"/>
              </a:rPr>
              <a:t>), </a:t>
            </a:r>
            <a:r>
              <a:rPr lang="en-US" altLang="en-US" sz="1400" dirty="0" err="1">
                <a:latin typeface="Courier New" panose="02070309020205020404" pitchFamily="49" charset="0"/>
              </a:rPr>
              <a:t>self.psize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pip.setFill</a:t>
            </a:r>
            <a:r>
              <a:rPr lang="en-US" altLang="en-US" sz="1400" dirty="0">
                <a:latin typeface="Courier New" panose="02070309020205020404" pitchFamily="49" charset="0"/>
              </a:rPr>
              <a:t>(</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pip.setOutline</a:t>
            </a:r>
            <a:r>
              <a:rPr lang="en-US" altLang="en-US" sz="1400" dirty="0">
                <a:latin typeface="Courier New" panose="02070309020205020404" pitchFamily="49" charset="0"/>
              </a:rPr>
              <a:t>(</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pip.draw</a:t>
            </a:r>
            <a:r>
              <a:rPr lang="en-US" altLang="en-US" sz="1400" dirty="0">
                <a:latin typeface="Courier New" panose="02070309020205020404" pitchFamily="49" charset="0"/>
              </a:rPr>
              <a:t>(</a:t>
            </a:r>
            <a:r>
              <a:rPr lang="en-US" altLang="en-US" sz="1400" dirty="0" err="1">
                <a:latin typeface="Courier New" panose="02070309020205020404" pitchFamily="49" charset="0"/>
              </a:rPr>
              <a:t>self.win</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return pip</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a:t>
            </a:r>
            <a:r>
              <a:rPr lang="en-US" altLang="en-US" sz="1400" dirty="0" err="1">
                <a:latin typeface="Courier New" panose="02070309020205020404" pitchFamily="49" charset="0"/>
              </a:rPr>
              <a:t>setValue</a:t>
            </a:r>
            <a:r>
              <a:rPr lang="en-US" altLang="en-US" sz="1400" dirty="0">
                <a:latin typeface="Courier New" panose="02070309020205020404" pitchFamily="49" charset="0"/>
              </a:rPr>
              <a:t>(self, value):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Set this die to display value."""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turn all pips off</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self.pip1.setFill(</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self.pip2.setFill(</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self.pip3.setFill(</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self.pip4.setFill(</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self.pip5.setFill(</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self.pip6.setFill(</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self.pip7.setFill(</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pPr>
            <a:endParaRPr lang="en-US" altLang="en-US" sz="1400" dirty="0">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pPr eaLnBrk="1" hangingPunct="1"/>
            <a:r>
              <a:rPr lang="en-US" altLang="en-US"/>
              <a:t>Building Dice</a:t>
            </a:r>
          </a:p>
        </p:txBody>
      </p:sp>
      <p:sp>
        <p:nvSpPr>
          <p:cNvPr id="105477" name="Rectangle 3"/>
          <p:cNvSpPr>
            <a:spLocks noGrp="1" noChangeArrowheads="1"/>
          </p:cNvSpPr>
          <p:nvPr>
            <p:ph sz="half" idx="1"/>
          </p:nvPr>
        </p:nvSpPr>
        <p:spPr>
          <a:xfrm>
            <a:off x="-380144" y="1998012"/>
            <a:ext cx="5180744" cy="4114800"/>
          </a:xfrm>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turn correct pips on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if value == 1:</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self.pip4.setFill(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elif</a:t>
            </a:r>
            <a:r>
              <a:rPr lang="en-US" altLang="en-US" sz="1400" dirty="0">
                <a:latin typeface="Courier New" panose="02070309020205020404" pitchFamily="49" charset="0"/>
              </a:rPr>
              <a:t> value == 2:</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self.pip1.setFill(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self.pip7.setFill(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elif</a:t>
            </a:r>
            <a:r>
              <a:rPr lang="en-US" altLang="en-US" sz="1400" dirty="0">
                <a:latin typeface="Courier New" panose="02070309020205020404" pitchFamily="49" charset="0"/>
              </a:rPr>
              <a:t> value == 3:</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self.pip1.setFill(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self.pip7.setFill(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self.pip4.setFill(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elif</a:t>
            </a:r>
            <a:r>
              <a:rPr lang="en-US" altLang="en-US" sz="1400" dirty="0">
                <a:latin typeface="Courier New" panose="02070309020205020404" pitchFamily="49" charset="0"/>
              </a:rPr>
              <a:t> value == 4:</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self.pip1.setFill(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self.pip3.setFill(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self.pip5.setFill(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self.pip7.setFill(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p:txBody>
      </p:sp>
      <p:sp>
        <p:nvSpPr>
          <p:cNvPr id="2" name="Content Placeholder 1"/>
          <p:cNvSpPr>
            <a:spLocks noGrp="1"/>
          </p:cNvSpPr>
          <p:nvPr>
            <p:ph sz="half" idx="2"/>
          </p:nvPr>
        </p:nvSpPr>
        <p:spPr>
          <a:xfrm>
            <a:off x="4800600" y="2022841"/>
            <a:ext cx="4953000" cy="4114800"/>
          </a:xfrm>
        </p:spPr>
        <p:txBody>
          <a:bodyPr/>
          <a:lstStyle/>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elif</a:t>
            </a:r>
            <a:r>
              <a:rPr lang="en-US" altLang="en-US" sz="1400" dirty="0">
                <a:latin typeface="Courier New" panose="02070309020205020404" pitchFamily="49" charset="0"/>
              </a:rPr>
              <a:t> value == 5:          self.pip1.setFill(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self.pip3.setFill(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self.pip4.setFill(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self.pip5.setFill(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self.pip7.setFill(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else:</a:t>
            </a:r>
          </a:p>
          <a:p>
            <a:pPr eaLnBrk="1" hangingPunct="1">
              <a:lnSpc>
                <a:spcPct val="80000"/>
              </a:lnSpc>
              <a:buNone/>
            </a:pPr>
            <a:r>
              <a:rPr lang="en-US" altLang="en-US" sz="1400" dirty="0">
                <a:latin typeface="Courier New" panose="02070309020205020404" pitchFamily="49" charset="0"/>
              </a:rPr>
              <a:t>   self.pip1.setFill(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self.pip2.setFill(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self.pip3.setFill(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self.pip5.setFill(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self.pip6.setFill(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self.pip7.setFill(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endParaRPr lang="en-US" sz="1400" dirty="0"/>
          </a:p>
        </p:txBody>
      </p:sp>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FD7ABC8-1F4D-45F6-8459-FB2AA279BE90}" type="slidenum">
              <a:rPr lang="en-US" altLang="en-US" sz="1400">
                <a:latin typeface="Tahoma" panose="020B0604030504040204" pitchFamily="34" charset="0"/>
              </a:rPr>
              <a:pPr eaLnBrk="1" hangingPunct="1"/>
              <a:t>24</a:t>
            </a:fld>
            <a:endParaRPr lang="en-US" altLang="en-US" sz="1400">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D448420-351C-4CB3-A6DD-E7625BF0A900}" type="slidenum">
              <a:rPr lang="en-US" altLang="en-US" sz="1400">
                <a:latin typeface="Tahoma" panose="020B0604030504040204" pitchFamily="34" charset="0"/>
              </a:rPr>
              <a:pPr eaLnBrk="1" hangingPunct="1"/>
              <a:t>25</a:t>
            </a:fld>
            <a:endParaRPr lang="en-US" altLang="en-US" sz="1400">
              <a:latin typeface="Tahoma" panose="020B0604030504040204" pitchFamily="34" charset="0"/>
            </a:endParaRPr>
          </a:p>
        </p:txBody>
      </p:sp>
      <p:sp>
        <p:nvSpPr>
          <p:cNvPr id="106500" name="Rectangle 2"/>
          <p:cNvSpPr>
            <a:spLocks noGrp="1" noChangeArrowheads="1"/>
          </p:cNvSpPr>
          <p:nvPr>
            <p:ph type="title"/>
          </p:nvPr>
        </p:nvSpPr>
        <p:spPr/>
        <p:txBody>
          <a:bodyPr/>
          <a:lstStyle/>
          <a:p>
            <a:pPr eaLnBrk="1" hangingPunct="1"/>
            <a:r>
              <a:rPr lang="en-US" altLang="en-US"/>
              <a:t>Building Dice</a:t>
            </a:r>
          </a:p>
        </p:txBody>
      </p:sp>
      <p:sp>
        <p:nvSpPr>
          <p:cNvPr id="106501" name="Rectangle 3"/>
          <p:cNvSpPr>
            <a:spLocks noGrp="1" noChangeArrowheads="1"/>
          </p:cNvSpPr>
          <p:nvPr>
            <p:ph type="body" idx="1"/>
          </p:nvPr>
        </p:nvSpPr>
        <p:spPr/>
        <p:txBody>
          <a:bodyPr/>
          <a:lstStyle/>
          <a:p>
            <a:pPr eaLnBrk="1" hangingPunct="1"/>
            <a:r>
              <a:rPr lang="en-US" altLang="en-US" sz="2800"/>
              <a:t>Things to notice:</a:t>
            </a:r>
          </a:p>
          <a:p>
            <a:pPr lvl="1" eaLnBrk="1" hangingPunct="1"/>
            <a:r>
              <a:rPr lang="en-US" altLang="en-US" sz="2400"/>
              <a:t>The size of the spots being 1/10 of the size of the die was determined by trial and error.</a:t>
            </a:r>
          </a:p>
          <a:p>
            <a:pPr lvl="1" eaLnBrk="1" hangingPunct="1"/>
            <a:r>
              <a:rPr lang="en-US" altLang="en-US" sz="2400"/>
              <a:t>We define and calculate various attributes of the die in the constructor and then use them in other methods and functions within the class so that if we wanted to change the appearance, all those values and the code to go with them is in one place, rather than throughout the class.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0E748B1-DC29-4123-9CB7-C28D3A6318C8}" type="slidenum">
              <a:rPr lang="en-US" altLang="en-US" sz="1400">
                <a:latin typeface="Tahoma" panose="020B0604030504040204" pitchFamily="34" charset="0"/>
              </a:rPr>
              <a:pPr eaLnBrk="1" hangingPunct="1"/>
              <a:t>26</a:t>
            </a:fld>
            <a:endParaRPr lang="en-US" altLang="en-US" sz="1400">
              <a:latin typeface="Tahoma" panose="020B0604030504040204" pitchFamily="34" charset="0"/>
            </a:endParaRPr>
          </a:p>
        </p:txBody>
      </p:sp>
      <p:sp>
        <p:nvSpPr>
          <p:cNvPr id="107524" name="Rectangle 2"/>
          <p:cNvSpPr>
            <a:spLocks noGrp="1" noChangeArrowheads="1"/>
          </p:cNvSpPr>
          <p:nvPr>
            <p:ph type="title"/>
          </p:nvPr>
        </p:nvSpPr>
        <p:spPr/>
        <p:txBody>
          <a:bodyPr/>
          <a:lstStyle/>
          <a:p>
            <a:pPr eaLnBrk="1" hangingPunct="1"/>
            <a:r>
              <a:rPr lang="en-US" altLang="en-US"/>
              <a:t>Building Dice</a:t>
            </a:r>
          </a:p>
        </p:txBody>
      </p:sp>
      <p:sp>
        <p:nvSpPr>
          <p:cNvPr id="107525" name="Rectangle 3"/>
          <p:cNvSpPr>
            <a:spLocks noGrp="1" noChangeArrowheads="1"/>
          </p:cNvSpPr>
          <p:nvPr>
            <p:ph type="body" idx="1"/>
          </p:nvPr>
        </p:nvSpPr>
        <p:spPr/>
        <p:txBody>
          <a:bodyPr/>
          <a:lstStyle/>
          <a:p>
            <a:pPr lvl="1" eaLnBrk="1" hangingPunct="1"/>
            <a:r>
              <a:rPr lang="en-US" altLang="en-US">
                <a:latin typeface="Courier New" panose="02070309020205020404" pitchFamily="49" charset="0"/>
              </a:rPr>
              <a:t>__makePip</a:t>
            </a:r>
            <a:r>
              <a:rPr lang="en-US" altLang="en-US"/>
              <a:t> is a helper function to draw each of the seven pips on the die. Since it is only useful within </a:t>
            </a:r>
            <a:r>
              <a:rPr lang="en-US" altLang="en-US">
                <a:latin typeface="Courier New" panose="02070309020205020404" pitchFamily="49" charset="0"/>
              </a:rPr>
              <a:t>DieView</a:t>
            </a:r>
            <a:r>
              <a:rPr lang="en-US" altLang="en-US"/>
              <a:t>, it’s appropriate to make it a class method. It’s name starts with </a:t>
            </a:r>
            <a:r>
              <a:rPr lang="en-US" altLang="en-US">
                <a:latin typeface="Courier New" panose="02070309020205020404" pitchFamily="49" charset="0"/>
              </a:rPr>
              <a:t>__</a:t>
            </a:r>
            <a:r>
              <a:rPr lang="en-US" altLang="en-US"/>
              <a:t> to indicate that its use is “private” to the class and is not intended to be used outside the class.</a:t>
            </a:r>
            <a:endParaRPr lang="en-US" altLang="en-US">
              <a:latin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AD6E08D-B115-4C3B-B4E6-1CAE40DCC5B7}" type="slidenum">
              <a:rPr lang="en-US" altLang="en-US" sz="1400">
                <a:latin typeface="Tahoma" panose="020B0604030504040204" pitchFamily="34" charset="0"/>
              </a:rPr>
              <a:pPr eaLnBrk="1" hangingPunct="1"/>
              <a:t>27</a:t>
            </a:fld>
            <a:endParaRPr lang="en-US" altLang="en-US" sz="1400">
              <a:latin typeface="Tahoma" panose="020B0604030504040204" pitchFamily="34" charset="0"/>
            </a:endParaRPr>
          </a:p>
        </p:txBody>
      </p:sp>
      <p:sp>
        <p:nvSpPr>
          <p:cNvPr id="108548" name="Rectangle 2"/>
          <p:cNvSpPr>
            <a:spLocks noGrp="1" noChangeArrowheads="1"/>
          </p:cNvSpPr>
          <p:nvPr>
            <p:ph type="title"/>
          </p:nvPr>
        </p:nvSpPr>
        <p:spPr/>
        <p:txBody>
          <a:bodyPr/>
          <a:lstStyle/>
          <a:p>
            <a:pPr eaLnBrk="1" hangingPunct="1"/>
            <a:r>
              <a:rPr lang="en-US" altLang="en-US"/>
              <a:t>The Main Program</a:t>
            </a:r>
          </a:p>
        </p:txBody>
      </p:sp>
      <p:sp>
        <p:nvSpPr>
          <p:cNvPr id="10854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roller.py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Graphics program to roll a pair of dice. Uses custom widgets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Button and </a:t>
            </a:r>
            <a:r>
              <a:rPr lang="en-US" altLang="en-US" sz="1400" dirty="0" err="1">
                <a:latin typeface="Courier New" panose="02070309020205020404" pitchFamily="49" charset="0"/>
              </a:rPr>
              <a:t>GDie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random import </a:t>
            </a:r>
            <a:r>
              <a:rPr lang="en-US" altLang="en-US" sz="1400" dirty="0" err="1">
                <a:latin typeface="Courier New" panose="02070309020205020404" pitchFamily="49" charset="0"/>
              </a:rPr>
              <a:t>randrange</a:t>
            </a: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graphics import </a:t>
            </a:r>
            <a:r>
              <a:rPr lang="en-US" altLang="en-US" sz="1400" dirty="0" err="1">
                <a:latin typeface="Courier New" panose="02070309020205020404" pitchFamily="49" charset="0"/>
              </a:rPr>
              <a:t>GraphWin</a:t>
            </a:r>
            <a:r>
              <a:rPr lang="en-US" altLang="en-US" sz="1400" dirty="0">
                <a:latin typeface="Courier New" panose="02070309020205020404" pitchFamily="49" charset="0"/>
              </a:rPr>
              <a:t>, Point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button import Button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a:t>
            </a:r>
            <a:r>
              <a:rPr lang="en-US" altLang="en-US" sz="1400" dirty="0" err="1">
                <a:latin typeface="Courier New" panose="02070309020205020404" pitchFamily="49" charset="0"/>
              </a:rPr>
              <a:t>dieview</a:t>
            </a:r>
            <a:r>
              <a:rPr lang="en-US" altLang="en-US" sz="1400" dirty="0">
                <a:latin typeface="Courier New" panose="02070309020205020404" pitchFamily="49" charset="0"/>
              </a:rPr>
              <a:t> import </a:t>
            </a:r>
            <a:r>
              <a:rPr lang="en-US" altLang="en-US" sz="1400" dirty="0" err="1">
                <a:latin typeface="Courier New" panose="02070309020205020404" pitchFamily="49" charset="0"/>
              </a:rPr>
              <a:t>DieView</a:t>
            </a:r>
            <a:r>
              <a:rPr lang="en-US" altLang="en-US" sz="1400" dirty="0">
                <a:latin typeface="Courier New" panose="02070309020205020404" pitchFamily="49" charset="0"/>
              </a:rPr>
              <a:t> </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err="1">
                <a:latin typeface="Courier New" panose="02070309020205020404" pitchFamily="49" charset="0"/>
              </a:rPr>
              <a:t>def</a:t>
            </a:r>
            <a:r>
              <a:rPr lang="en-US" altLang="en-US" sz="1400" dirty="0">
                <a:latin typeface="Courier New" panose="02070309020205020404" pitchFamily="49" charset="0"/>
              </a:rPr>
              <a:t> main():</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create the application window</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win = </a:t>
            </a:r>
            <a:r>
              <a:rPr lang="en-US" altLang="en-US" sz="1400" dirty="0" err="1">
                <a:latin typeface="Courier New" panose="02070309020205020404" pitchFamily="49" charset="0"/>
              </a:rPr>
              <a:t>GraphWin</a:t>
            </a:r>
            <a:r>
              <a:rPr lang="en-US" altLang="en-US" sz="1400" dirty="0">
                <a:latin typeface="Courier New" panose="02070309020205020404" pitchFamily="49" charset="0"/>
              </a:rPr>
              <a:t>("Dice Roller")</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win.setCoords</a:t>
            </a:r>
            <a:r>
              <a:rPr lang="en-US" altLang="en-US" sz="1400" dirty="0">
                <a:latin typeface="Courier New" panose="02070309020205020404" pitchFamily="49" charset="0"/>
              </a:rPr>
              <a:t>(0, 0, 10, 10)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win.setBackground</a:t>
            </a:r>
            <a:r>
              <a:rPr lang="en-US" altLang="en-US" sz="1400" dirty="0">
                <a:latin typeface="Courier New" panose="02070309020205020404" pitchFamily="49" charset="0"/>
              </a:rPr>
              <a:t>("green2")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E45AC38-EB59-4207-B968-95270C2DAC5E}" type="slidenum">
              <a:rPr lang="en-US" altLang="en-US" sz="1400">
                <a:latin typeface="Tahoma" panose="020B0604030504040204" pitchFamily="34" charset="0"/>
              </a:rPr>
              <a:pPr eaLnBrk="1" hangingPunct="1"/>
              <a:t>28</a:t>
            </a:fld>
            <a:endParaRPr lang="en-US" altLang="en-US" sz="1400">
              <a:latin typeface="Tahoma" panose="020B0604030504040204" pitchFamily="34" charset="0"/>
            </a:endParaRPr>
          </a:p>
        </p:txBody>
      </p:sp>
      <p:sp>
        <p:nvSpPr>
          <p:cNvPr id="109572" name="Rectangle 2"/>
          <p:cNvSpPr>
            <a:spLocks noGrp="1" noChangeArrowheads="1"/>
          </p:cNvSpPr>
          <p:nvPr>
            <p:ph type="title"/>
          </p:nvPr>
        </p:nvSpPr>
        <p:spPr/>
        <p:txBody>
          <a:bodyPr/>
          <a:lstStyle/>
          <a:p>
            <a:pPr eaLnBrk="1" hangingPunct="1"/>
            <a:r>
              <a:rPr lang="en-US" altLang="en-US"/>
              <a:t>The Main Program</a:t>
            </a:r>
          </a:p>
        </p:txBody>
      </p:sp>
      <p:sp>
        <p:nvSpPr>
          <p:cNvPr id="109573" name="Rectangle 3"/>
          <p:cNvSpPr>
            <a:spLocks noGrp="1" noChangeArrowheads="1"/>
          </p:cNvSpPr>
          <p:nvPr>
            <p:ph type="body" idx="1"/>
          </p:nvPr>
        </p:nvSpPr>
        <p:spPr/>
        <p:txBody>
          <a:bodyPr/>
          <a:lstStyle/>
          <a:p>
            <a:pPr eaLnBrk="1" hangingPunct="1">
              <a:lnSpc>
                <a:spcPct val="80000"/>
              </a:lnSpc>
              <a:buNone/>
            </a:pPr>
            <a:r>
              <a:rPr lang="en-US" altLang="en-US" sz="1400" dirty="0">
                <a:latin typeface="Courier New" panose="02070309020205020404" pitchFamily="49" charset="0"/>
              </a:rPr>
              <a:t>  # Draw the interface widgets</a:t>
            </a:r>
          </a:p>
          <a:p>
            <a:pPr eaLnBrk="1" hangingPunct="1">
              <a:lnSpc>
                <a:spcPct val="80000"/>
              </a:lnSpc>
              <a:buNone/>
            </a:pPr>
            <a:r>
              <a:rPr lang="en-US" altLang="en-US" sz="1400" dirty="0">
                <a:latin typeface="Courier New" panose="02070309020205020404" pitchFamily="49" charset="0"/>
              </a:rPr>
              <a:t>    die1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(win, Point(3,7), 2)</a:t>
            </a:r>
          </a:p>
          <a:p>
            <a:pPr eaLnBrk="1" hangingPunct="1">
              <a:lnSpc>
                <a:spcPct val="80000"/>
              </a:lnSpc>
              <a:buNone/>
            </a:pPr>
            <a:r>
              <a:rPr lang="en-US" altLang="en-US" sz="1400" dirty="0">
                <a:latin typeface="Courier New" panose="02070309020205020404" pitchFamily="49" charset="0"/>
              </a:rPr>
              <a:t>    die2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(win, Point(7,7), 2)</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rollButton</a:t>
            </a:r>
            <a:r>
              <a:rPr lang="en-US" altLang="en-US" sz="1400" dirty="0">
                <a:latin typeface="Courier New" panose="02070309020205020404" pitchFamily="49" charset="0"/>
              </a:rPr>
              <a:t> = Button(win, Point(5,4.5), 6, 1, "Roll Dice")</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rollButton.activate</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quitButton</a:t>
            </a:r>
            <a:r>
              <a:rPr lang="en-US" altLang="en-US" sz="1400" dirty="0">
                <a:latin typeface="Courier New" panose="02070309020205020404" pitchFamily="49" charset="0"/>
              </a:rPr>
              <a:t> = Button(win, Point(5,1), 2, 1, "Quit")</a:t>
            </a:r>
          </a:p>
          <a:p>
            <a:pPr eaLnBrk="1" hangingPunct="1">
              <a:lnSpc>
                <a:spcPct val="80000"/>
              </a:lnSpc>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Event loop</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pt</a:t>
            </a:r>
            <a:r>
              <a:rPr lang="en-US" altLang="en-US" sz="1400" dirty="0">
                <a:latin typeface="Courier New" panose="02070309020205020404" pitchFamily="49" charset="0"/>
              </a:rPr>
              <a:t> = </a:t>
            </a:r>
            <a:r>
              <a:rPr lang="en-US" altLang="en-US" sz="1400" dirty="0" err="1">
                <a:latin typeface="Courier New" panose="02070309020205020404" pitchFamily="49" charset="0"/>
              </a:rPr>
              <a:t>win.getMouse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while not </a:t>
            </a:r>
            <a:r>
              <a:rPr lang="en-US" altLang="en-US" sz="1400" dirty="0" err="1">
                <a:latin typeface="Courier New" panose="02070309020205020404" pitchFamily="49" charset="0"/>
              </a:rPr>
              <a:t>quitButton.clicked</a:t>
            </a:r>
            <a:r>
              <a:rPr lang="en-US" altLang="en-US" sz="1400" dirty="0">
                <a:latin typeface="Courier New" panose="02070309020205020404" pitchFamily="49" charset="0"/>
              </a:rPr>
              <a:t>(</a:t>
            </a:r>
            <a:r>
              <a:rPr lang="en-US" altLang="en-US" sz="1400" dirty="0" err="1">
                <a:latin typeface="Courier New" panose="02070309020205020404" pitchFamily="49" charset="0"/>
              </a:rPr>
              <a:t>pt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if </a:t>
            </a:r>
            <a:r>
              <a:rPr lang="en-US" altLang="en-US" sz="1400" dirty="0" err="1">
                <a:latin typeface="Courier New" panose="02070309020205020404" pitchFamily="49" charset="0"/>
              </a:rPr>
              <a:t>rollButton.clicked</a:t>
            </a:r>
            <a:r>
              <a:rPr lang="en-US" altLang="en-US" sz="1400" dirty="0">
                <a:latin typeface="Courier New" panose="02070309020205020404" pitchFamily="49" charset="0"/>
              </a:rPr>
              <a:t>(</a:t>
            </a:r>
            <a:r>
              <a:rPr lang="en-US" altLang="en-US" sz="1400" dirty="0" err="1">
                <a:latin typeface="Courier New" panose="02070309020205020404" pitchFamily="49" charset="0"/>
              </a:rPr>
              <a:t>pt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value1 = </a:t>
            </a:r>
            <a:r>
              <a:rPr lang="en-US" altLang="en-US" sz="1400" dirty="0" err="1">
                <a:latin typeface="Courier New" panose="02070309020205020404" pitchFamily="49" charset="0"/>
              </a:rPr>
              <a:t>randrange</a:t>
            </a:r>
            <a:r>
              <a:rPr lang="en-US" altLang="en-US" sz="1400" dirty="0">
                <a:latin typeface="Courier New" panose="02070309020205020404" pitchFamily="49" charset="0"/>
              </a:rPr>
              <a:t>(1,7)</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die1.setValue(value1)</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value2 = </a:t>
            </a:r>
            <a:r>
              <a:rPr lang="en-US" altLang="en-US" sz="1400" dirty="0" err="1">
                <a:latin typeface="Courier New" panose="02070309020205020404" pitchFamily="49" charset="0"/>
              </a:rPr>
              <a:t>randrange</a:t>
            </a:r>
            <a:r>
              <a:rPr lang="en-US" altLang="en-US" sz="1400" dirty="0">
                <a:latin typeface="Courier New" panose="02070309020205020404" pitchFamily="49" charset="0"/>
              </a:rPr>
              <a:t>(1,7)</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die2.setValue(value2)</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quitButton.activate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pt</a:t>
            </a:r>
            <a:r>
              <a:rPr lang="en-US" altLang="en-US" sz="1400" dirty="0">
                <a:latin typeface="Courier New" panose="02070309020205020404" pitchFamily="49" charset="0"/>
              </a:rPr>
              <a:t> = </a:t>
            </a:r>
            <a:r>
              <a:rPr lang="en-US" altLang="en-US" sz="1400" dirty="0" err="1">
                <a:latin typeface="Courier New" panose="02070309020205020404" pitchFamily="49" charset="0"/>
              </a:rPr>
              <a:t>win.getMouse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close up shop</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win.close</a:t>
            </a:r>
            <a:r>
              <a:rPr lang="en-US" altLang="en-US" sz="1400" dirty="0">
                <a:latin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17A6735-6CFF-463B-ADDB-D8DDACD8ECDD}" type="slidenum">
              <a:rPr lang="en-US" altLang="en-US" sz="1400">
                <a:latin typeface="Tahoma" panose="020B0604030504040204" pitchFamily="34" charset="0"/>
              </a:rPr>
              <a:pPr eaLnBrk="1" hangingPunct="1"/>
              <a:t>29</a:t>
            </a:fld>
            <a:endParaRPr lang="en-US" altLang="en-US" sz="1400">
              <a:latin typeface="Tahoma" panose="020B0604030504040204" pitchFamily="34" charset="0"/>
            </a:endParaRPr>
          </a:p>
        </p:txBody>
      </p:sp>
      <p:sp>
        <p:nvSpPr>
          <p:cNvPr id="110596" name="Rectangle 2"/>
          <p:cNvSpPr>
            <a:spLocks noGrp="1" noChangeArrowheads="1"/>
          </p:cNvSpPr>
          <p:nvPr>
            <p:ph type="title"/>
          </p:nvPr>
        </p:nvSpPr>
        <p:spPr/>
        <p:txBody>
          <a:bodyPr/>
          <a:lstStyle/>
          <a:p>
            <a:pPr eaLnBrk="1" hangingPunct="1"/>
            <a:r>
              <a:rPr lang="en-US" altLang="en-US"/>
              <a:t>The Main Program</a:t>
            </a:r>
          </a:p>
        </p:txBody>
      </p:sp>
      <p:sp>
        <p:nvSpPr>
          <p:cNvPr id="110597" name="Rectangle 3"/>
          <p:cNvSpPr>
            <a:spLocks noGrp="1" noChangeArrowheads="1"/>
          </p:cNvSpPr>
          <p:nvPr>
            <p:ph type="body" idx="1"/>
          </p:nvPr>
        </p:nvSpPr>
        <p:spPr/>
        <p:txBody>
          <a:bodyPr/>
          <a:lstStyle/>
          <a:p>
            <a:pPr eaLnBrk="1" hangingPunct="1">
              <a:lnSpc>
                <a:spcPct val="90000"/>
              </a:lnSpc>
            </a:pPr>
            <a:r>
              <a:rPr lang="en-US" altLang="en-US"/>
              <a:t>The visual interface is built by creating the two </a:t>
            </a:r>
            <a:r>
              <a:rPr lang="en-US" altLang="en-US">
                <a:latin typeface="Courier New" panose="02070309020205020404" pitchFamily="49" charset="0"/>
              </a:rPr>
              <a:t>DieView</a:t>
            </a:r>
            <a:r>
              <a:rPr lang="en-US" altLang="en-US"/>
              <a:t>s and two </a:t>
            </a:r>
            <a:r>
              <a:rPr lang="en-US" altLang="en-US">
                <a:latin typeface="Courier New" panose="02070309020205020404" pitchFamily="49" charset="0"/>
              </a:rPr>
              <a:t>Button</a:t>
            </a:r>
            <a:r>
              <a:rPr lang="en-US" altLang="en-US"/>
              <a:t>s.</a:t>
            </a:r>
          </a:p>
          <a:p>
            <a:pPr eaLnBrk="1" hangingPunct="1">
              <a:lnSpc>
                <a:spcPct val="90000"/>
              </a:lnSpc>
            </a:pPr>
            <a:r>
              <a:rPr lang="en-US" altLang="en-US"/>
              <a:t>The roll button is initially active, but the quit button is deactivated. This forces the user to roll the dice at least once.</a:t>
            </a:r>
          </a:p>
          <a:p>
            <a:pPr eaLnBrk="1" hangingPunct="1">
              <a:lnSpc>
                <a:spcPct val="90000"/>
              </a:lnSpc>
            </a:pPr>
            <a:r>
              <a:rPr lang="en-US" altLang="en-US"/>
              <a:t>The event loop is a sentinel loop that gets mouse clicks and processes them until the user clicks on the quit button.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51F4340-5433-45BE-9C26-B57BFBF5EFC1}" type="slidenum">
              <a:rPr lang="en-US" altLang="en-US" sz="1400">
                <a:latin typeface="Tahoma" panose="020B0604030504040204" pitchFamily="34" charset="0"/>
              </a:rPr>
              <a:pPr eaLnBrk="1" hangingPunct="1"/>
              <a:t>3</a:t>
            </a:fld>
            <a:endParaRPr lang="en-US" altLang="en-US" sz="1400">
              <a:latin typeface="Tahoma" panose="020B0604030504040204" pitchFamily="34" charset="0"/>
            </a:endParaRPr>
          </a:p>
        </p:txBody>
      </p:sp>
      <p:sp>
        <p:nvSpPr>
          <p:cNvPr id="84996" name="Rectangle 2"/>
          <p:cNvSpPr>
            <a:spLocks noGrp="1" noChangeArrowheads="1"/>
          </p:cNvSpPr>
          <p:nvPr>
            <p:ph type="title"/>
          </p:nvPr>
        </p:nvSpPr>
        <p:spPr/>
        <p:txBody>
          <a:bodyPr/>
          <a:lstStyle/>
          <a:p>
            <a:pPr eaLnBrk="1" hangingPunct="1"/>
            <a:r>
              <a:rPr lang="en-US" altLang="en-US"/>
              <a:t>Building Buttons</a:t>
            </a:r>
          </a:p>
        </p:txBody>
      </p:sp>
      <p:sp>
        <p:nvSpPr>
          <p:cNvPr id="97283" name="Rectangle 3"/>
          <p:cNvSpPr>
            <a:spLocks noGrp="1" noChangeArrowheads="1"/>
          </p:cNvSpPr>
          <p:nvPr>
            <p:ph type="body" idx="1"/>
          </p:nvPr>
        </p:nvSpPr>
        <p:spPr/>
        <p:txBody>
          <a:bodyPr/>
          <a:lstStyle/>
          <a:p>
            <a:pPr eaLnBrk="1" hangingPunct="1"/>
            <a:r>
              <a:rPr lang="en-US" altLang="en-US"/>
              <a:t>Most modern GUIs have buttons with 3-dimensional look and feel. Our simple graphics package does not have the machinery to produce buttons that appear to depress as they are clicked.</a:t>
            </a:r>
          </a:p>
          <a:p>
            <a:pPr eaLnBrk="1" hangingPunct="1"/>
            <a:r>
              <a:rPr lang="en-US" altLang="en-US"/>
              <a:t>All we can do is report back where the mouse was clicked after the click has been completed.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30</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a:t>The Main Program</a:t>
            </a:r>
          </a:p>
        </p:txBody>
      </p:sp>
      <p:sp>
        <p:nvSpPr>
          <p:cNvPr id="111621" name="Rectangle 3"/>
          <p:cNvSpPr>
            <a:spLocks noGrp="1" noChangeArrowheads="1"/>
          </p:cNvSpPr>
          <p:nvPr>
            <p:ph type="body" idx="1"/>
          </p:nvPr>
        </p:nvSpPr>
        <p:spPr/>
        <p:txBody>
          <a:bodyPr/>
          <a:lstStyle/>
          <a:p>
            <a:pPr eaLnBrk="1" hangingPunct="1"/>
            <a:r>
              <a:rPr lang="en-US" altLang="en-US"/>
              <a:t>The </a:t>
            </a:r>
            <a:r>
              <a:rPr lang="en-US" altLang="en-US">
                <a:latin typeface="Courier New" panose="02070309020205020404" pitchFamily="49" charset="0"/>
              </a:rPr>
              <a:t>if</a:t>
            </a:r>
            <a:r>
              <a:rPr lang="en-US" altLang="en-US"/>
              <a:t> within the loop ensures that the dice are rolled only when the user clicks the roll button.</a:t>
            </a:r>
          </a:p>
          <a:p>
            <a:pPr eaLnBrk="1" hangingPunct="1"/>
            <a:r>
              <a:rPr lang="en-US" altLang="en-US"/>
              <a:t>Clicking a point that is not inside any button causes the loop to iterate without doing anything.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6405-07C1-9F43-B29F-3AA42FD40139}"/>
              </a:ext>
            </a:extLst>
          </p:cNvPr>
          <p:cNvSpPr>
            <a:spLocks noGrp="1"/>
          </p:cNvSpPr>
          <p:nvPr>
            <p:ph type="title"/>
          </p:nvPr>
        </p:nvSpPr>
        <p:spPr/>
        <p:txBody>
          <a:bodyPr/>
          <a:lstStyle/>
          <a:p>
            <a:r>
              <a:rPr lang="en-US" dirty="0"/>
              <a:t>Programming Exercise</a:t>
            </a:r>
          </a:p>
        </p:txBody>
      </p:sp>
      <p:sp>
        <p:nvSpPr>
          <p:cNvPr id="3" name="Content Placeholder 2">
            <a:extLst>
              <a:ext uri="{FF2B5EF4-FFF2-40B4-BE49-F238E27FC236}">
                <a16:creationId xmlns:a16="http://schemas.microsoft.com/office/drawing/2014/main" id="{8B252FB4-8F45-2643-AFF6-2E3A6BF64C09}"/>
              </a:ext>
            </a:extLst>
          </p:cNvPr>
          <p:cNvSpPr>
            <a:spLocks noGrp="1"/>
          </p:cNvSpPr>
          <p:nvPr>
            <p:ph idx="1"/>
          </p:nvPr>
        </p:nvSpPr>
        <p:spPr>
          <a:xfrm>
            <a:off x="-1" y="2010569"/>
            <a:ext cx="8943975" cy="4114800"/>
          </a:xfrm>
        </p:spPr>
        <p:txBody>
          <a:bodyPr/>
          <a:lstStyle/>
          <a:p>
            <a:r>
              <a:rPr lang="en-US" dirty="0"/>
              <a:t>Define a new class to describe a widget shown above the </a:t>
            </a:r>
            <a:r>
              <a:rPr lang="en-US" dirty="0" err="1"/>
              <a:t>dieviews</a:t>
            </a:r>
            <a:r>
              <a:rPr lang="en-US" dirty="0"/>
              <a:t>. </a:t>
            </a:r>
          </a:p>
          <a:p>
            <a:r>
              <a:rPr lang="en-US" dirty="0"/>
              <a:t>If the value of the two dices are the same then you win the game and this widget should display “You win the game!”, otherwise show “Try again!”. The widget needs to show “Start the game” initially. </a:t>
            </a:r>
          </a:p>
          <a:p>
            <a:r>
              <a:rPr lang="en-US" dirty="0"/>
              <a:t>You can change the </a:t>
            </a:r>
            <a:r>
              <a:rPr lang="en-US"/>
              <a:t>coordinates as </a:t>
            </a:r>
            <a:r>
              <a:rPr lang="en-US" dirty="0"/>
              <a:t>needed.</a:t>
            </a:r>
          </a:p>
        </p:txBody>
      </p:sp>
      <p:sp>
        <p:nvSpPr>
          <p:cNvPr id="4" name="Footer Placeholder 3">
            <a:extLst>
              <a:ext uri="{FF2B5EF4-FFF2-40B4-BE49-F238E27FC236}">
                <a16:creationId xmlns:a16="http://schemas.microsoft.com/office/drawing/2014/main" id="{521C0C25-29AD-CE45-8875-E0031C211480}"/>
              </a:ext>
            </a:extLst>
          </p:cNvPr>
          <p:cNvSpPr>
            <a:spLocks noGrp="1"/>
          </p:cNvSpPr>
          <p:nvPr>
            <p:ph type="ftr" sz="quarter" idx="11"/>
          </p:nvPr>
        </p:nvSpPr>
        <p:spPr/>
        <p:txBody>
          <a:bodyPr/>
          <a:lstStyle/>
          <a:p>
            <a:pPr>
              <a:defRPr/>
            </a:pPr>
            <a:r>
              <a:rPr lang="en-US"/>
              <a:t>Python Programming, 3/e</a:t>
            </a:r>
          </a:p>
        </p:txBody>
      </p:sp>
      <p:sp>
        <p:nvSpPr>
          <p:cNvPr id="5" name="Slide Number Placeholder 4">
            <a:extLst>
              <a:ext uri="{FF2B5EF4-FFF2-40B4-BE49-F238E27FC236}">
                <a16:creationId xmlns:a16="http://schemas.microsoft.com/office/drawing/2014/main" id="{9DCB3426-2C28-1F49-97A1-7C76DB169A5D}"/>
              </a:ext>
            </a:extLst>
          </p:cNvPr>
          <p:cNvSpPr>
            <a:spLocks noGrp="1"/>
          </p:cNvSpPr>
          <p:nvPr>
            <p:ph type="sldNum" sz="quarter" idx="12"/>
          </p:nvPr>
        </p:nvSpPr>
        <p:spPr/>
        <p:txBody>
          <a:bodyPr/>
          <a:lstStyle/>
          <a:p>
            <a:fld id="{B94522B2-581F-4BE7-B8B1-84B87A6A2D33}" type="slidenum">
              <a:rPr lang="en-US" altLang="en-US" smtClean="0"/>
              <a:pPr/>
              <a:t>31</a:t>
            </a:fld>
            <a:endParaRPr lang="en-US" altLang="en-US"/>
          </a:p>
        </p:txBody>
      </p:sp>
    </p:spTree>
    <p:extLst>
      <p:ext uri="{BB962C8B-B14F-4D97-AF65-F5344CB8AC3E}">
        <p14:creationId xmlns:p14="http://schemas.microsoft.com/office/powerpoint/2010/main" val="157839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F343000-D1C1-4544-AE74-F391AEB78D17}" type="slidenum">
              <a:rPr lang="en-US" altLang="en-US" sz="1400">
                <a:latin typeface="Tahoma" panose="020B0604030504040204" pitchFamily="34" charset="0"/>
              </a:rPr>
              <a:pPr eaLnBrk="1" hangingPunct="1"/>
              <a:t>4</a:t>
            </a:fld>
            <a:endParaRPr lang="en-US" altLang="en-US" sz="1400">
              <a:latin typeface="Tahoma" panose="020B0604030504040204" pitchFamily="34" charset="0"/>
            </a:endParaRPr>
          </a:p>
        </p:txBody>
      </p:sp>
      <p:sp>
        <p:nvSpPr>
          <p:cNvPr id="86020" name="Rectangle 2"/>
          <p:cNvSpPr>
            <a:spLocks noGrp="1" noChangeArrowheads="1"/>
          </p:cNvSpPr>
          <p:nvPr>
            <p:ph type="title"/>
          </p:nvPr>
        </p:nvSpPr>
        <p:spPr/>
        <p:txBody>
          <a:bodyPr/>
          <a:lstStyle/>
          <a:p>
            <a:pPr eaLnBrk="1" hangingPunct="1"/>
            <a:r>
              <a:rPr lang="en-US" altLang="en-US"/>
              <a:t>Building Buttons</a:t>
            </a:r>
          </a:p>
        </p:txBody>
      </p:sp>
      <p:sp>
        <p:nvSpPr>
          <p:cNvPr id="98307" name="Rectangle 3"/>
          <p:cNvSpPr>
            <a:spLocks noGrp="1" noChangeArrowheads="1"/>
          </p:cNvSpPr>
          <p:nvPr>
            <p:ph type="body" idx="1"/>
          </p:nvPr>
        </p:nvSpPr>
        <p:spPr/>
        <p:txBody>
          <a:bodyPr/>
          <a:lstStyle/>
          <a:p>
            <a:pPr eaLnBrk="1" hangingPunct="1"/>
            <a:r>
              <a:rPr lang="en-US" altLang="en-US" sz="3000"/>
              <a:t>Our buttons will be rectangular regions in a graphics window where user clicks can influence the behavior of the running application.</a:t>
            </a:r>
          </a:p>
          <a:p>
            <a:pPr eaLnBrk="1" hangingPunct="1"/>
            <a:r>
              <a:rPr lang="en-US" altLang="en-US" sz="3000"/>
              <a:t>We need a way to determine whether a button has been clicked.</a:t>
            </a:r>
          </a:p>
          <a:p>
            <a:pPr eaLnBrk="1" hangingPunct="1"/>
            <a:r>
              <a:rPr lang="en-US" altLang="en-US" sz="3000"/>
              <a:t>It would be nice to be able to activate and deactivate (gray-out) individual buttons.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CD37218-1298-45F8-B184-EDF0F3834533}" type="slidenum">
              <a:rPr lang="en-US" altLang="en-US" sz="1400">
                <a:latin typeface="Tahoma" panose="020B0604030504040204" pitchFamily="34" charset="0"/>
              </a:rPr>
              <a:pPr eaLnBrk="1" hangingPunct="1"/>
              <a:t>5</a:t>
            </a:fld>
            <a:endParaRPr lang="en-US" altLang="en-US" sz="1400">
              <a:latin typeface="Tahoma" panose="020B0604030504040204" pitchFamily="34" charset="0"/>
            </a:endParaRPr>
          </a:p>
        </p:txBody>
      </p:sp>
      <p:sp>
        <p:nvSpPr>
          <p:cNvPr id="87044" name="Rectangle 2"/>
          <p:cNvSpPr>
            <a:spLocks noGrp="1" noChangeArrowheads="1"/>
          </p:cNvSpPr>
          <p:nvPr>
            <p:ph type="title"/>
          </p:nvPr>
        </p:nvSpPr>
        <p:spPr/>
        <p:txBody>
          <a:bodyPr/>
          <a:lstStyle/>
          <a:p>
            <a:pPr eaLnBrk="1" hangingPunct="1"/>
            <a:r>
              <a:rPr lang="en-US" altLang="en-US"/>
              <a:t>Building Buttons</a:t>
            </a:r>
          </a:p>
        </p:txBody>
      </p:sp>
      <p:sp>
        <p:nvSpPr>
          <p:cNvPr id="99331" name="Rectangle 3"/>
          <p:cNvSpPr>
            <a:spLocks noGrp="1" noChangeArrowheads="1"/>
          </p:cNvSpPr>
          <p:nvPr>
            <p:ph type="body" idx="1"/>
          </p:nvPr>
        </p:nvSpPr>
        <p:spPr/>
        <p:txBody>
          <a:bodyPr/>
          <a:lstStyle/>
          <a:p>
            <a:pPr eaLnBrk="1" hangingPunct="1">
              <a:lnSpc>
                <a:spcPct val="90000"/>
              </a:lnSpc>
            </a:pPr>
            <a:r>
              <a:rPr lang="en-US" altLang="en-US" b="1" dirty="0"/>
              <a:t>Constructor</a:t>
            </a:r>
            <a:r>
              <a:rPr lang="en-US" altLang="en-US" dirty="0"/>
              <a:t> </a:t>
            </a:r>
            <a:r>
              <a:rPr lang="en-US" altLang="en-US" dirty="0">
                <a:latin typeface="Times New Roman" panose="02020603050405020304" pitchFamily="18" charset="0"/>
              </a:rPr>
              <a:t>–</a:t>
            </a:r>
            <a:r>
              <a:rPr lang="en-US" altLang="en-US" dirty="0"/>
              <a:t> Create a button in a window. We will specify the window in which the button will be displayed, the  location/size of the button, and the label on the button.</a:t>
            </a:r>
          </a:p>
          <a:p>
            <a:pPr eaLnBrk="1" hangingPunct="1">
              <a:lnSpc>
                <a:spcPct val="90000"/>
              </a:lnSpc>
            </a:pPr>
            <a:r>
              <a:rPr lang="en-US" altLang="en-US" b="1" dirty="0"/>
              <a:t>Activate</a:t>
            </a:r>
            <a:r>
              <a:rPr lang="en-US" altLang="en-US" dirty="0"/>
              <a:t> </a:t>
            </a:r>
            <a:r>
              <a:rPr lang="en-US" altLang="en-US" dirty="0">
                <a:latin typeface="Times New Roman" panose="02020603050405020304" pitchFamily="18" charset="0"/>
              </a:rPr>
              <a:t>–</a:t>
            </a:r>
            <a:r>
              <a:rPr lang="en-US" altLang="en-US" dirty="0"/>
              <a:t> Set the state of the button to active.</a:t>
            </a:r>
          </a:p>
          <a:p>
            <a:pPr eaLnBrk="1" hangingPunct="1">
              <a:lnSpc>
                <a:spcPct val="90000"/>
              </a:lnSpc>
            </a:pPr>
            <a:r>
              <a:rPr lang="en-US" altLang="en-US" b="1" dirty="0"/>
              <a:t>Deactivate</a:t>
            </a:r>
            <a:r>
              <a:rPr lang="en-US" altLang="en-US" dirty="0"/>
              <a:t> </a:t>
            </a:r>
            <a:r>
              <a:rPr lang="en-US" altLang="en-US" dirty="0">
                <a:latin typeface="Times New Roman" panose="02020603050405020304" pitchFamily="18" charset="0"/>
              </a:rPr>
              <a:t>–</a:t>
            </a:r>
            <a:r>
              <a:rPr lang="en-US" altLang="en-US" dirty="0"/>
              <a:t> Set the state of the button to inactive.</a:t>
            </a:r>
            <a:endParaRPr lang="en-US"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546FEAD-0F47-4DD9-960B-5D03D02CAFED}" type="slidenum">
              <a:rPr lang="en-US" altLang="en-US" sz="1400">
                <a:latin typeface="Tahoma" panose="020B0604030504040204" pitchFamily="34" charset="0"/>
              </a:rPr>
              <a:pPr eaLnBrk="1" hangingPunct="1"/>
              <a:t>6</a:t>
            </a:fld>
            <a:endParaRPr lang="en-US" altLang="en-US" sz="1400">
              <a:latin typeface="Tahoma" panose="020B0604030504040204" pitchFamily="34" charset="0"/>
            </a:endParaRPr>
          </a:p>
        </p:txBody>
      </p:sp>
      <p:sp>
        <p:nvSpPr>
          <p:cNvPr id="88068" name="Rectangle 2"/>
          <p:cNvSpPr>
            <a:spLocks noGrp="1" noChangeArrowheads="1"/>
          </p:cNvSpPr>
          <p:nvPr>
            <p:ph type="title"/>
          </p:nvPr>
        </p:nvSpPr>
        <p:spPr/>
        <p:txBody>
          <a:bodyPr/>
          <a:lstStyle/>
          <a:p>
            <a:pPr eaLnBrk="1" hangingPunct="1"/>
            <a:r>
              <a:rPr lang="en-US" altLang="en-US"/>
              <a:t>Building Buttons</a:t>
            </a:r>
          </a:p>
        </p:txBody>
      </p:sp>
      <p:sp>
        <p:nvSpPr>
          <p:cNvPr id="100355" name="Rectangle 3"/>
          <p:cNvSpPr>
            <a:spLocks noGrp="1" noChangeArrowheads="1"/>
          </p:cNvSpPr>
          <p:nvPr>
            <p:ph type="body" idx="1"/>
          </p:nvPr>
        </p:nvSpPr>
        <p:spPr/>
        <p:txBody>
          <a:bodyPr/>
          <a:lstStyle/>
          <a:p>
            <a:pPr eaLnBrk="1" hangingPunct="1"/>
            <a:r>
              <a:rPr lang="en-US" altLang="en-US" sz="3000" b="1"/>
              <a:t>Clicked</a:t>
            </a:r>
            <a:r>
              <a:rPr lang="en-US" altLang="en-US" sz="3000">
                <a:latin typeface="Times New Roman" panose="02020603050405020304" pitchFamily="18" charset="0"/>
              </a:rPr>
              <a:t>–</a:t>
            </a:r>
            <a:r>
              <a:rPr lang="en-US" altLang="en-US" sz="3000"/>
              <a:t> Indicate if the button was clicked. If the button is active, this method will determine if the point clicked is inside the button region. The point will have to be sent as a parameter to the method.</a:t>
            </a:r>
          </a:p>
          <a:p>
            <a:pPr eaLnBrk="1" hangingPunct="1"/>
            <a:r>
              <a:rPr lang="en-US" altLang="en-US" sz="3000" b="1"/>
              <a:t>getLabel</a:t>
            </a:r>
            <a:r>
              <a:rPr lang="en-US" altLang="en-US" sz="3000">
                <a:latin typeface="Times New Roman" panose="02020603050405020304" pitchFamily="18" charset="0"/>
              </a:rPr>
              <a:t>–</a:t>
            </a:r>
            <a:r>
              <a:rPr lang="en-US" altLang="en-US" sz="3000"/>
              <a:t> Returns the label string of a button. This is provided so that we can identify a particular button.</a:t>
            </a:r>
            <a:endParaRPr lang="en-US" altLang="en-US"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1F984B3-5318-4C79-A49C-A55966068045}" type="slidenum">
              <a:rPr lang="en-US" altLang="en-US" sz="1400">
                <a:latin typeface="Tahoma" panose="020B0604030504040204" pitchFamily="34" charset="0"/>
              </a:rPr>
              <a:pPr eaLnBrk="1" hangingPunct="1"/>
              <a:t>7</a:t>
            </a:fld>
            <a:endParaRPr lang="en-US" altLang="en-US" sz="1400">
              <a:latin typeface="Tahoma" panose="020B0604030504040204" pitchFamily="34" charset="0"/>
            </a:endParaRPr>
          </a:p>
        </p:txBody>
      </p:sp>
      <p:sp>
        <p:nvSpPr>
          <p:cNvPr id="89092" name="Rectangle 2"/>
          <p:cNvSpPr>
            <a:spLocks noGrp="1" noChangeArrowheads="1"/>
          </p:cNvSpPr>
          <p:nvPr>
            <p:ph type="title"/>
          </p:nvPr>
        </p:nvSpPr>
        <p:spPr/>
        <p:txBody>
          <a:bodyPr/>
          <a:lstStyle/>
          <a:p>
            <a:pPr eaLnBrk="1" hangingPunct="1"/>
            <a:r>
              <a:rPr lang="en-US" altLang="en-US"/>
              <a:t>Building Buttons</a:t>
            </a:r>
          </a:p>
        </p:txBody>
      </p:sp>
      <p:sp>
        <p:nvSpPr>
          <p:cNvPr id="102403" name="Rectangle 3"/>
          <p:cNvSpPr>
            <a:spLocks noGrp="1" noChangeArrowheads="1"/>
          </p:cNvSpPr>
          <p:nvPr>
            <p:ph type="body" idx="1"/>
          </p:nvPr>
        </p:nvSpPr>
        <p:spPr/>
        <p:txBody>
          <a:bodyPr/>
          <a:lstStyle/>
          <a:p>
            <a:pPr eaLnBrk="1" hangingPunct="1"/>
            <a:r>
              <a:rPr lang="en-US" altLang="en-US"/>
              <a:t>To support these operations, our buttons will need a number of instance variables.</a:t>
            </a:r>
          </a:p>
          <a:p>
            <a:pPr eaLnBrk="1" hangingPunct="1"/>
            <a:r>
              <a:rPr lang="en-US" altLang="en-US"/>
              <a:t>For example, buttons are drawn as a rectangle with some text centered on it. Invoking the </a:t>
            </a:r>
            <a:r>
              <a:rPr lang="en-US" altLang="en-US">
                <a:latin typeface="Courier New" panose="02070309020205020404" pitchFamily="49" charset="0"/>
              </a:rPr>
              <a:t>activate</a:t>
            </a:r>
            <a:r>
              <a:rPr lang="en-US" altLang="en-US"/>
              <a:t> and </a:t>
            </a:r>
            <a:r>
              <a:rPr lang="en-US" altLang="en-US">
                <a:latin typeface="Courier New" panose="02070309020205020404" pitchFamily="49" charset="0"/>
              </a:rPr>
              <a:t>deactivate</a:t>
            </a:r>
            <a:r>
              <a:rPr lang="en-US" altLang="en-US"/>
              <a:t> methods will change the appearance of the buttons.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63E38C2-D7E9-4D4A-A2AA-E4574B35E642}" type="slidenum">
              <a:rPr lang="en-US" altLang="en-US" sz="1400">
                <a:latin typeface="Tahoma" panose="020B0604030504040204" pitchFamily="34" charset="0"/>
              </a:rPr>
              <a:pPr eaLnBrk="1" hangingPunct="1"/>
              <a:t>8</a:t>
            </a:fld>
            <a:endParaRPr lang="en-US" altLang="en-US" sz="1400">
              <a:latin typeface="Tahoma" panose="020B0604030504040204" pitchFamily="34" charset="0"/>
            </a:endParaRPr>
          </a:p>
        </p:txBody>
      </p:sp>
      <p:sp>
        <p:nvSpPr>
          <p:cNvPr id="90116" name="Rectangle 2"/>
          <p:cNvSpPr>
            <a:spLocks noGrp="1" noChangeArrowheads="1"/>
          </p:cNvSpPr>
          <p:nvPr>
            <p:ph type="title"/>
          </p:nvPr>
        </p:nvSpPr>
        <p:spPr/>
        <p:txBody>
          <a:bodyPr/>
          <a:lstStyle/>
          <a:p>
            <a:pPr eaLnBrk="1" hangingPunct="1"/>
            <a:r>
              <a:rPr lang="en-US" altLang="en-US"/>
              <a:t>Building Buttons</a:t>
            </a:r>
          </a:p>
        </p:txBody>
      </p:sp>
      <p:sp>
        <p:nvSpPr>
          <p:cNvPr id="103427" name="Rectangle 3"/>
          <p:cNvSpPr>
            <a:spLocks noGrp="1" noChangeArrowheads="1"/>
          </p:cNvSpPr>
          <p:nvPr>
            <p:ph type="body" idx="1"/>
          </p:nvPr>
        </p:nvSpPr>
        <p:spPr/>
        <p:txBody>
          <a:bodyPr/>
          <a:lstStyle/>
          <a:p>
            <a:pPr eaLnBrk="1" hangingPunct="1"/>
            <a:r>
              <a:rPr lang="en-US" altLang="en-US"/>
              <a:t>Saving the </a:t>
            </a:r>
            <a:r>
              <a:rPr lang="en-US" altLang="en-US">
                <a:latin typeface="Courier New" panose="02070309020205020404" pitchFamily="49" charset="0"/>
              </a:rPr>
              <a:t>Rectangle</a:t>
            </a:r>
            <a:r>
              <a:rPr lang="en-US" altLang="en-US"/>
              <a:t> and </a:t>
            </a:r>
            <a:r>
              <a:rPr lang="en-US" altLang="en-US">
                <a:latin typeface="Courier New" panose="02070309020205020404" pitchFamily="49" charset="0"/>
              </a:rPr>
              <a:t>Text</a:t>
            </a:r>
            <a:r>
              <a:rPr lang="en-US" altLang="en-US"/>
              <a:t> objects as instance variables means we will be able to control the width of the outline and color of the label.</a:t>
            </a:r>
          </a:p>
          <a:p>
            <a:pPr eaLnBrk="1" hangingPunct="1"/>
            <a:r>
              <a:rPr lang="en-US" altLang="en-US"/>
              <a:t>Let’s try writing these methods and build up a list of possible instance variables! Once we have the list, we can write the constructor to initialize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additive="base">
                                        <p:cTn id="13" dur="500" fill="hold"/>
                                        <p:tgtEl>
                                          <p:spTgt spid="103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3066A71-85C3-4FFD-8505-E4D3B254F691}" type="slidenum">
              <a:rPr lang="en-US" altLang="en-US" sz="1400">
                <a:latin typeface="Tahoma" panose="020B0604030504040204" pitchFamily="34" charset="0"/>
              </a:rPr>
              <a:pPr eaLnBrk="1" hangingPunct="1"/>
              <a:t>9</a:t>
            </a:fld>
            <a:endParaRPr lang="en-US" altLang="en-US" sz="1400">
              <a:latin typeface="Tahoma" panose="020B0604030504040204" pitchFamily="34" charset="0"/>
            </a:endParaRPr>
          </a:p>
        </p:txBody>
      </p:sp>
      <p:sp>
        <p:nvSpPr>
          <p:cNvPr id="91140" name="Rectangle 2"/>
          <p:cNvSpPr>
            <a:spLocks noGrp="1" noChangeArrowheads="1"/>
          </p:cNvSpPr>
          <p:nvPr>
            <p:ph type="title"/>
          </p:nvPr>
        </p:nvSpPr>
        <p:spPr/>
        <p:txBody>
          <a:bodyPr/>
          <a:lstStyle/>
          <a:p>
            <a:pPr eaLnBrk="1" hangingPunct="1"/>
            <a:r>
              <a:rPr lang="en-US" altLang="en-US"/>
              <a:t>Building Buttons</a:t>
            </a:r>
          </a:p>
        </p:txBody>
      </p:sp>
      <p:sp>
        <p:nvSpPr>
          <p:cNvPr id="104451" name="Rectangle 3"/>
          <p:cNvSpPr>
            <a:spLocks noGrp="1" noChangeArrowheads="1"/>
          </p:cNvSpPr>
          <p:nvPr>
            <p:ph type="body" idx="1"/>
          </p:nvPr>
        </p:nvSpPr>
        <p:spPr/>
        <p:txBody>
          <a:bodyPr/>
          <a:lstStyle/>
          <a:p>
            <a:pPr eaLnBrk="1" hangingPunct="1">
              <a:lnSpc>
                <a:spcPct val="80000"/>
              </a:lnSpc>
            </a:pPr>
            <a:r>
              <a:rPr lang="en-US" altLang="en-US" sz="2400" dirty="0"/>
              <a:t>In </a:t>
            </a:r>
            <a:r>
              <a:rPr lang="en-US" altLang="en-US" sz="2400" dirty="0">
                <a:latin typeface="Courier New" panose="02070309020205020404" pitchFamily="49" charset="0"/>
              </a:rPr>
              <a:t>activate</a:t>
            </a:r>
            <a:r>
              <a:rPr lang="en-US" altLang="en-US" sz="2400" dirty="0"/>
              <a:t>, we can signal a button is active by making its outline thicker and making the label text black.</a:t>
            </a:r>
          </a:p>
          <a:p>
            <a:pPr marL="0" indent="0" eaLnBrk="1" hangingPunct="1">
              <a:lnSpc>
                <a:spcPct val="80000"/>
              </a:lnSpc>
              <a:buNone/>
            </a:pPr>
            <a:r>
              <a:rPr lang="en-US" altLang="en-US" sz="24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activate(self):</a:t>
            </a:r>
            <a:br>
              <a:rPr lang="en-US" altLang="en-US" sz="2000" dirty="0">
                <a:latin typeface="Courier New" panose="02070309020205020404" pitchFamily="49" charset="0"/>
              </a:rPr>
            </a:br>
            <a:r>
              <a:rPr lang="en-US" altLang="en-US" sz="2000" dirty="0">
                <a:latin typeface="Courier New" panose="02070309020205020404" pitchFamily="49" charset="0"/>
              </a:rPr>
              <a:t>     "Sets this button to 'active'. " </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self.label.setFill</a:t>
            </a:r>
            <a:r>
              <a:rPr lang="en-US" altLang="en-US" sz="2000" dirty="0">
                <a:latin typeface="Courier New" panose="02070309020205020404" pitchFamily="49" charset="0"/>
              </a:rPr>
              <a:t>('black')</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self.rect.setWidth</a:t>
            </a:r>
            <a:r>
              <a:rPr lang="en-US" altLang="en-US" sz="2000" dirty="0">
                <a:latin typeface="Courier New" panose="02070309020205020404" pitchFamily="49" charset="0"/>
              </a:rPr>
              <a:t>(2)</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self.active</a:t>
            </a:r>
            <a:r>
              <a:rPr lang="en-US" altLang="en-US" sz="2000" dirty="0">
                <a:latin typeface="Courier New" panose="02070309020205020404" pitchFamily="49" charset="0"/>
              </a:rPr>
              <a:t> = True</a:t>
            </a:r>
            <a:endParaRPr lang="en-US" altLang="en-US" sz="1800" dirty="0">
              <a:latin typeface="Courier New" panose="02070309020205020404" pitchFamily="49" charset="0"/>
            </a:endParaRPr>
          </a:p>
          <a:p>
            <a:pPr eaLnBrk="1" hangingPunct="1">
              <a:lnSpc>
                <a:spcPct val="80000"/>
              </a:lnSpc>
            </a:pPr>
            <a:r>
              <a:rPr lang="en-US" altLang="en-US" sz="2400" dirty="0"/>
              <a:t>Remember, </a:t>
            </a:r>
            <a:r>
              <a:rPr lang="en-US" altLang="en-US" sz="2400" dirty="0">
                <a:latin typeface="Courier New" panose="02070309020205020404" pitchFamily="49" charset="0"/>
              </a:rPr>
              <a:t>self</a:t>
            </a:r>
            <a:r>
              <a:rPr lang="en-US" altLang="en-US" sz="2400" dirty="0"/>
              <a:t> refers to the button object.</a:t>
            </a:r>
          </a:p>
          <a:p>
            <a:pPr eaLnBrk="1" hangingPunct="1">
              <a:lnSpc>
                <a:spcPct val="80000"/>
              </a:lnSpc>
            </a:pPr>
            <a:r>
              <a:rPr lang="en-US" altLang="en-US" sz="2400" dirty="0"/>
              <a:t>Our constructor will have to initialize </a:t>
            </a:r>
            <a:r>
              <a:rPr lang="en-US" altLang="en-US" sz="2400" dirty="0" err="1">
                <a:latin typeface="Courier New" panose="02070309020205020404" pitchFamily="49" charset="0"/>
              </a:rPr>
              <a:t>self.label</a:t>
            </a:r>
            <a:r>
              <a:rPr lang="en-US" altLang="en-US" sz="2400" dirty="0"/>
              <a:t> as an appropriate </a:t>
            </a:r>
            <a:r>
              <a:rPr lang="en-US" altLang="en-US" sz="2400" dirty="0">
                <a:latin typeface="Courier New" panose="02070309020205020404" pitchFamily="49" charset="0"/>
              </a:rPr>
              <a:t>Text</a:t>
            </a:r>
            <a:r>
              <a:rPr lang="en-US" altLang="en-US" sz="2400" dirty="0"/>
              <a:t> object and </a:t>
            </a:r>
            <a:r>
              <a:rPr lang="en-US" altLang="en-US" sz="2400" dirty="0" err="1">
                <a:latin typeface="Courier New" panose="02070309020205020404" pitchFamily="49" charset="0"/>
              </a:rPr>
              <a:t>self.rect</a:t>
            </a:r>
            <a:r>
              <a:rPr lang="en-US" altLang="en-US" sz="2400" dirty="0"/>
              <a:t> as a rectangle object.</a:t>
            </a:r>
          </a:p>
          <a:p>
            <a:pPr eaLnBrk="1" hangingPunct="1">
              <a:lnSpc>
                <a:spcPct val="80000"/>
              </a:lnSpc>
            </a:pPr>
            <a:r>
              <a:rPr lang="en-US" altLang="en-US" sz="2400" dirty="0" err="1">
                <a:latin typeface="Courier New" panose="02070309020205020404" pitchFamily="49" charset="0"/>
              </a:rPr>
              <a:t>self.active</a:t>
            </a:r>
            <a:r>
              <a:rPr lang="en-US" altLang="en-US" sz="2400" dirty="0"/>
              <a:t> also has a Boolean instance variable to remember whether or not the button is currently inactive.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51">
                                            <p:txEl>
                                              <p:pRg st="3" end="3"/>
                                            </p:txEl>
                                          </p:spTgt>
                                        </p:tgtEl>
                                        <p:attrNameLst>
                                          <p:attrName>style.visibility</p:attrName>
                                        </p:attrNameLst>
                                      </p:cBhvr>
                                      <p:to>
                                        <p:strVal val="visible"/>
                                      </p:to>
                                    </p:set>
                                    <p:anim calcmode="lin" valueType="num">
                                      <p:cBhvr additive="base">
                                        <p:cTn id="25"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51">
                                            <p:txEl>
                                              <p:pRg st="4" end="4"/>
                                            </p:txEl>
                                          </p:spTgt>
                                        </p:tgtEl>
                                        <p:attrNameLst>
                                          <p:attrName>style.visibility</p:attrName>
                                        </p:attrNameLst>
                                      </p:cBhvr>
                                      <p:to>
                                        <p:strVal val="visible"/>
                                      </p:to>
                                    </p:set>
                                    <p:anim calcmode="lin" valueType="num">
                                      <p:cBhvr additive="base">
                                        <p:cTn id="31"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749</TotalTime>
  <Words>2483</Words>
  <Application>Microsoft Macintosh PowerPoint</Application>
  <PresentationFormat>On-screen Show (4:3)</PresentationFormat>
  <Paragraphs>294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Courier New</vt:lpstr>
      <vt:lpstr>Tahoma</vt:lpstr>
      <vt:lpstr>Times New Roman</vt:lpstr>
      <vt:lpstr>Wingdings</vt:lpstr>
      <vt:lpstr>Blends</vt:lpstr>
      <vt:lpstr>Python Programming: An Introduction To Computer Science</vt:lpstr>
      <vt:lpstr>Example Program: Dice Roller</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Dice</vt:lpstr>
      <vt:lpstr>Building Dice</vt:lpstr>
      <vt:lpstr>Building Dice</vt:lpstr>
      <vt:lpstr>Building Dice</vt:lpstr>
      <vt:lpstr>Building Dice</vt:lpstr>
      <vt:lpstr>Building Dice</vt:lpstr>
      <vt:lpstr>Building Dice</vt:lpstr>
      <vt:lpstr>Building Dice</vt:lpstr>
      <vt:lpstr>Building Dice</vt:lpstr>
      <vt:lpstr>Building Dice</vt:lpstr>
      <vt:lpstr>The Main Program</vt:lpstr>
      <vt:lpstr>The Main Program</vt:lpstr>
      <vt:lpstr>The Main Program</vt:lpstr>
      <vt:lpstr>The Main Program</vt:lpstr>
      <vt:lpstr>Programming Exercise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Microsoft Office User</cp:lastModifiedBy>
  <cp:revision>42</cp:revision>
  <dcterms:created xsi:type="dcterms:W3CDTF">2004-03-15T01:34:38Z</dcterms:created>
  <dcterms:modified xsi:type="dcterms:W3CDTF">2018-11-07T16:03:36Z</dcterms:modified>
</cp:coreProperties>
</file>