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95" r:id="rId4"/>
    <p:sldId id="296" r:id="rId5"/>
    <p:sldId id="297" r:id="rId6"/>
    <p:sldId id="298" r:id="rId7"/>
    <p:sldId id="299" r:id="rId8"/>
    <p:sldId id="300" r:id="rId9"/>
    <p:sldId id="303" r:id="rId10"/>
    <p:sldId id="304" r:id="rId11"/>
    <p:sldId id="305" r:id="rId12"/>
    <p:sldId id="336" r:id="rId13"/>
    <p:sldId id="306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8" r:id="rId22"/>
    <p:sldId id="327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7" r:id="rId31"/>
    <p:sldId id="338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i="1" kern="1200">
        <a:solidFill>
          <a:schemeClr val="tx1"/>
        </a:solidFill>
        <a:latin typeface="Courier New" panose="02070309020205020404" pitchFamily="49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i="1" kern="1200">
        <a:solidFill>
          <a:schemeClr val="tx1"/>
        </a:solidFill>
        <a:latin typeface="Courier New" panose="02070309020205020404" pitchFamily="49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i="1" kern="1200">
        <a:solidFill>
          <a:schemeClr val="tx1"/>
        </a:solidFill>
        <a:latin typeface="Courier New" panose="02070309020205020404" pitchFamily="49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i="1" kern="1200">
        <a:solidFill>
          <a:schemeClr val="tx1"/>
        </a:solidFill>
        <a:latin typeface="Courier New" panose="02070309020205020404" pitchFamily="49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i="1" kern="1200">
        <a:solidFill>
          <a:schemeClr val="tx1"/>
        </a:solidFill>
        <a:latin typeface="Courier New" panose="02070309020205020404" pitchFamily="49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3200" i="1" kern="1200">
        <a:solidFill>
          <a:schemeClr val="tx1"/>
        </a:solidFill>
        <a:latin typeface="Courier New" panose="02070309020205020404" pitchFamily="49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3200" i="1" kern="1200">
        <a:solidFill>
          <a:schemeClr val="tx1"/>
        </a:solidFill>
        <a:latin typeface="Courier New" panose="02070309020205020404" pitchFamily="49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3200" i="1" kern="1200">
        <a:solidFill>
          <a:schemeClr val="tx1"/>
        </a:solidFill>
        <a:latin typeface="Courier New" panose="02070309020205020404" pitchFamily="49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3200" i="1" kern="1200">
        <a:solidFill>
          <a:schemeClr val="tx1"/>
        </a:solidFill>
        <a:latin typeface="Courier New" panose="02070309020205020404" pitchFamily="49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F1D7B7-0DE6-4D56-A32B-2F0DADBEEB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6655076-BACE-44F2-8153-E32CBE6064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1pPr>
                <a:lvl2pPr marL="742950" indent="-28575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2pPr>
                <a:lvl3pPr marL="11430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3pPr>
                <a:lvl4pPr marL="16002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4pPr>
                <a:lvl5pPr marL="20574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1pPr>
                <a:lvl2pPr marL="742950" indent="-28575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2pPr>
                <a:lvl3pPr marL="11430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3pPr>
                <a:lvl4pPr marL="16002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4pPr>
                <a:lvl5pPr marL="20574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1pPr>
                <a:lvl2pPr marL="742950" indent="-28575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2pPr>
                <a:lvl3pPr marL="11430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3pPr>
                <a:lvl4pPr marL="16002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4pPr>
                <a:lvl5pPr marL="20574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1pPr>
                <a:lvl2pPr marL="742950" indent="-28575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2pPr>
                <a:lvl3pPr marL="11430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3pPr>
                <a:lvl4pPr marL="16002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4pPr>
                <a:lvl5pPr marL="20574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3ECB14B-43D5-40BC-AB4F-A841EEDB9A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6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83CE6-8D4C-49BB-9713-ED947B9ADC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36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76706-9C85-47BA-B631-6783678CB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794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443CC-0F3D-49AA-AEB9-AF7A3A729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6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1F71D-AF19-4BC9-93C0-5E6EE4251A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08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0AC5D-AAC0-49B0-94C9-3B72A28A66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51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C65D6-7FF6-4D53-8776-90E18EA2D0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38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CB3F7-259B-43FE-9755-F7B8E71F2A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93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7D07B-D753-4E0C-8873-163A66EB3C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40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3E766-2ECA-4705-9DB7-123A700339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81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FE826-E10D-4421-97F8-3AB0990E2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83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B3C55-5A3C-478D-9B05-76CB02718B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i="0"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i="0"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i="0"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i="0"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i="0"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i="0"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Courier New" panose="02070309020205020404" pitchFamily="49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i="0"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i="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i="0"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i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AF11F02-FFEA-4317-8068-D435A7D1A4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Python Programming, 3/e</a:t>
            </a:r>
          </a:p>
        </p:txBody>
      </p:sp>
      <p:sp>
        <p:nvSpPr>
          <p:cNvPr id="5123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32C88D-D26F-4592-B915-747612F6C684}" type="slidenum">
              <a:rPr lang="en-US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Python Programing:</a:t>
            </a:r>
            <a:br>
              <a:rPr lang="en-US" altLang="en-US" sz="4000"/>
            </a:br>
            <a:r>
              <a:rPr lang="en-US" altLang="en-US" sz="4000"/>
              <a:t>An Introduction to</a:t>
            </a:r>
            <a:br>
              <a:rPr lang="en-US" altLang="en-US" sz="4000"/>
            </a:br>
            <a:r>
              <a:rPr lang="en-US" altLang="en-US" sz="4000"/>
              <a:t>Computer Science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Chapter 11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Data Collections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52" y="1069848"/>
            <a:ext cx="1613306" cy="19842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68AC72-A395-44BB-A242-29D8942CCEF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Lists of Objects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latin typeface="Courier New" panose="02070309020205020404" pitchFamily="49" charset="0"/>
              </a:rPr>
              <a:t>def use_gpa(aStudent):</a:t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    return aStudent.gpa()</a:t>
            </a:r>
          </a:p>
          <a:p>
            <a:pPr eaLnBrk="1" hangingPunct="1"/>
            <a:r>
              <a:rPr lang="en-US" altLang="en-US"/>
              <a:t>We can now sort the data by calling sort with the key function as a keyword parameter.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data.sort(key=use_gpa)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EC278D-FA11-4F72-AF6B-143A346BC18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Lists of Objects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data.sort(key=use_gpa)</a:t>
            </a:r>
          </a:p>
          <a:p>
            <a:pPr eaLnBrk="1" hangingPunct="1"/>
            <a:r>
              <a:rPr lang="en-US" altLang="en-US"/>
              <a:t>Notice that we didn’t put 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  <a:r>
              <a:rPr lang="en-US" altLang="en-US"/>
              <a:t>’s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/>
              <a:t>after the function name.</a:t>
            </a:r>
          </a:p>
          <a:p>
            <a:pPr eaLnBrk="1" hangingPunct="1"/>
            <a:r>
              <a:rPr lang="en-US" altLang="en-US"/>
              <a:t>This is because we don’t want to </a:t>
            </a:r>
            <a:r>
              <a:rPr lang="en-US" altLang="en-US" i="1"/>
              <a:t>call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use_gpa</a:t>
            </a:r>
            <a:r>
              <a:rPr lang="en-US" altLang="en-US"/>
              <a:t>, but rather, we want to send </a:t>
            </a:r>
            <a:r>
              <a:rPr lang="en-US" altLang="en-US">
                <a:latin typeface="Courier New" panose="02070309020205020404" pitchFamily="49" charset="0"/>
              </a:rPr>
              <a:t>use_gpa</a:t>
            </a:r>
            <a:r>
              <a:rPr lang="en-US" altLang="en-US"/>
              <a:t> to the sort method.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Lists of Objects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Actually, defining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use_gpa</a:t>
            </a:r>
            <a:r>
              <a:rPr lang="en-US" altLang="en-US"/>
              <a:t> was unnecessary.</a:t>
            </a:r>
          </a:p>
          <a:p>
            <a:pPr eaLnBrk="1" hangingPunct="1"/>
            <a:r>
              <a:rPr lang="en-US" altLang="en-US"/>
              <a:t>The gpa method in the Student class is a function that takes a student as a parameter (formally, self) and returns GPA.</a:t>
            </a:r>
          </a:p>
          <a:p>
            <a:pPr eaLnBrk="1" hangingPunct="1"/>
            <a:r>
              <a:rPr lang="en-US" altLang="en-US"/>
              <a:t>To use it: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data.sort(key=Student.gpa)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5914F2-2FB0-4751-8C4D-E495BEB5391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563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C3B00B-7310-40CD-81AA-80709319B85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Lists of Objects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057400"/>
            <a:ext cx="4992688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# gpasort.py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#    A program to sort student information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#    into GPA order.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from gpa import Student, makeStudent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def readStudents(filename):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infile = open(filename, 'r')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students = []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for line in infile: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students.append(makeStudent(line))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infile.close()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return students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def writeStudents(students, filename):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outfile = open(filename, 'w')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for s in students: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print(s.getName(), s.getHours(),  s.getQPoints(),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       sep="\t", file=outfile)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outfile.close()</a:t>
            </a:r>
          </a:p>
        </p:txBody>
      </p:sp>
      <p:sp>
        <p:nvSpPr>
          <p:cNvPr id="563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4763" y="2057400"/>
            <a:ext cx="5292725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def main():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print ("This program sorts student grade information by GPA")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filename = input("Enter the name of the data file: ")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data = readStudents(filename)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data.sort(Student.gpa)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filename = input("Enter a name for the output file: ")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writeStudents(data, filename)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print("The data has been written to", filename)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if __name__ == '__main__':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main()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9A8E81-5ABC-43B4-ABC9-45EFF5F500C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Study: Python Calculator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We can view a program itself as a collection of data structures (collections and objects) and a set of algorithms that operate on those data structures.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EA8ED1-9E35-48FA-9597-D44B5660B78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Calculator as an Object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Let’s develop a program that implements a Python calculator.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Our calculator will have buttons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ten digits (0-9)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decimal point (.)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Four operations (+,-,*,/)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few special keys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‘C’ to clear the display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‘&lt;-’ to backspace in the display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‘=’ to do the calculation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B90688-511E-40C1-935E-E4982C6F00B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Calculator as an Object</a:t>
            </a:r>
          </a:p>
        </p:txBody>
      </p:sp>
      <p:pic>
        <p:nvPicPr>
          <p:cNvPr id="71685" name="Picture 4" descr="cal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2268538"/>
            <a:ext cx="3154363" cy="3451225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F7C7E1-1B65-4E3B-B2C7-F51D33EE4DE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Calculator as an Object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can take a simple approach to performing the calculations. As buttons are pressed, they show up in the display, and are evaluated and the value displayed when the = is pressed.</a:t>
            </a:r>
          </a:p>
          <a:p>
            <a:pPr eaLnBrk="1" hangingPunct="1"/>
            <a:r>
              <a:rPr lang="en-US" altLang="en-US"/>
              <a:t>We can divide the functioning of the calculator into two parts: creating the interface and interacting with the user.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741931-ECA6-4614-BFD5-F6DA1A44C50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Constructing the Interface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First, we create a graphics window.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coordinates were chosen to simplify the layout of the buttons.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In the last line, the window object is stored in an instance variable so that other methods can refer to it.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def __init__(self):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     # create the window for the calculator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     win = GraphWin("calculator")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     win.setCoords(0,0,6,7)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     win.setBackground("slategray")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     self.win = win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5108D4-BBE6-4BD7-8AF0-49DCA41B26C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Constructing the Interface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Our next step is to create the buttons, reusing the button class.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400" dirty="0">
                <a:latin typeface="Courier New" panose="02070309020205020404" pitchFamily="49" charset="0"/>
              </a:rPr>
              <a:t>     # create list of buttons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 # start with all the standard sized buttons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 # </a:t>
            </a:r>
            <a:r>
              <a:rPr lang="en-US" altLang="en-US" sz="1400" dirty="0" err="1">
                <a:latin typeface="Courier New" panose="02070309020205020404" pitchFamily="49" charset="0"/>
              </a:rPr>
              <a:t>bSpecs</a:t>
            </a:r>
            <a:r>
              <a:rPr lang="en-US" altLang="en-US" sz="1400" dirty="0">
                <a:latin typeface="Courier New" panose="02070309020205020404" pitchFamily="49" charset="0"/>
              </a:rPr>
              <a:t> gives center </a:t>
            </a:r>
            <a:r>
              <a:rPr lang="en-US" altLang="en-US" sz="1400" dirty="0" err="1">
                <a:latin typeface="Courier New" panose="02070309020205020404" pitchFamily="49" charset="0"/>
              </a:rPr>
              <a:t>coords</a:t>
            </a:r>
            <a:r>
              <a:rPr lang="en-US" altLang="en-US" sz="1400" dirty="0">
                <a:latin typeface="Courier New" panose="02070309020205020404" pitchFamily="49" charset="0"/>
              </a:rPr>
              <a:t> and label of buttons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 </a:t>
            </a:r>
            <a:r>
              <a:rPr lang="en-US" altLang="en-US" sz="1400" dirty="0" err="1">
                <a:latin typeface="Courier New" panose="02070309020205020404" pitchFamily="49" charset="0"/>
              </a:rPr>
              <a:t>bSpecs</a:t>
            </a:r>
            <a:r>
              <a:rPr lang="en-US" altLang="en-US" sz="1400" dirty="0">
                <a:latin typeface="Courier New" panose="02070309020205020404" pitchFamily="49" charset="0"/>
              </a:rPr>
              <a:t> = [(2,1,'0'), (3,1,'.'),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           (1,2,'1'), (2,2,'2'), (3,2,'3'), (4,2,'+'), (5,2,'-'),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           (1,3,'4'), (2,3,'5'), (3,3,'6'), (4,3,'*'), (5,3,'/'),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           (1,4,'7'), (2,4,'8'), (3,4,'9'), (4,4,'&lt;-'),(5,4,'C')]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 </a:t>
            </a:r>
            <a:r>
              <a:rPr lang="en-US" altLang="en-US" sz="1400" dirty="0" err="1">
                <a:latin typeface="Courier New" panose="02070309020205020404" pitchFamily="49" charset="0"/>
              </a:rPr>
              <a:t>self.buttons</a:t>
            </a:r>
            <a:r>
              <a:rPr lang="en-US" altLang="en-US" sz="1400" dirty="0">
                <a:latin typeface="Courier New" panose="02070309020205020404" pitchFamily="49" charset="0"/>
              </a:rPr>
              <a:t> = []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 for </a:t>
            </a:r>
            <a:r>
              <a:rPr lang="en-US" altLang="en-US" sz="1400" dirty="0" err="1">
                <a:latin typeface="Courier New" panose="02070309020205020404" pitchFamily="49" charset="0"/>
              </a:rPr>
              <a:t>cx,cy,label</a:t>
            </a:r>
            <a:r>
              <a:rPr lang="en-US" altLang="en-US" sz="1400" dirty="0">
                <a:latin typeface="Courier New" panose="02070309020205020404" pitchFamily="49" charset="0"/>
              </a:rPr>
              <a:t> in </a:t>
            </a:r>
            <a:r>
              <a:rPr lang="en-US" altLang="en-US" sz="1400" dirty="0" err="1">
                <a:latin typeface="Courier New" panose="02070309020205020404" pitchFamily="49" charset="0"/>
              </a:rPr>
              <a:t>bSpecs</a:t>
            </a:r>
            <a:r>
              <a:rPr lang="en-US" altLang="en-US" sz="1400" dirty="0">
                <a:latin typeface="Courier New" panose="02070309020205020404" pitchFamily="49" charset="0"/>
              </a:rPr>
              <a:t>: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self.buttons.append</a:t>
            </a:r>
            <a:r>
              <a:rPr lang="en-US" altLang="en-US" sz="1400" dirty="0">
                <a:latin typeface="Courier New" panose="02070309020205020404" pitchFamily="49" charset="0"/>
              </a:rPr>
              <a:t>(Button(</a:t>
            </a:r>
            <a:r>
              <a:rPr lang="en-US" altLang="en-US" sz="1400" dirty="0" err="1">
                <a:latin typeface="Courier New" panose="02070309020205020404" pitchFamily="49" charset="0"/>
              </a:rPr>
              <a:t>self.win,Point</a:t>
            </a:r>
            <a:r>
              <a:rPr lang="en-US" altLang="en-US" sz="1400" dirty="0">
                <a:latin typeface="Courier New" panose="02070309020205020404" pitchFamily="49" charset="0"/>
              </a:rPr>
              <a:t>(</a:t>
            </a:r>
            <a:r>
              <a:rPr lang="en-US" altLang="en-US" sz="1400" dirty="0" err="1">
                <a:latin typeface="Courier New" panose="02070309020205020404" pitchFamily="49" charset="0"/>
              </a:rPr>
              <a:t>cx,cy</a:t>
            </a:r>
            <a:r>
              <a:rPr lang="en-US" altLang="en-US" sz="1400" dirty="0">
                <a:latin typeface="Courier New" panose="02070309020205020404" pitchFamily="49" charset="0"/>
              </a:rPr>
              <a:t>),.75,.75,label))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 # create the larger = button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 </a:t>
            </a:r>
            <a:r>
              <a:rPr lang="en-US" altLang="en-US" sz="1400" dirty="0" err="1">
                <a:latin typeface="Courier New" panose="02070309020205020404" pitchFamily="49" charset="0"/>
              </a:rPr>
              <a:t>self.buttons.append</a:t>
            </a:r>
            <a:r>
              <a:rPr lang="en-US" altLang="en-US" sz="1400" dirty="0">
                <a:latin typeface="Courier New" panose="02070309020205020404" pitchFamily="49" charset="0"/>
              </a:rPr>
              <a:t>(Button(</a:t>
            </a:r>
            <a:r>
              <a:rPr lang="en-US" altLang="en-US" sz="1400" dirty="0" err="1">
                <a:latin typeface="Courier New" panose="02070309020205020404" pitchFamily="49" charset="0"/>
              </a:rPr>
              <a:t>self.win</a:t>
            </a:r>
            <a:r>
              <a:rPr lang="en-US" altLang="en-US" sz="1400" dirty="0">
                <a:latin typeface="Courier New" panose="02070309020205020404" pitchFamily="49" charset="0"/>
              </a:rPr>
              <a:t>, Point(4.5,1), 1.75, .75, "="))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 # activate all buttons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 for b in </a:t>
            </a:r>
            <a:r>
              <a:rPr lang="en-US" altLang="en-US" sz="1400" dirty="0" err="1">
                <a:latin typeface="Courier New" panose="02070309020205020404" pitchFamily="49" charset="0"/>
              </a:rPr>
              <a:t>self.buttons</a:t>
            </a:r>
            <a:r>
              <a:rPr lang="en-US" altLang="en-US" sz="1400" dirty="0">
                <a:latin typeface="Courier New" panose="02070309020205020404" pitchFamily="49" charset="0"/>
              </a:rPr>
              <a:t>: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b.activate</a:t>
            </a:r>
            <a:r>
              <a:rPr lang="en-US" altLang="en-US" sz="140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err="1">
                <a:latin typeface="Courier New" panose="02070309020205020404" pitchFamily="49" charset="0"/>
              </a:rPr>
              <a:t>bspecs</a:t>
            </a:r>
            <a:r>
              <a:rPr lang="en-US" altLang="en-US" sz="2800" dirty="0"/>
              <a:t> contains a list of button specifications, including the center point of the button and its label.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C1A8B1-9058-4D55-92B8-78A4BB7DDB6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To be able to write programs that use lists to manage a collection of information.</a:t>
            </a:r>
          </a:p>
          <a:p>
            <a:pPr eaLnBrk="1" hangingPunct="1"/>
            <a:r>
              <a:rPr lang="en-US" altLang="en-US" dirty="0"/>
              <a:t>To be able to write programs that use lists and classes to structure complex data.</a:t>
            </a:r>
          </a:p>
          <a:p>
            <a:pPr eaLnBrk="1" hangingPunct="1"/>
            <a:r>
              <a:rPr lang="en-US" altLang="en-US" dirty="0"/>
              <a:t>To understand the use of Python dictionaries for storing </a:t>
            </a:r>
            <a:r>
              <a:rPr lang="en-US" altLang="en-US" dirty="0" err="1"/>
              <a:t>nonsequential</a:t>
            </a:r>
            <a:r>
              <a:rPr lang="en-US" altLang="en-US" dirty="0"/>
              <a:t> collections.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DC436F-619E-49F1-B472-505F8360416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Constructing the Interface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specification is a </a:t>
            </a:r>
            <a:r>
              <a:rPr lang="en-US" altLang="en-US" i="1"/>
              <a:t>tuple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tuple</a:t>
            </a:r>
            <a:r>
              <a:rPr lang="en-US" altLang="en-US"/>
              <a:t> looks like a list but uses ‘()’ rather than ‘[]’.</a:t>
            </a:r>
          </a:p>
          <a:p>
            <a:pPr eaLnBrk="1" hangingPunct="1"/>
            <a:r>
              <a:rPr lang="en-US" altLang="en-US"/>
              <a:t>Tuples are sequences that are immutable.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AA7FDC-F4AE-400E-8F57-ED657CE1496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Constructing the Interface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Conceptually, each iteration of the loop starts with an assignment:</a:t>
            </a:r>
            <a:br>
              <a:rPr lang="en-US" altLang="en-US" sz="2800"/>
            </a:br>
            <a:r>
              <a:rPr lang="en-US" altLang="en-US" sz="2000">
                <a:latin typeface="Courier New" panose="02070309020205020404" pitchFamily="49" charset="0"/>
              </a:rPr>
              <a:t>(cx,cy,label)=&lt;next item from bSpecs&gt;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Each item in </a:t>
            </a:r>
            <a:r>
              <a:rPr lang="en-US" altLang="en-US" sz="2800">
                <a:latin typeface="Courier New" panose="02070309020205020404" pitchFamily="49" charset="0"/>
              </a:rPr>
              <a:t>bSpecs</a:t>
            </a:r>
            <a:r>
              <a:rPr lang="en-US" altLang="en-US" sz="2800"/>
              <a:t> is also a tuple.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When a tuple of variables is used on the left side of an assignment, the corresponding components of the tuple on the right side are </a:t>
            </a:r>
            <a:r>
              <a:rPr lang="en-US" altLang="en-US" sz="2800" i="1"/>
              <a:t>unpacked</a:t>
            </a:r>
            <a:r>
              <a:rPr lang="en-US" altLang="en-US" sz="2800"/>
              <a:t> into the variables on the left side.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first time through it’s as if we had:</a:t>
            </a:r>
            <a:br>
              <a:rPr lang="en-US" altLang="en-US" sz="2800"/>
            </a:br>
            <a:r>
              <a:rPr lang="en-US" altLang="en-US" sz="2800">
                <a:latin typeface="Courier New" panose="02070309020205020404" pitchFamily="49" charset="0"/>
              </a:rPr>
              <a:t>cx,cy,label = 2,1,"0"</a:t>
            </a:r>
            <a:endParaRPr lang="en-US" alt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CFF6A6-76B0-48CF-BE00-92FB4979F3D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Constructing the Interface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Each time through the loop, another tuple from </a:t>
            </a:r>
            <a:r>
              <a:rPr lang="en-US" altLang="en-US" sz="2800">
                <a:latin typeface="Courier New" panose="02070309020205020404" pitchFamily="49" charset="0"/>
              </a:rPr>
              <a:t>bSpecs</a:t>
            </a:r>
            <a:r>
              <a:rPr lang="en-US" altLang="en-US" sz="2800"/>
              <a:t> is unpacked into the variables in the loop heading.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These values are then used to create a </a:t>
            </a:r>
            <a:r>
              <a:rPr lang="en-US" altLang="en-US" sz="2800">
                <a:latin typeface="Courier New" panose="02070309020205020404" pitchFamily="49" charset="0"/>
              </a:rPr>
              <a:t>Button</a:t>
            </a:r>
            <a:r>
              <a:rPr lang="en-US" altLang="en-US" sz="2800"/>
              <a:t> that is appended to the list of buttons.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Creating the display is simple – it’s just a rectangle with some text centered on it. We need to save the text object as an instance variable so its contents can be accessed and changed.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78B960-8A25-4F15-9719-E0F628E733A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Constructing the Interface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Here’s the code to create the display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bg</a:t>
            </a:r>
            <a:r>
              <a:rPr lang="en-US" altLang="en-US" sz="2000" dirty="0">
                <a:latin typeface="Courier New" panose="02070309020205020404" pitchFamily="49" charset="0"/>
              </a:rPr>
              <a:t> = Rectangle(Point(.5,5.5), Point(5.5,6.5))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bg.setFill</a:t>
            </a:r>
            <a:r>
              <a:rPr lang="en-US" altLang="en-US" sz="2000" dirty="0">
                <a:latin typeface="Courier New" panose="02070309020205020404" pitchFamily="49" charset="0"/>
              </a:rPr>
              <a:t>('white')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bg.draw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self.win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text = Text(Point(3,6), "")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text.draw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self.win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text.setFace</a:t>
            </a:r>
            <a:r>
              <a:rPr lang="en-US" altLang="en-US" sz="2000" dirty="0">
                <a:latin typeface="Courier New" panose="02070309020205020404" pitchFamily="49" charset="0"/>
              </a:rPr>
              <a:t>("courier")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text.setStyle</a:t>
            </a:r>
            <a:r>
              <a:rPr lang="en-US" altLang="en-US" sz="2000" dirty="0">
                <a:latin typeface="Courier New" panose="02070309020205020404" pitchFamily="49" charset="0"/>
              </a:rPr>
              <a:t>("bold")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text.setSize</a:t>
            </a:r>
            <a:r>
              <a:rPr lang="en-US" altLang="en-US" sz="2000" dirty="0">
                <a:latin typeface="Courier New" panose="02070309020205020404" pitchFamily="49" charset="0"/>
              </a:rPr>
              <a:t>(16)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self.display</a:t>
            </a:r>
            <a:r>
              <a:rPr lang="en-US" altLang="en-US" sz="2000" dirty="0">
                <a:latin typeface="Courier New" panose="02070309020205020404" pitchFamily="49" charset="0"/>
              </a:rPr>
              <a:t> = text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F2107F-100E-4BC8-B7BA-CAFE3DD0AA3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Processing Buttons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Now that the interface is drawn, we need a method to get it running.</a:t>
            </a:r>
          </a:p>
          <a:p>
            <a:pPr eaLnBrk="1" hangingPunct="1">
              <a:defRPr/>
            </a:pPr>
            <a:r>
              <a:rPr lang="en-US" altLang="en-US" dirty="0"/>
              <a:t>We’ll use an event loop that waits for a button to be clicked and then processes that button.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</a:rPr>
              <a:t> run(self):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 # Infinite 'event loop' to process button clicks.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 while True: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     key = </a:t>
            </a:r>
            <a:r>
              <a:rPr lang="en-US" altLang="en-US" sz="1800" dirty="0" err="1">
                <a:latin typeface="Courier New" panose="02070309020205020404" pitchFamily="49" charset="0"/>
              </a:rPr>
              <a:t>self.getKeyPress</a:t>
            </a:r>
            <a:r>
              <a:rPr lang="en-US" altLang="en-US" sz="1800" dirty="0">
                <a:latin typeface="Courier New" panose="02070309020205020404" pitchFamily="49" charset="0"/>
              </a:rPr>
              <a:t>()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self.processKey</a:t>
            </a:r>
            <a:r>
              <a:rPr lang="en-US" altLang="en-US" sz="1800" dirty="0">
                <a:latin typeface="Courier New" panose="02070309020205020404" pitchFamily="49" charset="0"/>
              </a:rPr>
              <a:t>(key)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DB21C1-BCBA-4F7B-A8B9-37AEF8798C7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Processing Buttons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We continue getting mouse clicks until a button is clicked.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To determine whether a button has been clicked, we loop through the list of buttons and check each one.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getKeyPress</a:t>
            </a:r>
            <a:r>
              <a:rPr lang="en-US" altLang="en-US" sz="1800" dirty="0">
                <a:latin typeface="Courier New" panose="02070309020205020404" pitchFamily="49" charset="0"/>
              </a:rPr>
              <a:t>(self):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 # Waits for a button to be clicked and 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 #    returns the label of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 #    the button that was clicked.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 while True: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     p = </a:t>
            </a:r>
            <a:r>
              <a:rPr lang="en-US" altLang="en-US" sz="1800" dirty="0" err="1">
                <a:latin typeface="Courier New" panose="02070309020205020404" pitchFamily="49" charset="0"/>
              </a:rPr>
              <a:t>self.win.getMouse</a:t>
            </a:r>
            <a:r>
              <a:rPr lang="en-US" altLang="en-US" sz="1800" dirty="0">
                <a:latin typeface="Courier New" panose="02070309020205020404" pitchFamily="49" charset="0"/>
              </a:rPr>
              <a:t>()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     for b in </a:t>
            </a:r>
            <a:r>
              <a:rPr lang="en-US" altLang="en-US" sz="1800" dirty="0" err="1">
                <a:latin typeface="Courier New" panose="02070309020205020404" pitchFamily="49" charset="0"/>
              </a:rPr>
              <a:t>self.buttons</a:t>
            </a:r>
            <a:r>
              <a:rPr lang="en-US" altLang="en-US" sz="1800" dirty="0">
                <a:latin typeface="Courier New" panose="02070309020205020404" pitchFamily="49" charset="0"/>
              </a:rPr>
              <a:t>: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         if </a:t>
            </a:r>
            <a:r>
              <a:rPr lang="en-US" altLang="en-US" sz="1800" dirty="0" err="1">
                <a:latin typeface="Courier New" panose="02070309020205020404" pitchFamily="49" charset="0"/>
              </a:rPr>
              <a:t>b.clicked</a:t>
            </a:r>
            <a:r>
              <a:rPr lang="en-US" altLang="en-US" sz="1800" dirty="0">
                <a:latin typeface="Courier New" panose="02070309020205020404" pitchFamily="49" charset="0"/>
              </a:rPr>
              <a:t>(p):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             return </a:t>
            </a:r>
            <a:r>
              <a:rPr lang="en-US" altLang="en-US" sz="1800" dirty="0" err="1">
                <a:latin typeface="Courier New" panose="02070309020205020404" pitchFamily="49" charset="0"/>
              </a:rPr>
              <a:t>b.getLabel</a:t>
            </a:r>
            <a:r>
              <a:rPr lang="en-US" altLang="en-US" sz="1800" dirty="0">
                <a:latin typeface="Courier New" panose="02070309020205020404" pitchFamily="49" charset="0"/>
              </a:rPr>
              <a:t>() # method exit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19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7E7393-5B38-4998-8DFC-EE8D9281D39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Processing Buttons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Having the buttons in a list like this is a big win. A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is used to look at each button in turn.</a:t>
            </a:r>
          </a:p>
          <a:p>
            <a:pPr eaLnBrk="1" hangingPunct="1"/>
            <a:r>
              <a:rPr lang="en-US" altLang="en-US"/>
              <a:t>If the clicked point </a:t>
            </a:r>
            <a:r>
              <a:rPr lang="en-US" altLang="en-US">
                <a:latin typeface="Courier New" panose="02070309020205020404" pitchFamily="49" charset="0"/>
              </a:rPr>
              <a:t>p</a:t>
            </a:r>
            <a:r>
              <a:rPr lang="en-US" altLang="en-US"/>
              <a:t> turns out to be in one of the buttons, the label of the button is returned, providing an exit from the otherwise infinite loop.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29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96425C-2956-44D2-A946-8ABC890B330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Processing Buttons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last step is to update the display of the calculator according to which button was clicked.</a:t>
            </a:r>
          </a:p>
          <a:p>
            <a:pPr eaLnBrk="1" hangingPunct="1"/>
            <a:r>
              <a:rPr lang="en-US" altLang="en-US"/>
              <a:t>A digit or operator is appended to the display. If </a:t>
            </a:r>
            <a:r>
              <a:rPr lang="en-US" altLang="en-US">
                <a:latin typeface="Courier New" panose="02070309020205020404" pitchFamily="49" charset="0"/>
              </a:rPr>
              <a:t>key</a:t>
            </a:r>
            <a:r>
              <a:rPr lang="en-US" altLang="en-US"/>
              <a:t> contains the label of the button, and </a:t>
            </a:r>
            <a:r>
              <a:rPr lang="en-US" altLang="en-US">
                <a:latin typeface="Courier New" panose="02070309020205020404" pitchFamily="49" charset="0"/>
              </a:rPr>
              <a:t>text</a:t>
            </a:r>
            <a:r>
              <a:rPr lang="en-US" altLang="en-US"/>
              <a:t> contains the current contents of the display, the code is:</a:t>
            </a:r>
            <a:br>
              <a:rPr lang="en-US" altLang="en-US"/>
            </a:br>
            <a:r>
              <a:rPr lang="en-US" altLang="en-US" sz="2400">
                <a:latin typeface="Courier New" panose="02070309020205020404" pitchFamily="49" charset="0"/>
              </a:rPr>
              <a:t>self.display.setText(text+key)</a:t>
            </a:r>
            <a:endParaRPr lang="en-US" alt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D66B20-D4A7-44E1-975F-C5F180ADE83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Processing Buttons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clear key blanks the display:</a:t>
            </a:r>
            <a:br>
              <a:rPr lang="en-US" altLang="en-US"/>
            </a:br>
            <a:r>
              <a:rPr lang="en-US" altLang="en-US" sz="2400">
                <a:latin typeface="Courier New" panose="02070309020205020404" pitchFamily="49" charset="0"/>
              </a:rPr>
              <a:t>self.display.setText("")</a:t>
            </a:r>
          </a:p>
          <a:p>
            <a:pPr eaLnBrk="1" hangingPunct="1"/>
            <a:r>
              <a:rPr lang="en-US" altLang="en-US"/>
              <a:t>The backspace key strips off one character:</a:t>
            </a:r>
            <a:br>
              <a:rPr lang="en-US" altLang="en-US"/>
            </a:br>
            <a:r>
              <a:rPr lang="en-US" altLang="en-US" sz="2400">
                <a:latin typeface="Courier New" panose="02070309020205020404" pitchFamily="49" charset="0"/>
              </a:rPr>
              <a:t>self.display.setText(text[:-1])</a:t>
            </a:r>
          </a:p>
          <a:p>
            <a:pPr eaLnBrk="1" hangingPunct="1"/>
            <a:r>
              <a:rPr lang="en-US" altLang="en-US"/>
              <a:t>The equal key causes the expression to be evaluated and the result displayed.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Processing Buttons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try: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result = </a:t>
            </a:r>
            <a:r>
              <a:rPr lang="en-US" altLang="en-US" sz="2000" dirty="0" err="1">
                <a:latin typeface="Courier New" panose="02070309020205020404" pitchFamily="49" charset="0"/>
              </a:rPr>
              <a:t>eval</a:t>
            </a:r>
            <a:r>
              <a:rPr lang="en-US" altLang="en-US" sz="2000" dirty="0">
                <a:latin typeface="Courier New" panose="02070309020205020404" pitchFamily="49" charset="0"/>
              </a:rPr>
              <a:t>(text)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except: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result = 'ERROR'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</a:t>
            </a:r>
            <a:r>
              <a:rPr lang="en-US" altLang="en-US" sz="2000" dirty="0" err="1">
                <a:latin typeface="Courier New" panose="02070309020205020404" pitchFamily="49" charset="0"/>
              </a:rPr>
              <a:t>self.display.setText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str</a:t>
            </a:r>
            <a:r>
              <a:rPr lang="en-US" altLang="en-US" sz="2000" dirty="0">
                <a:latin typeface="Courier New" panose="02070309020205020404" pitchFamily="49" charset="0"/>
              </a:rPr>
              <a:t>(result))</a:t>
            </a:r>
          </a:p>
          <a:p>
            <a:pPr eaLnBrk="1" hangingPunct="1">
              <a:defRPr/>
            </a:pPr>
            <a:r>
              <a:rPr lang="en-US" altLang="en-US" sz="2800" dirty="0"/>
              <a:t>Exception handling is necessary here to catch run-time errors if the expression being evaluated isn’t a legal Python expression. If there’s an error, the program will display </a:t>
            </a:r>
            <a:r>
              <a:rPr lang="en-US" altLang="en-US" sz="2800" dirty="0">
                <a:latin typeface="Courier New" panose="02070309020205020404" pitchFamily="49" charset="0"/>
              </a:rPr>
              <a:t>ERROR</a:t>
            </a:r>
            <a:r>
              <a:rPr lang="en-US" altLang="en-US" sz="2800" dirty="0"/>
              <a:t> rather than crash.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13AFA3-60D9-4ECC-A6B7-30CAD1CCAAB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Lists of Records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of the list examples we’ve looked at so far have involved simple data types like numbers and strings.</a:t>
            </a:r>
          </a:p>
          <a:p>
            <a:pPr eaLnBrk="1" hangingPunct="1"/>
            <a:r>
              <a:rPr lang="en-US" altLang="en-US"/>
              <a:t>We can also use lists to store more complex data types, like our student information from chapter ten.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3E14-FFF4-C548-9988-E742C20D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79C1-67ED-3C4D-AC3B-3BCCCD40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 1:</a:t>
            </a:r>
          </a:p>
          <a:p>
            <a:pPr marL="457200" lvl="1" indent="0">
              <a:buNone/>
            </a:pPr>
            <a:r>
              <a:rPr lang="en-US" dirty="0"/>
              <a:t>In the student record problem, sort the list of records by the credit hours and return records with top-3 number of hours.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0122C-9085-3E4A-B07B-94276A87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6085D-FE7A-3A49-AD45-FA5C8D84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81F71D-AF19-4BC9-93C0-5E6EE4251A44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514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B28D-0C68-724E-ABB7-2C835576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C68B1-2FDF-134E-B774-914A4058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 2:</a:t>
            </a:r>
          </a:p>
          <a:p>
            <a:pPr marL="0" indent="0">
              <a:buNone/>
            </a:pPr>
            <a:r>
              <a:rPr lang="en-US" dirty="0"/>
              <a:t>Add one more button to the calculator program such that it can do factorial. </a:t>
            </a:r>
          </a:p>
          <a:p>
            <a:pPr marL="0" indent="0">
              <a:buNone/>
            </a:pPr>
            <a:r>
              <a:rPr lang="en-US" dirty="0"/>
              <a:t>The label of the button could be “x!”.</a:t>
            </a:r>
          </a:p>
          <a:p>
            <a:pPr marL="0" indent="0">
              <a:buNone/>
            </a:pPr>
            <a:r>
              <a:rPr lang="en-US" dirty="0"/>
              <a:t>Example: when you click 5 and then x!, then the calculator </a:t>
            </a:r>
            <a:r>
              <a:rPr lang="en-US"/>
              <a:t>should display 120.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028A5-6DD9-1444-8462-F34732BB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39C3-EC4B-DA45-BE54-34BD3F59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81F71D-AF19-4BC9-93C0-5E6EE4251A44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37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C6902A-A35C-4C50-81D3-CF71839979F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Lists of Objects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Our grade processing program read through a file of student grade information and then printed out information about the student with the highest GPA.</a:t>
            </a:r>
          </a:p>
          <a:p>
            <a:pPr eaLnBrk="1" hangingPunct="1"/>
            <a:r>
              <a:rPr lang="en-US" altLang="en-US"/>
              <a:t>A common operation on data like this is to sort it, perhaps alphabetically, perhaps by credit-hours, or even by GPA.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804DCD-A133-47DA-88D6-7F615B1E89D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Lists of Objects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 eaLnBrk="1" hangingPunct="1"/>
            <a:r>
              <a:rPr lang="en-US" altLang="en-US"/>
              <a:t>Let’s write a program that sorts students according to GPA using our </a:t>
            </a:r>
            <a:r>
              <a:rPr lang="en-US" altLang="en-US">
                <a:latin typeface="Courier New" panose="02070309020205020404" pitchFamily="49" charset="0"/>
              </a:rPr>
              <a:t>Sutdent</a:t>
            </a:r>
            <a:r>
              <a:rPr lang="en-US" altLang="en-US"/>
              <a:t> class from the last chapter.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Get the name of the input file from the user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Read student information into a list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Sort the list by GPA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Get the name of the output file from the user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Write the student information from the list into a 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DAE4C7-288E-47F6-8110-4B3EFC7811D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Lists of Records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Let’s begin with the file processing. The following code reads through the data file and creates a list of students.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def readStudents(filename):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 infile = open(filename, 'r')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 students = []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 for line in infile: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     students.append(makeStudent(line))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 infile.close()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 return students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We’re using the </a:t>
            </a:r>
            <a:r>
              <a:rPr lang="en-US" altLang="en-US" sz="2800">
                <a:latin typeface="Courier New" panose="02070309020205020404" pitchFamily="49" charset="0"/>
              </a:rPr>
              <a:t>makeStudent</a:t>
            </a:r>
            <a:r>
              <a:rPr lang="en-US" altLang="en-US" sz="2800"/>
              <a:t> from the </a:t>
            </a:r>
            <a:r>
              <a:rPr lang="en-US" altLang="en-US" sz="2800">
                <a:latin typeface="Courier New" panose="02070309020205020404" pitchFamily="49" charset="0"/>
              </a:rPr>
              <a:t>gpa</a:t>
            </a:r>
            <a:r>
              <a:rPr lang="en-US" altLang="en-US" sz="2800"/>
              <a:t> program, so we’ll need to remember to import it and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altLang="en-US" sz="2800"/>
              <a:t> class.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CD1F63-B5AC-43CD-9758-9A246B30476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Lists of Records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885112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Let’s also write a function to write the list of students back to a file.</a:t>
            </a:r>
          </a:p>
          <a:p>
            <a:pPr eaLnBrk="1" hangingPunct="1"/>
            <a:r>
              <a:rPr lang="en-US" altLang="en-US" sz="2800"/>
              <a:t>Each line should contain three pieces of information, separated by tabs: name, credit hours, and quality points.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def writeStudents(students, filename):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    # students is a list of Student objects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    outfile = open(filename, 'w')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    for s in students: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        print("{0}\t{1}\t{2}".format(s.getName(),\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           s.getHours(),s.getQPoints(), file=outfile)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    outfile.close()</a:t>
            </a:r>
          </a:p>
          <a:p>
            <a:pPr eaLnBrk="1" hangingPunct="1"/>
            <a:endParaRPr lang="en-US" altLang="en-US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8620CE-81BD-46D9-BFDA-CCD72DE2562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Lists of Objects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100"/>
              <a:t>Using the functions </a:t>
            </a:r>
            <a:r>
              <a:rPr lang="en-US" altLang="en-US" sz="3100">
                <a:latin typeface="Courier New" panose="02070309020205020404" pitchFamily="49" charset="0"/>
              </a:rPr>
              <a:t>readStudents</a:t>
            </a:r>
            <a:r>
              <a:rPr lang="en-US" altLang="en-US" sz="3100"/>
              <a:t> and </a:t>
            </a:r>
            <a:r>
              <a:rPr lang="en-US" altLang="en-US" sz="3100">
                <a:latin typeface="Courier New" panose="02070309020205020404" pitchFamily="49" charset="0"/>
              </a:rPr>
              <a:t>writeStudents</a:t>
            </a:r>
            <a:r>
              <a:rPr lang="en-US" altLang="en-US" sz="3100"/>
              <a:t>, we can convert our data file into a list of students and then write them back to a file. All we need to do now is sort the records by GPA.</a:t>
            </a:r>
          </a:p>
          <a:p>
            <a:pPr eaLnBrk="1" hangingPunct="1"/>
            <a:r>
              <a:rPr lang="en-US" altLang="en-US" sz="3100"/>
              <a:t>In the statistics program, we used the </a:t>
            </a:r>
            <a:r>
              <a:rPr lang="en-US" altLang="en-US" sz="3100">
                <a:latin typeface="Courier New" panose="02070309020205020404" pitchFamily="49" charset="0"/>
              </a:rPr>
              <a:t>sort</a:t>
            </a:r>
            <a:r>
              <a:rPr lang="en-US" altLang="en-US" sz="3100"/>
              <a:t> method to sort a list of numbers. How does Python sort lists of objects?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844D85-B5CB-4984-BBC4-4CCB2EBEF7C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Lists of Objects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17713"/>
            <a:ext cx="7964488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To make sorting work with our objects, we need to tell </a:t>
            </a:r>
            <a:r>
              <a:rPr lang="en-US" altLang="en-US" sz="2800">
                <a:latin typeface="Courier New" panose="02070309020205020404" pitchFamily="49" charset="0"/>
              </a:rPr>
              <a:t>sort</a:t>
            </a:r>
            <a:r>
              <a:rPr lang="en-US" altLang="en-US" sz="2800"/>
              <a:t> how the objects should be compared.</a:t>
            </a:r>
          </a:p>
          <a:p>
            <a:pPr eaLnBrk="1" hangingPunct="1"/>
            <a:r>
              <a:rPr lang="en-US" altLang="en-US" sz="2800"/>
              <a:t>Can supply a function to produce the key for an object using </a:t>
            </a:r>
            <a:br>
              <a:rPr lang="en-US" altLang="en-US" sz="2800"/>
            </a:b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&lt;list&gt;.sort(key=&lt;key-function&gt;)</a:t>
            </a:r>
          </a:p>
          <a:p>
            <a:pPr eaLnBrk="1" hangingPunct="1"/>
            <a:r>
              <a:rPr lang="en-US" altLang="en-US" sz="2800"/>
              <a:t>To sort by GPA, we need a function that takes a Student as parameter and returns the student's GPA.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1422</TotalTime>
  <Words>1557</Words>
  <Application>Microsoft Macintosh PowerPoint</Application>
  <PresentationFormat>On-screen Show (4:3)</PresentationFormat>
  <Paragraphs>208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Courier New</vt:lpstr>
      <vt:lpstr>Tahoma</vt:lpstr>
      <vt:lpstr>Wingdings</vt:lpstr>
      <vt:lpstr>Blends</vt:lpstr>
      <vt:lpstr>Python Programing: An Introduction to Computer Science</vt:lpstr>
      <vt:lpstr>Objectives</vt:lpstr>
      <vt:lpstr>Lists of Records</vt:lpstr>
      <vt:lpstr>Lists of Objects</vt:lpstr>
      <vt:lpstr>Lists of Objects</vt:lpstr>
      <vt:lpstr>Lists of Records</vt:lpstr>
      <vt:lpstr>Lists of Records</vt:lpstr>
      <vt:lpstr>Lists of Objects</vt:lpstr>
      <vt:lpstr>Lists of Objects</vt:lpstr>
      <vt:lpstr>Lists of Objects</vt:lpstr>
      <vt:lpstr>Lists of Objects</vt:lpstr>
      <vt:lpstr>Lists of Objects</vt:lpstr>
      <vt:lpstr>Lists of Objects</vt:lpstr>
      <vt:lpstr>Case Study: Python Calculator</vt:lpstr>
      <vt:lpstr>A Calculator as an Object</vt:lpstr>
      <vt:lpstr>A Calculator as an Object</vt:lpstr>
      <vt:lpstr>A Calculator as an Object</vt:lpstr>
      <vt:lpstr>Constructing the Interface</vt:lpstr>
      <vt:lpstr>Constructing the Interface</vt:lpstr>
      <vt:lpstr>Constructing the Interface</vt:lpstr>
      <vt:lpstr>Constructing the Interface</vt:lpstr>
      <vt:lpstr>Constructing the Interface</vt:lpstr>
      <vt:lpstr>Constructing the Interface</vt:lpstr>
      <vt:lpstr>Processing Buttons</vt:lpstr>
      <vt:lpstr>Processing Buttons</vt:lpstr>
      <vt:lpstr>Processing Buttons</vt:lpstr>
      <vt:lpstr>Processing Buttons</vt:lpstr>
      <vt:lpstr>Processing Buttons</vt:lpstr>
      <vt:lpstr>Processing Buttons</vt:lpstr>
      <vt:lpstr>Practice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Programing: An Introduction to Computer Science</dc:title>
  <dc:creator>Terry Letsche</dc:creator>
  <cp:lastModifiedBy>Microsoft Office User</cp:lastModifiedBy>
  <cp:revision>55</cp:revision>
  <dcterms:created xsi:type="dcterms:W3CDTF">2004-03-29T02:57:47Z</dcterms:created>
  <dcterms:modified xsi:type="dcterms:W3CDTF">2018-11-12T15:28:39Z</dcterms:modified>
</cp:coreProperties>
</file>