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64" r:id="rId2"/>
    <p:sldId id="365" r:id="rId3"/>
    <p:sldId id="366" r:id="rId4"/>
    <p:sldId id="367" r:id="rId5"/>
    <p:sldId id="370" r:id="rId6"/>
    <p:sldId id="368" r:id="rId7"/>
    <p:sldId id="373" r:id="rId8"/>
    <p:sldId id="369" r:id="rId9"/>
    <p:sldId id="371" r:id="rId10"/>
    <p:sldId id="372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7" r:id="rId25"/>
    <p:sldId id="388" r:id="rId26"/>
    <p:sldId id="389" r:id="rId27"/>
    <p:sldId id="390" r:id="rId28"/>
    <p:sldId id="391" r:id="rId29"/>
    <p:sldId id="39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C555-9352-D54A-83E9-01CF89079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132D3-10BB-6C41-9AB6-C76153B33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E71B9-E6E1-3449-8251-5860BB88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734C-4A17-4D43-92CD-2B55E15037BD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F8800-B14B-8C4B-9F0F-6F958EFD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0743D-4810-1645-A8AE-0E0362BE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472F-22D4-0347-8446-78571015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7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0C4A3-514A-CC49-AFCC-E9633029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D41A2-4C7A-B940-BEA4-ED8851EB4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43193-C588-F74C-B9D8-53E49D6D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734C-4A17-4D43-92CD-2B55E15037BD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8E65B-56CF-1049-8D4B-E9154E32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65DFE-54A6-D747-AD18-745AF8B3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472F-22D4-0347-8446-78571015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7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9B7AF9-2AF0-4449-B7D1-22FB3ACBA5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916E0-46BA-FB4C-B31D-599AD61C1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D74DA-349F-6044-85D8-D553C09E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734C-4A17-4D43-92CD-2B55E15037BD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51225-5E2D-514D-B5EC-B28FD11F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5F5A3-D754-F047-B0C8-79D43832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472F-22D4-0347-8446-78571015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7BA0-3AF3-984D-A127-874B87CB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CBDA1-19DD-BB46-AC80-B58EB4090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A2A0-27AF-5248-84CA-CBD93AD4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734C-4A17-4D43-92CD-2B55E15037BD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65FDC-5DA6-6B4A-AB67-ABD8E0ED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25525-C4F7-AF40-A57D-68EC3A6F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472F-22D4-0347-8446-78571015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1567E-C7AC-FE41-8C5E-5D982420F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C3E18-4E69-FF41-AB25-98F5D1C87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3FDF7-47A7-0F4E-A5ED-EFA97ACE2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734C-4A17-4D43-92CD-2B55E15037BD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0C00F-B88D-FE44-82CC-85ABB0F7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29B4F-45DE-5A4C-BABB-5F645AA7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472F-22D4-0347-8446-78571015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6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410E-8139-4B49-BFD3-7BFD3ACE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0659D-8BFC-4642-B2D7-9AE96FA60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09069-7609-0241-ADC0-0C4F6C22A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796D6-A35C-F642-8DDD-F265F813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734C-4A17-4D43-92CD-2B55E15037BD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EA29D-5615-364E-AB40-653FFC12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406DA-9686-F441-965A-3A9931DD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472F-22D4-0347-8446-78571015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4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1251E-C597-0745-8401-3A124F7D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1AB06-9AE4-0146-A5D0-F21F6437E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B44A6-678D-E941-B73B-DE0A0DB7A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A1FDC-28D7-2243-8DCA-E3256427D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4EB38-1783-6442-A240-A5FEC7FD3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8A8FA3-70BA-D24D-BE08-B2AD73C7A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734C-4A17-4D43-92CD-2B55E15037BD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C2B01-655A-6047-A227-9D69F94B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2ED19-4B09-4A43-8922-DF434D0F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472F-22D4-0347-8446-78571015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4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E794-0FB5-784F-8230-672CC15D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4492D-9FA8-1945-A0CD-9C7C9369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734C-4A17-4D43-92CD-2B55E15037BD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F0A43-AF83-1E49-8377-6532112D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9C5FA-B6EE-AF45-A901-76E1EFA5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472F-22D4-0347-8446-78571015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1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C0865-E287-894C-B6AB-49E19E5B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734C-4A17-4D43-92CD-2B55E15037BD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6CDC9-9220-204B-B286-BB04E231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3E911-0A0C-3647-865D-7514E95D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472F-22D4-0347-8446-78571015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2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15CA-6B76-3B41-A94E-4A90C276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209B7-A27F-4D40-A0FB-B46B6C7A8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CE0D5-4BCE-8D47-B5B5-E3AFA86AA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01422-D89C-BB4A-B7DF-4887E6B7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734C-4A17-4D43-92CD-2B55E15037BD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DCAE5-EDF7-BE4F-87A5-559E9F03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5F5E6-0599-6B44-807D-6F84AD05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472F-22D4-0347-8446-78571015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2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FB3E-2133-3041-B15A-B606F442A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9B704-0C9E-6F4C-BDE3-00160421B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91E96-DAE9-6542-9D8E-9D5A07D15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10558-E0DA-FF40-A746-F955E3F7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734C-4A17-4D43-92CD-2B55E15037BD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9E732-4C55-2C4C-ADC9-FE416257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89FC9-41E7-8944-85B2-FC328F66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472F-22D4-0347-8446-78571015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A8E1B-7F75-CE41-89DC-22EA37B08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D6880-1A05-BB4F-847C-E6D54BF63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828A5-1C7F-9B4A-81A0-47AF7B2D5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734C-4A17-4D43-92CD-2B55E15037BD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20050-A3D8-634C-A44E-A4EBE8378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F26BE-BEEE-B740-A632-C03FB69AF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1472F-22D4-0347-8446-78571015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4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85FB-9E5F-4BBE-95DA-A428DFF870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Non-sequential Collections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After lists, a </a:t>
            </a:r>
            <a:r>
              <a:rPr lang="en-US" altLang="en-US" i="1" dirty="0"/>
              <a:t>dictionary</a:t>
            </a:r>
            <a:r>
              <a:rPr lang="en-US" altLang="en-US" dirty="0"/>
              <a:t> is probably the most widely used collection data type.</a:t>
            </a:r>
          </a:p>
          <a:p>
            <a:pPr eaLnBrk="1" hangingPunct="1">
              <a:defRPr/>
            </a:pPr>
            <a:r>
              <a:rPr lang="en-US" altLang="en-US" dirty="0"/>
              <a:t>Dictionaries are not as common in other languages as lists (arrays).</a:t>
            </a:r>
          </a:p>
        </p:txBody>
      </p:sp>
    </p:spTree>
    <p:extLst>
      <p:ext uri="{BB962C8B-B14F-4D97-AF65-F5344CB8AC3E}">
        <p14:creationId xmlns:p14="http://schemas.microsoft.com/office/powerpoint/2010/main" val="3712858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85FB-9E5F-4BBE-95DA-A428DFF870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Dictionary Operations</a:t>
            </a:r>
            <a:endParaRPr lang="en-US" altLang="en-US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passwd.get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bill','unknown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'bluescreen'</a:t>
            </a:r>
          </a:p>
          <a:p>
            <a:pPr marL="0" indent="0"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passwd.get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','unknown')</a:t>
            </a:r>
          </a:p>
          <a:p>
            <a:pPr marL="0" indent="0"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'unknown'</a:t>
            </a:r>
          </a:p>
          <a:p>
            <a:pPr marL="0" indent="0"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passwd.clear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3461471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85FB-9E5F-4BBE-95DA-A428DFF870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Program:</a:t>
            </a:r>
            <a:br>
              <a:rPr lang="en-US" altLang="en-US" dirty="0"/>
            </a:br>
            <a:r>
              <a:rPr lang="en-US" altLang="en-US" dirty="0"/>
              <a:t>Word Frequency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Let’s write a program that analyzes text documents and counts how many times each word appears in the document.</a:t>
            </a:r>
          </a:p>
          <a:p>
            <a:pPr eaLnBrk="1" hangingPunct="1">
              <a:defRPr/>
            </a:pPr>
            <a:r>
              <a:rPr lang="en-US" altLang="en-US" dirty="0"/>
              <a:t>This kind of document is sometimes used as a crude measure of the style similarity between two documents and is used by automatic indexing and archiving programs (like Internet search engines).</a:t>
            </a:r>
          </a:p>
        </p:txBody>
      </p:sp>
    </p:spTree>
    <p:extLst>
      <p:ext uri="{BB962C8B-B14F-4D97-AF65-F5344CB8AC3E}">
        <p14:creationId xmlns:p14="http://schemas.microsoft.com/office/powerpoint/2010/main" val="262757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85FB-9E5F-4BBE-95DA-A428DFF870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Program:</a:t>
            </a:r>
            <a:br>
              <a:rPr lang="en-US" altLang="en-US" dirty="0"/>
            </a:br>
            <a:r>
              <a:rPr lang="en-US" altLang="en-US" dirty="0"/>
              <a:t>Word Frequency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This is a multi-accumulator problem!</a:t>
            </a:r>
          </a:p>
          <a:p>
            <a:pPr eaLnBrk="1" hangingPunct="1">
              <a:defRPr/>
            </a:pPr>
            <a:r>
              <a:rPr lang="en-US" altLang="en-US" dirty="0"/>
              <a:t>We need a count for each word that appears in the document.</a:t>
            </a:r>
          </a:p>
          <a:p>
            <a:pPr eaLnBrk="1" hangingPunct="1">
              <a:defRPr/>
            </a:pPr>
            <a:r>
              <a:rPr lang="en-US" altLang="en-US" dirty="0"/>
              <a:t>We can use a loop that iterates over each word in the document, incrementing the appropriate accumulator.</a:t>
            </a:r>
          </a:p>
          <a:p>
            <a:pPr eaLnBrk="1" hangingPunct="1">
              <a:defRPr/>
            </a:pPr>
            <a:r>
              <a:rPr lang="en-US" altLang="en-US" dirty="0"/>
              <a:t>The catch: we may possibly need hundreds or thousands of these accumulators!</a:t>
            </a:r>
          </a:p>
        </p:txBody>
      </p:sp>
    </p:spTree>
    <p:extLst>
      <p:ext uri="{BB962C8B-B14F-4D97-AF65-F5344CB8AC3E}">
        <p14:creationId xmlns:p14="http://schemas.microsoft.com/office/powerpoint/2010/main" val="1135004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85FB-9E5F-4BBE-95DA-A428DFF870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Program:</a:t>
            </a:r>
            <a:br>
              <a:rPr lang="en-US" altLang="en-US" dirty="0"/>
            </a:br>
            <a:r>
              <a:rPr lang="en-US" altLang="en-US" dirty="0"/>
              <a:t>Word Frequency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Let’s use a dictionary where strings representing the words are the keys and the values are </a:t>
            </a:r>
            <a:r>
              <a:rPr lang="en-US" altLang="en-US" dirty="0" err="1"/>
              <a:t>ints</a:t>
            </a:r>
            <a:r>
              <a:rPr lang="en-US" altLang="en-US" dirty="0"/>
              <a:t> that count up how many times each word appears.</a:t>
            </a:r>
          </a:p>
          <a:p>
            <a:pPr eaLnBrk="1" hangingPunct="1">
              <a:defRPr/>
            </a:pPr>
            <a:r>
              <a:rPr lang="en-US" altLang="en-US" dirty="0"/>
              <a:t>To update the count for a particular word,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altLang="en-US" dirty="0"/>
              <a:t>, we need something like:</a:t>
            </a:r>
            <a:br>
              <a:rPr lang="en-US" altLang="en-US" dirty="0"/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counts[w] = counts[w] + 1</a:t>
            </a:r>
          </a:p>
          <a:p>
            <a:pPr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One problem – the first time we encounter a word it will not yet be in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counts</a:t>
            </a:r>
            <a:r>
              <a:rPr lang="en-US" altLang="en-US" dirty="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0346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85FB-9E5F-4BBE-95DA-A428DFF870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Program:</a:t>
            </a:r>
            <a:br>
              <a:rPr lang="en-US" altLang="en-US" dirty="0"/>
            </a:br>
            <a:r>
              <a:rPr lang="en-US" altLang="en-US" dirty="0"/>
              <a:t>Word Frequency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Attempting to access a nonexistent key produces a run-time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en-US" dirty="0"/>
              <a:t>.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w is already in counts: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add one to the count for w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set count for w to 1</a:t>
            </a:r>
          </a:p>
          <a:p>
            <a:pPr eaLnBrk="1" hangingPunct="1">
              <a:defRPr/>
            </a:pPr>
            <a:r>
              <a:rPr lang="en-US" altLang="en-US" sz="2400" dirty="0">
                <a:cs typeface="Courier New" panose="02070309020205020404" pitchFamily="49" charset="0"/>
              </a:rPr>
              <a:t>How could this be implemented?</a:t>
            </a:r>
            <a:endParaRPr lang="en-US" alt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030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85FB-9E5F-4BBE-95DA-A428DFF870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Program:</a:t>
            </a:r>
            <a:br>
              <a:rPr lang="en-US" altLang="en-US" dirty="0"/>
            </a:br>
            <a:r>
              <a:rPr lang="en-US" altLang="en-US" dirty="0"/>
              <a:t>Word Frequency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w in counts: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counts[w] = counts[w] + 1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counts[w] = 1</a:t>
            </a:r>
          </a:p>
          <a:p>
            <a:pPr eaLnBrk="1" hangingPunct="1">
              <a:defRPr/>
            </a:pPr>
            <a:r>
              <a:rPr lang="en-US" altLang="en-US" dirty="0"/>
              <a:t>A more elegant approach: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counts[w]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counts.get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(w, 0) + 1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/>
              <a:t>If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altLang="en-US" dirty="0"/>
              <a:t> is not already in the dictionary, this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 dirty="0"/>
              <a:t> will return 0, and the result is that the entry for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altLang="en-US" dirty="0"/>
              <a:t> is set to 1.</a:t>
            </a:r>
          </a:p>
        </p:txBody>
      </p:sp>
    </p:spTree>
    <p:extLst>
      <p:ext uri="{BB962C8B-B14F-4D97-AF65-F5344CB8AC3E}">
        <p14:creationId xmlns:p14="http://schemas.microsoft.com/office/powerpoint/2010/main" val="555152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85FB-9E5F-4BBE-95DA-A428DFF870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Program:</a:t>
            </a:r>
            <a:br>
              <a:rPr lang="en-US" altLang="en-US" dirty="0"/>
            </a:br>
            <a:r>
              <a:rPr lang="en-US" altLang="en-US" dirty="0"/>
              <a:t>Word Frequency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The other tasks include</a:t>
            </a:r>
          </a:p>
          <a:p>
            <a:pPr lvl="1" eaLnBrk="1" hangingPunct="1">
              <a:defRPr/>
            </a:pPr>
            <a:r>
              <a:rPr lang="en-US" altLang="en-US" dirty="0"/>
              <a:t>Convert the text to lowercase (so occurrences of “Python” match “python”)</a:t>
            </a:r>
          </a:p>
          <a:p>
            <a:pPr lvl="1" eaLnBrk="1" hangingPunct="1">
              <a:defRPr/>
            </a:pPr>
            <a:r>
              <a:rPr lang="en-US" altLang="en-US" dirty="0"/>
              <a:t>Eliminate punctuation (so “python!” matches “python”)</a:t>
            </a:r>
          </a:p>
          <a:p>
            <a:pPr lvl="1" eaLnBrk="1" hangingPunct="1">
              <a:defRPr/>
            </a:pPr>
            <a:r>
              <a:rPr lang="en-US" altLang="en-US" dirty="0"/>
              <a:t>Split the text document into a sequence of words</a:t>
            </a:r>
          </a:p>
          <a:p>
            <a:pPr lvl="1"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5915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85FB-9E5F-4BBE-95DA-A428DFF870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Program:</a:t>
            </a:r>
            <a:br>
              <a:rPr lang="en-US" altLang="en-US" dirty="0"/>
            </a:br>
            <a:r>
              <a:rPr lang="en-US" altLang="en-US" dirty="0"/>
              <a:t>Word Frequency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# get the sequence of words from the file</a:t>
            </a:r>
          </a:p>
          <a:p>
            <a:pPr marL="0" indent="0"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input("File to analyze: ")</a:t>
            </a:r>
          </a:p>
          <a:p>
            <a:pPr marL="0" indent="0"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text = open(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,'r').read()</a:t>
            </a:r>
          </a:p>
          <a:p>
            <a:pPr marL="0" indent="0"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text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text.lower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'!"#$%&amp;()*+,-./:;&lt;=&gt;?@[\\]^_`{|}~':</a:t>
            </a:r>
          </a:p>
          <a:p>
            <a:pPr marL="0" indent="0"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text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text.replace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' ')</a:t>
            </a:r>
          </a:p>
          <a:p>
            <a:pPr marL="0" indent="0"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words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text.split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defRPr/>
            </a:pPr>
            <a:r>
              <a:rPr lang="en-US" altLang="en-US" sz="2400" dirty="0">
                <a:cs typeface="Courier New" panose="02070309020205020404" pitchFamily="49" charset="0"/>
              </a:rPr>
              <a:t>Loop through the words to build the counts dictionary</a:t>
            </a:r>
          </a:p>
          <a:p>
            <a:pPr marL="0" indent="0"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counts = {}</a:t>
            </a:r>
          </a:p>
          <a:p>
            <a:pPr marL="0" indent="0"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w in words:</a:t>
            </a:r>
          </a:p>
          <a:p>
            <a:pPr marL="0" indent="0"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counts[w]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counts.get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(w,0) + 1</a:t>
            </a:r>
          </a:p>
        </p:txBody>
      </p:sp>
    </p:spTree>
    <p:extLst>
      <p:ext uri="{BB962C8B-B14F-4D97-AF65-F5344CB8AC3E}">
        <p14:creationId xmlns:p14="http://schemas.microsoft.com/office/powerpoint/2010/main" val="1931672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85FB-9E5F-4BBE-95DA-A428DFF870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Program:</a:t>
            </a:r>
            <a:br>
              <a:rPr lang="en-US" altLang="en-US" dirty="0"/>
            </a:br>
            <a:r>
              <a:rPr lang="en-US" altLang="en-US" dirty="0"/>
              <a:t>Word Frequency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How could we print a list of words in alphabetical order with their associated counts?</a:t>
            </a:r>
          </a:p>
          <a:p>
            <a:pPr marL="0" indent="0"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get list of words that appear in document</a:t>
            </a:r>
          </a:p>
          <a:p>
            <a:pPr marL="0" indent="0">
              <a:buNone/>
              <a:defRPr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uniqueWords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list(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counts.keys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  <a:defRPr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put list of words in alphabetical order</a:t>
            </a:r>
          </a:p>
          <a:p>
            <a:pPr marL="0" indent="0">
              <a:buNone/>
              <a:defRPr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uniqueWords.sort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  <a:defRPr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words and associated counts</a:t>
            </a:r>
          </a:p>
          <a:p>
            <a:pPr marL="0" indent="0"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w in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uniqueWords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print(w, counts[w])</a:t>
            </a:r>
          </a:p>
        </p:txBody>
      </p:sp>
    </p:spTree>
    <p:extLst>
      <p:ext uri="{BB962C8B-B14F-4D97-AF65-F5344CB8AC3E}">
        <p14:creationId xmlns:p14="http://schemas.microsoft.com/office/powerpoint/2010/main" val="56581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85FB-9E5F-4BBE-95DA-A428DFF870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Program:</a:t>
            </a:r>
            <a:br>
              <a:rPr lang="en-US" altLang="en-US" dirty="0"/>
            </a:br>
            <a:r>
              <a:rPr lang="en-US" altLang="en-US" dirty="0"/>
              <a:t>Word Frequency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This will probably not be very useful for large documents with many words that appear only a few times.</a:t>
            </a:r>
          </a:p>
          <a:p>
            <a:pPr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A more interesting analysis is to print out the counts for the </a:t>
            </a:r>
            <a:r>
              <a:rPr lang="en-US" altLang="en-US" i="1" dirty="0">
                <a:cs typeface="Courier New" panose="02070309020205020404" pitchFamily="49" charset="0"/>
              </a:rPr>
              <a:t>n</a:t>
            </a:r>
            <a:r>
              <a:rPr lang="en-US" altLang="en-US" dirty="0">
                <a:cs typeface="Courier New" panose="02070309020205020404" pitchFamily="49" charset="0"/>
              </a:rPr>
              <a:t> most frequent words in the document.</a:t>
            </a:r>
          </a:p>
          <a:p>
            <a:pPr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To do this, we’ll need to create a list that is sorted by counts (most to fewest), and then select the first </a:t>
            </a:r>
            <a:r>
              <a:rPr lang="en-US" altLang="en-US" i="1" dirty="0">
                <a:cs typeface="Courier New" panose="02070309020205020404" pitchFamily="49" charset="0"/>
              </a:rPr>
              <a:t>n</a:t>
            </a:r>
            <a:r>
              <a:rPr lang="en-US" altLang="en-US" dirty="0">
                <a:cs typeface="Courier New" panose="02070309020205020404" pitchFamily="49" charset="0"/>
              </a:rPr>
              <a:t> items.</a:t>
            </a:r>
          </a:p>
        </p:txBody>
      </p:sp>
    </p:spTree>
    <p:extLst>
      <p:ext uri="{BB962C8B-B14F-4D97-AF65-F5344CB8AC3E}">
        <p14:creationId xmlns:p14="http://schemas.microsoft.com/office/powerpoint/2010/main" val="46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85FB-9E5F-4BBE-95DA-A428DFF870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Dictionary Basics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2017713"/>
            <a:ext cx="8040688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Lists allow us to store and retrieve items from sequential collections.</a:t>
            </a:r>
          </a:p>
          <a:p>
            <a:pPr eaLnBrk="1" hangingPunct="1">
              <a:defRPr/>
            </a:pPr>
            <a:r>
              <a:rPr lang="en-US" altLang="en-US" dirty="0"/>
              <a:t>When we want to access an item, we look it up by index – its position in the collection.</a:t>
            </a:r>
          </a:p>
          <a:p>
            <a:pPr eaLnBrk="1" hangingPunct="1">
              <a:defRPr/>
            </a:pPr>
            <a:r>
              <a:rPr lang="en-US" altLang="en-US" dirty="0"/>
              <a:t>What if we wanted to look students up by student id number? In programming, this is called a </a:t>
            </a:r>
            <a:r>
              <a:rPr lang="en-US" altLang="en-US" i="1" dirty="0"/>
              <a:t>key-value pair</a:t>
            </a:r>
            <a:r>
              <a:rPr lang="en-US" altLang="en-US" dirty="0"/>
              <a:t> </a:t>
            </a:r>
          </a:p>
          <a:p>
            <a:pPr eaLnBrk="1" hangingPunct="1">
              <a:defRPr/>
            </a:pPr>
            <a:r>
              <a:rPr lang="en-US" altLang="en-US" dirty="0"/>
              <a:t>We access the value (the student information) associated with a particular key (student id)</a:t>
            </a:r>
          </a:p>
        </p:txBody>
      </p:sp>
    </p:spTree>
    <p:extLst>
      <p:ext uri="{BB962C8B-B14F-4D97-AF65-F5344CB8AC3E}">
        <p14:creationId xmlns:p14="http://schemas.microsoft.com/office/powerpoint/2010/main" val="3302388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85FB-9E5F-4BBE-95DA-A428DFF870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Program:</a:t>
            </a:r>
            <a:br>
              <a:rPr lang="en-US" altLang="en-US" dirty="0"/>
            </a:br>
            <a:r>
              <a:rPr lang="en-US" altLang="en-US" dirty="0"/>
              <a:t>Word Frequency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We can start by getting a list of key-value pairs using 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US" altLang="en-US" dirty="0">
                <a:cs typeface="Courier New" panose="02070309020205020404" pitchFamily="49" charset="0"/>
              </a:rPr>
              <a:t> method for dictionaries.</a:t>
            </a:r>
            <a:br>
              <a:rPr lang="en-US" altLang="en-US" dirty="0">
                <a:cs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items = list(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count.items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eaLnBrk="1" hangingPunct="1"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US" altLang="en-US" dirty="0">
                <a:cs typeface="Courier New" panose="02070309020205020404" pitchFamily="49" charset="0"/>
              </a:rPr>
              <a:t> will be a list of tuples like</a:t>
            </a:r>
            <a:br>
              <a:rPr lang="en-US" altLang="en-US" dirty="0"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[('foo', 5), ('bar', 7), ('spam', 376)]</a:t>
            </a:r>
          </a:p>
          <a:p>
            <a:pPr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If we try to sort them with </a:t>
            </a:r>
            <a:r>
              <a:rPr lang="en-US" altLang="en-US" dirty="0" err="1">
                <a:cs typeface="Courier New" panose="02070309020205020404" pitchFamily="49" charset="0"/>
              </a:rPr>
              <a:t>items.sort</a:t>
            </a:r>
            <a:r>
              <a:rPr lang="en-US" altLang="en-US" dirty="0">
                <a:cs typeface="Courier New" panose="02070309020205020404" pitchFamily="49" charset="0"/>
              </a:rPr>
              <a:t>(), they will be ordered by components, from left to right (the left components here are words).</a:t>
            </a:r>
            <a:br>
              <a:rPr lang="en-US" altLang="en-US" dirty="0"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[('bar', 7), ('foo', 5), ('spam', 376)]</a:t>
            </a:r>
          </a:p>
        </p:txBody>
      </p:sp>
    </p:spTree>
    <p:extLst>
      <p:ext uri="{BB962C8B-B14F-4D97-AF65-F5344CB8AC3E}">
        <p14:creationId xmlns:p14="http://schemas.microsoft.com/office/powerpoint/2010/main" val="1135131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85FB-9E5F-4BBE-95DA-A428DFF870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Program:</a:t>
            </a:r>
            <a:br>
              <a:rPr lang="en-US" altLang="en-US" dirty="0"/>
            </a:br>
            <a:r>
              <a:rPr lang="en-US" altLang="en-US" dirty="0"/>
              <a:t>Word Frequency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This will put the list into alphabetical order – not what we wanted.</a:t>
            </a:r>
          </a:p>
          <a:p>
            <a:pPr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To sort the items by frequency, we need a function that will take a pair and return the frequency.</a:t>
            </a:r>
          </a:p>
          <a:p>
            <a:pPr marL="0" indent="0"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byFreq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(pair):</a:t>
            </a:r>
          </a:p>
          <a:p>
            <a:pPr marL="0" indent="0"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pair[1]</a:t>
            </a:r>
          </a:p>
          <a:p>
            <a:pPr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To sort he list by frequency:</a:t>
            </a:r>
          </a:p>
          <a:p>
            <a:pPr marL="0" indent="0"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items.sort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(key=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byFreq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8298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85FB-9E5F-4BBE-95DA-A428DFF870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Program:</a:t>
            </a:r>
            <a:br>
              <a:rPr lang="en-US" altLang="en-US" dirty="0"/>
            </a:br>
            <a:r>
              <a:rPr lang="en-US" altLang="en-US" dirty="0"/>
              <a:t>Word Frequency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We’re getting there!</a:t>
            </a:r>
          </a:p>
          <a:p>
            <a:pPr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What if have multiple words with the same number of occurrences? We’d like them to print in alphabetical order.</a:t>
            </a:r>
          </a:p>
          <a:p>
            <a:pPr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That is, we want the list of pairs primarily sorted by frequency, but sorted alphabetically within each level.</a:t>
            </a:r>
          </a:p>
        </p:txBody>
      </p:sp>
    </p:spTree>
    <p:extLst>
      <p:ext uri="{BB962C8B-B14F-4D97-AF65-F5344CB8AC3E}">
        <p14:creationId xmlns:p14="http://schemas.microsoft.com/office/powerpoint/2010/main" val="3923902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85FB-9E5F-4BBE-95DA-A428DFF870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Program:</a:t>
            </a:r>
            <a:br>
              <a:rPr lang="en-US" altLang="en-US" dirty="0"/>
            </a:br>
            <a:r>
              <a:rPr lang="en-US" altLang="en-US" dirty="0"/>
              <a:t>Word Frequency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Looking at the documentation for sort (via help([].sort), it says this method performs a “</a:t>
            </a:r>
            <a:r>
              <a:rPr lang="en-US" altLang="en-US" i="1" dirty="0">
                <a:cs typeface="Courier New" panose="02070309020205020404" pitchFamily="49" charset="0"/>
              </a:rPr>
              <a:t>stable</a:t>
            </a:r>
            <a:r>
              <a:rPr lang="en-US" altLang="en-US" dirty="0">
                <a:cs typeface="Courier New" panose="02070309020205020404" pitchFamily="49" charset="0"/>
              </a:rPr>
              <a:t> sort </a:t>
            </a:r>
            <a:r>
              <a:rPr lang="en-US" altLang="en-US" b="1" dirty="0">
                <a:cs typeface="Courier New" panose="02070309020205020404" pitchFamily="49" charset="0"/>
              </a:rPr>
              <a:t>in place</a:t>
            </a:r>
            <a:r>
              <a:rPr lang="en-US" altLang="en-US" dirty="0">
                <a:cs typeface="Courier New" panose="02070309020205020404" pitchFamily="49" charset="0"/>
              </a:rPr>
              <a:t>”.</a:t>
            </a:r>
          </a:p>
          <a:p>
            <a:pPr lvl="1"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“In place” means the method modifies the list that it is applied to, rather than producing a new list.</a:t>
            </a:r>
          </a:p>
          <a:p>
            <a:pPr lvl="1"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Stable means equivalent items (equal keys) stay in the same relative position to each other as they were in the original.</a:t>
            </a:r>
          </a:p>
        </p:txBody>
      </p:sp>
    </p:spTree>
    <p:extLst>
      <p:ext uri="{BB962C8B-B14F-4D97-AF65-F5344CB8AC3E}">
        <p14:creationId xmlns:p14="http://schemas.microsoft.com/office/powerpoint/2010/main" val="319377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85FB-9E5F-4BBE-95DA-A428DFF870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Program:</a:t>
            </a:r>
            <a:br>
              <a:rPr lang="en-US" altLang="en-US" dirty="0"/>
            </a:br>
            <a:r>
              <a:rPr lang="en-US" altLang="en-US" dirty="0"/>
              <a:t>Word Frequency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017713"/>
            <a:ext cx="8650288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If all the words were in alphabetical order before sorting them by frequency, words with the same frequency will be in alphabetical order!</a:t>
            </a:r>
          </a:p>
          <a:p>
            <a:pPr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We just need to sort the list twice – first by words, then by frequency.</a:t>
            </a:r>
          </a:p>
          <a:p>
            <a:pPr marL="0" indent="0">
              <a:buNone/>
              <a:defRPr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items.sort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                   # orders pairs alphabetically</a:t>
            </a:r>
          </a:p>
          <a:p>
            <a:pPr marL="0" indent="0">
              <a:buNone/>
              <a:defRPr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items.sort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(key=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byFreq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reverse = True) # orders by frequency</a:t>
            </a:r>
          </a:p>
          <a:p>
            <a:pPr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Setting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altLang="en-US" dirty="0">
                <a:cs typeface="Courier New" panose="02070309020205020404" pitchFamily="49" charset="0"/>
              </a:rPr>
              <a:t> to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>
                <a:cs typeface="Courier New" panose="02070309020205020404" pitchFamily="49" charset="0"/>
              </a:rPr>
              <a:t> tells Python to sort the list in reverse order.</a:t>
            </a:r>
          </a:p>
        </p:txBody>
      </p:sp>
    </p:spTree>
    <p:extLst>
      <p:ext uri="{BB962C8B-B14F-4D97-AF65-F5344CB8AC3E}">
        <p14:creationId xmlns:p14="http://schemas.microsoft.com/office/powerpoint/2010/main" val="1235750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85FB-9E5F-4BBE-95DA-A428DFF870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Program:</a:t>
            </a:r>
            <a:br>
              <a:rPr lang="en-US" altLang="en-US" dirty="0"/>
            </a:br>
            <a:r>
              <a:rPr lang="en-US" altLang="en-US" dirty="0"/>
              <a:t>Word Frequency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Now we are ready to print a report of the </a:t>
            </a:r>
            <a:r>
              <a:rPr lang="en-US" altLang="en-US" i="1" dirty="0">
                <a:cs typeface="Courier New" panose="02070309020205020404" pitchFamily="49" charset="0"/>
              </a:rPr>
              <a:t>n</a:t>
            </a:r>
            <a:r>
              <a:rPr lang="en-US" altLang="en-US" dirty="0">
                <a:cs typeface="Courier New" panose="02070309020205020404" pitchFamily="49" charset="0"/>
              </a:rPr>
              <a:t> most frequent words.</a:t>
            </a:r>
          </a:p>
          <a:p>
            <a:pPr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Here, the loop index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cs typeface="Courier New" panose="02070309020205020404" pitchFamily="49" charset="0"/>
              </a:rPr>
              <a:t> is used to get the next pair from the list of items.</a:t>
            </a:r>
          </a:p>
          <a:p>
            <a:pPr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That pair is unpacked into its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US" altLang="en-US" dirty="0">
                <a:cs typeface="Courier New" panose="02070309020205020404" pitchFamily="49" charset="0"/>
              </a:rPr>
              <a:t> and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en-US" dirty="0">
                <a:cs typeface="Courier New" panose="02070309020205020404" pitchFamily="49" charset="0"/>
              </a:rPr>
              <a:t> components.</a:t>
            </a:r>
          </a:p>
          <a:p>
            <a:pPr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The word is then printed left-justified in fifteen spaces, followed by the count right-justified in five spaces.</a:t>
            </a:r>
          </a:p>
        </p:txBody>
      </p:sp>
    </p:spTree>
    <p:extLst>
      <p:ext uri="{BB962C8B-B14F-4D97-AF65-F5344CB8AC3E}">
        <p14:creationId xmlns:p14="http://schemas.microsoft.com/office/powerpoint/2010/main" val="4050623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85FB-9E5F-4BBE-95DA-A428DFF870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Program:</a:t>
            </a:r>
            <a:br>
              <a:rPr lang="en-US" altLang="en-US" dirty="0"/>
            </a:br>
            <a:r>
              <a:rPr lang="en-US" altLang="en-US" dirty="0"/>
              <a:t>Word Frequency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range(n):</a:t>
            </a:r>
          </a:p>
          <a:p>
            <a:pPr marL="0" indent="0"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word, count = items[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print("{0:&lt;15}{1:&gt;5}".format(word, count))</a:t>
            </a:r>
          </a:p>
          <a:p>
            <a:pPr marL="0" indent="0">
              <a:buNone/>
              <a:defRPr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or print("{0:&lt;15}{1:&gt;5}".format(*items[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])) by using the tuple unpacking operator * asterisk</a:t>
            </a:r>
          </a:p>
        </p:txBody>
      </p:sp>
    </p:spTree>
    <p:extLst>
      <p:ext uri="{BB962C8B-B14F-4D97-AF65-F5344CB8AC3E}">
        <p14:creationId xmlns:p14="http://schemas.microsoft.com/office/powerpoint/2010/main" val="2258019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179C-9A85-3241-8DED-EE1A7B7D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EE2C7-DFC3-0448-AF6F-4713C9A79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Find the top words in documents in terms of TF-IDF score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Background:</a:t>
            </a:r>
          </a:p>
          <a:p>
            <a:r>
              <a:rPr lang="en-US" dirty="0"/>
              <a:t>TF-IDF stands for "Term Frequency, Inverse Document Frequency.” It is an algorithm to find the most important words in a text document. Intuitively…</a:t>
            </a:r>
          </a:p>
          <a:p>
            <a:pPr lvl="1"/>
            <a:r>
              <a:rPr lang="en-US" dirty="0"/>
              <a:t>If a word appears frequently in a document, it's important. Give the word a high score.</a:t>
            </a:r>
          </a:p>
          <a:p>
            <a:pPr lvl="1"/>
            <a:r>
              <a:rPr lang="en-US" dirty="0"/>
              <a:t>But if a word appears in many documents, it's not a unique identifier. Give the word a low score.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61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179C-9A85-3241-8DED-EE1A7B7D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EE2C7-DFC3-0448-AF6F-4713C9A79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 to calculate TF, IDF and then TF-IDF score?</a:t>
            </a:r>
          </a:p>
          <a:p>
            <a:r>
              <a:rPr lang="en-US" dirty="0"/>
              <a:t>TF: computes "term frequency" which is the number of times a word appears in a </a:t>
            </a:r>
            <a:r>
              <a:rPr lang="en-US" dirty="0">
                <a:solidFill>
                  <a:srgbClr val="FF0000"/>
                </a:solidFill>
              </a:rPr>
              <a:t>document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, normalized by dividing by the total number of words in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.</a:t>
            </a:r>
          </a:p>
          <a:p>
            <a:r>
              <a:rPr lang="en-US" dirty="0"/>
              <a:t>IDF: computes "inverse document frequency" which measures how common a word is among all documents in our test. Take the ratio of the total number of documents to the number of documents containing a specific word, then take the log of that. Add 1 to the divisor to prevent division by zero.</a:t>
            </a:r>
          </a:p>
          <a:p>
            <a:r>
              <a:rPr lang="en-US" dirty="0"/>
              <a:t>TF-IDF score: TF * IDF.</a:t>
            </a:r>
          </a:p>
        </p:txBody>
      </p:sp>
    </p:spTree>
    <p:extLst>
      <p:ext uri="{BB962C8B-B14F-4D97-AF65-F5344CB8AC3E}">
        <p14:creationId xmlns:p14="http://schemas.microsoft.com/office/powerpoint/2010/main" val="1315226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179C-9A85-3241-8DED-EE1A7B7D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EE2C7-DFC3-0448-AF6F-4713C9A79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Problem setting:</a:t>
            </a:r>
          </a:p>
          <a:p>
            <a:pPr marL="0" indent="0">
              <a:buNone/>
            </a:pPr>
            <a:r>
              <a:rPr lang="en-US" dirty="0"/>
              <a:t>There are three documents and you need to return the top 3 important words in each document with their </a:t>
            </a:r>
            <a:r>
              <a:rPr lang="en-US"/>
              <a:t>TF-IDF scores. </a:t>
            </a:r>
            <a:r>
              <a:rPr lang="en-US" dirty="0"/>
              <a:t>Ignore all punctuations. Documents are attached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2279921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85FB-9E5F-4BBE-95DA-A428DFF870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Dictionary Basics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017713"/>
            <a:ext cx="8269288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Three are lots of examples!</a:t>
            </a:r>
          </a:p>
          <a:p>
            <a:pPr lvl="1" eaLnBrk="1" hangingPunct="1">
              <a:defRPr/>
            </a:pPr>
            <a:r>
              <a:rPr lang="en-US" altLang="en-US" dirty="0"/>
              <a:t>Names and phone numbers</a:t>
            </a:r>
          </a:p>
          <a:p>
            <a:pPr lvl="1" eaLnBrk="1" hangingPunct="1">
              <a:defRPr/>
            </a:pPr>
            <a:r>
              <a:rPr lang="en-US" altLang="en-US" dirty="0"/>
              <a:t>Usernames and passwords</a:t>
            </a:r>
          </a:p>
          <a:p>
            <a:pPr lvl="1" eaLnBrk="1" hangingPunct="1">
              <a:defRPr/>
            </a:pPr>
            <a:r>
              <a:rPr lang="en-US" altLang="en-US" dirty="0"/>
              <a:t>State names and capitals</a:t>
            </a:r>
          </a:p>
          <a:p>
            <a:pPr eaLnBrk="1" hangingPunct="1">
              <a:defRPr/>
            </a:pPr>
            <a:r>
              <a:rPr lang="en-US" altLang="en-US" dirty="0"/>
              <a:t>A collection that allows us to look up information associated with arbitrary keys is called a </a:t>
            </a:r>
            <a:r>
              <a:rPr lang="en-US" altLang="en-US" i="1" dirty="0"/>
              <a:t>mapping</a:t>
            </a:r>
            <a:r>
              <a:rPr lang="en-US" altLang="en-US" dirty="0"/>
              <a:t>.</a:t>
            </a:r>
          </a:p>
          <a:p>
            <a:pPr eaLnBrk="1" hangingPunct="1">
              <a:defRPr/>
            </a:pPr>
            <a:r>
              <a:rPr lang="en-US" altLang="en-US" dirty="0"/>
              <a:t>Python dictionaries are </a:t>
            </a:r>
            <a:r>
              <a:rPr lang="en-US" altLang="en-US" i="1" dirty="0"/>
              <a:t>mapping</a:t>
            </a:r>
            <a:r>
              <a:rPr lang="en-US" altLang="en-US" dirty="0"/>
              <a:t>s. Other languages call them </a:t>
            </a:r>
            <a:r>
              <a:rPr lang="en-US" altLang="en-US" i="1" dirty="0"/>
              <a:t>hashes</a:t>
            </a:r>
            <a:r>
              <a:rPr lang="en-US" altLang="en-US" dirty="0"/>
              <a:t> or </a:t>
            </a:r>
            <a:r>
              <a:rPr lang="en-US" altLang="en-US" i="1" dirty="0"/>
              <a:t>associative arrays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611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85FB-9E5F-4BBE-95DA-A428DFF870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Dictionary Basics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Dictionaries can be created in Python by listing key-value pairs inside of curly braces.</a:t>
            </a:r>
          </a:p>
          <a:p>
            <a:pPr eaLnBrk="1" hangingPunct="1">
              <a:defRPr/>
            </a:pPr>
            <a:r>
              <a:rPr lang="en-US" altLang="en-US" dirty="0"/>
              <a:t>Keys and values are joined by “:” and are separated with commas.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{"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guido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":"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superprogrammer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turing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":"genius", "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bill":"monopoly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pPr eaLnBrk="1" hangingPunct="1">
              <a:defRPr/>
            </a:pPr>
            <a:r>
              <a:rPr lang="en-US" altLang="en-US" dirty="0">
                <a:cs typeface="Courier New" panose="02070309020205020404" pitchFamily="49" charset="0"/>
              </a:rPr>
              <a:t>We use an indexing notation to do lookups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guido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superprogrammer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732034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85FB-9E5F-4BBE-95DA-A428DFF870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Dictionary Basics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&lt;dictionary&gt;[&lt;key&gt;]</a:t>
            </a:r>
            <a:r>
              <a:rPr lang="en-US" altLang="en-US" dirty="0"/>
              <a:t> returns the object with the associated key.</a:t>
            </a:r>
          </a:p>
          <a:p>
            <a:pPr eaLnBrk="1" hangingPunct="1">
              <a:defRPr/>
            </a:pPr>
            <a:r>
              <a:rPr lang="en-US" altLang="en-US" dirty="0"/>
              <a:t>Dictionaries are mutable.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["bill"] = "bluescreen"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{'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guido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': '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superprogrammer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'bill': 'bluescreen', '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turing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': 'genius'}</a:t>
            </a:r>
          </a:p>
          <a:p>
            <a:pPr eaLnBrk="1" hangingPunct="1">
              <a:defRPr/>
            </a:pPr>
            <a:r>
              <a:rPr lang="en-US" altLang="en-US" dirty="0"/>
              <a:t>Did you notice the dictionary printed out in a different order than it was created?</a:t>
            </a:r>
          </a:p>
        </p:txBody>
      </p:sp>
    </p:spTree>
    <p:extLst>
      <p:ext uri="{BB962C8B-B14F-4D97-AF65-F5344CB8AC3E}">
        <p14:creationId xmlns:p14="http://schemas.microsoft.com/office/powerpoint/2010/main" val="237209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85FB-9E5F-4BBE-95DA-A428DFF870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Dictionary Basics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Mappings are inherently unordered.</a:t>
            </a:r>
          </a:p>
          <a:p>
            <a:pPr eaLnBrk="1" hangingPunct="1">
              <a:defRPr/>
            </a:pPr>
            <a:r>
              <a:rPr lang="en-US" altLang="en-US" dirty="0"/>
              <a:t>Internally, Python stores dictionaries in a way that makes key lookup very efficient.</a:t>
            </a:r>
          </a:p>
          <a:p>
            <a:pPr eaLnBrk="1" hangingPunct="1">
              <a:defRPr/>
            </a:pPr>
            <a:r>
              <a:rPr lang="en-US" altLang="en-US" dirty="0"/>
              <a:t>When a dictionary is printed out, the order of keys will look essentially random.</a:t>
            </a:r>
          </a:p>
          <a:p>
            <a:pPr eaLnBrk="1" hangingPunct="1">
              <a:defRPr/>
            </a:pPr>
            <a:r>
              <a:rPr lang="en-US" altLang="en-US" dirty="0"/>
              <a:t>If you want to keep a collection in a certain order, you need a sequence, not a mapping!</a:t>
            </a:r>
          </a:p>
          <a:p>
            <a:pPr eaLnBrk="1" hangingPunct="1">
              <a:defRPr/>
            </a:pPr>
            <a:r>
              <a:rPr lang="en-US" altLang="en-US" dirty="0"/>
              <a:t>Keys can be any immutable type, values can be any type, including programmer-defined.</a:t>
            </a:r>
          </a:p>
        </p:txBody>
      </p:sp>
    </p:spTree>
    <p:extLst>
      <p:ext uri="{BB962C8B-B14F-4D97-AF65-F5344CB8AC3E}">
        <p14:creationId xmlns:p14="http://schemas.microsoft.com/office/powerpoint/2010/main" val="115397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85FB-9E5F-4BBE-95DA-A428DFF870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Dictionary Operations</a:t>
            </a:r>
            <a:endParaRPr lang="en-US" altLang="en-US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Like lists, Python dictionaries support a number of handy built-in operations.</a:t>
            </a:r>
          </a:p>
          <a:p>
            <a:pPr eaLnBrk="1" hangingPunct="1">
              <a:defRPr/>
            </a:pPr>
            <a:r>
              <a:rPr lang="en-US" altLang="en-US" dirty="0"/>
              <a:t>A common method for building dictionaries is to start with an empty collection and add the key-value pairs one at a time.</a:t>
            </a:r>
          </a:p>
          <a:p>
            <a:pPr marL="0" indent="0"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 marL="0" indent="0"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open('passwords', 'r'):</a:t>
            </a:r>
          </a:p>
          <a:p>
            <a:pPr marL="0" indent="0"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user, pass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[user] = pass</a:t>
            </a:r>
          </a:p>
        </p:txBody>
      </p:sp>
    </p:spTree>
    <p:extLst>
      <p:ext uri="{BB962C8B-B14F-4D97-AF65-F5344CB8AC3E}">
        <p14:creationId xmlns:p14="http://schemas.microsoft.com/office/powerpoint/2010/main" val="399136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85FB-9E5F-4BBE-95DA-A428DFF870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Dictionary Operations</a:t>
            </a:r>
          </a:p>
        </p:txBody>
      </p:sp>
      <p:graphicFrame>
        <p:nvGraphicFramePr>
          <p:cNvPr id="6" name="Group 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7778850"/>
              </p:ext>
            </p:extLst>
          </p:nvPr>
        </p:nvGraphicFramePr>
        <p:xfrm>
          <a:off x="1752600" y="1526224"/>
          <a:ext cx="8726488" cy="43927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1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8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Method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Meaning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6" marB="4571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&lt;key&gt; in &lt;</a:t>
                      </a:r>
                      <a:r>
                        <a:rPr kumimoji="0" 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dict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Returns true if dictionary contains the specified key, false if it doesn’t.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6" marB="4571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6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</a:t>
                      </a:r>
                      <a:r>
                        <a:rPr kumimoji="0" 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dict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&gt;.keys()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Returns a sequence of keys.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6" marB="4571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</a:t>
                      </a:r>
                      <a:r>
                        <a:rPr kumimoji="0" 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dict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&gt;.values()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Returns a sequence of values.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6" marB="4571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</a:t>
                      </a:r>
                      <a:r>
                        <a:rPr kumimoji="0" 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dict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&gt;.items()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Returns a sequence of tuples (key, value) representing the key-value pairs.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6" marB="4571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del &lt;</a:t>
                      </a:r>
                      <a:r>
                        <a:rPr kumimoji="0" 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dict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&gt;[&lt;key&gt;]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Deletes the specified entry.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6" marB="4571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</a:t>
                      </a:r>
                      <a:r>
                        <a:rPr kumimoji="0" 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dict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&gt;.clear()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Deletes all entries.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6" marB="4571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for 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</a:t>
                      </a:r>
                      <a:r>
                        <a:rPr kumimoji="0" 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var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 in &lt;</a:t>
                      </a:r>
                      <a:r>
                        <a:rPr kumimoji="0" 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dict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&gt;: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Loop over the keys.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6" marB="45716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</a:t>
                      </a:r>
                      <a:r>
                        <a:rPr kumimoji="0" 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dict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&gt;.get(&lt;key&gt;, &lt;default&gt;)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If dictionary has key returns its value; otherwise returns default.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6" marB="45716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635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A085FB-9E5F-4BBE-95DA-A428DFF870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Dictionary Operations</a:t>
            </a:r>
            <a:endParaRPr lang="en-US" altLang="en-US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017713"/>
            <a:ext cx="8269288" cy="411480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passwd.keys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guido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turing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'bill']</a:t>
            </a:r>
          </a:p>
          <a:p>
            <a:pPr marL="0" indent="0"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passwd.values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superprogrammer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'genius', 'bluescreen']</a:t>
            </a:r>
          </a:p>
          <a:p>
            <a:pPr marL="0" indent="0"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passwd.items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[('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guido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superprogrammer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'), ('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turing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'genius'), ('bill', 'bluescreen')]</a:t>
            </a:r>
          </a:p>
          <a:p>
            <a:pPr marL="0" indent="0"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"bill" in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"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in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15229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1914</Words>
  <Application>Microsoft Macintosh PowerPoint</Application>
  <PresentationFormat>Widescreen</PresentationFormat>
  <Paragraphs>239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Tahoma</vt:lpstr>
      <vt:lpstr>Wingdings</vt:lpstr>
      <vt:lpstr>Office Theme</vt:lpstr>
      <vt:lpstr>Non-sequential Collections</vt:lpstr>
      <vt:lpstr>Dictionary Basics</vt:lpstr>
      <vt:lpstr>Dictionary Basics</vt:lpstr>
      <vt:lpstr>Dictionary Basics</vt:lpstr>
      <vt:lpstr>Dictionary Basics</vt:lpstr>
      <vt:lpstr>Dictionary Basics</vt:lpstr>
      <vt:lpstr>Dictionary Operations</vt:lpstr>
      <vt:lpstr>Dictionary Operations</vt:lpstr>
      <vt:lpstr>Dictionary Operations</vt:lpstr>
      <vt:lpstr>Dictionary Operations</vt:lpstr>
      <vt:lpstr>Example Program: Word Frequency</vt:lpstr>
      <vt:lpstr>Example Program: Word Frequency</vt:lpstr>
      <vt:lpstr>Example Program: Word Frequency</vt:lpstr>
      <vt:lpstr>Example Program: Word Frequency</vt:lpstr>
      <vt:lpstr>Example Program: Word Frequency</vt:lpstr>
      <vt:lpstr>Example Program: Word Frequency</vt:lpstr>
      <vt:lpstr>Example Program: Word Frequency</vt:lpstr>
      <vt:lpstr>Example Program: Word Frequency</vt:lpstr>
      <vt:lpstr>Example Program: Word Frequency</vt:lpstr>
      <vt:lpstr>Example Program: Word Frequency</vt:lpstr>
      <vt:lpstr>Example Program: Word Frequency</vt:lpstr>
      <vt:lpstr>Example Program: Word Frequency</vt:lpstr>
      <vt:lpstr>Example Program: Word Frequency</vt:lpstr>
      <vt:lpstr>Example Program: Word Frequency</vt:lpstr>
      <vt:lpstr>Example Program: Word Frequency</vt:lpstr>
      <vt:lpstr>Example Program: Word Frequency</vt:lpstr>
      <vt:lpstr>Practice </vt:lpstr>
      <vt:lpstr>Practice </vt:lpstr>
      <vt:lpstr>Practice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Non-sequential Collections</dc:title>
  <dc:creator>Microsoft Office User</dc:creator>
  <cp:lastModifiedBy>Microsoft Office User</cp:lastModifiedBy>
  <cp:revision>12</cp:revision>
  <dcterms:created xsi:type="dcterms:W3CDTF">2018-11-12T14:56:28Z</dcterms:created>
  <dcterms:modified xsi:type="dcterms:W3CDTF">2018-11-14T16:48:57Z</dcterms:modified>
</cp:coreProperties>
</file>