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2" r:id="rId3"/>
    <p:sldId id="401" r:id="rId4"/>
    <p:sldId id="404" r:id="rId5"/>
    <p:sldId id="407" r:id="rId6"/>
    <p:sldId id="408" r:id="rId7"/>
    <p:sldId id="409" r:id="rId8"/>
    <p:sldId id="410" r:id="rId9"/>
    <p:sldId id="403" r:id="rId10"/>
    <p:sldId id="411" r:id="rId11"/>
    <p:sldId id="396" r:id="rId12"/>
    <p:sldId id="395" r:id="rId13"/>
    <p:sldId id="397" r:id="rId14"/>
    <p:sldId id="385" r:id="rId15"/>
    <p:sldId id="405" r:id="rId16"/>
    <p:sldId id="406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6"/>
    <p:restoredTop sz="94676"/>
  </p:normalViewPr>
  <p:slideViewPr>
    <p:cSldViewPr>
      <p:cViewPr varScale="1">
        <p:scale>
          <a:sx n="106" d="100"/>
          <a:sy n="106" d="100"/>
        </p:scale>
        <p:origin x="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DCD56A7-3A8E-FC43-AE15-EDD8D889BEA2}" type="datetime1">
              <a:rPr lang="en-US" smtClean="0"/>
              <a:t>10/24/18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03BA62F-713D-6A44-8907-D7F853BB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1801C92A-23A5-484A-8DA0-D93B5418462F}" type="datetime1">
              <a:rPr lang="en-US" smtClean="0"/>
              <a:t>10/24/18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6EC9EA70-43F0-7F47-A7B3-2F997E27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0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AVL Trees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8A20C-2B1B-E24A-AFFC-1ECF1047759D}" type="datetime1">
              <a:rPr lang="en-US" sz="1300" smtClean="0"/>
              <a:t>10/24/18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EA867-DC64-4A49-9CBD-D33E8A3A15ED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39A10-9236-EC44-936E-A3E9CA300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CE209-7A30-064E-8CCE-B36358E47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EB5C7-5ACD-0C44-A77E-04919B4C1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A31D6-F584-6F43-9695-9F9D196C1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004C62-1069-374F-938E-3B1BBC11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5187-0B77-D247-88C3-C7919D23C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850EE-DA27-604E-81B1-1CF32300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943AE-2C7A-AF4B-B42D-7FBF66EB7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4EB19-0D75-6041-BC91-07F12236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9957C-D2B1-9046-8B63-9BE84EEB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E5020-D678-FC45-9BEB-C57EE987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A7C2EE-E1C2-B149-AA13-9591900D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1B51804-18D7-254B-829A-CB9FDE1B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AB5969-33D7-1D41-88DC-9E64AAE1CC27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441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Trees</a:t>
            </a:r>
          </a:p>
        </p:txBody>
      </p:sp>
      <p:grpSp>
        <p:nvGrpSpPr>
          <p:cNvPr id="16388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6389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6390" name="AutoShape 384"/>
            <p:cNvCxnSpPr>
              <a:cxnSpLocks noChangeShapeType="1"/>
              <a:stCxn id="16395" idx="0"/>
              <a:endCxn id="16389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AutoShape 385"/>
            <p:cNvCxnSpPr>
              <a:cxnSpLocks noChangeShapeType="1"/>
              <a:stCxn id="16392" idx="7"/>
              <a:endCxn id="16389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392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6393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4" name="AutoShape 388"/>
            <p:cNvCxnSpPr>
              <a:cxnSpLocks noChangeShapeType="1"/>
              <a:stCxn id="16393" idx="0"/>
              <a:endCxn id="16392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395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6396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397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8" name="AutoShape 392"/>
            <p:cNvCxnSpPr>
              <a:cxnSpLocks noChangeShapeType="1"/>
              <a:stCxn id="16397" idx="0"/>
              <a:endCxn id="16395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9" name="AutoShape 393"/>
            <p:cNvCxnSpPr>
              <a:cxnSpLocks noChangeShapeType="1"/>
              <a:stCxn id="16396" idx="0"/>
              <a:endCxn id="16395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400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6401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403" name="AutoShape 397"/>
            <p:cNvCxnSpPr>
              <a:cxnSpLocks noChangeShapeType="1"/>
              <a:stCxn id="16402" idx="0"/>
              <a:endCxn id="16400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398"/>
            <p:cNvCxnSpPr>
              <a:cxnSpLocks noChangeShapeType="1"/>
              <a:stCxn id="16401" idx="0"/>
              <a:endCxn id="16400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399"/>
            <p:cNvCxnSpPr>
              <a:cxnSpLocks noChangeShapeType="1"/>
              <a:stCxn id="16400" idx="0"/>
              <a:endCxn id="16392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406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6407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5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9208C9-97A7-F249-A3AB-E4FAE16F35CC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Trinode</a:t>
            </a:r>
            <a:r>
              <a:rPr lang="en-US" dirty="0">
                <a:latin typeface="Tahoma" charset="0"/>
              </a:rPr>
              <a:t> Restructuring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6CBA5-E2FE-6547-805A-77F43EF9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3" y="1447800"/>
            <a:ext cx="7594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A4FB60-16EF-9449-A10C-93B243E509A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Restructuring (as Single Rotations)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>
                <a:latin typeface="Tahoma" charset="0"/>
              </a:rPr>
              <a:t>Single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2209800"/>
          </a:xfrm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2F2DE3-5314-5848-8BCC-1B9ED805DA55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Restructuring (as Double Rotations)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double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72DF58-3EF3-6549-8D27-01EFB83B8D5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Example, continued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4572000" cy="2530475"/>
          </a:xfrm>
        </p:spPr>
      </p:pic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9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3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7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4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798513 h 654"/>
              <a:gd name="T2" fmla="*/ 0 w 558"/>
              <a:gd name="T3" fmla="*/ 928688 h 654"/>
              <a:gd name="T4" fmla="*/ 20638 w 558"/>
              <a:gd name="T5" fmla="*/ 973138 h 654"/>
              <a:gd name="T6" fmla="*/ 42863 w 558"/>
              <a:gd name="T7" fmla="*/ 1004888 h 654"/>
              <a:gd name="T8" fmla="*/ 174625 w 558"/>
              <a:gd name="T9" fmla="*/ 1027113 h 654"/>
              <a:gd name="T10" fmla="*/ 425450 w 558"/>
              <a:gd name="T11" fmla="*/ 1038225 h 654"/>
              <a:gd name="T12" fmla="*/ 666750 w 558"/>
              <a:gd name="T13" fmla="*/ 1027113 h 654"/>
              <a:gd name="T14" fmla="*/ 796925 w 558"/>
              <a:gd name="T15" fmla="*/ 1004888 h 654"/>
              <a:gd name="T16" fmla="*/ 830263 w 558"/>
              <a:gd name="T17" fmla="*/ 984250 h 654"/>
              <a:gd name="T18" fmla="*/ 852488 w 558"/>
              <a:gd name="T19" fmla="*/ 950913 h 654"/>
              <a:gd name="T20" fmla="*/ 874713 w 558"/>
              <a:gd name="T21" fmla="*/ 830263 h 654"/>
              <a:gd name="T22" fmla="*/ 885825 w 558"/>
              <a:gd name="T23" fmla="*/ 700088 h 654"/>
              <a:gd name="T24" fmla="*/ 863600 w 558"/>
              <a:gd name="T25" fmla="*/ 601663 h 654"/>
              <a:gd name="T26" fmla="*/ 655638 w 558"/>
              <a:gd name="T27" fmla="*/ 261938 h 654"/>
              <a:gd name="T28" fmla="*/ 512763 w 558"/>
              <a:gd name="T29" fmla="*/ 65088 h 654"/>
              <a:gd name="T30" fmla="*/ 447675 w 558"/>
              <a:gd name="T31" fmla="*/ 11113 h 654"/>
              <a:gd name="T32" fmla="*/ 393700 w 558"/>
              <a:gd name="T33" fmla="*/ 0 h 654"/>
              <a:gd name="T34" fmla="*/ 349250 w 558"/>
              <a:gd name="T35" fmla="*/ 22225 h 654"/>
              <a:gd name="T36" fmla="*/ 295275 w 558"/>
              <a:gd name="T37" fmla="*/ 65088 h 654"/>
              <a:gd name="T38" fmla="*/ 152400 w 558"/>
              <a:gd name="T39" fmla="*/ 261938 h 654"/>
              <a:gd name="T40" fmla="*/ 42863 w 558"/>
              <a:gd name="T41" fmla="*/ 447675 h 654"/>
              <a:gd name="T42" fmla="*/ 0 w 558"/>
              <a:gd name="T43" fmla="*/ 557213 h 654"/>
              <a:gd name="T44" fmla="*/ 0 w 558"/>
              <a:gd name="T45" fmla="*/ 798513 h 654"/>
              <a:gd name="T46" fmla="*/ 0 w 558"/>
              <a:gd name="T47" fmla="*/ 798513 h 6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58"/>
              <a:gd name="T73" fmla="*/ 0 h 654"/>
              <a:gd name="T74" fmla="*/ 558 w 558"/>
              <a:gd name="T75" fmla="*/ 654 h 6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30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6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41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42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5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6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7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8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50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51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Line 54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7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62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9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72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3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4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5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7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8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78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Freeform 79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80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Freeform 81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Freeform 82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Freeform 83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3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Freeform 84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Freeform 85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Freeform 86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Freeform 87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Freeform 88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Freeform 89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Freeform 90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Freeform 91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Freeform 92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3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Freeform 93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Freeform 94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0" name="Freeform 95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3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Rectangle 98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Rectangle 99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Oval 100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Oval 101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Rectangle 102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88</a:t>
            </a:r>
            <a:endParaRPr lang="en-US"/>
          </a:p>
        </p:txBody>
      </p:sp>
      <p:sp>
        <p:nvSpPr>
          <p:cNvPr id="22628" name="Freeform 103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Freeform 104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Freeform 105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96850 w 124"/>
              <a:gd name="T1" fmla="*/ 11113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06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Freeform 107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" name="Freeform 108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Freeform 109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Freeform 110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Freeform 111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11113 w 1192"/>
              <a:gd name="T1" fmla="*/ 0 h 310"/>
              <a:gd name="T2" fmla="*/ 0 w 1192"/>
              <a:gd name="T3" fmla="*/ 20638 h 310"/>
              <a:gd name="T4" fmla="*/ 1881188 w 1192"/>
              <a:gd name="T5" fmla="*/ 492125 h 310"/>
              <a:gd name="T6" fmla="*/ 1892300 w 1192"/>
              <a:gd name="T7" fmla="*/ 469900 h 310"/>
              <a:gd name="T8" fmla="*/ 11113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Freeform 112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3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Freeform 113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9" name="Freeform 114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3 w 606"/>
              <a:gd name="T3" fmla="*/ 492125 h 310"/>
              <a:gd name="T4" fmla="*/ 962025 w 606"/>
              <a:gd name="T5" fmla="*/ 20638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Oval 115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Oval 116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Rectangle 117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44</a:t>
            </a:r>
            <a:endParaRPr lang="en-US"/>
          </a:p>
        </p:txBody>
      </p:sp>
      <p:sp>
        <p:nvSpPr>
          <p:cNvPr id="22643" name="Oval 118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4" name="Oval 119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Rectangle 120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17</a:t>
            </a:r>
            <a:endParaRPr lang="en-US"/>
          </a:p>
        </p:txBody>
      </p:sp>
      <p:sp>
        <p:nvSpPr>
          <p:cNvPr id="22646" name="Freeform 121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Freeform 122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8 w 20"/>
              <a:gd name="T3" fmla="*/ 33338 h 21"/>
              <a:gd name="T4" fmla="*/ 0 w 20"/>
              <a:gd name="T5" fmla="*/ 11113 h 21"/>
              <a:gd name="T6" fmla="*/ 20638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Freeform 123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3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Oval 124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Oval 125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26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78</a:t>
            </a:r>
            <a:endParaRPr lang="en-US"/>
          </a:p>
        </p:txBody>
      </p:sp>
      <p:sp>
        <p:nvSpPr>
          <p:cNvPr id="22652" name="Freeform 127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3" name="Freeform 128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29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Freeform 130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6" name="Freeform 131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7" name="Freeform 132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33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9" name="Rectangle 134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Rectangle 135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1" name="Rectangle 136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2" name="Oval 137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3" name="Oval 138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4" name="Rectangle 139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32</a:t>
            </a:r>
            <a:endParaRPr lang="en-US"/>
          </a:p>
        </p:txBody>
      </p:sp>
      <p:sp>
        <p:nvSpPr>
          <p:cNvPr id="22665" name="Freeform 140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6" name="Freeform 141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7" name="Freeform 142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8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8" name="Freeform 143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9" name="Freeform 144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20638 w 20"/>
              <a:gd name="T1" fmla="*/ 0 h 21"/>
              <a:gd name="T2" fmla="*/ 31750 w 20"/>
              <a:gd name="T3" fmla="*/ 11112 h 21"/>
              <a:gd name="T4" fmla="*/ 11113 w 20"/>
              <a:gd name="T5" fmla="*/ 33337 h 21"/>
              <a:gd name="T6" fmla="*/ 0 w 20"/>
              <a:gd name="T7" fmla="*/ 22225 h 21"/>
              <a:gd name="T8" fmla="*/ 20638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0" name="Freeform 145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20638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8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1" name="Oval 146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2" name="Oval 147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3" name="Rectangle 148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50</a:t>
            </a:r>
            <a:endParaRPr lang="en-US"/>
          </a:p>
        </p:txBody>
      </p:sp>
      <p:sp>
        <p:nvSpPr>
          <p:cNvPr id="22674" name="Freeform 149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5" name="Freeform 150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6" name="Freeform 151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7" name="Freeform 152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8" name="Freeform 153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9" name="Freeform 154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0" name="Rectangle 155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1" name="Rectangle 156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2" name="Rectangle 157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Rectangle 158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4" name="Oval 159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5" name="Oval 160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Rectangle 161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48</a:t>
            </a:r>
            <a:endParaRPr lang="en-US"/>
          </a:p>
        </p:txBody>
      </p:sp>
      <p:sp>
        <p:nvSpPr>
          <p:cNvPr id="22687" name="Rectangle 162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8" name="Rectangle 163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9" name="Rectangle 164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Rectangle 165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1" name="Oval 166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Oval 167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Rectangle 168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62</a:t>
            </a:r>
            <a:endParaRPr lang="en-US"/>
          </a:p>
        </p:txBody>
      </p:sp>
      <p:sp>
        <p:nvSpPr>
          <p:cNvPr id="22694" name="Rectangle 169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5" name="Rectangle 170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</a:t>
            </a:r>
            <a:endParaRPr lang="en-US"/>
          </a:p>
        </p:txBody>
      </p:sp>
      <p:sp>
        <p:nvSpPr>
          <p:cNvPr id="22696" name="Rectangle 171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7" name="Rectangle 172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8" name="Rectangle 173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9" name="Rectangle 174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00" name="Rectangle 175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01" name="Rectangle 176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02" name="Freeform 177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3" name="Freeform 178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4" name="Freeform 179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3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5" name="Freeform 180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6" name="Freeform 181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7" name="Freeform 182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20638 w 158"/>
              <a:gd name="T1" fmla="*/ 0 h 310"/>
              <a:gd name="T2" fmla="*/ 0 w 158"/>
              <a:gd name="T3" fmla="*/ 11113 h 310"/>
              <a:gd name="T4" fmla="*/ 228600 w 158"/>
              <a:gd name="T5" fmla="*/ 492125 h 310"/>
              <a:gd name="T6" fmla="*/ 250825 w 158"/>
              <a:gd name="T7" fmla="*/ 481013 h 310"/>
              <a:gd name="T8" fmla="*/ 20638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8" name="Rectangle 183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9" name="Rectangle 184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0" name="Rectangle 185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1" name="Rectangle 186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2" name="Oval 187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3" name="Oval 188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4" name="Rectangle 189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54</a:t>
            </a:r>
            <a:endParaRPr lang="en-US"/>
          </a:p>
        </p:txBody>
      </p:sp>
      <p:sp>
        <p:nvSpPr>
          <p:cNvPr id="22715" name="Rectangle 190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16" name="Rectangle 191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17" name="Rectangle 192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0</a:t>
            </a:r>
            <a:endParaRPr lang="en-US"/>
          </a:p>
        </p:txBody>
      </p:sp>
      <p:grpSp>
        <p:nvGrpSpPr>
          <p:cNvPr id="22718" name="Group 203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22732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3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sp>
        <p:nvSpPr>
          <p:cNvPr id="22719" name="Rectangle 195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0" name="Rectangle 196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21" name="Rectangle 197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2" name="Rectangle 198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23" name="Rectangle 199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x</a:t>
            </a:r>
            <a:endParaRPr lang="en-US"/>
          </a:p>
        </p:txBody>
      </p:sp>
      <p:sp>
        <p:nvSpPr>
          <p:cNvPr id="22724" name="Rectangle 200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y</a:t>
            </a:r>
            <a:endParaRPr lang="en-US"/>
          </a:p>
        </p:txBody>
      </p:sp>
      <p:sp>
        <p:nvSpPr>
          <p:cNvPr id="22725" name="Rectangle 201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z</a:t>
            </a:r>
            <a:endParaRPr lang="en-US"/>
          </a:p>
        </p:txBody>
      </p:sp>
      <p:sp>
        <p:nvSpPr>
          <p:cNvPr id="22726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unbalanced...</a:t>
            </a:r>
          </a:p>
        </p:txBody>
      </p:sp>
      <p:sp>
        <p:nvSpPr>
          <p:cNvPr id="22727" name="Text Box 6"/>
          <p:cNvSpPr txBox="1">
            <a:spLocks noChangeArrowheads="1"/>
          </p:cNvSpPr>
          <p:nvPr/>
        </p:nvSpPr>
        <p:spPr bwMode="auto">
          <a:xfrm>
            <a:off x="25146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...balanced</a:t>
            </a:r>
          </a:p>
        </p:txBody>
      </p:sp>
      <p:pic>
        <p:nvPicPr>
          <p:cNvPr id="227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29" name="Group 204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22730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1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6D3BEA-20A2-7947-9F7A-C085DFCC1BE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Removal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121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Removal begins as in a binary search tree, which means the node removed 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 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25642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5643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5644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5645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5646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5648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5649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5650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58" name="AutoShape 21"/>
            <p:cNvCxnSpPr>
              <a:cxnSpLocks noChangeShapeType="1"/>
              <a:stCxn id="25642" idx="4"/>
              <a:endCxn id="25643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9" name="AutoShape 22"/>
            <p:cNvCxnSpPr>
              <a:cxnSpLocks noChangeShapeType="1"/>
              <a:stCxn id="25643" idx="4"/>
              <a:endCxn id="25650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0" name="AutoShape 23"/>
            <p:cNvCxnSpPr>
              <a:cxnSpLocks noChangeShapeType="1"/>
              <a:stCxn id="25643" idx="4"/>
              <a:endCxn id="25645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1" name="AutoShape 24"/>
            <p:cNvCxnSpPr>
              <a:cxnSpLocks noChangeShapeType="1"/>
              <a:stCxn id="25642" idx="4"/>
              <a:endCxn id="25649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2" name="AutoShape 25"/>
            <p:cNvCxnSpPr>
              <a:cxnSpLocks noChangeShapeType="1"/>
              <a:stCxn id="25644" idx="0"/>
              <a:endCxn id="25649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3" name="AutoShape 26"/>
            <p:cNvCxnSpPr>
              <a:cxnSpLocks noChangeShapeType="1"/>
              <a:stCxn id="25644" idx="4"/>
              <a:endCxn id="25647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4" name="AutoShape 27"/>
            <p:cNvCxnSpPr>
              <a:cxnSpLocks noChangeShapeType="1"/>
              <a:stCxn id="25646" idx="4"/>
              <a:endCxn id="25648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5" name="AutoShape 28"/>
            <p:cNvCxnSpPr>
              <a:cxnSpLocks noChangeShapeType="1"/>
              <a:stCxn id="25645" idx="4"/>
              <a:endCxn id="25651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6" name="AutoShape 29"/>
            <p:cNvCxnSpPr>
              <a:cxnSpLocks noChangeShapeType="1"/>
              <a:stCxn id="25645" idx="4"/>
              <a:endCxn id="25652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7" name="AutoShape 30"/>
            <p:cNvCxnSpPr>
              <a:cxnSpLocks noChangeShapeType="1"/>
              <a:stCxn id="25648" idx="4"/>
              <a:endCxn id="25653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8" name="AutoShape 31"/>
            <p:cNvCxnSpPr>
              <a:cxnSpLocks noChangeShapeType="1"/>
              <a:stCxn id="25648" idx="4"/>
              <a:endCxn id="25654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69" name="AutoShape 32"/>
            <p:cNvCxnSpPr>
              <a:cxnSpLocks noChangeShapeType="1"/>
              <a:stCxn id="25646" idx="4"/>
              <a:endCxn id="25674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70" name="AutoShape 33"/>
            <p:cNvCxnSpPr>
              <a:cxnSpLocks noChangeShapeType="1"/>
              <a:stCxn id="25644" idx="4"/>
              <a:endCxn id="25655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71" name="AutoShape 34"/>
            <p:cNvCxnSpPr>
              <a:cxnSpLocks noChangeShapeType="1"/>
              <a:stCxn id="25646" idx="0"/>
              <a:endCxn id="25649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72" name="AutoShape 35"/>
            <p:cNvCxnSpPr>
              <a:cxnSpLocks noChangeShapeType="1"/>
              <a:stCxn id="25647" idx="4"/>
              <a:endCxn id="25656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73" name="AutoShape 36"/>
            <p:cNvCxnSpPr>
              <a:cxnSpLocks noChangeShapeType="1"/>
              <a:stCxn id="25647" idx="4"/>
              <a:endCxn id="25657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74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5675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6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77" name="AutoShape 40"/>
            <p:cNvCxnSpPr>
              <a:cxnSpLocks noChangeShapeType="1"/>
              <a:stCxn id="25674" idx="4"/>
              <a:endCxn id="25675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78" name="AutoShape 41"/>
            <p:cNvCxnSpPr>
              <a:cxnSpLocks noChangeShapeType="1"/>
              <a:stCxn id="25674" idx="4"/>
              <a:endCxn id="25676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5607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5608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5609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5610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5611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5612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5613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20" name="AutoShape 56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1" name="AutoShape 57"/>
          <p:cNvCxnSpPr>
            <a:cxnSpLocks noChangeShapeType="1"/>
            <a:stCxn id="25607" idx="4"/>
            <a:endCxn id="25613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2" name="AutoShape 58"/>
          <p:cNvCxnSpPr>
            <a:cxnSpLocks noChangeShapeType="1"/>
            <a:stCxn id="25607" idx="4"/>
            <a:endCxn id="25614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3" name="AutoShape 59"/>
          <p:cNvCxnSpPr>
            <a:cxnSpLocks noChangeShapeType="1"/>
            <a:stCxn id="25606" idx="4"/>
            <a:endCxn id="25612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4" name="AutoShape 60"/>
          <p:cNvCxnSpPr>
            <a:cxnSpLocks noChangeShapeType="1"/>
            <a:stCxn id="25608" idx="0"/>
            <a:endCxn id="25612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5" name="AutoShape 61"/>
          <p:cNvCxnSpPr>
            <a:cxnSpLocks noChangeShapeType="1"/>
            <a:stCxn id="25608" idx="4"/>
            <a:endCxn id="25610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6" name="AutoShape 62"/>
          <p:cNvCxnSpPr>
            <a:cxnSpLocks noChangeShapeType="1"/>
            <a:stCxn id="25609" idx="4"/>
            <a:endCxn id="25611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7" name="AutoShape 63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8" name="AutoShape 64"/>
          <p:cNvCxnSpPr>
            <a:cxnSpLocks noChangeShapeType="1"/>
            <a:stCxn id="25611" idx="4"/>
            <a:endCxn id="25616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9" name="AutoShape 65"/>
          <p:cNvCxnSpPr>
            <a:cxnSpLocks noChangeShapeType="1"/>
            <a:stCxn id="25609" idx="4"/>
            <a:endCxn id="25634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0" name="AutoShape 66"/>
          <p:cNvCxnSpPr>
            <a:cxnSpLocks noChangeShapeType="1"/>
            <a:stCxn id="25608" idx="4"/>
            <a:endCxn id="25617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1" name="AutoShape 67"/>
          <p:cNvCxnSpPr>
            <a:cxnSpLocks noChangeShapeType="1"/>
            <a:stCxn id="25609" idx="0"/>
            <a:endCxn id="25612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2" name="AutoShape 68"/>
          <p:cNvCxnSpPr>
            <a:cxnSpLocks noChangeShapeType="1"/>
            <a:stCxn id="25610" idx="4"/>
            <a:endCxn id="25618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3" name="AutoShape 69"/>
          <p:cNvCxnSpPr>
            <a:cxnSpLocks noChangeShapeType="1"/>
            <a:stCxn id="25610" idx="4"/>
            <a:endCxn id="25619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4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5635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6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37" name="AutoShape 73"/>
          <p:cNvCxnSpPr>
            <a:cxnSpLocks noChangeShapeType="1"/>
            <a:stCxn id="25634" idx="4"/>
            <a:endCxn id="25635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8" name="AutoShape 74"/>
          <p:cNvCxnSpPr>
            <a:cxnSpLocks noChangeShapeType="1"/>
            <a:stCxn id="25634" idx="4"/>
            <a:endCxn id="25636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9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before deletion of 32</a:t>
            </a:r>
          </a:p>
        </p:txBody>
      </p:sp>
      <p:sp>
        <p:nvSpPr>
          <p:cNvPr id="25640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deletion</a:t>
            </a:r>
          </a:p>
        </p:txBody>
      </p:sp>
      <p:sp>
        <p:nvSpPr>
          <p:cNvPr id="25641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3CE2B-D530-BC4B-80C1-08B7BF631B0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6627" name="AutoShape 85"/>
          <p:cNvSpPr>
            <a:spLocks noChangeArrowheads="1"/>
          </p:cNvSpPr>
          <p:nvPr/>
        </p:nvSpPr>
        <p:spPr bwMode="auto">
          <a:xfrm>
            <a:off x="7315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AutoShape 87"/>
          <p:cNvSpPr>
            <a:spLocks noChangeArrowheads="1"/>
          </p:cNvSpPr>
          <p:nvPr/>
        </p:nvSpPr>
        <p:spPr bwMode="auto">
          <a:xfrm>
            <a:off x="7086600" y="4483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88"/>
          <p:cNvSpPr>
            <a:spLocks noChangeArrowheads="1"/>
          </p:cNvSpPr>
          <p:nvPr/>
        </p:nvSpPr>
        <p:spPr bwMode="auto">
          <a:xfrm>
            <a:off x="6096000" y="45593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86"/>
          <p:cNvSpPr>
            <a:spLocks noChangeArrowheads="1"/>
          </p:cNvSpPr>
          <p:nvPr/>
        </p:nvSpPr>
        <p:spPr bwMode="auto">
          <a:xfrm>
            <a:off x="5410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84"/>
          <p:cNvSpPr>
            <a:spLocks noChangeArrowheads="1"/>
          </p:cNvSpPr>
          <p:nvPr/>
        </p:nvSpPr>
        <p:spPr bwMode="auto">
          <a:xfrm>
            <a:off x="3200400" y="5245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3"/>
          <p:cNvSpPr>
            <a:spLocks noChangeArrowheads="1"/>
          </p:cNvSpPr>
          <p:nvPr/>
        </p:nvSpPr>
        <p:spPr bwMode="auto">
          <a:xfrm>
            <a:off x="2971800" y="5245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2"/>
          <p:cNvSpPr>
            <a:spLocks noChangeArrowheads="1"/>
          </p:cNvSpPr>
          <p:nvPr/>
        </p:nvSpPr>
        <p:spPr bwMode="auto">
          <a:xfrm>
            <a:off x="1828800" y="47879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81"/>
          <p:cNvSpPr>
            <a:spLocks noChangeArrowheads="1"/>
          </p:cNvSpPr>
          <p:nvPr/>
        </p:nvSpPr>
        <p:spPr bwMode="auto">
          <a:xfrm>
            <a:off x="1371600" y="40259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Rebalancing after a Removal</a:t>
            </a:r>
          </a:p>
        </p:txBody>
      </p:sp>
      <p:sp>
        <p:nvSpPr>
          <p:cNvPr id="26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696200" cy="1905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z</a:t>
            </a:r>
            <a:r>
              <a:rPr lang="en-US" sz="2000" dirty="0">
                <a:latin typeface="Tahoma" charset="0"/>
              </a:rPr>
              <a:t> be 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 unbalanced</a:t>
            </a:r>
            <a:r>
              <a:rPr lang="en-US" sz="2000" dirty="0">
                <a:latin typeface="Tahoma" charset="0"/>
              </a:rPr>
              <a:t> node encountered while travelling up the tree from w. Also, let y be the child of z with the larger height, and let x be the child of y with the larger height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We perform a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trinode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restructuring</a:t>
            </a:r>
            <a:r>
              <a:rPr lang="en-US" sz="2000" dirty="0">
                <a:latin typeface="Tahoma" charset="0"/>
              </a:rPr>
              <a:t> to restore balance at z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As this restructuring may upset the balance of another node higher in the tree, we must continue checking for balance until the root of T is reached</a:t>
            </a:r>
          </a:p>
        </p:txBody>
      </p:sp>
      <p:sp>
        <p:nvSpPr>
          <p:cNvPr id="26637" name="Oval 5"/>
          <p:cNvSpPr>
            <a:spLocks noChangeArrowheads="1"/>
          </p:cNvSpPr>
          <p:nvPr/>
        </p:nvSpPr>
        <p:spPr bwMode="auto">
          <a:xfrm>
            <a:off x="2170113" y="3492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1636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39" name="Oval 7"/>
          <p:cNvSpPr>
            <a:spLocks noChangeArrowheads="1"/>
          </p:cNvSpPr>
          <p:nvPr/>
        </p:nvSpPr>
        <p:spPr bwMode="auto">
          <a:xfrm>
            <a:off x="3176588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40" name="Oval 8"/>
          <p:cNvSpPr>
            <a:spLocks noChangeArrowheads="1"/>
          </p:cNvSpPr>
          <p:nvPr/>
        </p:nvSpPr>
        <p:spPr bwMode="auto">
          <a:xfrm>
            <a:off x="2295525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41" name="Oval 9"/>
          <p:cNvSpPr>
            <a:spLocks noChangeArrowheads="1"/>
          </p:cNvSpPr>
          <p:nvPr/>
        </p:nvSpPr>
        <p:spPr bwMode="auto">
          <a:xfrm>
            <a:off x="3379788" y="5461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42" name="Oval 10"/>
          <p:cNvSpPr>
            <a:spLocks noChangeArrowheads="1"/>
          </p:cNvSpPr>
          <p:nvPr/>
        </p:nvSpPr>
        <p:spPr bwMode="auto">
          <a:xfrm>
            <a:off x="2017713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43" name="Oval 11"/>
          <p:cNvSpPr>
            <a:spLocks noChangeArrowheads="1"/>
          </p:cNvSpPr>
          <p:nvPr/>
        </p:nvSpPr>
        <p:spPr bwMode="auto">
          <a:xfrm>
            <a:off x="2779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44" name="Rectangle 12"/>
          <p:cNvSpPr>
            <a:spLocks noChangeArrowheads="1"/>
          </p:cNvSpPr>
          <p:nvPr/>
        </p:nvSpPr>
        <p:spPr bwMode="auto">
          <a:xfrm>
            <a:off x="16303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3"/>
          <p:cNvSpPr>
            <a:spLocks noChangeArrowheads="1"/>
          </p:cNvSpPr>
          <p:nvPr/>
        </p:nvSpPr>
        <p:spPr bwMode="auto">
          <a:xfrm>
            <a:off x="19351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4"/>
          <p:cNvSpPr>
            <a:spLocks noChangeArrowheads="1"/>
          </p:cNvSpPr>
          <p:nvPr/>
        </p:nvSpPr>
        <p:spPr bwMode="auto">
          <a:xfrm>
            <a:off x="20208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5"/>
          <p:cNvSpPr>
            <a:spLocks noChangeArrowheads="1"/>
          </p:cNvSpPr>
          <p:nvPr/>
        </p:nvSpPr>
        <p:spPr bwMode="auto">
          <a:xfrm>
            <a:off x="23256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3087688" y="5473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7"/>
          <p:cNvSpPr>
            <a:spLocks noChangeArrowheads="1"/>
          </p:cNvSpPr>
          <p:nvPr/>
        </p:nvSpPr>
        <p:spPr bwMode="auto">
          <a:xfrm>
            <a:off x="33924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Rectangle 18"/>
          <p:cNvSpPr>
            <a:spLocks noChangeArrowheads="1"/>
          </p:cNvSpPr>
          <p:nvPr/>
        </p:nvSpPr>
        <p:spPr bwMode="auto">
          <a:xfrm>
            <a:off x="36972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1" name="AutoShape 19"/>
          <p:cNvCxnSpPr>
            <a:cxnSpLocks noChangeShapeType="1"/>
            <a:stCxn id="26637" idx="4"/>
            <a:endCxn id="26638" idx="0"/>
          </p:cNvCxnSpPr>
          <p:nvPr/>
        </p:nvCxnSpPr>
        <p:spPr bwMode="auto">
          <a:xfrm flipH="1">
            <a:off x="1860550" y="38957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2" name="AutoShape 20"/>
          <p:cNvCxnSpPr>
            <a:cxnSpLocks noChangeShapeType="1"/>
            <a:stCxn id="26638" idx="4"/>
            <a:endCxn id="26644" idx="0"/>
          </p:cNvCxnSpPr>
          <p:nvPr/>
        </p:nvCxnSpPr>
        <p:spPr bwMode="auto">
          <a:xfrm flipH="1">
            <a:off x="1706563" y="45053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3" name="AutoShape 21"/>
          <p:cNvCxnSpPr>
            <a:cxnSpLocks noChangeShapeType="1"/>
            <a:stCxn id="26638" idx="4"/>
            <a:endCxn id="26645" idx="0"/>
          </p:cNvCxnSpPr>
          <p:nvPr/>
        </p:nvCxnSpPr>
        <p:spPr bwMode="auto">
          <a:xfrm>
            <a:off x="1860550" y="45053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4" name="AutoShape 22"/>
          <p:cNvCxnSpPr>
            <a:cxnSpLocks noChangeShapeType="1"/>
            <a:stCxn id="26637" idx="4"/>
            <a:endCxn id="26643" idx="0"/>
          </p:cNvCxnSpPr>
          <p:nvPr/>
        </p:nvCxnSpPr>
        <p:spPr bwMode="auto">
          <a:xfrm>
            <a:off x="2393950" y="38957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5" name="AutoShape 23"/>
          <p:cNvCxnSpPr>
            <a:cxnSpLocks noChangeShapeType="1"/>
            <a:stCxn id="26639" idx="0"/>
            <a:endCxn id="26643" idx="4"/>
          </p:cNvCxnSpPr>
          <p:nvPr/>
        </p:nvCxnSpPr>
        <p:spPr bwMode="auto">
          <a:xfrm flipH="1" flipV="1">
            <a:off x="3003550" y="45053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6" name="AutoShape 24"/>
          <p:cNvCxnSpPr>
            <a:cxnSpLocks noChangeShapeType="1"/>
            <a:stCxn id="26639" idx="4"/>
            <a:endCxn id="26641" idx="0"/>
          </p:cNvCxnSpPr>
          <p:nvPr/>
        </p:nvCxnSpPr>
        <p:spPr bwMode="auto">
          <a:xfrm>
            <a:off x="3400425" y="5191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7" name="AutoShape 25"/>
          <p:cNvCxnSpPr>
            <a:cxnSpLocks noChangeShapeType="1"/>
            <a:stCxn id="26640" idx="4"/>
            <a:endCxn id="26642" idx="0"/>
          </p:cNvCxnSpPr>
          <p:nvPr/>
        </p:nvCxnSpPr>
        <p:spPr bwMode="auto">
          <a:xfrm flipH="1">
            <a:off x="2241551" y="5191125"/>
            <a:ext cx="2778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8" name="AutoShape 26"/>
          <p:cNvCxnSpPr>
            <a:cxnSpLocks noChangeShapeType="1"/>
            <a:stCxn id="26642" idx="4"/>
            <a:endCxn id="26646" idx="0"/>
          </p:cNvCxnSpPr>
          <p:nvPr/>
        </p:nvCxnSpPr>
        <p:spPr bwMode="auto">
          <a:xfrm flipH="1">
            <a:off x="2097088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9" name="AutoShape 27"/>
          <p:cNvCxnSpPr>
            <a:cxnSpLocks noChangeShapeType="1"/>
            <a:stCxn id="26642" idx="4"/>
            <a:endCxn id="26647" idx="0"/>
          </p:cNvCxnSpPr>
          <p:nvPr/>
        </p:nvCxnSpPr>
        <p:spPr bwMode="auto">
          <a:xfrm>
            <a:off x="2241550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0" name="AutoShape 28"/>
          <p:cNvCxnSpPr>
            <a:cxnSpLocks noChangeShapeType="1"/>
            <a:stCxn id="26640" idx="4"/>
            <a:endCxn id="26665" idx="0"/>
          </p:cNvCxnSpPr>
          <p:nvPr/>
        </p:nvCxnSpPr>
        <p:spPr bwMode="auto">
          <a:xfrm>
            <a:off x="2519363" y="5191125"/>
            <a:ext cx="27146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1" name="AutoShape 29"/>
          <p:cNvCxnSpPr>
            <a:cxnSpLocks noChangeShapeType="1"/>
            <a:stCxn id="26639" idx="4"/>
            <a:endCxn id="26648" idx="0"/>
          </p:cNvCxnSpPr>
          <p:nvPr/>
        </p:nvCxnSpPr>
        <p:spPr bwMode="auto">
          <a:xfrm flipH="1">
            <a:off x="3163888" y="51911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2" name="AutoShape 30"/>
          <p:cNvCxnSpPr>
            <a:cxnSpLocks noChangeShapeType="1"/>
            <a:stCxn id="26640" idx="0"/>
            <a:endCxn id="26643" idx="4"/>
          </p:cNvCxnSpPr>
          <p:nvPr/>
        </p:nvCxnSpPr>
        <p:spPr bwMode="auto">
          <a:xfrm flipV="1">
            <a:off x="2519363" y="4505325"/>
            <a:ext cx="48418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3" name="AutoShape 31"/>
          <p:cNvCxnSpPr>
            <a:cxnSpLocks noChangeShapeType="1"/>
            <a:stCxn id="26641" idx="4"/>
            <a:endCxn id="26649" idx="0"/>
          </p:cNvCxnSpPr>
          <p:nvPr/>
        </p:nvCxnSpPr>
        <p:spPr bwMode="auto">
          <a:xfrm flipH="1">
            <a:off x="3468688" y="58642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4" name="AutoShape 32"/>
          <p:cNvCxnSpPr>
            <a:cxnSpLocks noChangeShapeType="1"/>
            <a:stCxn id="26641" idx="4"/>
            <a:endCxn id="26650" idx="0"/>
          </p:cNvCxnSpPr>
          <p:nvPr/>
        </p:nvCxnSpPr>
        <p:spPr bwMode="auto">
          <a:xfrm>
            <a:off x="3603625" y="58642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65" name="Oval 33"/>
          <p:cNvSpPr>
            <a:spLocks noChangeArrowheads="1"/>
          </p:cNvSpPr>
          <p:nvPr/>
        </p:nvSpPr>
        <p:spPr bwMode="auto">
          <a:xfrm>
            <a:off x="2566988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666" name="Rectangle 34"/>
          <p:cNvSpPr>
            <a:spLocks noChangeArrowheads="1"/>
          </p:cNvSpPr>
          <p:nvPr/>
        </p:nvSpPr>
        <p:spPr bwMode="auto">
          <a:xfrm>
            <a:off x="25701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Rectangle 35"/>
          <p:cNvSpPr>
            <a:spLocks noChangeArrowheads="1"/>
          </p:cNvSpPr>
          <p:nvPr/>
        </p:nvSpPr>
        <p:spPr bwMode="auto">
          <a:xfrm>
            <a:off x="28749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68" name="AutoShape 36"/>
          <p:cNvCxnSpPr>
            <a:cxnSpLocks noChangeShapeType="1"/>
            <a:stCxn id="26665" idx="4"/>
            <a:endCxn id="26666" idx="0"/>
          </p:cNvCxnSpPr>
          <p:nvPr/>
        </p:nvCxnSpPr>
        <p:spPr bwMode="auto">
          <a:xfrm flipH="1">
            <a:off x="2646363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69" name="AutoShape 37"/>
          <p:cNvCxnSpPr>
            <a:cxnSpLocks noChangeShapeType="1"/>
            <a:stCxn id="26665" idx="4"/>
            <a:endCxn id="26667" idx="0"/>
          </p:cNvCxnSpPr>
          <p:nvPr/>
        </p:nvCxnSpPr>
        <p:spPr bwMode="auto">
          <a:xfrm>
            <a:off x="2790825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70" name="Text Box 38"/>
          <p:cNvSpPr txBox="1">
            <a:spLocks noChangeArrowheads="1"/>
          </p:cNvSpPr>
          <p:nvPr/>
        </p:nvSpPr>
        <p:spPr bwMode="auto">
          <a:xfrm>
            <a:off x="1143000" y="40354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6671" name="Text Box 39"/>
          <p:cNvSpPr txBox="1">
            <a:spLocks noChangeArrowheads="1"/>
          </p:cNvSpPr>
          <p:nvPr/>
        </p:nvSpPr>
        <p:spPr bwMode="auto">
          <a:xfrm>
            <a:off x="3992563" y="47021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26672" name="Text Box 40"/>
          <p:cNvSpPr txBox="1">
            <a:spLocks noChangeArrowheads="1"/>
          </p:cNvSpPr>
          <p:nvPr/>
        </p:nvSpPr>
        <p:spPr bwMode="auto">
          <a:xfrm>
            <a:off x="3576638" y="40449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1347788" y="34734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26674" name="Line 42"/>
          <p:cNvSpPr>
            <a:spLocks noChangeShapeType="1"/>
          </p:cNvSpPr>
          <p:nvPr/>
        </p:nvSpPr>
        <p:spPr bwMode="auto">
          <a:xfrm>
            <a:off x="1868488" y="3676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5" name="Line 43"/>
          <p:cNvSpPr>
            <a:spLocks noChangeShapeType="1"/>
          </p:cNvSpPr>
          <p:nvPr/>
        </p:nvSpPr>
        <p:spPr bwMode="auto">
          <a:xfrm flipV="1">
            <a:off x="1400175" y="42957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6" name="Line 44"/>
          <p:cNvSpPr>
            <a:spLocks noChangeShapeType="1"/>
          </p:cNvSpPr>
          <p:nvPr/>
        </p:nvSpPr>
        <p:spPr bwMode="auto">
          <a:xfrm flipH="1">
            <a:off x="3240088" y="43053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7" name="Line 45"/>
          <p:cNvSpPr>
            <a:spLocks noChangeShapeType="1"/>
          </p:cNvSpPr>
          <p:nvPr/>
        </p:nvSpPr>
        <p:spPr bwMode="auto">
          <a:xfrm flipH="1">
            <a:off x="3649663" y="49625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8" name="Oval 47"/>
          <p:cNvSpPr>
            <a:spLocks noChangeArrowheads="1"/>
          </p:cNvSpPr>
          <p:nvPr/>
        </p:nvSpPr>
        <p:spPr bwMode="auto">
          <a:xfrm>
            <a:off x="6102350" y="3937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79" name="Oval 48"/>
          <p:cNvSpPr>
            <a:spLocks noChangeArrowheads="1"/>
          </p:cNvSpPr>
          <p:nvPr/>
        </p:nvSpPr>
        <p:spPr bwMode="auto">
          <a:xfrm>
            <a:off x="56451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80" name="Oval 49"/>
          <p:cNvSpPr>
            <a:spLocks noChangeArrowheads="1"/>
          </p:cNvSpPr>
          <p:nvPr/>
        </p:nvSpPr>
        <p:spPr bwMode="auto">
          <a:xfrm>
            <a:off x="7321550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81" name="Oval 50"/>
          <p:cNvSpPr>
            <a:spLocks noChangeArrowheads="1"/>
          </p:cNvSpPr>
          <p:nvPr/>
        </p:nvSpPr>
        <p:spPr bwMode="auto">
          <a:xfrm>
            <a:off x="655320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82" name="Oval 51"/>
          <p:cNvSpPr>
            <a:spLocks noChangeArrowheads="1"/>
          </p:cNvSpPr>
          <p:nvPr/>
        </p:nvSpPr>
        <p:spPr bwMode="auto">
          <a:xfrm>
            <a:off x="75247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83" name="Oval 52"/>
          <p:cNvSpPr>
            <a:spLocks noChangeArrowheads="1"/>
          </p:cNvSpPr>
          <p:nvPr/>
        </p:nvSpPr>
        <p:spPr bwMode="auto">
          <a:xfrm>
            <a:off x="6240463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84" name="Oval 53"/>
          <p:cNvSpPr>
            <a:spLocks noChangeArrowheads="1"/>
          </p:cNvSpPr>
          <p:nvPr/>
        </p:nvSpPr>
        <p:spPr bwMode="auto">
          <a:xfrm>
            <a:off x="6696075" y="3340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85" name="Rectangle 54"/>
          <p:cNvSpPr>
            <a:spLocks noChangeArrowheads="1"/>
          </p:cNvSpPr>
          <p:nvPr/>
        </p:nvSpPr>
        <p:spPr bwMode="auto">
          <a:xfrm>
            <a:off x="56388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6" name="Rectangle 55"/>
          <p:cNvSpPr>
            <a:spLocks noChangeArrowheads="1"/>
          </p:cNvSpPr>
          <p:nvPr/>
        </p:nvSpPr>
        <p:spPr bwMode="auto">
          <a:xfrm>
            <a:off x="59436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7" name="Rectangle 56"/>
          <p:cNvSpPr>
            <a:spLocks noChangeArrowheads="1"/>
          </p:cNvSpPr>
          <p:nvPr/>
        </p:nvSpPr>
        <p:spPr bwMode="auto">
          <a:xfrm>
            <a:off x="62436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8" name="Rectangle 57"/>
          <p:cNvSpPr>
            <a:spLocks noChangeArrowheads="1"/>
          </p:cNvSpPr>
          <p:nvPr/>
        </p:nvSpPr>
        <p:spPr bwMode="auto">
          <a:xfrm>
            <a:off x="65484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9" name="Rectangle 58"/>
          <p:cNvSpPr>
            <a:spLocks noChangeArrowheads="1"/>
          </p:cNvSpPr>
          <p:nvPr/>
        </p:nvSpPr>
        <p:spPr bwMode="auto">
          <a:xfrm>
            <a:off x="7232650" y="4635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0" name="Rectangle 59"/>
          <p:cNvSpPr>
            <a:spLocks noChangeArrowheads="1"/>
          </p:cNvSpPr>
          <p:nvPr/>
        </p:nvSpPr>
        <p:spPr bwMode="auto">
          <a:xfrm>
            <a:off x="75374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1" name="Rectangle 60"/>
          <p:cNvSpPr>
            <a:spLocks noChangeArrowheads="1"/>
          </p:cNvSpPr>
          <p:nvPr/>
        </p:nvSpPr>
        <p:spPr bwMode="auto">
          <a:xfrm>
            <a:off x="78422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92" name="AutoShape 61"/>
          <p:cNvCxnSpPr>
            <a:cxnSpLocks noChangeShapeType="1"/>
            <a:stCxn id="26678" idx="4"/>
            <a:endCxn id="26679" idx="0"/>
          </p:cNvCxnSpPr>
          <p:nvPr/>
        </p:nvCxnSpPr>
        <p:spPr bwMode="auto">
          <a:xfrm flipH="1">
            <a:off x="5868988" y="43402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3" name="AutoShape 62"/>
          <p:cNvCxnSpPr>
            <a:cxnSpLocks noChangeShapeType="1"/>
            <a:stCxn id="26679" idx="4"/>
            <a:endCxn id="26685" idx="0"/>
          </p:cNvCxnSpPr>
          <p:nvPr/>
        </p:nvCxnSpPr>
        <p:spPr bwMode="auto">
          <a:xfrm flipH="1">
            <a:off x="5715000" y="50260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4" name="AutoShape 63"/>
          <p:cNvCxnSpPr>
            <a:cxnSpLocks noChangeShapeType="1"/>
            <a:stCxn id="26679" idx="4"/>
            <a:endCxn id="26686" idx="0"/>
          </p:cNvCxnSpPr>
          <p:nvPr/>
        </p:nvCxnSpPr>
        <p:spPr bwMode="auto">
          <a:xfrm>
            <a:off x="5868988" y="50260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5" name="AutoShape 64"/>
          <p:cNvCxnSpPr>
            <a:cxnSpLocks noChangeShapeType="1"/>
            <a:stCxn id="26678" idx="0"/>
            <a:endCxn id="26684" idx="4"/>
          </p:cNvCxnSpPr>
          <p:nvPr/>
        </p:nvCxnSpPr>
        <p:spPr bwMode="auto">
          <a:xfrm flipV="1">
            <a:off x="6326188" y="37433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6" name="AutoShape 65"/>
          <p:cNvCxnSpPr>
            <a:cxnSpLocks noChangeShapeType="1"/>
            <a:stCxn id="26680" idx="0"/>
            <a:endCxn id="26684" idx="4"/>
          </p:cNvCxnSpPr>
          <p:nvPr/>
        </p:nvCxnSpPr>
        <p:spPr bwMode="auto">
          <a:xfrm flipH="1" flipV="1">
            <a:off x="6919913" y="37433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7" name="AutoShape 66"/>
          <p:cNvCxnSpPr>
            <a:cxnSpLocks noChangeShapeType="1"/>
            <a:stCxn id="26680" idx="4"/>
            <a:endCxn id="26682" idx="0"/>
          </p:cNvCxnSpPr>
          <p:nvPr/>
        </p:nvCxnSpPr>
        <p:spPr bwMode="auto">
          <a:xfrm>
            <a:off x="7545388" y="43529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8" name="AutoShape 67"/>
          <p:cNvCxnSpPr>
            <a:cxnSpLocks noChangeShapeType="1"/>
            <a:stCxn id="26681" idx="4"/>
            <a:endCxn id="26683" idx="0"/>
          </p:cNvCxnSpPr>
          <p:nvPr/>
        </p:nvCxnSpPr>
        <p:spPr bwMode="auto">
          <a:xfrm flipH="1">
            <a:off x="6464301" y="5026025"/>
            <a:ext cx="3127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99" name="AutoShape 68"/>
          <p:cNvCxnSpPr>
            <a:cxnSpLocks noChangeShapeType="1"/>
            <a:stCxn id="26683" idx="4"/>
            <a:endCxn id="26687" idx="0"/>
          </p:cNvCxnSpPr>
          <p:nvPr/>
        </p:nvCxnSpPr>
        <p:spPr bwMode="auto">
          <a:xfrm flipH="1">
            <a:off x="6319838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0" name="AutoShape 69"/>
          <p:cNvCxnSpPr>
            <a:cxnSpLocks noChangeShapeType="1"/>
            <a:stCxn id="26683" idx="4"/>
            <a:endCxn id="26688" idx="0"/>
          </p:cNvCxnSpPr>
          <p:nvPr/>
        </p:nvCxnSpPr>
        <p:spPr bwMode="auto">
          <a:xfrm>
            <a:off x="6464300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1" name="AutoShape 70"/>
          <p:cNvCxnSpPr>
            <a:cxnSpLocks noChangeShapeType="1"/>
            <a:stCxn id="26681" idx="4"/>
            <a:endCxn id="26706" idx="0"/>
          </p:cNvCxnSpPr>
          <p:nvPr/>
        </p:nvCxnSpPr>
        <p:spPr bwMode="auto">
          <a:xfrm>
            <a:off x="6777038" y="50260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2" name="AutoShape 71"/>
          <p:cNvCxnSpPr>
            <a:cxnSpLocks noChangeShapeType="1"/>
            <a:stCxn id="26680" idx="4"/>
            <a:endCxn id="26689" idx="0"/>
          </p:cNvCxnSpPr>
          <p:nvPr/>
        </p:nvCxnSpPr>
        <p:spPr bwMode="auto">
          <a:xfrm flipH="1">
            <a:off x="7308850" y="43529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3" name="AutoShape 72"/>
          <p:cNvCxnSpPr>
            <a:cxnSpLocks noChangeShapeType="1"/>
            <a:stCxn id="26681" idx="0"/>
            <a:endCxn id="26678" idx="4"/>
          </p:cNvCxnSpPr>
          <p:nvPr/>
        </p:nvCxnSpPr>
        <p:spPr bwMode="auto">
          <a:xfrm flipH="1" flipV="1">
            <a:off x="6326188" y="4340225"/>
            <a:ext cx="450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4" name="AutoShape 73"/>
          <p:cNvCxnSpPr>
            <a:cxnSpLocks noChangeShapeType="1"/>
            <a:stCxn id="26682" idx="4"/>
            <a:endCxn id="26690" idx="0"/>
          </p:cNvCxnSpPr>
          <p:nvPr/>
        </p:nvCxnSpPr>
        <p:spPr bwMode="auto">
          <a:xfrm flipH="1">
            <a:off x="7613650" y="50260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05" name="AutoShape 74"/>
          <p:cNvCxnSpPr>
            <a:cxnSpLocks noChangeShapeType="1"/>
            <a:stCxn id="26682" idx="4"/>
            <a:endCxn id="26691" idx="0"/>
          </p:cNvCxnSpPr>
          <p:nvPr/>
        </p:nvCxnSpPr>
        <p:spPr bwMode="auto">
          <a:xfrm>
            <a:off x="7748588" y="50260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06" name="Oval 75"/>
          <p:cNvSpPr>
            <a:spLocks noChangeArrowheads="1"/>
          </p:cNvSpPr>
          <p:nvPr/>
        </p:nvSpPr>
        <p:spPr bwMode="auto">
          <a:xfrm>
            <a:off x="6789738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707" name="Rectangle 76"/>
          <p:cNvSpPr>
            <a:spLocks noChangeArrowheads="1"/>
          </p:cNvSpPr>
          <p:nvPr/>
        </p:nvSpPr>
        <p:spPr bwMode="auto">
          <a:xfrm>
            <a:off x="67929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08" name="Rectangle 77"/>
          <p:cNvSpPr>
            <a:spLocks noChangeArrowheads="1"/>
          </p:cNvSpPr>
          <p:nvPr/>
        </p:nvSpPr>
        <p:spPr bwMode="auto">
          <a:xfrm>
            <a:off x="70977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709" name="AutoShape 78"/>
          <p:cNvCxnSpPr>
            <a:cxnSpLocks noChangeShapeType="1"/>
            <a:stCxn id="26706" idx="4"/>
            <a:endCxn id="26707" idx="0"/>
          </p:cNvCxnSpPr>
          <p:nvPr/>
        </p:nvCxnSpPr>
        <p:spPr bwMode="auto">
          <a:xfrm flipH="1">
            <a:off x="6869113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10" name="AutoShape 79"/>
          <p:cNvCxnSpPr>
            <a:cxnSpLocks noChangeShapeType="1"/>
            <a:stCxn id="26706" idx="4"/>
            <a:endCxn id="26708" idx="0"/>
          </p:cNvCxnSpPr>
          <p:nvPr/>
        </p:nvCxnSpPr>
        <p:spPr bwMode="auto">
          <a:xfrm>
            <a:off x="7013575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11" name="Line 80"/>
          <p:cNvSpPr>
            <a:spLocks noChangeShapeType="1"/>
          </p:cNvSpPr>
          <p:nvPr/>
        </p:nvSpPr>
        <p:spPr bwMode="auto">
          <a:xfrm>
            <a:off x="4495800" y="4559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C37952-79FF-024C-904C-0E551F339FEE}" type="slidenum">
              <a:rPr lang="en-US" sz="1400"/>
              <a:pPr eaLnBrk="1" hangingPunct="1"/>
              <a:t>16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Performance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AVL tree storing n items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The data structure uses O(n)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A single restructuring takes O(1)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using a linked-structure binary 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Searching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height of tree is O(log n), no restructures needed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Insertion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restructuring up the tree, maintaining heights is O(log 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Removal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restructuring up the tree, maintaining heights is O(log n)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6477000" y="228600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Clip" r:id="rId3" imgW="2352392" imgH="2088333" progId="MS_ClipArt_Gallery.2">
                  <p:embed/>
                </p:oleObj>
              </mc:Choice>
              <mc:Fallback>
                <p:oleObj name="Clip" r:id="rId3" imgW="2352392" imgH="208833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9290F7-C6B0-A346-918C-CFC1EFF49AA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Definition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28194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Tahoma" charset="0"/>
              </a:rPr>
              <a:t>AVL trees are balanced</a:t>
            </a:r>
          </a:p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Tahoma" charset="0"/>
              </a:rPr>
              <a:t>An AVL Tree is a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binary search tree</a:t>
            </a:r>
            <a:r>
              <a:rPr lang="en-US" sz="2800" dirty="0">
                <a:latin typeface="Tahoma" charset="0"/>
              </a:rPr>
              <a:t> such that for every internal node v of T, the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heights of the children of v can differ by at most 1</a:t>
            </a: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184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209800"/>
            <a:ext cx="5486400" cy="3087688"/>
          </a:xfrm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495800" y="54864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An example of an AVL tree where the heights are shown next to the 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83E756-AB91-074B-BECB-2274FD9EC60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an AVL Tree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Fact</a:t>
            </a:r>
            <a:r>
              <a:rPr lang="en-US" sz="2300" dirty="0">
                <a:latin typeface="Tahoma" charset="0"/>
              </a:rPr>
              <a:t>: The </a:t>
            </a:r>
            <a:r>
              <a:rPr lang="en-US" sz="2300" dirty="0">
                <a:solidFill>
                  <a:schemeClr val="tx2"/>
                </a:solidFill>
                <a:latin typeface="Tahoma" charset="0"/>
              </a:rPr>
              <a:t>height</a:t>
            </a:r>
            <a:r>
              <a:rPr lang="en-US" sz="2300" dirty="0">
                <a:latin typeface="Tahoma" charset="0"/>
              </a:rPr>
              <a:t> of an AVL tree storing n keys is O(log 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Proof (by induction)</a:t>
            </a:r>
            <a:r>
              <a:rPr lang="en-US" sz="2300" dirty="0">
                <a:latin typeface="Tahoma" charset="0"/>
              </a:rPr>
              <a:t>: Let us bound n(h): the minimum number of internal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We easily see that n(1) = 1 and n(2)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For n &gt; 2, an AVL tree of height h contains the root node, one AVL </a:t>
            </a:r>
            <a:r>
              <a:rPr lang="en-US" sz="2300" dirty="0" err="1">
                <a:latin typeface="Tahoma" charset="0"/>
              </a:rPr>
              <a:t>subtree</a:t>
            </a:r>
            <a:r>
              <a:rPr lang="en-US" sz="2300" dirty="0">
                <a:latin typeface="Tahoma" charset="0"/>
              </a:rPr>
              <a:t> of height n-1 and another of height n-2.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That is, 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Knowing 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</a:t>
            </a:r>
            <a:r>
              <a:rPr lang="en-US" sz="2000" baseline="30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n(h-2i)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Solving the base case we get: n(h) &gt; 2 </a:t>
            </a:r>
            <a:r>
              <a:rPr lang="en-US" sz="2300" baseline="30000" dirty="0">
                <a:latin typeface="Tahoma" charset="0"/>
              </a:rPr>
              <a:t>h/2-1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Taking logarithms: h &lt; 2log n(h) +2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Thus the height of an AVL tree is O(log n)</a:t>
            </a: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Tahoma" charset="0"/>
            </a:endParaRPr>
          </a:p>
        </p:txBody>
      </p:sp>
      <p:grpSp>
        <p:nvGrpSpPr>
          <p:cNvPr id="19461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9462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9463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4" name="AutoShape 1035"/>
            <p:cNvCxnSpPr>
              <a:cxnSpLocks noChangeShapeType="1"/>
              <a:stCxn id="19463" idx="0"/>
              <a:endCxn id="19462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65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9466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467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8" name="AutoShape 1044"/>
            <p:cNvCxnSpPr>
              <a:cxnSpLocks noChangeShapeType="1"/>
              <a:stCxn id="19467" idx="0"/>
              <a:endCxn id="19465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69" name="AutoShape 1045"/>
            <p:cNvCxnSpPr>
              <a:cxnSpLocks noChangeShapeType="1"/>
              <a:stCxn id="19466" idx="0"/>
              <a:endCxn id="19465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0" name="AutoShape 1046"/>
            <p:cNvCxnSpPr>
              <a:cxnSpLocks noChangeShapeType="1"/>
              <a:stCxn id="19465" idx="0"/>
              <a:endCxn id="19462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71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9472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9473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Example: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After 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All nodes along the path increase their height by 1.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It may violate the AVL property.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03F29-EB14-C544-9A63-0406E70AD608}"/>
              </a:ext>
            </a:extLst>
          </p:cNvPr>
          <p:cNvSpPr txBox="1"/>
          <p:nvPr/>
        </p:nvSpPr>
        <p:spPr>
          <a:xfrm>
            <a:off x="3202661" y="252977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04DBF5-14BB-BB4C-9276-4DBF54F042F4}"/>
              </a:ext>
            </a:extLst>
          </p:cNvPr>
          <p:cNvSpPr txBox="1"/>
          <p:nvPr/>
        </p:nvSpPr>
        <p:spPr>
          <a:xfrm>
            <a:off x="3950148" y="325705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F8D437-00B7-0340-BF13-2E9231FEB547}"/>
              </a:ext>
            </a:extLst>
          </p:cNvPr>
          <p:cNvSpPr txBox="1"/>
          <p:nvPr/>
        </p:nvSpPr>
        <p:spPr>
          <a:xfrm>
            <a:off x="3461523" y="39156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6F8C7D-1459-9449-BA32-DFB400E5F5BD}"/>
              </a:ext>
            </a:extLst>
          </p:cNvPr>
          <p:cNvSpPr txBox="1"/>
          <p:nvPr/>
        </p:nvSpPr>
        <p:spPr>
          <a:xfrm>
            <a:off x="3802639" y="47462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3B51E-199A-994F-B286-8C97665FC1A4}"/>
              </a:ext>
            </a:extLst>
          </p:cNvPr>
          <p:cNvSpPr txBox="1"/>
          <p:nvPr/>
        </p:nvSpPr>
        <p:spPr>
          <a:xfrm>
            <a:off x="7247707" y="33832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C7CF5C-3279-EA44-9D0C-A72CFEF503EC}"/>
              </a:ext>
            </a:extLst>
          </p:cNvPr>
          <p:cNvSpPr txBox="1"/>
          <p:nvPr/>
        </p:nvSpPr>
        <p:spPr>
          <a:xfrm>
            <a:off x="6841335" y="3937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65954-07A6-4744-B7D0-81B590357AD1}"/>
              </a:ext>
            </a:extLst>
          </p:cNvPr>
          <p:cNvSpPr txBox="1"/>
          <p:nvPr/>
        </p:nvSpPr>
        <p:spPr>
          <a:xfrm>
            <a:off x="7326232" y="510614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B4F840-D8C1-004A-84B3-B629C8A374B3}"/>
              </a:ext>
            </a:extLst>
          </p:cNvPr>
          <p:cNvSpPr txBox="1"/>
          <p:nvPr/>
        </p:nvSpPr>
        <p:spPr>
          <a:xfrm>
            <a:off x="6905286" y="548768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709C92-4559-1746-9B86-2E5C3DBA1724}"/>
              </a:ext>
            </a:extLst>
          </p:cNvPr>
          <p:cNvSpPr txBox="1"/>
          <p:nvPr/>
        </p:nvSpPr>
        <p:spPr>
          <a:xfrm>
            <a:off x="6460335" y="2637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48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z be the first violation node along the path.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y be </a:t>
            </a:r>
            <a:r>
              <a:rPr lang="en-US" sz="2400" dirty="0" err="1">
                <a:latin typeface="Tahoma" charset="0"/>
              </a:rPr>
              <a:t>z’child</a:t>
            </a:r>
            <a:r>
              <a:rPr lang="en-US" sz="2400" dirty="0">
                <a:latin typeface="Tahoma" charset="0"/>
              </a:rPr>
              <a:t> with the higher height (y is 2 greater than its sibling).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x be y’s child with the higher height.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We rebalance z by calling </a:t>
            </a:r>
            <a:r>
              <a:rPr lang="en-US" sz="2400" b="1" dirty="0" err="1">
                <a:latin typeface="Tahoma" charset="0"/>
              </a:rPr>
              <a:t>trinode</a:t>
            </a:r>
            <a:r>
              <a:rPr lang="en-US" sz="2400" b="1" dirty="0">
                <a:latin typeface="Tahoma" charset="0"/>
              </a:rPr>
              <a:t> restructuring </a:t>
            </a:r>
            <a:r>
              <a:rPr lang="en-US" sz="2400" dirty="0">
                <a:latin typeface="Tahoma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09105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y be </a:t>
            </a:r>
            <a:r>
              <a:rPr lang="en-US" sz="2400" dirty="0" err="1">
                <a:latin typeface="Tahoma" charset="0"/>
              </a:rPr>
              <a:t>z’child</a:t>
            </a:r>
            <a:r>
              <a:rPr lang="en-US" sz="2400" dirty="0">
                <a:latin typeface="Tahoma" charset="0"/>
              </a:rPr>
              <a:t> with the higher height (y is 2 greater than its sibling).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x be y’s child with the higher height.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We rebalance z by calling </a:t>
            </a:r>
            <a:r>
              <a:rPr lang="en-US" sz="2400" b="1" dirty="0" err="1">
                <a:latin typeface="Tahoma" charset="0"/>
              </a:rPr>
              <a:t>trinode</a:t>
            </a:r>
            <a:r>
              <a:rPr lang="en-US" sz="2400" b="1" dirty="0">
                <a:latin typeface="Tahoma" charset="0"/>
              </a:rPr>
              <a:t> restructuring </a:t>
            </a:r>
            <a:r>
              <a:rPr lang="en-US" sz="2400" dirty="0">
                <a:latin typeface="Tahoma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42356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82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Rebalance the tree by performing appropriate rotations on the subtree rooted with z. There can be 4 possible cases that needs to be handled as x, y and z can be arranged in 4 ways. Following are the possible 4 arrangements: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a) y is left child of z and x is left child of y (Left Left Case)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b) y is left child of z and x is right child of y (Left Right)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c) y is right child of z and x is right child of y (Right Right)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d) y is right child of z and x is left child of y (Right Left)</a:t>
            </a:r>
          </a:p>
        </p:txBody>
      </p:sp>
    </p:spTree>
    <p:extLst>
      <p:ext uri="{BB962C8B-B14F-4D97-AF65-F5344CB8AC3E}">
        <p14:creationId xmlns:p14="http://schemas.microsoft.com/office/powerpoint/2010/main" val="349579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9208C9-97A7-F249-A3AB-E4FAE16F35C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Trinode</a:t>
            </a:r>
            <a:r>
              <a:rPr lang="en-US" dirty="0">
                <a:latin typeface="Tahoma" charset="0"/>
              </a:rPr>
              <a:t> Restructuring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Let (</a:t>
            </a:r>
            <a:r>
              <a:rPr lang="en-US" sz="2000" i="1" dirty="0" err="1">
                <a:latin typeface="Tahoma" charset="0"/>
              </a:rPr>
              <a:t>a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b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) be the </a:t>
            </a:r>
            <a:r>
              <a:rPr lang="en-US" sz="2000" dirty="0" err="1">
                <a:latin typeface="Tahoma" charset="0"/>
              </a:rPr>
              <a:t>inorder</a:t>
            </a:r>
            <a:r>
              <a:rPr lang="en-US" sz="2000" dirty="0">
                <a:latin typeface="Tahoma" charset="0"/>
              </a:rPr>
              <a:t> listing of </a:t>
            </a:r>
            <a:r>
              <a:rPr lang="en-US" sz="2000" i="1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y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z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Perform the rotations needed to make </a:t>
            </a:r>
            <a:r>
              <a:rPr lang="en-US" sz="2000" i="1" dirty="0">
                <a:latin typeface="Tahoma" charset="0"/>
              </a:rPr>
              <a:t>b</a:t>
            </a:r>
            <a:r>
              <a:rPr lang="en-US" sz="2000" dirty="0">
                <a:latin typeface="Tahoma" charset="0"/>
              </a:rPr>
              <a:t> the topmost node of the three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52400" y="2514601"/>
            <a:ext cx="2481274" cy="2809876"/>
            <a:chOff x="6" y="1802"/>
            <a:chExt cx="1563" cy="1770"/>
          </a:xfrm>
        </p:grpSpPr>
        <p:sp>
          <p:nvSpPr>
            <p:cNvPr id="21560" name="Oval 5"/>
            <p:cNvSpPr>
              <a:spLocks noChangeArrowheads="1"/>
            </p:cNvSpPr>
            <p:nvPr/>
          </p:nvSpPr>
          <p:spPr bwMode="auto">
            <a:xfrm>
              <a:off x="641" y="2272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411" y="1888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a=z</a:t>
              </a:r>
            </a:p>
          </p:txBody>
        </p:sp>
        <p:sp>
          <p:nvSpPr>
            <p:cNvPr id="21562" name="Oval 7"/>
            <p:cNvSpPr>
              <a:spLocks noChangeArrowheads="1"/>
            </p:cNvSpPr>
            <p:nvPr/>
          </p:nvSpPr>
          <p:spPr bwMode="auto">
            <a:xfrm>
              <a:off x="882" y="2656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63" name="AutoShape 8"/>
            <p:cNvSpPr>
              <a:spLocks noChangeArrowheads="1"/>
            </p:cNvSpPr>
            <p:nvPr/>
          </p:nvSpPr>
          <p:spPr bwMode="auto">
            <a:xfrm>
              <a:off x="6" y="2315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4" name="AutoShape 9"/>
            <p:cNvSpPr>
              <a:spLocks noChangeArrowheads="1"/>
            </p:cNvSpPr>
            <p:nvPr/>
          </p:nvSpPr>
          <p:spPr bwMode="auto">
            <a:xfrm>
              <a:off x="298" y="2747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5" name="AutoShape 10"/>
            <p:cNvSpPr>
              <a:spLocks noChangeArrowheads="1"/>
            </p:cNvSpPr>
            <p:nvPr/>
          </p:nvSpPr>
          <p:spPr bwMode="auto">
            <a:xfrm>
              <a:off x="597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6" name="AutoShape 11"/>
            <p:cNvSpPr>
              <a:spLocks noChangeArrowheads="1"/>
            </p:cNvSpPr>
            <p:nvPr/>
          </p:nvSpPr>
          <p:spPr bwMode="auto">
            <a:xfrm>
              <a:off x="1096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67" name="AutoShape 12"/>
            <p:cNvCxnSpPr>
              <a:cxnSpLocks noChangeShapeType="1"/>
              <a:stCxn id="21562" idx="4"/>
              <a:endCxn id="21566" idx="0"/>
            </p:cNvCxnSpPr>
            <p:nvPr/>
          </p:nvCxnSpPr>
          <p:spPr bwMode="auto">
            <a:xfrm>
              <a:off x="1101" y="2956"/>
              <a:ext cx="232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8" name="AutoShape 13"/>
            <p:cNvCxnSpPr>
              <a:cxnSpLocks noChangeShapeType="1"/>
              <a:stCxn id="21562" idx="4"/>
              <a:endCxn id="21565" idx="0"/>
            </p:cNvCxnSpPr>
            <p:nvPr/>
          </p:nvCxnSpPr>
          <p:spPr bwMode="auto">
            <a:xfrm flipH="1">
              <a:off x="833" y="2956"/>
              <a:ext cx="268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9" name="AutoShape 14"/>
            <p:cNvCxnSpPr>
              <a:cxnSpLocks noChangeShapeType="1"/>
              <a:stCxn id="21560" idx="4"/>
              <a:endCxn id="21562" idx="0"/>
            </p:cNvCxnSpPr>
            <p:nvPr/>
          </p:nvCxnSpPr>
          <p:spPr bwMode="auto">
            <a:xfrm>
              <a:off x="865" y="2572"/>
              <a:ext cx="236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70" name="AutoShape 15"/>
            <p:cNvCxnSpPr>
              <a:cxnSpLocks noChangeShapeType="1"/>
              <a:stCxn id="21560" idx="4"/>
              <a:endCxn id="21564" idx="0"/>
            </p:cNvCxnSpPr>
            <p:nvPr/>
          </p:nvCxnSpPr>
          <p:spPr bwMode="auto">
            <a:xfrm flipH="1">
              <a:off x="535" y="2572"/>
              <a:ext cx="331" cy="17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71" name="AutoShape 16"/>
            <p:cNvCxnSpPr>
              <a:cxnSpLocks noChangeShapeType="1"/>
              <a:stCxn id="21561" idx="4"/>
              <a:endCxn id="21560" idx="0"/>
            </p:cNvCxnSpPr>
            <p:nvPr/>
          </p:nvCxnSpPr>
          <p:spPr bwMode="auto">
            <a:xfrm>
              <a:off x="625" y="2188"/>
              <a:ext cx="240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72" name="AutoShape 17"/>
            <p:cNvCxnSpPr>
              <a:cxnSpLocks noChangeShapeType="1"/>
              <a:stCxn id="21561" idx="4"/>
              <a:endCxn id="21563" idx="0"/>
            </p:cNvCxnSpPr>
            <p:nvPr/>
          </p:nvCxnSpPr>
          <p:spPr bwMode="auto">
            <a:xfrm flipH="1">
              <a:off x="242" y="2188"/>
              <a:ext cx="382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73" name="AutoShape 18"/>
            <p:cNvCxnSpPr>
              <a:cxnSpLocks noChangeShapeType="1"/>
              <a:stCxn id="21561" idx="0"/>
            </p:cNvCxnSpPr>
            <p:nvPr/>
          </p:nvCxnSpPr>
          <p:spPr bwMode="auto">
            <a:xfrm flipH="1" flipV="1">
              <a:off x="484" y="1802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510" name="Group 19"/>
          <p:cNvGrpSpPr>
            <a:grpSpLocks/>
          </p:cNvGrpSpPr>
          <p:nvPr/>
        </p:nvGrpSpPr>
        <p:grpSpPr bwMode="auto">
          <a:xfrm>
            <a:off x="2452685" y="4191001"/>
            <a:ext cx="2805115" cy="2100263"/>
            <a:chOff x="1468" y="2640"/>
            <a:chExt cx="1767" cy="1323"/>
          </a:xfrm>
        </p:grpSpPr>
        <p:sp>
          <p:nvSpPr>
            <p:cNvPr id="21546" name="Oval 20"/>
            <p:cNvSpPr>
              <a:spLocks noChangeArrowheads="1"/>
            </p:cNvSpPr>
            <p:nvPr/>
          </p:nvSpPr>
          <p:spPr bwMode="auto">
            <a:xfrm>
              <a:off x="2122" y="272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47" name="Oval 21"/>
            <p:cNvSpPr>
              <a:spLocks noChangeArrowheads="1"/>
            </p:cNvSpPr>
            <p:nvPr/>
          </p:nvSpPr>
          <p:spPr bwMode="auto">
            <a:xfrm>
              <a:off x="1673" y="3126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48" name="Oval 22"/>
            <p:cNvSpPr>
              <a:spLocks noChangeArrowheads="1"/>
            </p:cNvSpPr>
            <p:nvPr/>
          </p:nvSpPr>
          <p:spPr bwMode="auto">
            <a:xfrm>
              <a:off x="2592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49" name="AutoShape 23"/>
            <p:cNvSpPr>
              <a:spLocks noChangeArrowheads="1"/>
            </p:cNvSpPr>
            <p:nvPr/>
          </p:nvSpPr>
          <p:spPr bwMode="auto">
            <a:xfrm>
              <a:off x="1468" y="3539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0" name="AutoShape 24"/>
            <p:cNvSpPr>
              <a:spLocks noChangeArrowheads="1"/>
            </p:cNvSpPr>
            <p:nvPr/>
          </p:nvSpPr>
          <p:spPr bwMode="auto">
            <a:xfrm>
              <a:off x="1917" y="3537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1" name="AutoShape 25"/>
            <p:cNvSpPr>
              <a:spLocks noChangeArrowheads="1"/>
            </p:cNvSpPr>
            <p:nvPr/>
          </p:nvSpPr>
          <p:spPr bwMode="auto">
            <a:xfrm>
              <a:off x="238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2" name="AutoShape 26"/>
            <p:cNvSpPr>
              <a:spLocks noChangeArrowheads="1"/>
            </p:cNvSpPr>
            <p:nvPr/>
          </p:nvSpPr>
          <p:spPr bwMode="auto">
            <a:xfrm>
              <a:off x="284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53" name="AutoShape 27"/>
            <p:cNvCxnSpPr>
              <a:cxnSpLocks noChangeShapeType="1"/>
              <a:stCxn id="21548" idx="4"/>
              <a:endCxn id="21552" idx="0"/>
            </p:cNvCxnSpPr>
            <p:nvPr/>
          </p:nvCxnSpPr>
          <p:spPr bwMode="auto">
            <a:xfrm>
              <a:off x="2811" y="3432"/>
              <a:ext cx="229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4" name="AutoShape 28"/>
            <p:cNvCxnSpPr>
              <a:cxnSpLocks noChangeShapeType="1"/>
              <a:stCxn id="21548" idx="4"/>
              <a:endCxn id="21551" idx="0"/>
            </p:cNvCxnSpPr>
            <p:nvPr/>
          </p:nvCxnSpPr>
          <p:spPr bwMode="auto">
            <a:xfrm flipH="1">
              <a:off x="2580" y="3432"/>
              <a:ext cx="231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5" name="AutoShape 29"/>
            <p:cNvCxnSpPr>
              <a:cxnSpLocks noChangeShapeType="1"/>
              <a:stCxn id="21546" idx="4"/>
              <a:endCxn id="21548" idx="0"/>
            </p:cNvCxnSpPr>
            <p:nvPr/>
          </p:nvCxnSpPr>
          <p:spPr bwMode="auto">
            <a:xfrm>
              <a:off x="2346" y="3026"/>
              <a:ext cx="465" cy="10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6" name="AutoShape 30"/>
            <p:cNvCxnSpPr>
              <a:cxnSpLocks noChangeShapeType="1"/>
              <a:stCxn id="21547" idx="4"/>
              <a:endCxn id="21550" idx="0"/>
            </p:cNvCxnSpPr>
            <p:nvPr/>
          </p:nvCxnSpPr>
          <p:spPr bwMode="auto">
            <a:xfrm>
              <a:off x="1887" y="3426"/>
              <a:ext cx="225" cy="111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7" name="AutoShape 31"/>
            <p:cNvCxnSpPr>
              <a:cxnSpLocks noChangeShapeType="1"/>
              <a:stCxn id="21547" idx="0"/>
              <a:endCxn id="21546" idx="4"/>
            </p:cNvCxnSpPr>
            <p:nvPr/>
          </p:nvCxnSpPr>
          <p:spPr bwMode="auto">
            <a:xfrm flipV="1">
              <a:off x="1887" y="3026"/>
              <a:ext cx="460" cy="100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8" name="AutoShape 32"/>
            <p:cNvCxnSpPr>
              <a:cxnSpLocks noChangeShapeType="1"/>
              <a:stCxn id="21547" idx="4"/>
              <a:endCxn id="21549" idx="0"/>
            </p:cNvCxnSpPr>
            <p:nvPr/>
          </p:nvCxnSpPr>
          <p:spPr bwMode="auto">
            <a:xfrm flipH="1">
              <a:off x="1662" y="3426"/>
              <a:ext cx="224" cy="11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59" name="AutoShape 33"/>
            <p:cNvCxnSpPr>
              <a:cxnSpLocks noChangeShapeType="1"/>
              <a:stCxn id="21546" idx="0"/>
            </p:cNvCxnSpPr>
            <p:nvPr/>
          </p:nvCxnSpPr>
          <p:spPr bwMode="auto">
            <a:xfrm flipH="1" flipV="1">
              <a:off x="2181" y="2640"/>
              <a:ext cx="165" cy="8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511" name="Group 34"/>
          <p:cNvGrpSpPr>
            <a:grpSpLocks/>
          </p:cNvGrpSpPr>
          <p:nvPr/>
        </p:nvGrpSpPr>
        <p:grpSpPr bwMode="auto">
          <a:xfrm>
            <a:off x="4686305" y="2403475"/>
            <a:ext cx="2109790" cy="2846388"/>
            <a:chOff x="3052" y="1584"/>
            <a:chExt cx="1329" cy="1793"/>
          </a:xfrm>
        </p:grpSpPr>
        <p:sp>
          <p:nvSpPr>
            <p:cNvPr id="21532" name="Oval 35"/>
            <p:cNvSpPr>
              <a:spLocks noChangeArrowheads="1"/>
            </p:cNvSpPr>
            <p:nvPr/>
          </p:nvSpPr>
          <p:spPr bwMode="auto">
            <a:xfrm>
              <a:off x="3759" y="2058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33" name="Oval 36"/>
            <p:cNvSpPr>
              <a:spLocks noChangeArrowheads="1"/>
            </p:cNvSpPr>
            <p:nvPr/>
          </p:nvSpPr>
          <p:spPr bwMode="auto">
            <a:xfrm>
              <a:off x="3509" y="2474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34" name="Oval 37"/>
            <p:cNvSpPr>
              <a:spLocks noChangeArrowheads="1"/>
            </p:cNvSpPr>
            <p:nvPr/>
          </p:nvSpPr>
          <p:spPr bwMode="auto">
            <a:xfrm>
              <a:off x="3400" y="1670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35" name="AutoShape 38"/>
            <p:cNvSpPr>
              <a:spLocks noChangeArrowheads="1"/>
            </p:cNvSpPr>
            <p:nvPr/>
          </p:nvSpPr>
          <p:spPr bwMode="auto">
            <a:xfrm>
              <a:off x="3052" y="2097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6" name="AutoShape 39"/>
            <p:cNvSpPr>
              <a:spLocks noChangeArrowheads="1"/>
            </p:cNvSpPr>
            <p:nvPr/>
          </p:nvSpPr>
          <p:spPr bwMode="auto">
            <a:xfrm>
              <a:off x="3290" y="295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1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1537" name="AutoShape 40"/>
            <p:cNvSpPr>
              <a:spLocks noChangeArrowheads="1"/>
            </p:cNvSpPr>
            <p:nvPr/>
          </p:nvSpPr>
          <p:spPr bwMode="auto">
            <a:xfrm>
              <a:off x="3749" y="2950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8" name="AutoShape 41"/>
            <p:cNvSpPr>
              <a:spLocks noChangeArrowheads="1"/>
            </p:cNvSpPr>
            <p:nvPr/>
          </p:nvSpPr>
          <p:spPr bwMode="auto">
            <a:xfrm>
              <a:off x="4012" y="253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39" name="AutoShape 42"/>
            <p:cNvCxnSpPr>
              <a:cxnSpLocks noChangeShapeType="1"/>
              <a:stCxn id="21532" idx="4"/>
              <a:endCxn id="21538" idx="0"/>
            </p:cNvCxnSpPr>
            <p:nvPr/>
          </p:nvCxnSpPr>
          <p:spPr bwMode="auto">
            <a:xfrm>
              <a:off x="3978" y="2358"/>
              <a:ext cx="218" cy="173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0" name="AutoShape 43"/>
            <p:cNvCxnSpPr>
              <a:cxnSpLocks noChangeShapeType="1"/>
              <a:stCxn id="21533" idx="4"/>
              <a:endCxn id="21537" idx="0"/>
            </p:cNvCxnSpPr>
            <p:nvPr/>
          </p:nvCxnSpPr>
          <p:spPr bwMode="auto">
            <a:xfrm>
              <a:off x="3733" y="2774"/>
              <a:ext cx="200" cy="17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1" name="AutoShape 44"/>
            <p:cNvCxnSpPr>
              <a:cxnSpLocks noChangeShapeType="1"/>
              <a:stCxn id="21533" idx="0"/>
              <a:endCxn id="21532" idx="4"/>
            </p:cNvCxnSpPr>
            <p:nvPr/>
          </p:nvCxnSpPr>
          <p:spPr bwMode="auto">
            <a:xfrm flipV="1">
              <a:off x="3733" y="2358"/>
              <a:ext cx="245" cy="11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2" name="AutoShape 45"/>
            <p:cNvCxnSpPr>
              <a:cxnSpLocks noChangeShapeType="1"/>
              <a:stCxn id="21533" idx="4"/>
              <a:endCxn id="21536" idx="0"/>
            </p:cNvCxnSpPr>
            <p:nvPr/>
          </p:nvCxnSpPr>
          <p:spPr bwMode="auto">
            <a:xfrm flipH="1">
              <a:off x="3474" y="2774"/>
              <a:ext cx="259" cy="17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3" name="AutoShape 46"/>
            <p:cNvCxnSpPr>
              <a:cxnSpLocks noChangeShapeType="1"/>
              <a:stCxn id="21534" idx="4"/>
              <a:endCxn id="21532" idx="0"/>
            </p:cNvCxnSpPr>
            <p:nvPr/>
          </p:nvCxnSpPr>
          <p:spPr bwMode="auto">
            <a:xfrm>
              <a:off x="3614" y="1970"/>
              <a:ext cx="364" cy="88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4" name="AutoShape 47"/>
            <p:cNvCxnSpPr>
              <a:cxnSpLocks noChangeShapeType="1"/>
              <a:stCxn id="21534" idx="4"/>
              <a:endCxn id="21535" idx="0"/>
            </p:cNvCxnSpPr>
            <p:nvPr/>
          </p:nvCxnSpPr>
          <p:spPr bwMode="auto">
            <a:xfrm flipH="1">
              <a:off x="3236" y="1970"/>
              <a:ext cx="377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5" name="AutoShape 48"/>
            <p:cNvCxnSpPr>
              <a:cxnSpLocks noChangeShapeType="1"/>
              <a:stCxn id="21534" idx="0"/>
            </p:cNvCxnSpPr>
            <p:nvPr/>
          </p:nvCxnSpPr>
          <p:spPr bwMode="auto">
            <a:xfrm flipH="1" flipV="1">
              <a:off x="3473" y="1584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512" name="Group 49"/>
          <p:cNvGrpSpPr>
            <a:grpSpLocks/>
          </p:cNvGrpSpPr>
          <p:nvPr/>
        </p:nvGrpSpPr>
        <p:grpSpPr bwMode="auto">
          <a:xfrm>
            <a:off x="6400806" y="4210051"/>
            <a:ext cx="2590803" cy="2084388"/>
            <a:chOff x="4082" y="2652"/>
            <a:chExt cx="1632" cy="1313"/>
          </a:xfrm>
        </p:grpSpPr>
        <p:sp>
          <p:nvSpPr>
            <p:cNvPr id="21518" name="Oval 50"/>
            <p:cNvSpPr>
              <a:spLocks noChangeArrowheads="1"/>
            </p:cNvSpPr>
            <p:nvPr/>
          </p:nvSpPr>
          <p:spPr bwMode="auto">
            <a:xfrm>
              <a:off x="4668" y="273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19" name="Oval 51"/>
            <p:cNvSpPr>
              <a:spLocks noChangeArrowheads="1"/>
            </p:cNvSpPr>
            <p:nvPr/>
          </p:nvSpPr>
          <p:spPr bwMode="auto">
            <a:xfrm>
              <a:off x="5101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20" name="Oval 52"/>
            <p:cNvSpPr>
              <a:spLocks noChangeArrowheads="1"/>
            </p:cNvSpPr>
            <p:nvPr/>
          </p:nvSpPr>
          <p:spPr bwMode="auto">
            <a:xfrm>
              <a:off x="4257" y="3132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21" name="AutoShape 53"/>
            <p:cNvSpPr>
              <a:spLocks noChangeArrowheads="1"/>
            </p:cNvSpPr>
            <p:nvPr/>
          </p:nvSpPr>
          <p:spPr bwMode="auto">
            <a:xfrm>
              <a:off x="4082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2" name="AutoShape 54"/>
            <p:cNvSpPr>
              <a:spLocks noChangeArrowheads="1"/>
            </p:cNvSpPr>
            <p:nvPr/>
          </p:nvSpPr>
          <p:spPr bwMode="auto">
            <a:xfrm>
              <a:off x="4494" y="3541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3" name="AutoShape 55"/>
            <p:cNvSpPr>
              <a:spLocks noChangeArrowheads="1"/>
            </p:cNvSpPr>
            <p:nvPr/>
          </p:nvSpPr>
          <p:spPr bwMode="auto">
            <a:xfrm>
              <a:off x="4926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4" name="AutoShape 56"/>
            <p:cNvSpPr>
              <a:spLocks noChangeArrowheads="1"/>
            </p:cNvSpPr>
            <p:nvPr/>
          </p:nvSpPr>
          <p:spPr bwMode="auto">
            <a:xfrm>
              <a:off x="5349" y="3537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3</a:t>
              </a:r>
              <a:endParaRPr lang="en-US" sz="1600" dirty="0">
                <a:latin typeface="Times New Roman" charset="0"/>
              </a:endParaRPr>
            </a:p>
          </p:txBody>
        </p:sp>
        <p:cxnSp>
          <p:nvCxnSpPr>
            <p:cNvPr id="21525" name="AutoShape 57"/>
            <p:cNvCxnSpPr>
              <a:cxnSpLocks noChangeShapeType="1"/>
              <a:stCxn id="21519" idx="4"/>
              <a:endCxn id="21524" idx="0"/>
            </p:cNvCxnSpPr>
            <p:nvPr/>
          </p:nvCxnSpPr>
          <p:spPr bwMode="auto">
            <a:xfrm>
              <a:off x="5320" y="3432"/>
              <a:ext cx="212" cy="10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26" name="AutoShape 58"/>
            <p:cNvCxnSpPr>
              <a:cxnSpLocks noChangeShapeType="1"/>
              <a:stCxn id="21519" idx="4"/>
              <a:endCxn id="21523" idx="0"/>
            </p:cNvCxnSpPr>
            <p:nvPr/>
          </p:nvCxnSpPr>
          <p:spPr bwMode="auto">
            <a:xfrm flipH="1">
              <a:off x="5109" y="3432"/>
              <a:ext cx="211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27" name="AutoShape 59"/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 flipH="1">
              <a:off x="4471" y="3036"/>
              <a:ext cx="421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28" name="AutoShape 60"/>
            <p:cNvCxnSpPr>
              <a:cxnSpLocks noChangeShapeType="1"/>
              <a:stCxn id="21520" idx="4"/>
              <a:endCxn id="21522" idx="0"/>
            </p:cNvCxnSpPr>
            <p:nvPr/>
          </p:nvCxnSpPr>
          <p:spPr bwMode="auto">
            <a:xfrm>
              <a:off x="4471" y="3432"/>
              <a:ext cx="206" cy="109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29" name="AutoShape 61"/>
            <p:cNvCxnSpPr>
              <a:cxnSpLocks noChangeShapeType="1"/>
              <a:stCxn id="21518" idx="4"/>
              <a:endCxn id="21519" idx="0"/>
            </p:cNvCxnSpPr>
            <p:nvPr/>
          </p:nvCxnSpPr>
          <p:spPr bwMode="auto">
            <a:xfrm>
              <a:off x="4892" y="3036"/>
              <a:ext cx="428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0" name="AutoShape 62"/>
            <p:cNvCxnSpPr>
              <a:cxnSpLocks noChangeShapeType="1"/>
              <a:stCxn id="21520" idx="4"/>
              <a:endCxn id="21521" idx="0"/>
            </p:cNvCxnSpPr>
            <p:nvPr/>
          </p:nvCxnSpPr>
          <p:spPr bwMode="auto">
            <a:xfrm flipH="1">
              <a:off x="4264" y="3432"/>
              <a:ext cx="206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31" name="AutoShape 63"/>
            <p:cNvCxnSpPr>
              <a:cxnSpLocks noChangeShapeType="1"/>
              <a:stCxn id="21518" idx="0"/>
            </p:cNvCxnSpPr>
            <p:nvPr/>
          </p:nvCxnSpPr>
          <p:spPr bwMode="auto">
            <a:xfrm flipH="1" flipV="1">
              <a:off x="4821" y="2652"/>
              <a:ext cx="71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1513" name="Line 64"/>
          <p:cNvSpPr>
            <a:spLocks noChangeShapeType="1"/>
          </p:cNvSpPr>
          <p:nvPr/>
        </p:nvSpPr>
        <p:spPr bwMode="auto">
          <a:xfrm>
            <a:off x="2478085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4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6" name="Text Box 67"/>
          <p:cNvSpPr txBox="1">
            <a:spLocks noChangeArrowheads="1"/>
          </p:cNvSpPr>
          <p:nvPr/>
        </p:nvSpPr>
        <p:spPr bwMode="auto">
          <a:xfrm>
            <a:off x="6248400" y="22098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+mn-lt"/>
              </a:rPr>
              <a:t>Double rotation about c and a (right rotate c and then left rotate a)</a:t>
            </a:r>
          </a:p>
        </p:txBody>
      </p:sp>
      <p:sp>
        <p:nvSpPr>
          <p:cNvPr id="81" name="Text Box 67"/>
          <p:cNvSpPr txBox="1">
            <a:spLocks noChangeArrowheads="1"/>
          </p:cNvSpPr>
          <p:nvPr/>
        </p:nvSpPr>
        <p:spPr bwMode="auto">
          <a:xfrm>
            <a:off x="341309" y="5568953"/>
            <a:ext cx="1676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+mn-lt"/>
              </a:rPr>
              <a:t>Single rotation about a (left rotate 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6BCCE-A79A-7147-A6E3-F66030FB5AC0}"/>
              </a:ext>
            </a:extLst>
          </p:cNvPr>
          <p:cNvSpPr txBox="1"/>
          <p:nvPr/>
        </p:nvSpPr>
        <p:spPr>
          <a:xfrm>
            <a:off x="2259602" y="2454959"/>
            <a:ext cx="23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(other two cases are symmetrical)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5753</TotalTime>
  <Words>1095</Words>
  <Application>Microsoft Macintosh PowerPoint</Application>
  <PresentationFormat>On-screen Show (4:3)</PresentationFormat>
  <Paragraphs>276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Symbol</vt:lpstr>
      <vt:lpstr>Tahoma</vt:lpstr>
      <vt:lpstr>Times</vt:lpstr>
      <vt:lpstr>Times New Roman</vt:lpstr>
      <vt:lpstr>Wingdings</vt:lpstr>
      <vt:lpstr>Blueprint</vt:lpstr>
      <vt:lpstr>Clip</vt:lpstr>
      <vt:lpstr>AVL Trees</vt:lpstr>
      <vt:lpstr>AVL Tree Definition</vt:lpstr>
      <vt:lpstr>Height of an AVL Tree</vt:lpstr>
      <vt:lpstr>Insertion</vt:lpstr>
      <vt:lpstr>After Insertion</vt:lpstr>
      <vt:lpstr>Search and Repair</vt:lpstr>
      <vt:lpstr>Search and Repair</vt:lpstr>
      <vt:lpstr>Search and Repair</vt:lpstr>
      <vt:lpstr>Trinode Restructuring</vt:lpstr>
      <vt:lpstr>Trinode Restructuring</vt:lpstr>
      <vt:lpstr>Restructuring (as Single Rotations)</vt:lpstr>
      <vt:lpstr>Restructuring (as Double Rotations)</vt:lpstr>
      <vt:lpstr>Insertion Example, continued</vt:lpstr>
      <vt:lpstr>Removal</vt:lpstr>
      <vt:lpstr>Rebalancing after a Removal</vt:lpstr>
      <vt:lpstr>AVL Tree 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Binary Search Trees</dc:title>
  <dc:creator>Michael Goodrich and Roberto Tamassia</dc:creator>
  <cp:lastModifiedBy>Microsoft Office User</cp:lastModifiedBy>
  <cp:revision>984</cp:revision>
  <cp:lastPrinted>2014-03-20T13:47:37Z</cp:lastPrinted>
  <dcterms:created xsi:type="dcterms:W3CDTF">2002-01-21T02:22:10Z</dcterms:created>
  <dcterms:modified xsi:type="dcterms:W3CDTF">2018-10-25T01:26:50Z</dcterms:modified>
</cp:coreProperties>
</file>