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59" r:id="rId5"/>
    <p:sldId id="260" r:id="rId6"/>
    <p:sldId id="264" r:id="rId7"/>
    <p:sldId id="265"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04" d="100"/>
          <a:sy n="104" d="100"/>
        </p:scale>
        <p:origin x="89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84792-AAD4-0049-8E5D-3AA1903DE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4F8B6-2775-C240-9AB6-D707ABA8C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198C1-6A03-384E-A5DC-FE150955EED4}"/>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A4B42CA0-27C9-554F-83F4-B528F633DF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02301-B0C3-3741-8FEB-C18B902B102F}"/>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12737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99EF-74D3-A040-920A-E75CEEEF6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F7639-8580-994C-B6B9-275387277F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FD5A7-BE5A-CC4E-AE34-7B29FE042B5D}"/>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19236FA6-35BD-B445-A295-32A40D734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06661-9114-0847-86A6-416CF00C09B6}"/>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84960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AA94A-E424-3149-A1AF-12F3E313C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39287-BF86-B94C-9E77-8D30A8ABED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3F70E-4CCA-2A47-90E2-EE3375085654}"/>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DADB8262-BE82-B443-8A8C-F3D023408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5F71E-545A-3845-93D8-C995F047E613}"/>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337882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4474-1018-574A-A7BA-503079FC8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C6148-314E-6C4B-84A5-5B2BA56AA6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8D75A-F757-2F4C-ADA2-79CAF65FDF51}"/>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418E8B08-1ADF-DA4F-A0B2-B25002D10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83ECC-9594-684A-AC28-17252DBE7EFB}"/>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192360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22D1-A6BA-9C4F-AE2E-7FE516189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2083FA-20B2-654F-89FF-1DBF3F4790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95817F-5A3C-8A41-B783-0342BCAAE539}"/>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7AE8FAA9-1C29-D042-ADBF-3D0999C5C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11737-0EAE-B54D-B219-FAE4E8A62E17}"/>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368063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214B-9CD9-094F-A90B-D345FB1D0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8FEE9E-FD78-534D-AE5B-687AA68E9E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56F01-3ED5-9C4A-AE77-7AFAEB9DE0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65E0-7CAA-614A-8E64-E51D20B30890}"/>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6" name="Footer Placeholder 5">
            <a:extLst>
              <a:ext uri="{FF2B5EF4-FFF2-40B4-BE49-F238E27FC236}">
                <a16:creationId xmlns:a16="http://schemas.microsoft.com/office/drawing/2014/main" id="{B0A0B4EA-A133-AC45-9F19-4B61F148F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7B2B1-1503-2641-AD81-6C7BA69E224B}"/>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55806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757-C86E-A041-B05A-0CD623CB81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13E52-A46C-DC4A-81FE-7D17B10E1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C924DB-6429-1A41-A250-512059B593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DCB56A-EFBC-004E-BCC9-026EE667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2BD914-883D-AF4E-BC4F-2520141899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089D8-33C8-B243-84F2-466F503E8038}"/>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8" name="Footer Placeholder 7">
            <a:extLst>
              <a:ext uri="{FF2B5EF4-FFF2-40B4-BE49-F238E27FC236}">
                <a16:creationId xmlns:a16="http://schemas.microsoft.com/office/drawing/2014/main" id="{43D6F579-A640-5745-BC6E-27E176CAA5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8F094-70CF-3544-8C67-82B1555EB9A0}"/>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87939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4B35-DC62-7140-A7A0-8686025A2C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5C51CA-5D56-CC4C-98D8-25710888CBA2}"/>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4" name="Footer Placeholder 3">
            <a:extLst>
              <a:ext uri="{FF2B5EF4-FFF2-40B4-BE49-F238E27FC236}">
                <a16:creationId xmlns:a16="http://schemas.microsoft.com/office/drawing/2014/main" id="{323F82AD-4C3F-0D49-A2DC-EA01ADEB0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4CCC27-F0C0-A241-99A9-C0627F4E5613}"/>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338699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665BE3-F631-A940-9078-C9DD1FF74B46}"/>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3" name="Footer Placeholder 2">
            <a:extLst>
              <a:ext uri="{FF2B5EF4-FFF2-40B4-BE49-F238E27FC236}">
                <a16:creationId xmlns:a16="http://schemas.microsoft.com/office/drawing/2014/main" id="{66A69243-AB07-904F-A7AB-A1E0E75589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936E30-4512-C945-8165-BD0472CA5757}"/>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414506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9C8E-3122-914B-8180-74215FEB4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3FCCE-F3FA-0746-B20E-E3ADDC071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ADED4-1231-A544-BD77-99157BEC2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3FD334-20A9-3B4C-8847-A89363142ADE}"/>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6" name="Footer Placeholder 5">
            <a:extLst>
              <a:ext uri="{FF2B5EF4-FFF2-40B4-BE49-F238E27FC236}">
                <a16:creationId xmlns:a16="http://schemas.microsoft.com/office/drawing/2014/main" id="{BEBD2447-AB17-5541-8F1A-EC40F8D1D9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3B4FD1-5B4B-C145-A329-8F8B7E86A8D2}"/>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31481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F64D-1B10-F240-9358-D92D5D527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F32F0-5275-E549-87BA-7F0A02D43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D766E6-AE3A-674F-84A6-F5A80370A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9A0385-F0BA-304F-B172-87DBC1A0D90C}"/>
              </a:ext>
            </a:extLst>
          </p:cNvPr>
          <p:cNvSpPr>
            <a:spLocks noGrp="1"/>
          </p:cNvSpPr>
          <p:nvPr>
            <p:ph type="dt" sz="half" idx="10"/>
          </p:nvPr>
        </p:nvSpPr>
        <p:spPr/>
        <p:txBody>
          <a:bodyPr/>
          <a:lstStyle/>
          <a:p>
            <a:fld id="{D78FC238-FAD9-8E4C-B4B6-5AF66950C0DD}" type="datetimeFigureOut">
              <a:rPr lang="en-US" smtClean="0"/>
              <a:t>7/2/19</a:t>
            </a:fld>
            <a:endParaRPr lang="en-US"/>
          </a:p>
        </p:txBody>
      </p:sp>
      <p:sp>
        <p:nvSpPr>
          <p:cNvPr id="6" name="Footer Placeholder 5">
            <a:extLst>
              <a:ext uri="{FF2B5EF4-FFF2-40B4-BE49-F238E27FC236}">
                <a16:creationId xmlns:a16="http://schemas.microsoft.com/office/drawing/2014/main" id="{1C1ECC90-F074-2C47-853C-24BFED342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DE406-49D4-9444-B0A3-AF1BD7146DB0}"/>
              </a:ext>
            </a:extLst>
          </p:cNvPr>
          <p:cNvSpPr>
            <a:spLocks noGrp="1"/>
          </p:cNvSpPr>
          <p:nvPr>
            <p:ph type="sldNum" sz="quarter" idx="12"/>
          </p:nvPr>
        </p:nvSpPr>
        <p:spPr/>
        <p:txBody>
          <a:bodyPr/>
          <a:lstStyle/>
          <a:p>
            <a:fld id="{167D9DC3-CECB-CD48-8C11-13EC225F01DF}" type="slidenum">
              <a:rPr lang="en-US" smtClean="0"/>
              <a:t>‹#›</a:t>
            </a:fld>
            <a:endParaRPr lang="en-US"/>
          </a:p>
        </p:txBody>
      </p:sp>
    </p:spTree>
    <p:extLst>
      <p:ext uri="{BB962C8B-B14F-4D97-AF65-F5344CB8AC3E}">
        <p14:creationId xmlns:p14="http://schemas.microsoft.com/office/powerpoint/2010/main" val="56259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DBFFC-DEA3-C244-A58E-AA837DA72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D62EA-D57F-984A-877E-359B96872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E0227-AD61-D040-90A7-60781821B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FC238-FAD9-8E4C-B4B6-5AF66950C0DD}" type="datetimeFigureOut">
              <a:rPr lang="en-US" smtClean="0"/>
              <a:t>7/2/19</a:t>
            </a:fld>
            <a:endParaRPr lang="en-US"/>
          </a:p>
        </p:txBody>
      </p:sp>
      <p:sp>
        <p:nvSpPr>
          <p:cNvPr id="5" name="Footer Placeholder 4">
            <a:extLst>
              <a:ext uri="{FF2B5EF4-FFF2-40B4-BE49-F238E27FC236}">
                <a16:creationId xmlns:a16="http://schemas.microsoft.com/office/drawing/2014/main" id="{2162FE99-F4F1-C443-AF21-D96CEFEDA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A30F7D-E595-6047-9583-68575981C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D9DC3-CECB-CD48-8C11-13EC225F01DF}" type="slidenum">
              <a:rPr lang="en-US" smtClean="0"/>
              <a:t>‹#›</a:t>
            </a:fld>
            <a:endParaRPr lang="en-US"/>
          </a:p>
        </p:txBody>
      </p:sp>
    </p:spTree>
    <p:extLst>
      <p:ext uri="{BB962C8B-B14F-4D97-AF65-F5344CB8AC3E}">
        <p14:creationId xmlns:p14="http://schemas.microsoft.com/office/powerpoint/2010/main" val="181910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A95-5C2B-3840-B1DA-DFAC14194DB4}"/>
              </a:ext>
            </a:extLst>
          </p:cNvPr>
          <p:cNvSpPr>
            <a:spLocks noGrp="1"/>
          </p:cNvSpPr>
          <p:nvPr>
            <p:ph type="ctrTitle"/>
          </p:nvPr>
        </p:nvSpPr>
        <p:spPr>
          <a:xfrm>
            <a:off x="531341" y="1843088"/>
            <a:ext cx="11331145" cy="2387600"/>
          </a:xfrm>
        </p:spPr>
        <p:txBody>
          <a:bodyPr>
            <a:normAutofit fontScale="90000"/>
          </a:bodyPr>
          <a:lstStyle/>
          <a:p>
            <a:r>
              <a:rPr lang="en-US" sz="4400" dirty="0"/>
              <a:t>Consider an </a:t>
            </a:r>
            <a:r>
              <a:rPr lang="en-US" sz="4400" i="1" dirty="0">
                <a:solidFill>
                  <a:srgbClr val="FF0000"/>
                </a:solidFill>
              </a:rPr>
              <a:t>unsorted</a:t>
            </a:r>
            <a:r>
              <a:rPr lang="en-US" sz="4400" dirty="0"/>
              <a:t> list of integers. How would we determine if a given integer, say 19, is in the list?</a:t>
            </a:r>
            <a:br>
              <a:rPr lang="en-US" dirty="0"/>
            </a:br>
            <a:br>
              <a:rPr lang="en-US" dirty="0"/>
            </a:br>
            <a:endParaRPr lang="en-US" dirty="0"/>
          </a:p>
        </p:txBody>
      </p:sp>
      <p:sp>
        <p:nvSpPr>
          <p:cNvPr id="3" name="Subtitle 2">
            <a:extLst>
              <a:ext uri="{FF2B5EF4-FFF2-40B4-BE49-F238E27FC236}">
                <a16:creationId xmlns:a16="http://schemas.microsoft.com/office/drawing/2014/main" id="{6E0B4DEE-6CE8-494C-BD5B-D36135C9B93C}"/>
              </a:ext>
            </a:extLst>
          </p:cNvPr>
          <p:cNvSpPr>
            <a:spLocks noGrp="1"/>
          </p:cNvSpPr>
          <p:nvPr>
            <p:ph type="subTitle" idx="1"/>
          </p:nvPr>
        </p:nvSpPr>
        <p:spPr>
          <a:xfrm>
            <a:off x="1524000" y="4506119"/>
            <a:ext cx="9144000" cy="1655762"/>
          </a:xfrm>
        </p:spPr>
        <p:txBody>
          <a:bodyPr/>
          <a:lstStyle/>
          <a:p>
            <a:r>
              <a:rPr lang="en-US" dirty="0"/>
              <a:t>This problem is called “sequential search” or “linear search.”</a:t>
            </a:r>
          </a:p>
          <a:p>
            <a:endParaRPr lang="en-US" dirty="0"/>
          </a:p>
        </p:txBody>
      </p:sp>
      <p:pic>
        <p:nvPicPr>
          <p:cNvPr id="5" name="Picture 4">
            <a:extLst>
              <a:ext uri="{FF2B5EF4-FFF2-40B4-BE49-F238E27FC236}">
                <a16:creationId xmlns:a16="http://schemas.microsoft.com/office/drawing/2014/main" id="{9E0D8233-D544-9A43-82EC-E16B34E052C9}"/>
              </a:ext>
            </a:extLst>
          </p:cNvPr>
          <p:cNvPicPr>
            <a:picLocks noChangeAspect="1"/>
          </p:cNvPicPr>
          <p:nvPr/>
        </p:nvPicPr>
        <p:blipFill>
          <a:blip r:embed="rId2"/>
          <a:stretch>
            <a:fillRect/>
          </a:stretch>
        </p:blipFill>
        <p:spPr>
          <a:xfrm>
            <a:off x="3632200" y="2946400"/>
            <a:ext cx="4927600" cy="965200"/>
          </a:xfrm>
          <a:prstGeom prst="rect">
            <a:avLst/>
          </a:prstGeom>
        </p:spPr>
      </p:pic>
    </p:spTree>
    <p:extLst>
      <p:ext uri="{BB962C8B-B14F-4D97-AF65-F5344CB8AC3E}">
        <p14:creationId xmlns:p14="http://schemas.microsoft.com/office/powerpoint/2010/main" val="306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p:txBody>
          <a:bodyPr/>
          <a:lstStyle/>
          <a:p>
            <a:r>
              <a:rPr lang="en-US" dirty="0"/>
              <a:t>Sequential Search</a:t>
            </a:r>
          </a:p>
        </p:txBody>
      </p:sp>
      <p:sp>
        <p:nvSpPr>
          <p:cNvPr id="3" name="Content Placeholder 2">
            <a:extLst>
              <a:ext uri="{FF2B5EF4-FFF2-40B4-BE49-F238E27FC236}">
                <a16:creationId xmlns:a16="http://schemas.microsoft.com/office/drawing/2014/main" id="{E9596BA0-90FC-1243-943A-148C61104BBE}"/>
              </a:ext>
            </a:extLst>
          </p:cNvPr>
          <p:cNvSpPr>
            <a:spLocks noGrp="1"/>
          </p:cNvSpPr>
          <p:nvPr>
            <p:ph idx="1"/>
          </p:nvPr>
        </p:nvSpPr>
        <p:spPr/>
        <p:txBody>
          <a:bodyPr/>
          <a:lstStyle/>
          <a:p>
            <a:r>
              <a:rPr lang="en-US" dirty="0"/>
              <a:t>How to design an algorithm to solve this problem?</a:t>
            </a:r>
          </a:p>
          <a:p>
            <a:endParaRPr lang="en-US" dirty="0"/>
          </a:p>
          <a:p>
            <a:endParaRPr lang="en-US" dirty="0"/>
          </a:p>
          <a:p>
            <a:r>
              <a:rPr lang="en-US" dirty="0"/>
              <a:t>How would we analyze this algorithm? </a:t>
            </a:r>
          </a:p>
          <a:p>
            <a:pPr marL="0" indent="0">
              <a:buNone/>
            </a:pPr>
            <a:br>
              <a:rPr lang="en-US" dirty="0"/>
            </a:br>
            <a:endParaRPr lang="en-US" dirty="0"/>
          </a:p>
        </p:txBody>
      </p:sp>
    </p:spTree>
    <p:extLst>
      <p:ext uri="{BB962C8B-B14F-4D97-AF65-F5344CB8AC3E}">
        <p14:creationId xmlns:p14="http://schemas.microsoft.com/office/powerpoint/2010/main" val="17323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a:xfrm>
            <a:off x="420131" y="963877"/>
            <a:ext cx="3912432" cy="4930246"/>
          </a:xfrm>
        </p:spPr>
        <p:txBody>
          <a:bodyPr>
            <a:normAutofit/>
          </a:bodyPr>
          <a:lstStyle/>
          <a:p>
            <a:pPr algn="r"/>
            <a:r>
              <a:rPr lang="en-US" dirty="0">
                <a:solidFill>
                  <a:schemeClr val="accent1"/>
                </a:solidFill>
              </a:rPr>
              <a:t>How would we analyze this algorithm </a:t>
            </a:r>
            <a:r>
              <a:rPr lang="en-US" dirty="0">
                <a:solidFill>
                  <a:srgbClr val="FF0000"/>
                </a:solidFill>
              </a:rPr>
              <a:t>mathematically</a:t>
            </a:r>
            <a:r>
              <a:rPr lang="en-US" dirty="0">
                <a:solidFill>
                  <a:schemeClr val="accent1"/>
                </a:solidFill>
              </a:rPr>
              <a:t>?</a:t>
            </a:r>
          </a:p>
        </p:txBody>
      </p:sp>
      <p:sp>
        <p:nvSpPr>
          <p:cNvPr id="3" name="Content Placeholder 2">
            <a:extLst>
              <a:ext uri="{FF2B5EF4-FFF2-40B4-BE49-F238E27FC236}">
                <a16:creationId xmlns:a16="http://schemas.microsoft.com/office/drawing/2014/main" id="{E9596BA0-90FC-1243-943A-148C61104BBE}"/>
              </a:ext>
            </a:extLst>
          </p:cNvPr>
          <p:cNvSpPr>
            <a:spLocks noGrp="1"/>
          </p:cNvSpPr>
          <p:nvPr>
            <p:ph idx="1"/>
          </p:nvPr>
        </p:nvSpPr>
        <p:spPr>
          <a:xfrm>
            <a:off x="4976031" y="963877"/>
            <a:ext cx="6377769" cy="4930246"/>
          </a:xfrm>
        </p:spPr>
        <p:txBody>
          <a:bodyPr anchor="ctr">
            <a:normAutofit fontScale="55000" lnSpcReduction="20000"/>
          </a:bodyPr>
          <a:lstStyle/>
          <a:p>
            <a:endParaRPr lang="en-US" sz="1500" dirty="0"/>
          </a:p>
          <a:p>
            <a:r>
              <a:rPr lang="en-US" sz="3400" dirty="0"/>
              <a:t>Time, space, hardware, power, other algorithms. Focus on the </a:t>
            </a:r>
            <a:r>
              <a:rPr lang="en-US" sz="3400" dirty="0">
                <a:solidFill>
                  <a:srgbClr val="FF0000"/>
                </a:solidFill>
              </a:rPr>
              <a:t>running time </a:t>
            </a:r>
          </a:p>
          <a:p>
            <a:endParaRPr lang="en-US" sz="3400" dirty="0"/>
          </a:p>
          <a:p>
            <a:r>
              <a:rPr lang="en-US" sz="3400" dirty="0"/>
              <a:t>= how long it takes to find an arbitrary member of the list.</a:t>
            </a:r>
          </a:p>
          <a:p>
            <a:endParaRPr lang="en-US" sz="3400" dirty="0"/>
          </a:p>
          <a:p>
            <a:r>
              <a:rPr lang="en-US" sz="3400" dirty="0"/>
              <a:t>= How many “basic operations” (e.g., comparing one integer to another) does it take to find the integer (or not),</a:t>
            </a:r>
          </a:p>
          <a:p>
            <a:r>
              <a:rPr lang="en-US" sz="3400" dirty="0"/>
              <a:t>expressed as a function of N = number of data items.</a:t>
            </a:r>
          </a:p>
          <a:p>
            <a:endParaRPr lang="en-US" sz="3400" dirty="0"/>
          </a:p>
          <a:p>
            <a:r>
              <a:rPr lang="en-US" sz="3400" dirty="0"/>
              <a:t>In the worst case? In the best case? In the average case? </a:t>
            </a:r>
          </a:p>
          <a:p>
            <a:endParaRPr lang="en-US" sz="1500" dirty="0"/>
          </a:p>
          <a:p>
            <a:endParaRPr lang="en-US" sz="1500" dirty="0"/>
          </a:p>
          <a:p>
            <a:endParaRPr lang="en-US" sz="1500" dirty="0"/>
          </a:p>
          <a:p>
            <a:endParaRPr lang="en-US" sz="1500" dirty="0"/>
          </a:p>
          <a:p>
            <a:pPr marL="0" indent="0">
              <a:buNone/>
            </a:pPr>
            <a:br>
              <a:rPr lang="en-US" sz="1500" dirty="0"/>
            </a:br>
            <a:endParaRPr lang="en-US" sz="1500" dirty="0"/>
          </a:p>
        </p:txBody>
      </p:sp>
    </p:spTree>
    <p:extLst>
      <p:ext uri="{BB962C8B-B14F-4D97-AF65-F5344CB8AC3E}">
        <p14:creationId xmlns:p14="http://schemas.microsoft.com/office/powerpoint/2010/main" val="250458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A95-5C2B-3840-B1DA-DFAC14194DB4}"/>
              </a:ext>
            </a:extLst>
          </p:cNvPr>
          <p:cNvSpPr>
            <a:spLocks noGrp="1"/>
          </p:cNvSpPr>
          <p:nvPr>
            <p:ph type="ctrTitle"/>
          </p:nvPr>
        </p:nvSpPr>
        <p:spPr>
          <a:xfrm>
            <a:off x="-126207" y="1441107"/>
            <a:ext cx="12444413" cy="3649920"/>
          </a:xfrm>
        </p:spPr>
        <p:txBody>
          <a:bodyPr>
            <a:normAutofit fontScale="90000"/>
          </a:bodyPr>
          <a:lstStyle/>
          <a:p>
            <a:r>
              <a:rPr lang="en-US" dirty="0"/>
              <a:t>Consider when we </a:t>
            </a:r>
            <a:r>
              <a:rPr lang="en-US" i="1" dirty="0">
                <a:solidFill>
                  <a:srgbClr val="FF0000"/>
                </a:solidFill>
              </a:rPr>
              <a:t>sort</a:t>
            </a:r>
            <a:r>
              <a:rPr lang="en-US" dirty="0"/>
              <a:t> the list</a:t>
            </a:r>
            <a:br>
              <a:rPr lang="en-US" dirty="0"/>
            </a:br>
            <a:r>
              <a:rPr lang="en-US" dirty="0"/>
              <a:t>into ascending order:</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0B4DEE-6CE8-494C-BD5B-D36135C9B93C}"/>
              </a:ext>
            </a:extLst>
          </p:cNvPr>
          <p:cNvSpPr>
            <a:spLocks noGrp="1"/>
          </p:cNvSpPr>
          <p:nvPr>
            <p:ph type="subTitle" idx="1"/>
          </p:nvPr>
        </p:nvSpPr>
        <p:spPr>
          <a:xfrm>
            <a:off x="1524000" y="4506119"/>
            <a:ext cx="9144000" cy="1655762"/>
          </a:xfrm>
        </p:spPr>
        <p:txBody>
          <a:bodyPr/>
          <a:lstStyle/>
          <a:p>
            <a:r>
              <a:rPr lang="en-US" dirty="0"/>
              <a:t>The best way to do this is called “binary search.”</a:t>
            </a:r>
          </a:p>
          <a:p>
            <a:endParaRPr lang="en-US" dirty="0"/>
          </a:p>
        </p:txBody>
      </p:sp>
      <p:pic>
        <p:nvPicPr>
          <p:cNvPr id="6" name="Picture 5">
            <a:extLst>
              <a:ext uri="{FF2B5EF4-FFF2-40B4-BE49-F238E27FC236}">
                <a16:creationId xmlns:a16="http://schemas.microsoft.com/office/drawing/2014/main" id="{055C3F8E-6F07-2E46-BF61-C9FE33B82510}"/>
              </a:ext>
            </a:extLst>
          </p:cNvPr>
          <p:cNvPicPr>
            <a:picLocks noChangeAspect="1"/>
          </p:cNvPicPr>
          <p:nvPr/>
        </p:nvPicPr>
        <p:blipFill>
          <a:blip r:embed="rId2"/>
          <a:stretch>
            <a:fillRect/>
          </a:stretch>
        </p:blipFill>
        <p:spPr>
          <a:xfrm>
            <a:off x="3594099" y="3125787"/>
            <a:ext cx="5003800" cy="1092200"/>
          </a:xfrm>
          <a:prstGeom prst="rect">
            <a:avLst/>
          </a:prstGeom>
        </p:spPr>
      </p:pic>
    </p:spTree>
    <p:extLst>
      <p:ext uri="{BB962C8B-B14F-4D97-AF65-F5344CB8AC3E}">
        <p14:creationId xmlns:p14="http://schemas.microsoft.com/office/powerpoint/2010/main" val="15451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a:xfrm>
            <a:off x="838200" y="365125"/>
            <a:ext cx="10515600" cy="1325563"/>
          </a:xfrm>
        </p:spPr>
        <p:txBody>
          <a:bodyPr/>
          <a:lstStyle/>
          <a:p>
            <a:r>
              <a:rPr lang="en-US" dirty="0"/>
              <a:t>How would we analyze these algorithms </a:t>
            </a:r>
            <a:r>
              <a:rPr lang="en-US" dirty="0">
                <a:solidFill>
                  <a:srgbClr val="FF0000"/>
                </a:solidFill>
              </a:rPr>
              <a:t>experimentally</a:t>
            </a:r>
            <a:r>
              <a:rPr lang="en-US" dirty="0"/>
              <a:t>?</a:t>
            </a:r>
          </a:p>
        </p:txBody>
      </p:sp>
      <p:sp>
        <p:nvSpPr>
          <p:cNvPr id="3" name="Content Placeholder 2">
            <a:extLst>
              <a:ext uri="{FF2B5EF4-FFF2-40B4-BE49-F238E27FC236}">
                <a16:creationId xmlns:a16="http://schemas.microsoft.com/office/drawing/2014/main" id="{E9596BA0-90FC-1243-943A-148C61104BBE}"/>
              </a:ext>
            </a:extLst>
          </p:cNvPr>
          <p:cNvSpPr>
            <a:spLocks noGrp="1"/>
          </p:cNvSpPr>
          <p:nvPr>
            <p:ph idx="1"/>
          </p:nvPr>
        </p:nvSpPr>
        <p:spPr/>
        <p:txBody>
          <a:bodyPr>
            <a:normAutofit/>
          </a:bodyPr>
          <a:lstStyle/>
          <a:p>
            <a:r>
              <a:rPr lang="en-US" dirty="0"/>
              <a:t>Again, we want to count the number of “basic operations” such as comparisons, but in this case we will run the program with sample data (randomly generated lists) and actually count the number of comparisons.</a:t>
            </a:r>
          </a:p>
          <a:p>
            <a:endParaRPr lang="en-US" dirty="0"/>
          </a:p>
          <a:p>
            <a:endParaRPr lang="en-US" dirty="0"/>
          </a:p>
          <a:p>
            <a:r>
              <a:rPr lang="en-US" dirty="0"/>
              <a:t>Hopefully, our mathematical and experimental results are consistent!!</a:t>
            </a:r>
          </a:p>
          <a:p>
            <a:pPr marL="0" indent="0">
              <a:buNone/>
            </a:pPr>
            <a:br>
              <a:rPr lang="en-US" dirty="0"/>
            </a:br>
            <a:endParaRPr lang="en-US" dirty="0"/>
          </a:p>
        </p:txBody>
      </p:sp>
    </p:spTree>
    <p:extLst>
      <p:ext uri="{BB962C8B-B14F-4D97-AF65-F5344CB8AC3E}">
        <p14:creationId xmlns:p14="http://schemas.microsoft.com/office/powerpoint/2010/main" val="412967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Experiments with Sequential Search</a:t>
            </a:r>
          </a:p>
        </p:txBody>
      </p:sp>
      <p:pic>
        <p:nvPicPr>
          <p:cNvPr id="7" name="Content Placeholder 6" descr="A close up of a map&#13;&#10;&#13;&#10;Description automatically generated">
            <a:extLst>
              <a:ext uri="{FF2B5EF4-FFF2-40B4-BE49-F238E27FC236}">
                <a16:creationId xmlns:a16="http://schemas.microsoft.com/office/drawing/2014/main" id="{4C487409-DB7E-A942-9514-D36D6EB1D140}"/>
              </a:ext>
            </a:extLst>
          </p:cNvPr>
          <p:cNvPicPr>
            <a:picLocks noGrp="1" noChangeAspect="1"/>
          </p:cNvPicPr>
          <p:nvPr>
            <p:ph idx="1"/>
          </p:nvPr>
        </p:nvPicPr>
        <p:blipFill>
          <a:blip r:embed="rId2"/>
          <a:stretch>
            <a:fillRect/>
          </a:stretch>
        </p:blipFill>
        <p:spPr>
          <a:xfrm>
            <a:off x="1371055" y="1675227"/>
            <a:ext cx="9449889" cy="4394199"/>
          </a:xfrm>
          <a:prstGeom prst="rect">
            <a:avLst/>
          </a:prstGeom>
        </p:spPr>
      </p:pic>
    </p:spTree>
    <p:extLst>
      <p:ext uri="{BB962C8B-B14F-4D97-AF65-F5344CB8AC3E}">
        <p14:creationId xmlns:p14="http://schemas.microsoft.com/office/powerpoint/2010/main" val="201087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Experiments with </a:t>
            </a:r>
            <a:r>
              <a:rPr lang="en-US" sz="3200" kern="1200">
                <a:solidFill>
                  <a:schemeClr val="bg1"/>
                </a:solidFill>
                <a:latin typeface="+mj-lt"/>
                <a:ea typeface="+mj-ea"/>
                <a:cs typeface="+mj-cs"/>
              </a:rPr>
              <a:t>Binary</a:t>
            </a:r>
            <a:r>
              <a:rPr lang="en-US" sz="3200" kern="1200" dirty="0">
                <a:solidFill>
                  <a:schemeClr val="bg1"/>
                </a:solidFill>
                <a:latin typeface="+mj-lt"/>
                <a:ea typeface="+mj-ea"/>
                <a:cs typeface="+mj-cs"/>
              </a:rPr>
              <a:t> Search</a:t>
            </a:r>
          </a:p>
        </p:txBody>
      </p:sp>
      <p:pic>
        <p:nvPicPr>
          <p:cNvPr id="6" name="Content Placeholder 5" descr="A screenshot of a cell phone&#13;&#10;&#13;&#10;Description automatically generated">
            <a:extLst>
              <a:ext uri="{FF2B5EF4-FFF2-40B4-BE49-F238E27FC236}">
                <a16:creationId xmlns:a16="http://schemas.microsoft.com/office/drawing/2014/main" id="{89AEBA2C-0FA8-E548-9781-C229899BE3FA}"/>
              </a:ext>
            </a:extLst>
          </p:cNvPr>
          <p:cNvPicPr>
            <a:picLocks noGrp="1" noChangeAspect="1"/>
          </p:cNvPicPr>
          <p:nvPr>
            <p:ph idx="1"/>
          </p:nvPr>
        </p:nvPicPr>
        <p:blipFill>
          <a:blip r:embed="rId2"/>
          <a:stretch>
            <a:fillRect/>
          </a:stretch>
        </p:blipFill>
        <p:spPr>
          <a:xfrm>
            <a:off x="1657416" y="1675227"/>
            <a:ext cx="8877168" cy="4394199"/>
          </a:xfrm>
          <a:prstGeom prst="rect">
            <a:avLst/>
          </a:prstGeom>
        </p:spPr>
      </p:pic>
    </p:spTree>
    <p:extLst>
      <p:ext uri="{BB962C8B-B14F-4D97-AF65-F5344CB8AC3E}">
        <p14:creationId xmlns:p14="http://schemas.microsoft.com/office/powerpoint/2010/main" val="11940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3F65C-71EA-1748-8F84-45C0FF60B3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Comparison</a:t>
            </a:r>
          </a:p>
        </p:txBody>
      </p:sp>
      <p:pic>
        <p:nvPicPr>
          <p:cNvPr id="7" name="Content Placeholder 6" descr="A screenshot of a cell phone&#13;&#10;&#13;&#10;Description automatically generated">
            <a:extLst>
              <a:ext uri="{FF2B5EF4-FFF2-40B4-BE49-F238E27FC236}">
                <a16:creationId xmlns:a16="http://schemas.microsoft.com/office/drawing/2014/main" id="{551B8F58-5D1E-1B4A-A7D1-66726186CEAB}"/>
              </a:ext>
            </a:extLst>
          </p:cNvPr>
          <p:cNvPicPr>
            <a:picLocks noGrp="1" noChangeAspect="1"/>
          </p:cNvPicPr>
          <p:nvPr>
            <p:ph idx="1"/>
          </p:nvPr>
        </p:nvPicPr>
        <p:blipFill>
          <a:blip r:embed="rId2"/>
          <a:stretch>
            <a:fillRect/>
          </a:stretch>
        </p:blipFill>
        <p:spPr>
          <a:xfrm>
            <a:off x="2291497" y="1675227"/>
            <a:ext cx="7609005" cy="4394199"/>
          </a:xfrm>
          <a:prstGeom prst="rect">
            <a:avLst/>
          </a:prstGeom>
        </p:spPr>
      </p:pic>
    </p:spTree>
    <p:extLst>
      <p:ext uri="{BB962C8B-B14F-4D97-AF65-F5344CB8AC3E}">
        <p14:creationId xmlns:p14="http://schemas.microsoft.com/office/powerpoint/2010/main" val="380145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AA95-5C2B-3840-B1DA-DFAC14194DB4}"/>
              </a:ext>
            </a:extLst>
          </p:cNvPr>
          <p:cNvSpPr>
            <a:spLocks noGrp="1"/>
          </p:cNvSpPr>
          <p:nvPr>
            <p:ph type="ctrTitle"/>
          </p:nvPr>
        </p:nvSpPr>
        <p:spPr>
          <a:xfrm>
            <a:off x="-126207" y="1441107"/>
            <a:ext cx="12444413" cy="3649920"/>
          </a:xfrm>
        </p:spPr>
        <p:txBody>
          <a:bodyPr>
            <a:normAutofit fontScale="90000"/>
          </a:bodyPr>
          <a:lstStyle/>
          <a:p>
            <a:r>
              <a:rPr lang="en-US" dirty="0"/>
              <a:t>Your experiences of using </a:t>
            </a:r>
            <a:r>
              <a:rPr lang="en-US" altLang="zh-CN" dirty="0"/>
              <a:t>data</a:t>
            </a:r>
            <a:r>
              <a:rPr lang="zh-CN" altLang="en-US" dirty="0"/>
              <a:t> </a:t>
            </a:r>
            <a:r>
              <a:rPr lang="en-US" altLang="zh-CN" dirty="0"/>
              <a:t>structures</a:t>
            </a:r>
            <a:r>
              <a:rPr lang="zh-CN" altLang="en-US" dirty="0"/>
              <a:t> </a:t>
            </a:r>
            <a:r>
              <a:rPr lang="en-US" altLang="zh-CN" dirty="0"/>
              <a:t>or</a:t>
            </a:r>
            <a:r>
              <a:rPr lang="zh-CN" altLang="en-US"/>
              <a:t> </a:t>
            </a:r>
            <a:r>
              <a:rPr lang="en-US"/>
              <a:t>algorithms </a:t>
            </a:r>
            <a:r>
              <a:rPr lang="en-US" dirty="0"/>
              <a:t>in real-world scenarios?</a:t>
            </a: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0B4DEE-6CE8-494C-BD5B-D36135C9B93C}"/>
              </a:ext>
            </a:extLst>
          </p:cNvPr>
          <p:cNvSpPr>
            <a:spLocks noGrp="1"/>
          </p:cNvSpPr>
          <p:nvPr>
            <p:ph type="subTitle" idx="1"/>
          </p:nvPr>
        </p:nvSpPr>
        <p:spPr>
          <a:xfrm>
            <a:off x="1524000" y="4506119"/>
            <a:ext cx="9144000" cy="1655762"/>
          </a:xfrm>
        </p:spPr>
        <p:txBody>
          <a:bodyPr/>
          <a:lstStyle/>
          <a:p>
            <a:endParaRPr lang="en-US" dirty="0"/>
          </a:p>
        </p:txBody>
      </p:sp>
    </p:spTree>
    <p:extLst>
      <p:ext uri="{BB962C8B-B14F-4D97-AF65-F5344CB8AC3E}">
        <p14:creationId xmlns:p14="http://schemas.microsoft.com/office/powerpoint/2010/main" val="1885321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249</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Consider an unsorted list of integers. How would we determine if a given integer, say 19, is in the list?  </vt:lpstr>
      <vt:lpstr>Sequential Search</vt:lpstr>
      <vt:lpstr>How would we analyze this algorithm mathematically?</vt:lpstr>
      <vt:lpstr>Consider when we sort the list into ascending order:   </vt:lpstr>
      <vt:lpstr>How would we analyze these algorithms experimentally?</vt:lpstr>
      <vt:lpstr>Experiments with Sequential Search</vt:lpstr>
      <vt:lpstr>Experiments with Binary Search</vt:lpstr>
      <vt:lpstr>Comparison</vt:lpstr>
      <vt:lpstr>Your experiences of using data structures or algorithms in real-world scenarios?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Consider an unsorted list of integers. How would we determine if a given integer, say 19, is in the list?  </dc:title>
  <dc:creator>Microsoft Office User</dc:creator>
  <cp:lastModifiedBy>ZHAO, LIANG</cp:lastModifiedBy>
  <cp:revision>4</cp:revision>
  <dcterms:created xsi:type="dcterms:W3CDTF">2019-01-08T18:39:58Z</dcterms:created>
  <dcterms:modified xsi:type="dcterms:W3CDTF">2019-07-02T13:26:45Z</dcterms:modified>
</cp:coreProperties>
</file>