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6" r:id="rId9"/>
    <p:sldId id="263" r:id="rId10"/>
    <p:sldId id="265" r:id="rId11"/>
    <p:sldId id="264" r:id="rId12"/>
    <p:sldId id="268" r:id="rId13"/>
    <p:sldId id="267" r:id="rId14"/>
    <p:sldId id="269" r:id="rId15"/>
    <p:sldId id="273" r:id="rId16"/>
    <p:sldId id="275" r:id="rId17"/>
    <p:sldId id="270"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C229A6-B507-44DA-9164-87457CD9859F}" type="datetimeFigureOut">
              <a:rPr lang="en-US" smtClean="0"/>
              <a:pPr/>
              <a:t>1/31/2020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1E7C8-55C1-47F5-B0CF-10A99E8C90E8}" type="slidenum">
              <a:rPr lang="en-US" smtClean="0"/>
              <a:pPr/>
              <a:t>‹#›</a:t>
            </a:fld>
            <a:endParaRPr lang="en-US"/>
          </a:p>
        </p:txBody>
      </p:sp>
    </p:spTree>
    <p:extLst>
      <p:ext uri="{BB962C8B-B14F-4D97-AF65-F5344CB8AC3E}">
        <p14:creationId xmlns:p14="http://schemas.microsoft.com/office/powerpoint/2010/main" val="213738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E1E7C8-55C1-47F5-B0CF-10A99E8C90E8}"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811CF76-4841-4728-89F7-4D33A5CBA0C1}" type="datetimeFigureOut">
              <a:rPr lang="en-US" smtClean="0"/>
              <a:pPr/>
              <a:t>1/31/2020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4F78F9-53D9-4EC8-B6FD-BF49614332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1CF76-4841-4728-89F7-4D33A5CBA0C1}"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1CF76-4841-4728-89F7-4D33A5CBA0C1}"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1CF76-4841-4728-89F7-4D33A5CBA0C1}"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11CF76-4841-4728-89F7-4D33A5CBA0C1}"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78F9-53D9-4EC8-B6FD-BF49614332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1CF76-4841-4728-89F7-4D33A5CBA0C1}"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811CF76-4841-4728-89F7-4D33A5CBA0C1}" type="datetimeFigureOut">
              <a:rPr lang="en-US" smtClean="0"/>
              <a:pPr/>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811CF76-4841-4728-89F7-4D33A5CBA0C1}"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1CF76-4841-4728-89F7-4D33A5CBA0C1}"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1CF76-4841-4728-89F7-4D33A5CBA0C1}"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78F9-53D9-4EC8-B6FD-BF49614332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811CF76-4841-4728-89F7-4D33A5CBA0C1}"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4F78F9-53D9-4EC8-B6FD-BF496143321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11CF76-4841-4728-89F7-4D33A5CBA0C1}" type="datetimeFigureOut">
              <a:rPr lang="en-US" smtClean="0"/>
              <a:pPr/>
              <a:t>1/31/2020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4F78F9-53D9-4EC8-B6FD-BF496143321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border3.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border5.html" TargetMode="External"/><Relationship Id="rId2" Type="http://schemas.openxmlformats.org/officeDocument/2006/relationships/hyperlink" Target="border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border6.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order8.html" TargetMode="External"/><Relationship Id="rId2" Type="http://schemas.openxmlformats.org/officeDocument/2006/relationships/hyperlink" Target="border7.html" TargetMode="External"/><Relationship Id="rId1" Type="http://schemas.openxmlformats.org/officeDocument/2006/relationships/slideLayout" Target="../slideLayouts/slideLayout2.xml"/><Relationship Id="rId6" Type="http://schemas.openxmlformats.org/officeDocument/2006/relationships/hyperlink" Target="border11.html" TargetMode="External"/><Relationship Id="rId5" Type="http://schemas.openxmlformats.org/officeDocument/2006/relationships/hyperlink" Target="border10.html" TargetMode="External"/><Relationship Id="rId4" Type="http://schemas.openxmlformats.org/officeDocument/2006/relationships/hyperlink" Target="border9.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outline2.html" TargetMode="External"/><Relationship Id="rId2" Type="http://schemas.openxmlformats.org/officeDocument/2006/relationships/hyperlink" Target="outline1.html" TargetMode="External"/><Relationship Id="rId1" Type="http://schemas.openxmlformats.org/officeDocument/2006/relationships/slideLayout" Target="../slideLayouts/slideLayout2.xml"/><Relationship Id="rId5" Type="http://schemas.openxmlformats.org/officeDocument/2006/relationships/hyperlink" Target="outline4.html" TargetMode="External"/><Relationship Id="rId4" Type="http://schemas.openxmlformats.org/officeDocument/2006/relationships/hyperlink" Target="outline3.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rgin1.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rgin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rgin4.html" TargetMode="External"/><Relationship Id="rId2" Type="http://schemas.openxmlformats.org/officeDocument/2006/relationships/hyperlink" Target="margin3.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padding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padding2.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padding4.html" TargetMode="External"/><Relationship Id="rId2" Type="http://schemas.openxmlformats.org/officeDocument/2006/relationships/hyperlink" Target="padding3.html" TargetMode="External"/><Relationship Id="rId1" Type="http://schemas.openxmlformats.org/officeDocument/2006/relationships/slideLayout" Target="../slideLayouts/slideLayout2.xml"/><Relationship Id="rId6" Type="http://schemas.openxmlformats.org/officeDocument/2006/relationships/hyperlink" Target="padding7.html" TargetMode="External"/><Relationship Id="rId5" Type="http://schemas.openxmlformats.org/officeDocument/2006/relationships/hyperlink" Target="padding6.html" TargetMode="External"/><Relationship Id="rId4" Type="http://schemas.openxmlformats.org/officeDocument/2006/relationships/hyperlink" Target="padding5.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box1.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box2.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border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border2.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Box Model</a:t>
            </a:r>
          </a:p>
        </p:txBody>
      </p:sp>
      <p:sp>
        <p:nvSpPr>
          <p:cNvPr id="6" name="Content Placeholder 3"/>
          <p:cNvSpPr txBox="1">
            <a:spLocks noGrp="1"/>
          </p:cNvSpPr>
          <p:nvPr>
            <p:ph idx="1"/>
          </p:nvPr>
        </p:nvSpPr>
        <p:spPr>
          <a:xfrm>
            <a:off x="1115861" y="1935480"/>
            <a:ext cx="6912277" cy="3059299"/>
          </a:xfrm>
          <a:prstGeom prst="rect">
            <a:avLst/>
          </a:prstGeom>
          <a:noFill/>
        </p:spPr>
        <p:txBody>
          <a:bodyPr wrap="none" rtlCol="0">
            <a:spAutoFit/>
          </a:bodyPr>
          <a:lstStyle/>
          <a:p>
            <a:pPr algn="ctr">
              <a:buNone/>
            </a:pPr>
            <a:endParaRPr lang="en-US" sz="2000" b="1" dirty="0"/>
          </a:p>
          <a:p>
            <a:pPr algn="ctr">
              <a:buNone/>
            </a:pPr>
            <a:r>
              <a:rPr lang="en-US" sz="2000" b="1" dirty="0"/>
              <a:t>Class 05</a:t>
            </a:r>
          </a:p>
          <a:p>
            <a:pPr algn="ctr">
              <a:buNone/>
            </a:pPr>
            <a:endParaRPr lang="en-US" sz="2000" b="1" dirty="0"/>
          </a:p>
          <a:p>
            <a:pPr>
              <a:buNone/>
            </a:pPr>
            <a:endParaRPr lang="en-US" b="1" dirty="0"/>
          </a:p>
          <a:p>
            <a:pPr>
              <a:buNone/>
            </a:pPr>
            <a:r>
              <a:rPr lang="en-US" b="1" dirty="0"/>
              <a:t>Course No.:</a:t>
            </a:r>
            <a:r>
              <a:rPr lang="en-US" dirty="0"/>
              <a:t>		CS553</a:t>
            </a:r>
          </a:p>
          <a:p>
            <a:pPr>
              <a:buNone/>
            </a:pPr>
            <a:r>
              <a:rPr lang="en-US" b="1" dirty="0"/>
              <a:t>Course Title:</a:t>
            </a:r>
            <a:r>
              <a:rPr lang="en-US" dirty="0"/>
              <a:t> 	Web Design with JavaScript</a:t>
            </a:r>
          </a:p>
          <a:p>
            <a:pPr>
              <a:buNone/>
            </a:pPr>
            <a:r>
              <a:rPr lang="en-US" b="1" dirty="0"/>
              <a:t>Instructor:</a:t>
            </a:r>
            <a:r>
              <a:rPr lang="en-US" dirty="0"/>
              <a:t>		Joshua Randall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62500" lnSpcReduction="20000"/>
          </a:bodyPr>
          <a:lstStyle/>
          <a:p>
            <a:pPr>
              <a:buNone/>
            </a:pPr>
            <a:r>
              <a:rPr lang="en-US" b="1" dirty="0"/>
              <a:t>Border Color</a:t>
            </a:r>
          </a:p>
          <a:p>
            <a:pPr>
              <a:buNone/>
            </a:pPr>
            <a:r>
              <a:rPr lang="en-US" dirty="0"/>
              <a:t>The border-color property is used to set the color of the border. The color can be set by:</a:t>
            </a:r>
          </a:p>
          <a:p>
            <a:r>
              <a:rPr lang="en-US" dirty="0"/>
              <a:t>name - specify a color name, like "red"</a:t>
            </a:r>
          </a:p>
          <a:p>
            <a:r>
              <a:rPr lang="en-US" dirty="0"/>
              <a:t>RGB - specify a RGB value, like "</a:t>
            </a:r>
            <a:r>
              <a:rPr lang="en-US" dirty="0" err="1"/>
              <a:t>rgb</a:t>
            </a:r>
            <a:r>
              <a:rPr lang="en-US" dirty="0"/>
              <a:t>(255,0,0)"</a:t>
            </a:r>
          </a:p>
          <a:p>
            <a:r>
              <a:rPr lang="en-US" dirty="0"/>
              <a:t>Hex - specify a hex value, like "#ff0000"</a:t>
            </a:r>
          </a:p>
          <a:p>
            <a:pPr>
              <a:buNone/>
            </a:pPr>
            <a:r>
              <a:rPr lang="en-US" dirty="0"/>
              <a:t>You can also set the border color to "transparent".</a:t>
            </a:r>
          </a:p>
          <a:p>
            <a:pPr>
              <a:buNone/>
            </a:pPr>
            <a:r>
              <a:rPr lang="en-US" b="1" dirty="0"/>
              <a:t>Note:</a:t>
            </a:r>
            <a:r>
              <a:rPr lang="en-US" dirty="0"/>
              <a:t> The "border-color" property does not work if it is used alone. Use the "border-style" property to set the borders first.</a:t>
            </a:r>
          </a:p>
          <a:p>
            <a:pPr>
              <a:buNone/>
            </a:pPr>
            <a:endParaRPr lang="en-US" dirty="0"/>
          </a:p>
          <a:p>
            <a:pPr>
              <a:buNone/>
            </a:pPr>
            <a:r>
              <a:rPr lang="en-US" b="1" dirty="0">
                <a:hlinkClick r:id="rId2" action="ppaction://hlinkfile"/>
              </a:rPr>
              <a:t>Example</a:t>
            </a:r>
            <a:endParaRPr lang="en-US" b="1" dirty="0"/>
          </a:p>
          <a:p>
            <a:pPr lvl="1">
              <a:buNone/>
            </a:pPr>
            <a:r>
              <a:rPr lang="en-US" dirty="0"/>
              <a:t>	</a:t>
            </a:r>
            <a:r>
              <a:rPr lang="en-US" dirty="0" err="1"/>
              <a:t>p.one</a:t>
            </a:r>
            <a:br>
              <a:rPr lang="en-US" dirty="0"/>
            </a:br>
            <a:r>
              <a:rPr lang="en-US" dirty="0"/>
              <a:t>{</a:t>
            </a:r>
            <a:br>
              <a:rPr lang="en-US" dirty="0"/>
            </a:br>
            <a:r>
              <a:rPr lang="en-US" dirty="0"/>
              <a:t>border-</a:t>
            </a:r>
            <a:r>
              <a:rPr lang="en-US" dirty="0" err="1"/>
              <a:t>style:solid</a:t>
            </a:r>
            <a:r>
              <a:rPr lang="en-US" dirty="0"/>
              <a:t>;</a:t>
            </a:r>
            <a:br>
              <a:rPr lang="en-US" dirty="0"/>
            </a:br>
            <a:r>
              <a:rPr lang="en-US" dirty="0"/>
              <a:t>border-</a:t>
            </a:r>
            <a:r>
              <a:rPr lang="en-US" dirty="0" err="1"/>
              <a:t>color:red</a:t>
            </a:r>
            <a:r>
              <a:rPr lang="en-US" dirty="0"/>
              <a:t>;</a:t>
            </a:r>
            <a:br>
              <a:rPr lang="en-US" dirty="0"/>
            </a:br>
            <a:r>
              <a:rPr lang="en-US" dirty="0"/>
              <a:t>}</a:t>
            </a:r>
            <a:br>
              <a:rPr lang="en-US" dirty="0"/>
            </a:br>
            <a:r>
              <a:rPr lang="en-US" dirty="0" err="1"/>
              <a:t>p.two</a:t>
            </a:r>
            <a:br>
              <a:rPr lang="en-US" dirty="0"/>
            </a:br>
            <a:r>
              <a:rPr lang="en-US" dirty="0"/>
              <a:t>{</a:t>
            </a:r>
            <a:br>
              <a:rPr lang="en-US" dirty="0"/>
            </a:br>
            <a:r>
              <a:rPr lang="en-US" dirty="0"/>
              <a:t>border-</a:t>
            </a:r>
            <a:r>
              <a:rPr lang="en-US" dirty="0" err="1"/>
              <a:t>style:solid</a:t>
            </a:r>
            <a:r>
              <a:rPr lang="en-US" dirty="0"/>
              <a:t>;</a:t>
            </a:r>
            <a:br>
              <a:rPr lang="en-US" dirty="0"/>
            </a:br>
            <a:r>
              <a:rPr lang="en-US" dirty="0"/>
              <a:t>border-color:#98bf21;</a:t>
            </a:r>
            <a:br>
              <a:rPr lang="en-US" dirty="0"/>
            </a:b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85000" lnSpcReduction="20000"/>
          </a:bodyPr>
          <a:lstStyle/>
          <a:p>
            <a:pPr>
              <a:buNone/>
            </a:pPr>
            <a:r>
              <a:rPr lang="en-US" b="1" dirty="0"/>
              <a:t>Border - Individual sides</a:t>
            </a:r>
          </a:p>
          <a:p>
            <a:r>
              <a:rPr lang="en-US" dirty="0"/>
              <a:t>In CSS it is possible to specify different borders for different sides:</a:t>
            </a:r>
          </a:p>
          <a:p>
            <a:pPr>
              <a:buNone/>
            </a:pPr>
            <a:r>
              <a:rPr lang="en-US" b="1" dirty="0">
                <a:hlinkClick r:id="rId2" action="ppaction://hlinkfile"/>
              </a:rPr>
              <a:t>Example</a:t>
            </a:r>
            <a:endParaRPr lang="en-US" b="1" dirty="0"/>
          </a:p>
          <a:p>
            <a:pPr lvl="1">
              <a:buNone/>
            </a:pPr>
            <a:r>
              <a:rPr lang="en-US" dirty="0"/>
              <a:t>	p</a:t>
            </a:r>
            <a:br>
              <a:rPr lang="en-US" dirty="0"/>
            </a:br>
            <a:r>
              <a:rPr lang="en-US" dirty="0"/>
              <a:t>{</a:t>
            </a:r>
            <a:br>
              <a:rPr lang="en-US" dirty="0"/>
            </a:br>
            <a:r>
              <a:rPr lang="en-US" dirty="0"/>
              <a:t>border-top-</a:t>
            </a:r>
            <a:r>
              <a:rPr lang="en-US" dirty="0" err="1"/>
              <a:t>style:dotted</a:t>
            </a:r>
            <a:r>
              <a:rPr lang="en-US" dirty="0"/>
              <a:t>;</a:t>
            </a:r>
            <a:br>
              <a:rPr lang="en-US" dirty="0"/>
            </a:br>
            <a:r>
              <a:rPr lang="en-US" dirty="0"/>
              <a:t>border-right-</a:t>
            </a:r>
            <a:r>
              <a:rPr lang="en-US" dirty="0" err="1"/>
              <a:t>style:solid</a:t>
            </a:r>
            <a:r>
              <a:rPr lang="en-US" dirty="0"/>
              <a:t>;</a:t>
            </a:r>
            <a:br>
              <a:rPr lang="en-US" dirty="0"/>
            </a:br>
            <a:r>
              <a:rPr lang="en-US" dirty="0"/>
              <a:t>border-bottom-</a:t>
            </a:r>
            <a:r>
              <a:rPr lang="en-US" dirty="0" err="1"/>
              <a:t>style:dotted</a:t>
            </a:r>
            <a:r>
              <a:rPr lang="en-US" dirty="0"/>
              <a:t>;</a:t>
            </a:r>
            <a:br>
              <a:rPr lang="en-US" dirty="0"/>
            </a:br>
            <a:r>
              <a:rPr lang="en-US" dirty="0"/>
              <a:t>border-left-</a:t>
            </a:r>
            <a:r>
              <a:rPr lang="en-US" dirty="0" err="1"/>
              <a:t>style:solid</a:t>
            </a:r>
            <a:r>
              <a:rPr lang="en-US" dirty="0"/>
              <a:t>;</a:t>
            </a:r>
            <a:br>
              <a:rPr lang="en-US" dirty="0"/>
            </a:br>
            <a:r>
              <a:rPr lang="en-US" dirty="0"/>
              <a:t>}</a:t>
            </a:r>
          </a:p>
          <a:p>
            <a:pPr lvl="1">
              <a:buNone/>
            </a:pPr>
            <a:endParaRPr lang="en-US" dirty="0"/>
          </a:p>
          <a:p>
            <a:r>
              <a:rPr lang="en-US" dirty="0"/>
              <a:t>The example above can also be set with a single property:</a:t>
            </a:r>
          </a:p>
          <a:p>
            <a:pPr>
              <a:buNone/>
            </a:pPr>
            <a:r>
              <a:rPr lang="en-US" b="1" dirty="0">
                <a:hlinkClick r:id="rId3" action="ppaction://hlinkfile"/>
              </a:rPr>
              <a:t>Example</a:t>
            </a:r>
            <a:endParaRPr lang="en-US" b="1" dirty="0"/>
          </a:p>
          <a:p>
            <a:pPr lvl="1">
              <a:buNone/>
            </a:pPr>
            <a:r>
              <a:rPr lang="en-US" dirty="0"/>
              <a:t>	border-</a:t>
            </a:r>
            <a:r>
              <a:rPr lang="en-US" dirty="0" err="1"/>
              <a:t>style:dotted</a:t>
            </a:r>
            <a:r>
              <a:rPr lang="en-US" dirty="0"/>
              <a:t> solid;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55000" lnSpcReduction="20000"/>
          </a:bodyPr>
          <a:lstStyle/>
          <a:p>
            <a:pPr>
              <a:buNone/>
            </a:pPr>
            <a:r>
              <a:rPr lang="en-US" dirty="0"/>
              <a:t>The border-style property can have from one to four values.</a:t>
            </a:r>
          </a:p>
          <a:p>
            <a:pPr>
              <a:buNone/>
            </a:pPr>
            <a:endParaRPr lang="en-US" dirty="0"/>
          </a:p>
          <a:p>
            <a:r>
              <a:rPr lang="en-US" b="1" dirty="0"/>
              <a:t>border-</a:t>
            </a:r>
            <a:r>
              <a:rPr lang="en-US" b="1" dirty="0" err="1"/>
              <a:t>style:dotted</a:t>
            </a:r>
            <a:r>
              <a:rPr lang="en-US" b="1" dirty="0"/>
              <a:t> solid double dashed; </a:t>
            </a:r>
            <a:endParaRPr lang="en-US" dirty="0"/>
          </a:p>
          <a:p>
            <a:pPr lvl="1"/>
            <a:r>
              <a:rPr lang="en-US" dirty="0"/>
              <a:t>top border is dotted</a:t>
            </a:r>
          </a:p>
          <a:p>
            <a:pPr lvl="1"/>
            <a:r>
              <a:rPr lang="en-US" dirty="0"/>
              <a:t>right border is solid</a:t>
            </a:r>
          </a:p>
          <a:p>
            <a:pPr lvl="1"/>
            <a:r>
              <a:rPr lang="en-US" dirty="0"/>
              <a:t>bottom border is double</a:t>
            </a:r>
          </a:p>
          <a:p>
            <a:pPr lvl="1"/>
            <a:r>
              <a:rPr lang="en-US" dirty="0"/>
              <a:t>left border is dashed</a:t>
            </a:r>
            <a:br>
              <a:rPr lang="en-US" dirty="0"/>
            </a:br>
            <a:endParaRPr lang="en-US" dirty="0"/>
          </a:p>
          <a:p>
            <a:r>
              <a:rPr lang="en-US" b="1" dirty="0"/>
              <a:t>border-</a:t>
            </a:r>
            <a:r>
              <a:rPr lang="en-US" b="1" dirty="0" err="1"/>
              <a:t>style:dotted</a:t>
            </a:r>
            <a:r>
              <a:rPr lang="en-US" b="1" dirty="0"/>
              <a:t> solid double;</a:t>
            </a:r>
            <a:r>
              <a:rPr lang="en-US" dirty="0"/>
              <a:t> </a:t>
            </a:r>
          </a:p>
          <a:p>
            <a:pPr lvl="1"/>
            <a:r>
              <a:rPr lang="en-US" dirty="0"/>
              <a:t>top border is dotted</a:t>
            </a:r>
          </a:p>
          <a:p>
            <a:pPr lvl="1"/>
            <a:r>
              <a:rPr lang="en-US" dirty="0"/>
              <a:t>right and left borders are solid</a:t>
            </a:r>
          </a:p>
          <a:p>
            <a:pPr lvl="1"/>
            <a:r>
              <a:rPr lang="en-US" dirty="0"/>
              <a:t>bottom border is double</a:t>
            </a:r>
            <a:br>
              <a:rPr lang="en-US" dirty="0"/>
            </a:br>
            <a:endParaRPr lang="en-US" dirty="0"/>
          </a:p>
          <a:p>
            <a:r>
              <a:rPr lang="en-US" b="1" dirty="0"/>
              <a:t>border-</a:t>
            </a:r>
            <a:r>
              <a:rPr lang="en-US" b="1" dirty="0" err="1"/>
              <a:t>style:dotted</a:t>
            </a:r>
            <a:r>
              <a:rPr lang="en-US" b="1" dirty="0"/>
              <a:t> solid;</a:t>
            </a:r>
            <a:r>
              <a:rPr lang="en-US" dirty="0"/>
              <a:t> </a:t>
            </a:r>
          </a:p>
          <a:p>
            <a:pPr lvl="1"/>
            <a:r>
              <a:rPr lang="en-US" dirty="0"/>
              <a:t>top and bottom borders are dotted</a:t>
            </a:r>
          </a:p>
          <a:p>
            <a:pPr lvl="1"/>
            <a:r>
              <a:rPr lang="en-US" dirty="0"/>
              <a:t>right and left borders are solid</a:t>
            </a:r>
            <a:br>
              <a:rPr lang="en-US" dirty="0"/>
            </a:br>
            <a:endParaRPr lang="en-US" dirty="0"/>
          </a:p>
          <a:p>
            <a:r>
              <a:rPr lang="en-US" b="1" dirty="0"/>
              <a:t>border-</a:t>
            </a:r>
            <a:r>
              <a:rPr lang="en-US" b="1" dirty="0" err="1"/>
              <a:t>style:dotted</a:t>
            </a:r>
            <a:r>
              <a:rPr lang="en-US" b="1" dirty="0"/>
              <a:t>;</a:t>
            </a:r>
            <a:endParaRPr lang="en-US" dirty="0"/>
          </a:p>
          <a:p>
            <a:pPr lvl="1"/>
            <a:r>
              <a:rPr lang="en-US" dirty="0"/>
              <a:t>all four borders are dotted</a:t>
            </a:r>
          </a:p>
          <a:p>
            <a:pPr lvl="1"/>
            <a:endParaRPr lang="en-US" dirty="0"/>
          </a:p>
          <a:p>
            <a:pPr>
              <a:buNone/>
            </a:pPr>
            <a:r>
              <a:rPr lang="en-US" dirty="0"/>
              <a:t>The border-style property is used in the previous slide. However, it also works with border-width and border-color.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77500" lnSpcReduction="20000"/>
          </a:bodyPr>
          <a:lstStyle/>
          <a:p>
            <a:pPr>
              <a:buNone/>
            </a:pPr>
            <a:r>
              <a:rPr lang="en-US" b="1" dirty="0"/>
              <a:t>Border - Shorthand property</a:t>
            </a:r>
          </a:p>
          <a:p>
            <a:pPr>
              <a:buNone/>
            </a:pPr>
            <a:r>
              <a:rPr lang="en-US" dirty="0"/>
              <a:t>As you can see from the examples above, there are many properties to consider when dealing with borders.</a:t>
            </a:r>
          </a:p>
          <a:p>
            <a:pPr>
              <a:buNone/>
            </a:pPr>
            <a:r>
              <a:rPr lang="en-US" dirty="0"/>
              <a:t>To shorten the code, it is also possible to specify all the border properties in one property. This is called a shorthand property.</a:t>
            </a:r>
          </a:p>
          <a:p>
            <a:pPr>
              <a:buNone/>
            </a:pPr>
            <a:r>
              <a:rPr lang="en-US" dirty="0"/>
              <a:t>The shorthand property for the border properties is "border":</a:t>
            </a:r>
          </a:p>
          <a:p>
            <a:pPr>
              <a:buNone/>
            </a:pPr>
            <a:r>
              <a:rPr lang="en-US" b="1" dirty="0">
                <a:hlinkClick r:id="rId2" action="ppaction://hlinkfile"/>
              </a:rPr>
              <a:t>Example</a:t>
            </a:r>
            <a:endParaRPr lang="en-US" b="1" dirty="0"/>
          </a:p>
          <a:p>
            <a:pPr lvl="1">
              <a:buNone/>
            </a:pPr>
            <a:r>
              <a:rPr lang="en-US" dirty="0"/>
              <a:t>	border:5px solid red; </a:t>
            </a:r>
            <a:br>
              <a:rPr lang="en-US" dirty="0"/>
            </a:br>
            <a:endParaRPr lang="en-US" dirty="0"/>
          </a:p>
          <a:p>
            <a:pPr>
              <a:buNone/>
            </a:pPr>
            <a:r>
              <a:rPr lang="en-US" dirty="0"/>
              <a:t>When using the border property, the order of the values are:</a:t>
            </a:r>
          </a:p>
          <a:p>
            <a:r>
              <a:rPr lang="en-US" dirty="0"/>
              <a:t>border-width</a:t>
            </a:r>
          </a:p>
          <a:p>
            <a:r>
              <a:rPr lang="en-US" dirty="0"/>
              <a:t>border-style</a:t>
            </a:r>
          </a:p>
          <a:p>
            <a:r>
              <a:rPr lang="en-US" dirty="0"/>
              <a:t>border-color</a:t>
            </a:r>
          </a:p>
          <a:p>
            <a:pPr>
              <a:buNone/>
            </a:pPr>
            <a:r>
              <a:rPr lang="en-US" dirty="0"/>
              <a:t>It does not matter if one of the values above are missing (although, border-style is required), as long as the rest are in the specified order.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77500" lnSpcReduction="20000"/>
          </a:bodyPr>
          <a:lstStyle/>
          <a:p>
            <a:pPr>
              <a:buNone/>
            </a:pPr>
            <a:r>
              <a:rPr lang="en-US" b="1" dirty="0"/>
              <a:t>More Examples</a:t>
            </a:r>
          </a:p>
          <a:p>
            <a:pPr>
              <a:buNone/>
            </a:pPr>
            <a:endParaRPr lang="en-US" b="1" dirty="0"/>
          </a:p>
          <a:p>
            <a:r>
              <a:rPr lang="en-US" dirty="0">
                <a:hlinkClick r:id="rId2" action="ppaction://hlinkfile"/>
              </a:rPr>
              <a:t>All the top border properties in one declaration</a:t>
            </a:r>
            <a:br>
              <a:rPr lang="en-US" dirty="0"/>
            </a:br>
            <a:r>
              <a:rPr lang="en-US" dirty="0"/>
              <a:t>This example demonstrates a shorthand property for setting all of the properties for the top border in one declaration.</a:t>
            </a:r>
          </a:p>
          <a:p>
            <a:r>
              <a:rPr lang="en-US" dirty="0">
                <a:hlinkClick r:id="rId3" action="ppaction://hlinkfile"/>
              </a:rPr>
              <a:t>Set the style of the bottom border</a:t>
            </a:r>
            <a:br>
              <a:rPr lang="en-US" dirty="0"/>
            </a:br>
            <a:r>
              <a:rPr lang="en-US" dirty="0"/>
              <a:t>This example demonstrates how to set the style of the bottom border.</a:t>
            </a:r>
          </a:p>
          <a:p>
            <a:r>
              <a:rPr lang="en-US" dirty="0">
                <a:hlinkClick r:id="rId4" action="ppaction://hlinkfile"/>
              </a:rPr>
              <a:t>Set the width of the left border</a:t>
            </a:r>
            <a:br>
              <a:rPr lang="en-US" dirty="0"/>
            </a:br>
            <a:r>
              <a:rPr lang="en-US" dirty="0"/>
              <a:t>This example demonstrates how to set the width of the left border.</a:t>
            </a:r>
          </a:p>
          <a:p>
            <a:r>
              <a:rPr lang="en-US" dirty="0">
                <a:hlinkClick r:id="rId5" action="ppaction://hlinkfile"/>
              </a:rPr>
              <a:t>Set the color of the four borders</a:t>
            </a:r>
            <a:br>
              <a:rPr lang="en-US" dirty="0"/>
            </a:br>
            <a:r>
              <a:rPr lang="en-US" dirty="0"/>
              <a:t>This example demonstrates how to set the color of the four borders. It can have from one to four colors.</a:t>
            </a:r>
          </a:p>
          <a:p>
            <a:r>
              <a:rPr lang="en-US" dirty="0">
                <a:hlinkClick r:id="rId6" action="ppaction://hlinkfile"/>
              </a:rPr>
              <a:t>Set the color of the right border</a:t>
            </a:r>
            <a:br>
              <a:rPr lang="en-US" dirty="0"/>
            </a:br>
            <a:r>
              <a:rPr lang="en-US" dirty="0"/>
              <a:t>This example demonstrates how to set the color of the right border.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Properties</a:t>
            </a:r>
          </a:p>
        </p:txBody>
      </p:sp>
      <p:graphicFrame>
        <p:nvGraphicFramePr>
          <p:cNvPr id="4" name="Table 3"/>
          <p:cNvGraphicFramePr>
            <a:graphicFrameLocks noGrp="1"/>
          </p:cNvGraphicFramePr>
          <p:nvPr/>
        </p:nvGraphicFramePr>
        <p:xfrm>
          <a:off x="266700" y="1960880"/>
          <a:ext cx="8610600" cy="4668520"/>
        </p:xfrm>
        <a:graphic>
          <a:graphicData uri="http://schemas.openxmlformats.org/drawingml/2006/table">
            <a:tbl>
              <a:tblPr firstRow="1" bandRow="1">
                <a:tableStyleId>{5C22544A-7EE6-4342-B048-85BDC9FD1C3A}</a:tableStyleId>
              </a:tblPr>
              <a:tblGrid>
                <a:gridCol w="1892440">
                  <a:extLst>
                    <a:ext uri="{9D8B030D-6E8A-4147-A177-3AD203B41FA5}">
                      <a16:colId xmlns:a16="http://schemas.microsoft.com/office/drawing/2014/main" val="20000"/>
                    </a:ext>
                  </a:extLst>
                </a:gridCol>
                <a:gridCol w="3212959">
                  <a:extLst>
                    <a:ext uri="{9D8B030D-6E8A-4147-A177-3AD203B41FA5}">
                      <a16:colId xmlns:a16="http://schemas.microsoft.com/office/drawing/2014/main" val="20001"/>
                    </a:ext>
                  </a:extLst>
                </a:gridCol>
                <a:gridCol w="2842847">
                  <a:extLst>
                    <a:ext uri="{9D8B030D-6E8A-4147-A177-3AD203B41FA5}">
                      <a16:colId xmlns:a16="http://schemas.microsoft.com/office/drawing/2014/main" val="20002"/>
                    </a:ext>
                  </a:extLst>
                </a:gridCol>
                <a:gridCol w="662354">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dirty="0"/>
                        <a:t>Description</a:t>
                      </a:r>
                    </a:p>
                  </a:txBody>
                  <a:tcPr anchor="ctr"/>
                </a:tc>
                <a:tc>
                  <a:txBody>
                    <a:bodyPr/>
                    <a:lstStyle/>
                    <a:p>
                      <a:pPr algn="l"/>
                      <a:r>
                        <a:rPr lang="en-US" sz="1400"/>
                        <a:t>Values</a:t>
                      </a:r>
                    </a:p>
                  </a:txBody>
                  <a:tcPr anchor="ctr"/>
                </a:tc>
                <a:tc>
                  <a:txBody>
                    <a:bodyPr/>
                    <a:lstStyle/>
                    <a:p>
                      <a:pPr algn="l"/>
                      <a:r>
                        <a:rPr lang="en-US" sz="1400"/>
                        <a:t>CSS</a:t>
                      </a:r>
                    </a:p>
                  </a:txBody>
                  <a:tcPr anchor="ctr"/>
                </a:tc>
                <a:extLst>
                  <a:ext uri="{0D108BD9-81ED-4DB2-BD59-A6C34878D82A}">
                    <a16:rowId xmlns:a16="http://schemas.microsoft.com/office/drawing/2014/main" val="10000"/>
                  </a:ext>
                </a:extLst>
              </a:tr>
              <a:tr h="370840">
                <a:tc>
                  <a:txBody>
                    <a:bodyPr/>
                    <a:lstStyle/>
                    <a:p>
                      <a:r>
                        <a:rPr lang="en-US" sz="1400" dirty="0"/>
                        <a:t>border</a:t>
                      </a:r>
                    </a:p>
                  </a:txBody>
                  <a:tcPr anchor="ctr"/>
                </a:tc>
                <a:tc>
                  <a:txBody>
                    <a:bodyPr/>
                    <a:lstStyle/>
                    <a:p>
                      <a:r>
                        <a:rPr lang="en-US" sz="1400"/>
                        <a:t>Sets all the border properties in one declaration</a:t>
                      </a:r>
                    </a:p>
                  </a:txBody>
                  <a:tcPr anchor="ctr"/>
                </a:tc>
                <a:tc>
                  <a:txBody>
                    <a:bodyPr/>
                    <a:lstStyle/>
                    <a:p>
                      <a:r>
                        <a:rPr lang="en-US" sz="1400" i="1" dirty="0"/>
                        <a:t>border-width, border-style, border-color</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1"/>
                  </a:ext>
                </a:extLst>
              </a:tr>
              <a:tr h="370840">
                <a:tc>
                  <a:txBody>
                    <a:bodyPr/>
                    <a:lstStyle/>
                    <a:p>
                      <a:r>
                        <a:rPr lang="en-US" sz="1400" dirty="0"/>
                        <a:t>border-bottom</a:t>
                      </a:r>
                    </a:p>
                  </a:txBody>
                  <a:tcPr anchor="ctr"/>
                </a:tc>
                <a:tc>
                  <a:txBody>
                    <a:bodyPr/>
                    <a:lstStyle/>
                    <a:p>
                      <a:r>
                        <a:rPr lang="en-US" sz="1400"/>
                        <a:t>Sets all the bottom border properties in one declaration</a:t>
                      </a:r>
                    </a:p>
                  </a:txBody>
                  <a:tcPr anchor="ctr"/>
                </a:tc>
                <a:tc>
                  <a:txBody>
                    <a:bodyPr/>
                    <a:lstStyle/>
                    <a:p>
                      <a:r>
                        <a:rPr lang="en-US" sz="1400" i="1" dirty="0"/>
                        <a:t>border-bottom-width, border-bottom-style, border-bottom-color</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2"/>
                  </a:ext>
                </a:extLst>
              </a:tr>
              <a:tr h="370840">
                <a:tc>
                  <a:txBody>
                    <a:bodyPr/>
                    <a:lstStyle/>
                    <a:p>
                      <a:r>
                        <a:rPr lang="en-US" sz="1400" dirty="0"/>
                        <a:t>border-bottom-color</a:t>
                      </a:r>
                    </a:p>
                  </a:txBody>
                  <a:tcPr anchor="ctr"/>
                </a:tc>
                <a:tc>
                  <a:txBody>
                    <a:bodyPr/>
                    <a:lstStyle/>
                    <a:p>
                      <a:r>
                        <a:rPr lang="en-US" sz="1400"/>
                        <a:t>Sets the color of the bottom border</a:t>
                      </a:r>
                    </a:p>
                  </a:txBody>
                  <a:tcPr anchor="ctr"/>
                </a:tc>
                <a:tc>
                  <a:txBody>
                    <a:bodyPr/>
                    <a:lstStyle/>
                    <a:p>
                      <a:r>
                        <a:rPr lang="en-US" sz="1400" i="1"/>
                        <a:t>border-color</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3"/>
                  </a:ext>
                </a:extLst>
              </a:tr>
              <a:tr h="370840">
                <a:tc>
                  <a:txBody>
                    <a:bodyPr/>
                    <a:lstStyle/>
                    <a:p>
                      <a:r>
                        <a:rPr lang="en-US" sz="1400" dirty="0"/>
                        <a:t>border-bottom-style</a:t>
                      </a:r>
                    </a:p>
                  </a:txBody>
                  <a:tcPr anchor="ctr"/>
                </a:tc>
                <a:tc>
                  <a:txBody>
                    <a:bodyPr/>
                    <a:lstStyle/>
                    <a:p>
                      <a:r>
                        <a:rPr lang="en-US" sz="1400"/>
                        <a:t>Sets the style of the bottom border</a:t>
                      </a:r>
                    </a:p>
                  </a:txBody>
                  <a:tcPr anchor="ctr"/>
                </a:tc>
                <a:tc>
                  <a:txBody>
                    <a:bodyPr/>
                    <a:lstStyle/>
                    <a:p>
                      <a:r>
                        <a:rPr lang="en-US" sz="1400" i="1"/>
                        <a:t>border-style</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4"/>
                  </a:ext>
                </a:extLst>
              </a:tr>
              <a:tr h="370840">
                <a:tc>
                  <a:txBody>
                    <a:bodyPr/>
                    <a:lstStyle/>
                    <a:p>
                      <a:r>
                        <a:rPr lang="en-US" sz="1400" dirty="0"/>
                        <a:t>border-bottom-width</a:t>
                      </a:r>
                    </a:p>
                  </a:txBody>
                  <a:tcPr anchor="ctr"/>
                </a:tc>
                <a:tc>
                  <a:txBody>
                    <a:bodyPr/>
                    <a:lstStyle/>
                    <a:p>
                      <a:r>
                        <a:rPr lang="en-US" sz="1400"/>
                        <a:t>Sets the width of the bottom border</a:t>
                      </a:r>
                    </a:p>
                  </a:txBody>
                  <a:tcPr anchor="ctr"/>
                </a:tc>
                <a:tc>
                  <a:txBody>
                    <a:bodyPr/>
                    <a:lstStyle/>
                    <a:p>
                      <a:r>
                        <a:rPr lang="en-US" sz="1400" i="1"/>
                        <a:t>border-width</a:t>
                      </a:r>
                      <a:endParaRPr lang="en-US" sz="1400"/>
                    </a:p>
                  </a:txBody>
                  <a:tcPr anchor="ctr"/>
                </a:tc>
                <a:tc>
                  <a:txBody>
                    <a:bodyPr/>
                    <a:lstStyle/>
                    <a:p>
                      <a:r>
                        <a:rPr lang="en-US" sz="1400"/>
                        <a:t>1</a:t>
                      </a:r>
                    </a:p>
                  </a:txBody>
                  <a:tcPr anchor="ctr"/>
                </a:tc>
                <a:extLst>
                  <a:ext uri="{0D108BD9-81ED-4DB2-BD59-A6C34878D82A}">
                    <a16:rowId xmlns:a16="http://schemas.microsoft.com/office/drawing/2014/main" val="10005"/>
                  </a:ext>
                </a:extLst>
              </a:tr>
              <a:tr h="370840">
                <a:tc>
                  <a:txBody>
                    <a:bodyPr/>
                    <a:lstStyle/>
                    <a:p>
                      <a:r>
                        <a:rPr lang="en-US" sz="1400" dirty="0"/>
                        <a:t>border-color</a:t>
                      </a:r>
                    </a:p>
                  </a:txBody>
                  <a:tcPr anchor="ctr"/>
                </a:tc>
                <a:tc>
                  <a:txBody>
                    <a:bodyPr/>
                    <a:lstStyle/>
                    <a:p>
                      <a:r>
                        <a:rPr lang="en-US" sz="1400"/>
                        <a:t>Sets the color of the four borders</a:t>
                      </a:r>
                    </a:p>
                  </a:txBody>
                  <a:tcPr anchor="ctr"/>
                </a:tc>
                <a:tc>
                  <a:txBody>
                    <a:bodyPr/>
                    <a:lstStyle/>
                    <a:p>
                      <a:r>
                        <a:rPr lang="en-US" sz="1400" i="1" dirty="0" err="1"/>
                        <a:t>color_name</a:t>
                      </a:r>
                      <a:r>
                        <a:rPr lang="en-US" sz="1400" i="1" dirty="0"/>
                        <a:t>, </a:t>
                      </a:r>
                      <a:r>
                        <a:rPr lang="en-US" sz="1400" i="1" dirty="0" err="1"/>
                        <a:t>hex_number</a:t>
                      </a:r>
                      <a:r>
                        <a:rPr lang="en-US" sz="1400" i="1" dirty="0"/>
                        <a:t>, </a:t>
                      </a:r>
                      <a:r>
                        <a:rPr lang="en-US" sz="1400" i="1" dirty="0" err="1"/>
                        <a:t>rgb_number</a:t>
                      </a:r>
                      <a:r>
                        <a:rPr lang="en-US" sz="1400" i="1" dirty="0"/>
                        <a:t>, </a:t>
                      </a:r>
                      <a:r>
                        <a:rPr lang="en-US" sz="1400" dirty="0"/>
                        <a:t>transparent, inherit</a:t>
                      </a:r>
                    </a:p>
                  </a:txBody>
                  <a:tcPr anchor="ctr"/>
                </a:tc>
                <a:tc>
                  <a:txBody>
                    <a:bodyPr/>
                    <a:lstStyle/>
                    <a:p>
                      <a:r>
                        <a:rPr lang="en-US" sz="1400"/>
                        <a:t>1</a:t>
                      </a:r>
                    </a:p>
                  </a:txBody>
                  <a:tcPr anchor="ctr"/>
                </a:tc>
                <a:extLst>
                  <a:ext uri="{0D108BD9-81ED-4DB2-BD59-A6C34878D82A}">
                    <a16:rowId xmlns:a16="http://schemas.microsoft.com/office/drawing/2014/main" val="10006"/>
                  </a:ext>
                </a:extLst>
              </a:tr>
              <a:tr h="370840">
                <a:tc>
                  <a:txBody>
                    <a:bodyPr/>
                    <a:lstStyle/>
                    <a:p>
                      <a:r>
                        <a:rPr lang="en-US" sz="1400" dirty="0"/>
                        <a:t>border-left</a:t>
                      </a:r>
                    </a:p>
                  </a:txBody>
                  <a:tcPr anchor="ctr"/>
                </a:tc>
                <a:tc>
                  <a:txBody>
                    <a:bodyPr/>
                    <a:lstStyle/>
                    <a:p>
                      <a:r>
                        <a:rPr lang="en-US" sz="1400"/>
                        <a:t>Sets all the left border properties in one declaration</a:t>
                      </a:r>
                    </a:p>
                  </a:txBody>
                  <a:tcPr anchor="ctr"/>
                </a:tc>
                <a:tc>
                  <a:txBody>
                    <a:bodyPr/>
                    <a:lstStyle/>
                    <a:p>
                      <a:r>
                        <a:rPr lang="en-US" sz="1400" i="1" dirty="0"/>
                        <a:t>border-left-width, border-left-style, border-left-color</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7"/>
                  </a:ext>
                </a:extLst>
              </a:tr>
              <a:tr h="370840">
                <a:tc>
                  <a:txBody>
                    <a:bodyPr/>
                    <a:lstStyle/>
                    <a:p>
                      <a:r>
                        <a:rPr lang="en-US" sz="1400" dirty="0"/>
                        <a:t>border-left-color</a:t>
                      </a:r>
                    </a:p>
                  </a:txBody>
                  <a:tcPr anchor="ctr"/>
                </a:tc>
                <a:tc>
                  <a:txBody>
                    <a:bodyPr/>
                    <a:lstStyle/>
                    <a:p>
                      <a:r>
                        <a:rPr lang="en-US" sz="1400"/>
                        <a:t>Sets the color of the left border</a:t>
                      </a:r>
                    </a:p>
                  </a:txBody>
                  <a:tcPr anchor="ctr"/>
                </a:tc>
                <a:tc>
                  <a:txBody>
                    <a:bodyPr/>
                    <a:lstStyle/>
                    <a:p>
                      <a:r>
                        <a:rPr lang="en-US" sz="1400" i="1"/>
                        <a:t>border-color</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8"/>
                  </a:ext>
                </a:extLst>
              </a:tr>
              <a:tr h="370840">
                <a:tc>
                  <a:txBody>
                    <a:bodyPr/>
                    <a:lstStyle/>
                    <a:p>
                      <a:r>
                        <a:rPr lang="en-US" sz="1400" dirty="0"/>
                        <a:t>border-left-style</a:t>
                      </a:r>
                    </a:p>
                  </a:txBody>
                  <a:tcPr anchor="ctr"/>
                </a:tc>
                <a:tc>
                  <a:txBody>
                    <a:bodyPr/>
                    <a:lstStyle/>
                    <a:p>
                      <a:r>
                        <a:rPr lang="en-US" sz="1400"/>
                        <a:t>Sets the style of the left border</a:t>
                      </a:r>
                    </a:p>
                  </a:txBody>
                  <a:tcPr anchor="ctr"/>
                </a:tc>
                <a:tc>
                  <a:txBody>
                    <a:bodyPr/>
                    <a:lstStyle/>
                    <a:p>
                      <a:r>
                        <a:rPr lang="en-US" sz="1400" i="1"/>
                        <a:t>border-style</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9"/>
                  </a:ext>
                </a:extLst>
              </a:tr>
              <a:tr h="370840">
                <a:tc>
                  <a:txBody>
                    <a:bodyPr/>
                    <a:lstStyle/>
                    <a:p>
                      <a:r>
                        <a:rPr lang="en-US" sz="1400" dirty="0"/>
                        <a:t>border-left-width</a:t>
                      </a:r>
                    </a:p>
                  </a:txBody>
                  <a:tcPr anchor="ctr"/>
                </a:tc>
                <a:tc>
                  <a:txBody>
                    <a:bodyPr/>
                    <a:lstStyle/>
                    <a:p>
                      <a:r>
                        <a:rPr lang="en-US" sz="1400"/>
                        <a:t>Sets the width of the left border</a:t>
                      </a:r>
                    </a:p>
                  </a:txBody>
                  <a:tcPr anchor="ctr"/>
                </a:tc>
                <a:tc>
                  <a:txBody>
                    <a:bodyPr/>
                    <a:lstStyle/>
                    <a:p>
                      <a:r>
                        <a:rPr lang="en-US" sz="1400" i="1"/>
                        <a:t>border-width</a:t>
                      </a:r>
                      <a:endParaRPr lang="en-US" sz="1400"/>
                    </a:p>
                  </a:txBody>
                  <a:tcPr anchor="ctr"/>
                </a:tc>
                <a:tc>
                  <a:txBody>
                    <a:bodyPr/>
                    <a:lstStyle/>
                    <a:p>
                      <a:r>
                        <a:rPr lang="en-US" sz="1400" dirty="0"/>
                        <a:t>1</a:t>
                      </a:r>
                    </a:p>
                  </a:txBody>
                  <a:tcPr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Border Properties</a:t>
            </a:r>
          </a:p>
        </p:txBody>
      </p:sp>
      <p:graphicFrame>
        <p:nvGraphicFramePr>
          <p:cNvPr id="4" name="Table 3"/>
          <p:cNvGraphicFramePr>
            <a:graphicFrameLocks noGrp="1"/>
          </p:cNvGraphicFramePr>
          <p:nvPr/>
        </p:nvGraphicFramePr>
        <p:xfrm>
          <a:off x="266700" y="2057400"/>
          <a:ext cx="8610600" cy="45212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dirty="0"/>
                        <a:t>Description</a:t>
                      </a:r>
                    </a:p>
                  </a:txBody>
                  <a:tcPr anchor="ctr"/>
                </a:tc>
                <a:tc>
                  <a:txBody>
                    <a:bodyPr/>
                    <a:lstStyle/>
                    <a:p>
                      <a:pPr algn="l"/>
                      <a:r>
                        <a:rPr lang="en-US" sz="1400"/>
                        <a:t>Values</a:t>
                      </a:r>
                    </a:p>
                  </a:txBody>
                  <a:tcPr anchor="ctr"/>
                </a:tc>
                <a:tc>
                  <a:txBody>
                    <a:bodyPr/>
                    <a:lstStyle/>
                    <a:p>
                      <a:pPr algn="l"/>
                      <a:r>
                        <a:rPr lang="en-US" sz="1400"/>
                        <a:t>CSS</a:t>
                      </a:r>
                    </a:p>
                  </a:txBody>
                  <a:tcPr anchor="ctr"/>
                </a:tc>
                <a:extLst>
                  <a:ext uri="{0D108BD9-81ED-4DB2-BD59-A6C34878D82A}">
                    <a16:rowId xmlns:a16="http://schemas.microsoft.com/office/drawing/2014/main" val="10000"/>
                  </a:ext>
                </a:extLst>
              </a:tr>
              <a:tr h="370840">
                <a:tc>
                  <a:txBody>
                    <a:bodyPr/>
                    <a:lstStyle/>
                    <a:p>
                      <a:r>
                        <a:rPr lang="en-US" sz="1400" dirty="0"/>
                        <a:t>border-right</a:t>
                      </a:r>
                    </a:p>
                  </a:txBody>
                  <a:tcPr anchor="ctr"/>
                </a:tc>
                <a:tc>
                  <a:txBody>
                    <a:bodyPr/>
                    <a:lstStyle/>
                    <a:p>
                      <a:r>
                        <a:rPr lang="en-US" sz="1400"/>
                        <a:t>Sets all the right border properties in one declaration</a:t>
                      </a:r>
                    </a:p>
                  </a:txBody>
                  <a:tcPr anchor="ctr"/>
                </a:tc>
                <a:tc>
                  <a:txBody>
                    <a:bodyPr/>
                    <a:lstStyle/>
                    <a:p>
                      <a:r>
                        <a:rPr lang="en-US" sz="1400" i="1" dirty="0"/>
                        <a:t>border-right-width, border-right-style, border-right-color</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1"/>
                  </a:ext>
                </a:extLst>
              </a:tr>
              <a:tr h="370840">
                <a:tc>
                  <a:txBody>
                    <a:bodyPr/>
                    <a:lstStyle/>
                    <a:p>
                      <a:r>
                        <a:rPr lang="en-US" sz="1400" dirty="0"/>
                        <a:t>border-right-color</a:t>
                      </a:r>
                    </a:p>
                  </a:txBody>
                  <a:tcPr anchor="ctr"/>
                </a:tc>
                <a:tc>
                  <a:txBody>
                    <a:bodyPr/>
                    <a:lstStyle/>
                    <a:p>
                      <a:r>
                        <a:rPr lang="en-US" sz="1400"/>
                        <a:t>Sets the color of the right border</a:t>
                      </a:r>
                    </a:p>
                  </a:txBody>
                  <a:tcPr anchor="ctr"/>
                </a:tc>
                <a:tc>
                  <a:txBody>
                    <a:bodyPr/>
                    <a:lstStyle/>
                    <a:p>
                      <a:r>
                        <a:rPr lang="en-US" sz="1400" i="1" dirty="0"/>
                        <a:t>border-color</a:t>
                      </a:r>
                      <a:endParaRPr lang="en-US" sz="1400" dirty="0"/>
                    </a:p>
                  </a:txBody>
                  <a:tcPr anchor="ctr"/>
                </a:tc>
                <a:tc>
                  <a:txBody>
                    <a:bodyPr/>
                    <a:lstStyle/>
                    <a:p>
                      <a:r>
                        <a:rPr lang="en-US" sz="1400"/>
                        <a:t>2</a:t>
                      </a:r>
                    </a:p>
                  </a:txBody>
                  <a:tcPr anchor="ctr"/>
                </a:tc>
                <a:extLst>
                  <a:ext uri="{0D108BD9-81ED-4DB2-BD59-A6C34878D82A}">
                    <a16:rowId xmlns:a16="http://schemas.microsoft.com/office/drawing/2014/main" val="10002"/>
                  </a:ext>
                </a:extLst>
              </a:tr>
              <a:tr h="370840">
                <a:tc>
                  <a:txBody>
                    <a:bodyPr/>
                    <a:lstStyle/>
                    <a:p>
                      <a:r>
                        <a:rPr lang="en-US" sz="1400" dirty="0"/>
                        <a:t>border-right-style</a:t>
                      </a:r>
                    </a:p>
                  </a:txBody>
                  <a:tcPr anchor="ctr"/>
                </a:tc>
                <a:tc>
                  <a:txBody>
                    <a:bodyPr/>
                    <a:lstStyle/>
                    <a:p>
                      <a:r>
                        <a:rPr lang="en-US" sz="1400"/>
                        <a:t>Sets the style of the right border</a:t>
                      </a:r>
                    </a:p>
                  </a:txBody>
                  <a:tcPr anchor="ctr"/>
                </a:tc>
                <a:tc>
                  <a:txBody>
                    <a:bodyPr/>
                    <a:lstStyle/>
                    <a:p>
                      <a:r>
                        <a:rPr lang="en-US" sz="1400" i="1" dirty="0"/>
                        <a:t>border-style</a:t>
                      </a:r>
                      <a:endParaRPr lang="en-US" sz="1400" dirty="0"/>
                    </a:p>
                  </a:txBody>
                  <a:tcPr anchor="ctr"/>
                </a:tc>
                <a:tc>
                  <a:txBody>
                    <a:bodyPr/>
                    <a:lstStyle/>
                    <a:p>
                      <a:r>
                        <a:rPr lang="en-US" sz="1400"/>
                        <a:t>2</a:t>
                      </a:r>
                    </a:p>
                  </a:txBody>
                  <a:tcPr anchor="ctr"/>
                </a:tc>
                <a:extLst>
                  <a:ext uri="{0D108BD9-81ED-4DB2-BD59-A6C34878D82A}">
                    <a16:rowId xmlns:a16="http://schemas.microsoft.com/office/drawing/2014/main" val="10003"/>
                  </a:ext>
                </a:extLst>
              </a:tr>
              <a:tr h="370840">
                <a:tc>
                  <a:txBody>
                    <a:bodyPr/>
                    <a:lstStyle/>
                    <a:p>
                      <a:r>
                        <a:rPr lang="en-US" sz="1400" dirty="0"/>
                        <a:t>border-right-width</a:t>
                      </a:r>
                    </a:p>
                  </a:txBody>
                  <a:tcPr anchor="ctr"/>
                </a:tc>
                <a:tc>
                  <a:txBody>
                    <a:bodyPr/>
                    <a:lstStyle/>
                    <a:p>
                      <a:r>
                        <a:rPr lang="en-US" sz="1400"/>
                        <a:t>Sets the width of the right border</a:t>
                      </a:r>
                    </a:p>
                  </a:txBody>
                  <a:tcPr anchor="ctr"/>
                </a:tc>
                <a:tc>
                  <a:txBody>
                    <a:bodyPr/>
                    <a:lstStyle/>
                    <a:p>
                      <a:r>
                        <a:rPr lang="en-US" sz="1400" i="1" dirty="0"/>
                        <a:t>border-width</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4"/>
                  </a:ext>
                </a:extLst>
              </a:tr>
              <a:tr h="370840">
                <a:tc>
                  <a:txBody>
                    <a:bodyPr/>
                    <a:lstStyle/>
                    <a:p>
                      <a:r>
                        <a:rPr lang="en-US" sz="1400" dirty="0"/>
                        <a:t>border-style</a:t>
                      </a:r>
                    </a:p>
                  </a:txBody>
                  <a:tcPr anchor="ctr"/>
                </a:tc>
                <a:tc>
                  <a:txBody>
                    <a:bodyPr/>
                    <a:lstStyle/>
                    <a:p>
                      <a:r>
                        <a:rPr lang="en-US" sz="1400"/>
                        <a:t>Sets the style of the four borders</a:t>
                      </a:r>
                    </a:p>
                  </a:txBody>
                  <a:tcPr anchor="ctr"/>
                </a:tc>
                <a:tc>
                  <a:txBody>
                    <a:bodyPr/>
                    <a:lstStyle/>
                    <a:p>
                      <a:r>
                        <a:rPr lang="en-US" sz="1400" dirty="0"/>
                        <a:t>none, hidden, dotted, dashed,</a:t>
                      </a:r>
                      <a:r>
                        <a:rPr lang="en-US" sz="1400" baseline="0" dirty="0"/>
                        <a:t> </a:t>
                      </a:r>
                      <a:r>
                        <a:rPr lang="en-US" sz="1400" dirty="0"/>
                        <a:t>solid, double, groove, ridge, inset, outset, inherit</a:t>
                      </a:r>
                    </a:p>
                  </a:txBody>
                  <a:tcPr anchor="ctr"/>
                </a:tc>
                <a:tc>
                  <a:txBody>
                    <a:bodyPr/>
                    <a:lstStyle/>
                    <a:p>
                      <a:r>
                        <a:rPr lang="en-US" sz="1400" dirty="0"/>
                        <a:t>1</a:t>
                      </a:r>
                    </a:p>
                  </a:txBody>
                  <a:tcPr anchor="ctr"/>
                </a:tc>
                <a:extLst>
                  <a:ext uri="{0D108BD9-81ED-4DB2-BD59-A6C34878D82A}">
                    <a16:rowId xmlns:a16="http://schemas.microsoft.com/office/drawing/2014/main" val="10005"/>
                  </a:ext>
                </a:extLst>
              </a:tr>
              <a:tr h="370840">
                <a:tc>
                  <a:txBody>
                    <a:bodyPr/>
                    <a:lstStyle/>
                    <a:p>
                      <a:r>
                        <a:rPr lang="en-US" sz="1400" dirty="0"/>
                        <a:t>border-top</a:t>
                      </a:r>
                    </a:p>
                  </a:txBody>
                  <a:tcPr anchor="ctr"/>
                </a:tc>
                <a:tc>
                  <a:txBody>
                    <a:bodyPr/>
                    <a:lstStyle/>
                    <a:p>
                      <a:r>
                        <a:rPr lang="en-US" sz="1400"/>
                        <a:t>Sets all the top border properties in one declaration</a:t>
                      </a:r>
                    </a:p>
                  </a:txBody>
                  <a:tcPr anchor="ctr"/>
                </a:tc>
                <a:tc>
                  <a:txBody>
                    <a:bodyPr/>
                    <a:lstStyle/>
                    <a:p>
                      <a:r>
                        <a:rPr lang="en-US" sz="1400" i="1" dirty="0"/>
                        <a:t>border-top-width, border-top-style, border-top-color</a:t>
                      </a:r>
                      <a:endParaRPr lang="en-US" sz="1400" dirty="0"/>
                    </a:p>
                  </a:txBody>
                  <a:tcPr anchor="ctr"/>
                </a:tc>
                <a:tc>
                  <a:txBody>
                    <a:bodyPr/>
                    <a:lstStyle/>
                    <a:p>
                      <a:r>
                        <a:rPr lang="en-US" sz="1400"/>
                        <a:t>1</a:t>
                      </a:r>
                    </a:p>
                  </a:txBody>
                  <a:tcPr anchor="ctr"/>
                </a:tc>
                <a:extLst>
                  <a:ext uri="{0D108BD9-81ED-4DB2-BD59-A6C34878D82A}">
                    <a16:rowId xmlns:a16="http://schemas.microsoft.com/office/drawing/2014/main" val="10006"/>
                  </a:ext>
                </a:extLst>
              </a:tr>
              <a:tr h="370840">
                <a:tc>
                  <a:txBody>
                    <a:bodyPr/>
                    <a:lstStyle/>
                    <a:p>
                      <a:r>
                        <a:rPr lang="en-US" sz="1400" dirty="0"/>
                        <a:t>border-top-color</a:t>
                      </a:r>
                    </a:p>
                  </a:txBody>
                  <a:tcPr anchor="ctr"/>
                </a:tc>
                <a:tc>
                  <a:txBody>
                    <a:bodyPr/>
                    <a:lstStyle/>
                    <a:p>
                      <a:r>
                        <a:rPr lang="en-US" sz="1400"/>
                        <a:t>Sets the color of the top border</a:t>
                      </a:r>
                    </a:p>
                  </a:txBody>
                  <a:tcPr anchor="ctr"/>
                </a:tc>
                <a:tc>
                  <a:txBody>
                    <a:bodyPr/>
                    <a:lstStyle/>
                    <a:p>
                      <a:r>
                        <a:rPr lang="en-US" sz="1400" i="1"/>
                        <a:t>border-color</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7"/>
                  </a:ext>
                </a:extLst>
              </a:tr>
              <a:tr h="370840">
                <a:tc>
                  <a:txBody>
                    <a:bodyPr/>
                    <a:lstStyle/>
                    <a:p>
                      <a:r>
                        <a:rPr lang="en-US" sz="1400" dirty="0"/>
                        <a:t>border-top-style</a:t>
                      </a:r>
                    </a:p>
                  </a:txBody>
                  <a:tcPr anchor="ctr"/>
                </a:tc>
                <a:tc>
                  <a:txBody>
                    <a:bodyPr/>
                    <a:lstStyle/>
                    <a:p>
                      <a:r>
                        <a:rPr lang="en-US" sz="1400"/>
                        <a:t>Sets the style of the top border</a:t>
                      </a:r>
                    </a:p>
                  </a:txBody>
                  <a:tcPr anchor="ctr"/>
                </a:tc>
                <a:tc>
                  <a:txBody>
                    <a:bodyPr/>
                    <a:lstStyle/>
                    <a:p>
                      <a:r>
                        <a:rPr lang="en-US" sz="1400" i="1"/>
                        <a:t>border-style</a:t>
                      </a:r>
                      <a:endParaRPr lang="en-US" sz="1400"/>
                    </a:p>
                  </a:txBody>
                  <a:tcPr anchor="ctr"/>
                </a:tc>
                <a:tc>
                  <a:txBody>
                    <a:bodyPr/>
                    <a:lstStyle/>
                    <a:p>
                      <a:r>
                        <a:rPr lang="en-US" sz="1400"/>
                        <a:t>2</a:t>
                      </a:r>
                    </a:p>
                  </a:txBody>
                  <a:tcPr anchor="ctr"/>
                </a:tc>
                <a:extLst>
                  <a:ext uri="{0D108BD9-81ED-4DB2-BD59-A6C34878D82A}">
                    <a16:rowId xmlns:a16="http://schemas.microsoft.com/office/drawing/2014/main" val="10008"/>
                  </a:ext>
                </a:extLst>
              </a:tr>
              <a:tr h="370840">
                <a:tc>
                  <a:txBody>
                    <a:bodyPr/>
                    <a:lstStyle/>
                    <a:p>
                      <a:r>
                        <a:rPr lang="en-US" sz="1400" dirty="0"/>
                        <a:t>border-top-width</a:t>
                      </a:r>
                    </a:p>
                  </a:txBody>
                  <a:tcPr anchor="ctr"/>
                </a:tc>
                <a:tc>
                  <a:txBody>
                    <a:bodyPr/>
                    <a:lstStyle/>
                    <a:p>
                      <a:r>
                        <a:rPr lang="en-US" sz="1400"/>
                        <a:t>Sets the width of the top border</a:t>
                      </a:r>
                    </a:p>
                  </a:txBody>
                  <a:tcPr anchor="ctr"/>
                </a:tc>
                <a:tc>
                  <a:txBody>
                    <a:bodyPr/>
                    <a:lstStyle/>
                    <a:p>
                      <a:r>
                        <a:rPr lang="en-US" sz="1400" i="1"/>
                        <a:t>border-width</a:t>
                      </a:r>
                      <a:endParaRPr lang="en-US" sz="1400"/>
                    </a:p>
                  </a:txBody>
                  <a:tcPr anchor="ctr"/>
                </a:tc>
                <a:tc>
                  <a:txBody>
                    <a:bodyPr/>
                    <a:lstStyle/>
                    <a:p>
                      <a:r>
                        <a:rPr lang="en-US" sz="1400"/>
                        <a:t>1</a:t>
                      </a:r>
                    </a:p>
                  </a:txBody>
                  <a:tcPr anchor="ctr"/>
                </a:tc>
                <a:extLst>
                  <a:ext uri="{0D108BD9-81ED-4DB2-BD59-A6C34878D82A}">
                    <a16:rowId xmlns:a16="http://schemas.microsoft.com/office/drawing/2014/main" val="10009"/>
                  </a:ext>
                </a:extLst>
              </a:tr>
              <a:tr h="370840">
                <a:tc>
                  <a:txBody>
                    <a:bodyPr/>
                    <a:lstStyle/>
                    <a:p>
                      <a:r>
                        <a:rPr lang="en-US" sz="1400" dirty="0"/>
                        <a:t>border-width</a:t>
                      </a:r>
                    </a:p>
                  </a:txBody>
                  <a:tcPr anchor="ctr"/>
                </a:tc>
                <a:tc>
                  <a:txBody>
                    <a:bodyPr/>
                    <a:lstStyle/>
                    <a:p>
                      <a:r>
                        <a:rPr lang="en-US" sz="1400" dirty="0"/>
                        <a:t>Sets the width of the four borders</a:t>
                      </a:r>
                    </a:p>
                  </a:txBody>
                  <a:tcPr anchor="ctr"/>
                </a:tc>
                <a:tc>
                  <a:txBody>
                    <a:bodyPr/>
                    <a:lstStyle/>
                    <a:p>
                      <a:r>
                        <a:rPr lang="en-US" sz="1400" dirty="0"/>
                        <a:t>thin, medium, thick, </a:t>
                      </a:r>
                      <a:r>
                        <a:rPr lang="en-US" sz="1400" i="1" dirty="0"/>
                        <a:t>length, </a:t>
                      </a:r>
                      <a:r>
                        <a:rPr lang="en-US" sz="1400" dirty="0"/>
                        <a:t>inherit</a:t>
                      </a:r>
                    </a:p>
                  </a:txBody>
                  <a:tcPr anchor="ctr"/>
                </a:tc>
                <a:tc>
                  <a:txBody>
                    <a:bodyPr/>
                    <a:lstStyle/>
                    <a:p>
                      <a:r>
                        <a:rPr lang="en-US" sz="1400" dirty="0"/>
                        <a:t>1</a:t>
                      </a:r>
                    </a:p>
                  </a:txBody>
                  <a:tcPr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Outlines</a:t>
            </a:r>
          </a:p>
        </p:txBody>
      </p:sp>
      <p:sp>
        <p:nvSpPr>
          <p:cNvPr id="3" name="Content Placeholder 2"/>
          <p:cNvSpPr>
            <a:spLocks noGrp="1"/>
          </p:cNvSpPr>
          <p:nvPr>
            <p:ph idx="1"/>
          </p:nvPr>
        </p:nvSpPr>
        <p:spPr/>
        <p:txBody>
          <a:bodyPr/>
          <a:lstStyle/>
          <a:p>
            <a:r>
              <a:rPr lang="en-US" dirty="0"/>
              <a:t>An outline is a line that is drawn around elements, outside the border edge, to make the element "stand out".</a:t>
            </a:r>
          </a:p>
          <a:p>
            <a:r>
              <a:rPr lang="en-US" dirty="0"/>
              <a:t>The outline properties specifies the style, color, and width of an outline.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Outlines</a:t>
            </a:r>
          </a:p>
        </p:txBody>
      </p:sp>
      <p:sp>
        <p:nvSpPr>
          <p:cNvPr id="3" name="Content Placeholder 2"/>
          <p:cNvSpPr>
            <a:spLocks noGrp="1"/>
          </p:cNvSpPr>
          <p:nvPr>
            <p:ph idx="1"/>
          </p:nvPr>
        </p:nvSpPr>
        <p:spPr/>
        <p:txBody>
          <a:bodyPr>
            <a:normAutofit fontScale="85000" lnSpcReduction="10000"/>
          </a:bodyPr>
          <a:lstStyle/>
          <a:p>
            <a:pPr>
              <a:buNone/>
            </a:pPr>
            <a:r>
              <a:rPr lang="en-US" b="1" dirty="0"/>
              <a:t>Examples</a:t>
            </a:r>
          </a:p>
          <a:p>
            <a:pPr>
              <a:buNone/>
            </a:pPr>
            <a:endParaRPr lang="en-US" b="1" dirty="0"/>
          </a:p>
          <a:p>
            <a:r>
              <a:rPr lang="en-US" dirty="0">
                <a:hlinkClick r:id="rId2" action="ppaction://hlinkfile"/>
              </a:rPr>
              <a:t>Draw a line around an element (outline)</a:t>
            </a:r>
            <a:br>
              <a:rPr lang="en-US" dirty="0"/>
            </a:br>
            <a:r>
              <a:rPr lang="en-US" dirty="0"/>
              <a:t>This example demonstrates how to draw a line around an element, outside the border edge.</a:t>
            </a:r>
          </a:p>
          <a:p>
            <a:r>
              <a:rPr lang="en-US" dirty="0">
                <a:hlinkClick r:id="rId3" action="ppaction://hlinkfile"/>
              </a:rPr>
              <a:t>Set the style of an outline</a:t>
            </a:r>
            <a:br>
              <a:rPr lang="en-US" dirty="0"/>
            </a:br>
            <a:r>
              <a:rPr lang="en-US" dirty="0"/>
              <a:t>This example demonstrates how to set the style of an outline.</a:t>
            </a:r>
          </a:p>
          <a:p>
            <a:r>
              <a:rPr lang="en-US" dirty="0">
                <a:hlinkClick r:id="rId4" action="ppaction://hlinkfile"/>
              </a:rPr>
              <a:t>Set the color of an outline</a:t>
            </a:r>
            <a:br>
              <a:rPr lang="en-US" dirty="0"/>
            </a:br>
            <a:r>
              <a:rPr lang="en-US" dirty="0"/>
              <a:t>This example demonstrates how to set the color of an outline.</a:t>
            </a:r>
          </a:p>
          <a:p>
            <a:r>
              <a:rPr lang="en-US" dirty="0">
                <a:hlinkClick r:id="rId5" action="ppaction://hlinkfile"/>
              </a:rPr>
              <a:t>Set the width of an outline</a:t>
            </a:r>
            <a:br>
              <a:rPr lang="en-US" dirty="0"/>
            </a:br>
            <a:r>
              <a:rPr lang="en-US" dirty="0"/>
              <a:t>This example demonstrates how to set the width of an outline.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Outlines</a:t>
            </a:r>
          </a:p>
        </p:txBody>
      </p:sp>
      <p:sp>
        <p:nvSpPr>
          <p:cNvPr id="3" name="Content Placeholder 2"/>
          <p:cNvSpPr>
            <a:spLocks noGrp="1"/>
          </p:cNvSpPr>
          <p:nvPr>
            <p:ph idx="1"/>
          </p:nvPr>
        </p:nvSpPr>
        <p:spPr/>
        <p:txBody>
          <a:bodyPr/>
          <a:lstStyle/>
          <a:p>
            <a:pPr>
              <a:buNone/>
            </a:pPr>
            <a:r>
              <a:rPr lang="en-US" sz="2000" b="1" dirty="0"/>
              <a:t>All CSS Outline Properties</a:t>
            </a:r>
          </a:p>
          <a:p>
            <a:pPr>
              <a:buNone/>
            </a:pPr>
            <a:endParaRPr lang="en-US" sz="2000" b="1" dirty="0"/>
          </a:p>
          <a:p>
            <a:pPr>
              <a:buNone/>
            </a:pPr>
            <a:r>
              <a:rPr lang="en-US" sz="1400" dirty="0"/>
              <a:t>The number in the "CSS" column indicates in which CSS version the property is defined (CSS1 or CSS2).</a:t>
            </a:r>
          </a:p>
          <a:p>
            <a:endParaRPr lang="en-US" dirty="0"/>
          </a:p>
        </p:txBody>
      </p:sp>
      <p:graphicFrame>
        <p:nvGraphicFramePr>
          <p:cNvPr id="4" name="Table 3"/>
          <p:cNvGraphicFramePr>
            <a:graphicFrameLocks noGrp="1"/>
          </p:cNvGraphicFramePr>
          <p:nvPr/>
        </p:nvGraphicFramePr>
        <p:xfrm>
          <a:off x="457200" y="3200400"/>
          <a:ext cx="8229600" cy="22961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a:t>Description</a:t>
                      </a:r>
                    </a:p>
                  </a:txBody>
                  <a:tcPr anchor="ctr"/>
                </a:tc>
                <a:tc>
                  <a:txBody>
                    <a:bodyPr/>
                    <a:lstStyle/>
                    <a:p>
                      <a:pPr algn="l"/>
                      <a:r>
                        <a:rPr lang="en-US" sz="1400"/>
                        <a:t>Values</a:t>
                      </a:r>
                    </a:p>
                  </a:txBody>
                  <a:tcPr anchor="ctr"/>
                </a:tc>
                <a:tc>
                  <a:txBody>
                    <a:bodyPr/>
                    <a:lstStyle/>
                    <a:p>
                      <a:pPr algn="l"/>
                      <a:r>
                        <a:rPr lang="en-US" sz="1400" dirty="0"/>
                        <a:t>CSS</a:t>
                      </a:r>
                    </a:p>
                  </a:txBody>
                  <a:tcPr anchor="ctr"/>
                </a:tc>
                <a:extLst>
                  <a:ext uri="{0D108BD9-81ED-4DB2-BD59-A6C34878D82A}">
                    <a16:rowId xmlns:a16="http://schemas.microsoft.com/office/drawing/2014/main" val="10000"/>
                  </a:ext>
                </a:extLst>
              </a:tr>
              <a:tr h="370840">
                <a:tc>
                  <a:txBody>
                    <a:bodyPr/>
                    <a:lstStyle/>
                    <a:p>
                      <a:r>
                        <a:rPr lang="en-US" sz="1400" dirty="0"/>
                        <a:t>outline </a:t>
                      </a:r>
                    </a:p>
                  </a:txBody>
                  <a:tcPr anchor="ctr"/>
                </a:tc>
                <a:tc>
                  <a:txBody>
                    <a:bodyPr/>
                    <a:lstStyle/>
                    <a:p>
                      <a:r>
                        <a:rPr lang="en-US" sz="1400"/>
                        <a:t>Sets all the outline properties in one declaration</a:t>
                      </a:r>
                    </a:p>
                  </a:txBody>
                  <a:tcPr anchor="ctr"/>
                </a:tc>
                <a:tc>
                  <a:txBody>
                    <a:bodyPr/>
                    <a:lstStyle/>
                    <a:p>
                      <a:r>
                        <a:rPr lang="en-US" sz="1400" i="1" dirty="0"/>
                        <a:t>outline-color, outline-style, outline-width, </a:t>
                      </a:r>
                      <a:r>
                        <a:rPr lang="en-US" sz="1400" dirty="0"/>
                        <a:t>inherit</a:t>
                      </a:r>
                    </a:p>
                  </a:txBody>
                  <a:tcPr anchor="ctr"/>
                </a:tc>
                <a:tc>
                  <a:txBody>
                    <a:bodyPr/>
                    <a:lstStyle/>
                    <a:p>
                      <a:r>
                        <a:rPr lang="en-US" sz="1400" dirty="0"/>
                        <a:t>2</a:t>
                      </a:r>
                    </a:p>
                  </a:txBody>
                  <a:tcPr anchor="ctr"/>
                </a:tc>
                <a:extLst>
                  <a:ext uri="{0D108BD9-81ED-4DB2-BD59-A6C34878D82A}">
                    <a16:rowId xmlns:a16="http://schemas.microsoft.com/office/drawing/2014/main" val="10001"/>
                  </a:ext>
                </a:extLst>
              </a:tr>
              <a:tr h="370840">
                <a:tc>
                  <a:txBody>
                    <a:bodyPr/>
                    <a:lstStyle/>
                    <a:p>
                      <a:r>
                        <a:rPr lang="en-US" sz="1400" dirty="0"/>
                        <a:t>outline-color </a:t>
                      </a:r>
                    </a:p>
                  </a:txBody>
                  <a:tcPr anchor="ctr"/>
                </a:tc>
                <a:tc>
                  <a:txBody>
                    <a:bodyPr/>
                    <a:lstStyle/>
                    <a:p>
                      <a:r>
                        <a:rPr lang="en-US" sz="1400"/>
                        <a:t>Sets the color of an outline</a:t>
                      </a:r>
                    </a:p>
                  </a:txBody>
                  <a:tcPr anchor="ctr"/>
                </a:tc>
                <a:tc>
                  <a:txBody>
                    <a:bodyPr/>
                    <a:lstStyle/>
                    <a:p>
                      <a:r>
                        <a:rPr lang="en-US" sz="1400" i="1" dirty="0" err="1"/>
                        <a:t>color_name</a:t>
                      </a:r>
                      <a:r>
                        <a:rPr lang="en-US" sz="1400" i="1" dirty="0"/>
                        <a:t>, </a:t>
                      </a:r>
                      <a:r>
                        <a:rPr lang="en-US" sz="1400" i="1" dirty="0" err="1"/>
                        <a:t>hex_number</a:t>
                      </a:r>
                      <a:r>
                        <a:rPr lang="en-US" sz="1400" i="1" dirty="0"/>
                        <a:t>, </a:t>
                      </a:r>
                      <a:r>
                        <a:rPr lang="en-US" sz="1400" i="1" dirty="0" err="1"/>
                        <a:t>rgb_number</a:t>
                      </a:r>
                      <a:r>
                        <a:rPr lang="en-US" sz="1400" i="1" dirty="0"/>
                        <a:t>, </a:t>
                      </a:r>
                      <a:r>
                        <a:rPr lang="en-US" sz="1400" dirty="0"/>
                        <a:t>invert, inherit</a:t>
                      </a:r>
                    </a:p>
                  </a:txBody>
                  <a:tcPr anchor="ctr"/>
                </a:tc>
                <a:tc>
                  <a:txBody>
                    <a:bodyPr/>
                    <a:lstStyle/>
                    <a:p>
                      <a:r>
                        <a:rPr lang="en-US" sz="1400"/>
                        <a:t>2</a:t>
                      </a:r>
                    </a:p>
                  </a:txBody>
                  <a:tcPr anchor="ctr"/>
                </a:tc>
                <a:extLst>
                  <a:ext uri="{0D108BD9-81ED-4DB2-BD59-A6C34878D82A}">
                    <a16:rowId xmlns:a16="http://schemas.microsoft.com/office/drawing/2014/main" val="10002"/>
                  </a:ext>
                </a:extLst>
              </a:tr>
              <a:tr h="370840">
                <a:tc>
                  <a:txBody>
                    <a:bodyPr/>
                    <a:lstStyle/>
                    <a:p>
                      <a:r>
                        <a:rPr lang="en-US" sz="1400" dirty="0"/>
                        <a:t>outline-style </a:t>
                      </a:r>
                    </a:p>
                  </a:txBody>
                  <a:tcPr anchor="ctr"/>
                </a:tc>
                <a:tc>
                  <a:txBody>
                    <a:bodyPr/>
                    <a:lstStyle/>
                    <a:p>
                      <a:r>
                        <a:rPr lang="en-US" sz="1400"/>
                        <a:t>Sets the style of an outline</a:t>
                      </a:r>
                    </a:p>
                  </a:txBody>
                  <a:tcPr anchor="ctr"/>
                </a:tc>
                <a:tc>
                  <a:txBody>
                    <a:bodyPr/>
                    <a:lstStyle/>
                    <a:p>
                      <a:r>
                        <a:rPr lang="en-US" sz="1400" dirty="0"/>
                        <a:t>none, dotted, dashed, solid, double, groove, ridge, inset, outset, inherit</a:t>
                      </a:r>
                    </a:p>
                  </a:txBody>
                  <a:tcPr anchor="ctr"/>
                </a:tc>
                <a:tc>
                  <a:txBody>
                    <a:bodyPr/>
                    <a:lstStyle/>
                    <a:p>
                      <a:r>
                        <a:rPr lang="en-US" sz="1400"/>
                        <a:t>2</a:t>
                      </a:r>
                    </a:p>
                  </a:txBody>
                  <a:tcPr anchor="ctr"/>
                </a:tc>
                <a:extLst>
                  <a:ext uri="{0D108BD9-81ED-4DB2-BD59-A6C34878D82A}">
                    <a16:rowId xmlns:a16="http://schemas.microsoft.com/office/drawing/2014/main" val="10003"/>
                  </a:ext>
                </a:extLst>
              </a:tr>
              <a:tr h="370840">
                <a:tc>
                  <a:txBody>
                    <a:bodyPr/>
                    <a:lstStyle/>
                    <a:p>
                      <a:r>
                        <a:rPr lang="en-US" sz="1400" dirty="0"/>
                        <a:t>outline-width </a:t>
                      </a:r>
                    </a:p>
                  </a:txBody>
                  <a:tcPr anchor="ctr"/>
                </a:tc>
                <a:tc>
                  <a:txBody>
                    <a:bodyPr/>
                    <a:lstStyle/>
                    <a:p>
                      <a:r>
                        <a:rPr lang="en-US" sz="1400"/>
                        <a:t>Sets the width of an outline</a:t>
                      </a:r>
                    </a:p>
                  </a:txBody>
                  <a:tcPr anchor="ctr"/>
                </a:tc>
                <a:tc>
                  <a:txBody>
                    <a:bodyPr/>
                    <a:lstStyle/>
                    <a:p>
                      <a:r>
                        <a:rPr lang="en-US" sz="1400" dirty="0"/>
                        <a:t>thin, medium, thick, </a:t>
                      </a:r>
                      <a:r>
                        <a:rPr lang="en-US" sz="1400" i="1" dirty="0"/>
                        <a:t>length, </a:t>
                      </a:r>
                      <a:r>
                        <a:rPr lang="en-US" sz="1400" dirty="0"/>
                        <a:t>inherit</a:t>
                      </a:r>
                    </a:p>
                  </a:txBody>
                  <a:tcPr anchor="ctr"/>
                </a:tc>
                <a:tc>
                  <a:txBody>
                    <a:bodyPr/>
                    <a:lstStyle/>
                    <a:p>
                      <a:r>
                        <a:rPr lang="en-US" sz="1400" dirty="0"/>
                        <a:t>2</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normAutofit fontScale="85000" lnSpcReduction="10000"/>
          </a:bodyPr>
          <a:lstStyle/>
          <a:p>
            <a:pPr>
              <a:buNone/>
            </a:pPr>
            <a:r>
              <a:rPr lang="en-US" b="1" dirty="0"/>
              <a:t>The CSS Box Model</a:t>
            </a:r>
          </a:p>
          <a:p>
            <a:r>
              <a:rPr lang="en-US" dirty="0"/>
              <a:t>All HTML elements can be considered as boxes. In CSS, the term "box model" is used when talking about design and layout.</a:t>
            </a:r>
          </a:p>
          <a:p>
            <a:endParaRPr lang="en-US" dirty="0"/>
          </a:p>
          <a:p>
            <a:r>
              <a:rPr lang="en-US" dirty="0"/>
              <a:t>The CSS box model is essentially a box that wraps around HTML elements, and it consists of: margins, borders, padding, and the actual content.</a:t>
            </a:r>
          </a:p>
          <a:p>
            <a:endParaRPr lang="en-US" dirty="0"/>
          </a:p>
          <a:p>
            <a:r>
              <a:rPr lang="en-US" dirty="0"/>
              <a:t>The box model allows us to place a border around elements and space elements in relation to other elements.</a:t>
            </a:r>
          </a:p>
          <a:p>
            <a:endParaRPr lang="en-US" dirty="0"/>
          </a:p>
          <a:p>
            <a:r>
              <a:rPr lang="en-US" dirty="0"/>
              <a:t>The image on the next slide illustrates the box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p:txBody>
          <a:bodyPr>
            <a:normAutofit fontScale="92500" lnSpcReduction="10000"/>
          </a:bodyPr>
          <a:lstStyle/>
          <a:p>
            <a:pPr>
              <a:buNone/>
            </a:pPr>
            <a:r>
              <a:rPr lang="en-US" sz="2000" dirty="0"/>
              <a:t>The CSS margin properties define the space around elements.</a:t>
            </a:r>
          </a:p>
          <a:p>
            <a:pPr>
              <a:buNone/>
            </a:pPr>
            <a:endParaRPr lang="en-US" sz="2000" dirty="0"/>
          </a:p>
          <a:p>
            <a:pPr>
              <a:buNone/>
            </a:pPr>
            <a:r>
              <a:rPr lang="en-US" b="1" dirty="0"/>
              <a:t>Margin</a:t>
            </a:r>
          </a:p>
          <a:p>
            <a:pPr>
              <a:buNone/>
            </a:pPr>
            <a:endParaRPr lang="en-US" b="1" dirty="0"/>
          </a:p>
          <a:p>
            <a:r>
              <a:rPr lang="en-US" dirty="0"/>
              <a:t>The margin clears an area around an element (outside the border). The margin does not have a background color, and is completely transparent.</a:t>
            </a:r>
          </a:p>
          <a:p>
            <a:endParaRPr lang="en-US" dirty="0"/>
          </a:p>
          <a:p>
            <a:r>
              <a:rPr lang="en-US" dirty="0"/>
              <a:t>The top, right, bottom, and left margin can be changed independently using separate properties. A shorthand margin property can also be used, to change all margins at once.</a:t>
            </a:r>
          </a:p>
          <a:p>
            <a:pPr>
              <a:buNone/>
            </a:pPr>
            <a:endParaRPr lang="en-US" b="1" dirty="0"/>
          </a:p>
          <a:p>
            <a:pPr>
              <a:buNone/>
            </a:pPr>
            <a:endParaRPr lang="en-US" b="1" dirty="0"/>
          </a:p>
          <a:p>
            <a:pPr>
              <a:buNone/>
            </a:pPr>
            <a:endParaRPr lang="en-US" b="1" dirty="0"/>
          </a:p>
          <a:p>
            <a:pPr>
              <a:buNone/>
            </a:pPr>
            <a:endParaRPr lang="en-US" b="1"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Margin</a:t>
            </a:r>
          </a:p>
        </p:txBody>
      </p:sp>
      <p:sp>
        <p:nvSpPr>
          <p:cNvPr id="3" name="Content Placeholder 2"/>
          <p:cNvSpPr>
            <a:spLocks noGrp="1"/>
          </p:cNvSpPr>
          <p:nvPr>
            <p:ph idx="1"/>
          </p:nvPr>
        </p:nvSpPr>
        <p:spPr/>
        <p:txBody>
          <a:bodyPr/>
          <a:lstStyle/>
          <a:p>
            <a:pPr>
              <a:buNone/>
            </a:pPr>
            <a:r>
              <a:rPr lang="en-US" b="1" dirty="0"/>
              <a:t>Possible Values</a:t>
            </a:r>
          </a:p>
          <a:p>
            <a:endParaRPr lang="en-US" dirty="0"/>
          </a:p>
          <a:p>
            <a:endParaRPr lang="en-US" dirty="0"/>
          </a:p>
          <a:p>
            <a:endParaRPr lang="en-US" dirty="0"/>
          </a:p>
          <a:p>
            <a:endParaRPr lang="en-US" dirty="0"/>
          </a:p>
          <a:p>
            <a:endParaRPr lang="en-US" dirty="0"/>
          </a:p>
          <a:p>
            <a:endParaRPr lang="en-US" dirty="0"/>
          </a:p>
          <a:p>
            <a:r>
              <a:rPr lang="en-US" dirty="0"/>
              <a:t>It is possible to use negative values, to overlap content.</a:t>
            </a:r>
          </a:p>
          <a:p>
            <a:pPr>
              <a:buNone/>
            </a:pPr>
            <a:endParaRPr lang="en-US" dirty="0"/>
          </a:p>
        </p:txBody>
      </p:sp>
      <p:graphicFrame>
        <p:nvGraphicFramePr>
          <p:cNvPr id="5" name="Table 4"/>
          <p:cNvGraphicFramePr>
            <a:graphicFrameLocks noGrp="1"/>
          </p:cNvGraphicFramePr>
          <p:nvPr/>
        </p:nvGraphicFramePr>
        <p:xfrm>
          <a:off x="800100" y="2552700"/>
          <a:ext cx="7543800" cy="1752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pPr algn="l"/>
                      <a:r>
                        <a:rPr lang="en-US"/>
                        <a:t>Value</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a:t>auto</a:t>
                      </a:r>
                    </a:p>
                  </a:txBody>
                  <a:tcPr anchor="ctr"/>
                </a:tc>
                <a:tc>
                  <a:txBody>
                    <a:bodyPr/>
                    <a:lstStyle/>
                    <a:p>
                      <a:r>
                        <a:rPr lang="en-US"/>
                        <a:t>The browser sets the margin.</a:t>
                      </a:r>
                      <a:br>
                        <a:rPr lang="en-US"/>
                      </a:br>
                      <a:r>
                        <a:rPr lang="en-US"/>
                        <a:t>The result of this is dependant of the browser</a:t>
                      </a:r>
                    </a:p>
                  </a:txBody>
                  <a:tcPr anchor="ctr"/>
                </a:tc>
                <a:extLst>
                  <a:ext uri="{0D108BD9-81ED-4DB2-BD59-A6C34878D82A}">
                    <a16:rowId xmlns:a16="http://schemas.microsoft.com/office/drawing/2014/main" val="10001"/>
                  </a:ext>
                </a:extLst>
              </a:tr>
              <a:tr h="370840">
                <a:tc>
                  <a:txBody>
                    <a:bodyPr/>
                    <a:lstStyle/>
                    <a:p>
                      <a:r>
                        <a:rPr lang="en-US" i="1"/>
                        <a:t>length</a:t>
                      </a:r>
                      <a:endParaRPr lang="en-US"/>
                    </a:p>
                  </a:txBody>
                  <a:tcPr anchor="ctr"/>
                </a:tc>
                <a:tc>
                  <a:txBody>
                    <a:bodyPr/>
                    <a:lstStyle/>
                    <a:p>
                      <a:r>
                        <a:rPr lang="en-US"/>
                        <a:t>Defines a fixed margin (in pixels, pt, em, etc.) </a:t>
                      </a:r>
                    </a:p>
                  </a:txBody>
                  <a:tcPr anchor="ctr"/>
                </a:tc>
                <a:extLst>
                  <a:ext uri="{0D108BD9-81ED-4DB2-BD59-A6C34878D82A}">
                    <a16:rowId xmlns:a16="http://schemas.microsoft.com/office/drawing/2014/main" val="10002"/>
                  </a:ext>
                </a:extLst>
              </a:tr>
              <a:tr h="370840">
                <a:tc>
                  <a:txBody>
                    <a:bodyPr/>
                    <a:lstStyle/>
                    <a:p>
                      <a:r>
                        <a:rPr lang="en-US" i="1"/>
                        <a:t>%</a:t>
                      </a:r>
                      <a:endParaRPr lang="en-US"/>
                    </a:p>
                  </a:txBody>
                  <a:tcPr anchor="ctr"/>
                </a:tc>
                <a:tc>
                  <a:txBody>
                    <a:bodyPr/>
                    <a:lstStyle/>
                    <a:p>
                      <a:r>
                        <a:rPr lang="en-US" dirty="0"/>
                        <a:t>Defines a margin in % of the containing element</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p:txBody>
          <a:bodyPr/>
          <a:lstStyle/>
          <a:p>
            <a:pPr>
              <a:buNone/>
            </a:pPr>
            <a:r>
              <a:rPr lang="en-US" b="1" dirty="0"/>
              <a:t>Margin - Individual sides</a:t>
            </a:r>
          </a:p>
          <a:p>
            <a:pPr>
              <a:buNone/>
            </a:pPr>
            <a:endParaRPr lang="en-US" b="1" dirty="0"/>
          </a:p>
          <a:p>
            <a:r>
              <a:rPr lang="en-US" dirty="0"/>
              <a:t>In CSS, it is possible to specify different margins for different sides:</a:t>
            </a:r>
          </a:p>
          <a:p>
            <a:endParaRPr lang="en-US" dirty="0"/>
          </a:p>
          <a:p>
            <a:pPr>
              <a:buNone/>
            </a:pPr>
            <a:r>
              <a:rPr lang="en-US" b="1" dirty="0">
                <a:hlinkClick r:id="rId2" action="ppaction://hlinkfile"/>
              </a:rPr>
              <a:t>Example</a:t>
            </a:r>
            <a:endParaRPr lang="en-US" b="1" dirty="0"/>
          </a:p>
          <a:p>
            <a:pPr lvl="1">
              <a:buNone/>
            </a:pPr>
            <a:r>
              <a:rPr lang="en-US" dirty="0"/>
              <a:t>	margin-top:100px;</a:t>
            </a:r>
            <a:br>
              <a:rPr lang="en-US" dirty="0"/>
            </a:br>
            <a:r>
              <a:rPr lang="en-US" dirty="0"/>
              <a:t>margin-bottom:100px;</a:t>
            </a:r>
            <a:br>
              <a:rPr lang="en-US" dirty="0"/>
            </a:br>
            <a:r>
              <a:rPr lang="en-US" dirty="0"/>
              <a:t>margin-right:50px;</a:t>
            </a:r>
            <a:br>
              <a:rPr lang="en-US" dirty="0"/>
            </a:br>
            <a:r>
              <a:rPr lang="en-US" dirty="0"/>
              <a:t>margin-left:50px;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p:txBody>
          <a:bodyPr>
            <a:normAutofit fontScale="92500" lnSpcReduction="10000"/>
          </a:bodyPr>
          <a:lstStyle/>
          <a:p>
            <a:pPr>
              <a:buNone/>
            </a:pPr>
            <a:r>
              <a:rPr lang="en-US" b="1" dirty="0"/>
              <a:t>Margin - Shorthand property</a:t>
            </a:r>
          </a:p>
          <a:p>
            <a:pPr>
              <a:buNone/>
            </a:pPr>
            <a:endParaRPr lang="en-US" b="1" dirty="0"/>
          </a:p>
          <a:p>
            <a:r>
              <a:rPr lang="en-US" dirty="0"/>
              <a:t>To shorten the code, it is possible to specify all the margin properties in one property. This is called a shorthand property.</a:t>
            </a:r>
          </a:p>
          <a:p>
            <a:endParaRPr lang="en-US" dirty="0"/>
          </a:p>
          <a:p>
            <a:r>
              <a:rPr lang="en-US" dirty="0"/>
              <a:t>The shorthand property for all the margin properties is "margin":</a:t>
            </a:r>
          </a:p>
          <a:p>
            <a:endParaRPr lang="en-US" dirty="0"/>
          </a:p>
          <a:p>
            <a:pPr>
              <a:buNone/>
            </a:pPr>
            <a:r>
              <a:rPr lang="en-US" b="1" dirty="0">
                <a:hlinkClick r:id="rId2" action="ppaction://hlinkfile"/>
              </a:rPr>
              <a:t>Example</a:t>
            </a:r>
            <a:endParaRPr lang="en-US" b="1" dirty="0"/>
          </a:p>
          <a:p>
            <a:pPr lvl="1">
              <a:buNone/>
            </a:pPr>
            <a:r>
              <a:rPr lang="en-US" dirty="0"/>
              <a:t>	margin:100px 50px;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p:txBody>
          <a:bodyPr>
            <a:normAutofit fontScale="62500" lnSpcReduction="20000"/>
          </a:bodyPr>
          <a:lstStyle/>
          <a:p>
            <a:pPr>
              <a:buNone/>
            </a:pPr>
            <a:r>
              <a:rPr lang="en-US" dirty="0"/>
              <a:t>The margin property can have from one to four values.</a:t>
            </a:r>
          </a:p>
          <a:p>
            <a:pPr>
              <a:buNone/>
            </a:pPr>
            <a:endParaRPr lang="en-US" dirty="0"/>
          </a:p>
          <a:p>
            <a:r>
              <a:rPr lang="en-US" b="1" dirty="0"/>
              <a:t>margin:25px 50px 75px 100px; </a:t>
            </a:r>
            <a:endParaRPr lang="en-US" dirty="0"/>
          </a:p>
          <a:p>
            <a:pPr lvl="1"/>
            <a:r>
              <a:rPr lang="en-US" dirty="0"/>
              <a:t>top margin is 25px</a:t>
            </a:r>
          </a:p>
          <a:p>
            <a:pPr lvl="1"/>
            <a:r>
              <a:rPr lang="en-US" dirty="0"/>
              <a:t>right margin is 50px</a:t>
            </a:r>
          </a:p>
          <a:p>
            <a:pPr lvl="1"/>
            <a:r>
              <a:rPr lang="en-US" dirty="0"/>
              <a:t>bottom margin is 75px</a:t>
            </a:r>
          </a:p>
          <a:p>
            <a:pPr lvl="1"/>
            <a:r>
              <a:rPr lang="en-US" dirty="0"/>
              <a:t>left margin is 100px</a:t>
            </a:r>
            <a:br>
              <a:rPr lang="en-US" dirty="0"/>
            </a:br>
            <a:endParaRPr lang="en-US" dirty="0"/>
          </a:p>
          <a:p>
            <a:r>
              <a:rPr lang="en-US" b="1" dirty="0"/>
              <a:t>margin:25px 50px 75px;</a:t>
            </a:r>
            <a:endParaRPr lang="en-US" dirty="0"/>
          </a:p>
          <a:p>
            <a:pPr lvl="1"/>
            <a:r>
              <a:rPr lang="en-US" dirty="0"/>
              <a:t>top margin is 25px</a:t>
            </a:r>
          </a:p>
          <a:p>
            <a:pPr lvl="1"/>
            <a:r>
              <a:rPr lang="en-US" dirty="0"/>
              <a:t>right and left margins are 50px</a:t>
            </a:r>
          </a:p>
          <a:p>
            <a:pPr lvl="1"/>
            <a:r>
              <a:rPr lang="en-US" dirty="0"/>
              <a:t>bottom margin is 75px</a:t>
            </a:r>
            <a:br>
              <a:rPr lang="en-US" dirty="0"/>
            </a:br>
            <a:endParaRPr lang="en-US" dirty="0"/>
          </a:p>
          <a:p>
            <a:r>
              <a:rPr lang="en-US" b="1" dirty="0"/>
              <a:t>margin:25px 50px;</a:t>
            </a:r>
            <a:endParaRPr lang="en-US" dirty="0"/>
          </a:p>
          <a:p>
            <a:pPr lvl="1"/>
            <a:r>
              <a:rPr lang="en-US" dirty="0"/>
              <a:t>top and bottom margins are 25px</a:t>
            </a:r>
          </a:p>
          <a:p>
            <a:pPr lvl="1"/>
            <a:r>
              <a:rPr lang="en-US" dirty="0"/>
              <a:t>right and left margins are 50px</a:t>
            </a:r>
            <a:br>
              <a:rPr lang="en-US" dirty="0"/>
            </a:br>
            <a:endParaRPr lang="en-US" dirty="0"/>
          </a:p>
          <a:p>
            <a:r>
              <a:rPr lang="en-US" b="1" dirty="0"/>
              <a:t>margin:25px;</a:t>
            </a:r>
            <a:endParaRPr lang="en-US" dirty="0"/>
          </a:p>
          <a:p>
            <a:pPr lvl="1"/>
            <a:r>
              <a:rPr lang="en-US" dirty="0"/>
              <a:t>all four margins are 25px</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p:txBody>
          <a:bodyPr/>
          <a:lstStyle/>
          <a:p>
            <a:pPr>
              <a:buNone/>
            </a:pPr>
            <a:r>
              <a:rPr lang="en-US" b="1" dirty="0"/>
              <a:t>More Examples</a:t>
            </a:r>
          </a:p>
          <a:p>
            <a:r>
              <a:rPr lang="en-US" dirty="0">
                <a:hlinkClick r:id="rId2" action="ppaction://hlinkfile"/>
              </a:rPr>
              <a:t>Set the top margin of a text using a cm value</a:t>
            </a:r>
            <a:br>
              <a:rPr lang="en-US" dirty="0"/>
            </a:br>
            <a:r>
              <a:rPr lang="en-US" dirty="0"/>
              <a:t>This example demonstrates how to set the top margin of a text using a cm value.</a:t>
            </a:r>
          </a:p>
          <a:p>
            <a:r>
              <a:rPr lang="en-US" dirty="0">
                <a:hlinkClick r:id="rId3" action="ppaction://hlinkfile"/>
              </a:rPr>
              <a:t>Set the bottom margin of a text using a percent value</a:t>
            </a:r>
            <a:br>
              <a:rPr lang="en-US" dirty="0"/>
            </a:br>
            <a:r>
              <a:rPr lang="en-US" dirty="0"/>
              <a:t>This example demonstrates how to set the bottom margin of a text using a percent value.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Properties</a:t>
            </a:r>
          </a:p>
        </p:txBody>
      </p:sp>
      <p:graphicFrame>
        <p:nvGraphicFramePr>
          <p:cNvPr id="4" name="Content Placeholder 3"/>
          <p:cNvGraphicFramePr>
            <a:graphicFrameLocks noGrp="1"/>
          </p:cNvGraphicFramePr>
          <p:nvPr>
            <p:ph idx="1"/>
          </p:nvPr>
        </p:nvGraphicFramePr>
        <p:xfrm>
          <a:off x="457200" y="2108200"/>
          <a:ext cx="8229600" cy="26416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70840">
                <a:tc>
                  <a:txBody>
                    <a:bodyPr/>
                    <a:lstStyle/>
                    <a:p>
                      <a:pPr algn="l"/>
                      <a:r>
                        <a:rPr lang="en-US" sz="1600"/>
                        <a:t>Property</a:t>
                      </a:r>
                    </a:p>
                  </a:txBody>
                  <a:tcPr anchor="ctr"/>
                </a:tc>
                <a:tc>
                  <a:txBody>
                    <a:bodyPr/>
                    <a:lstStyle/>
                    <a:p>
                      <a:pPr algn="l"/>
                      <a:r>
                        <a:rPr lang="en-US" sz="1600"/>
                        <a:t>Description</a:t>
                      </a:r>
                    </a:p>
                  </a:txBody>
                  <a:tcPr anchor="ctr"/>
                </a:tc>
                <a:tc>
                  <a:txBody>
                    <a:bodyPr/>
                    <a:lstStyle/>
                    <a:p>
                      <a:pPr algn="l"/>
                      <a:r>
                        <a:rPr lang="en-US" sz="1600"/>
                        <a:t>Values</a:t>
                      </a:r>
                    </a:p>
                  </a:txBody>
                  <a:tcPr anchor="ctr"/>
                </a:tc>
                <a:tc>
                  <a:txBody>
                    <a:bodyPr/>
                    <a:lstStyle/>
                    <a:p>
                      <a:pPr algn="l"/>
                      <a:r>
                        <a:rPr lang="en-US" sz="1600"/>
                        <a:t>CSS</a:t>
                      </a:r>
                    </a:p>
                  </a:txBody>
                  <a:tcPr anchor="ctr"/>
                </a:tc>
                <a:extLst>
                  <a:ext uri="{0D108BD9-81ED-4DB2-BD59-A6C34878D82A}">
                    <a16:rowId xmlns:a16="http://schemas.microsoft.com/office/drawing/2014/main" val="10000"/>
                  </a:ext>
                </a:extLst>
              </a:tr>
              <a:tr h="370840">
                <a:tc>
                  <a:txBody>
                    <a:bodyPr/>
                    <a:lstStyle/>
                    <a:p>
                      <a:r>
                        <a:rPr lang="en-US" sz="1600" dirty="0"/>
                        <a:t>margin</a:t>
                      </a:r>
                    </a:p>
                  </a:txBody>
                  <a:tcPr anchor="ctr"/>
                </a:tc>
                <a:tc>
                  <a:txBody>
                    <a:bodyPr/>
                    <a:lstStyle/>
                    <a:p>
                      <a:r>
                        <a:rPr lang="en-US" sz="1600"/>
                        <a:t>A shorthand property for setting the margin properties in one declaration</a:t>
                      </a:r>
                    </a:p>
                  </a:txBody>
                  <a:tcPr anchor="ctr"/>
                </a:tc>
                <a:tc>
                  <a:txBody>
                    <a:bodyPr/>
                    <a:lstStyle/>
                    <a:p>
                      <a:r>
                        <a:rPr lang="en-US" sz="1600" i="1" dirty="0"/>
                        <a:t>margin-top, margin-right, margin-bottom, margin-left</a:t>
                      </a:r>
                      <a:endParaRPr lang="en-US" sz="1600" dirty="0"/>
                    </a:p>
                  </a:txBody>
                  <a:tcPr anchor="ctr"/>
                </a:tc>
                <a:tc>
                  <a:txBody>
                    <a:bodyPr/>
                    <a:lstStyle/>
                    <a:p>
                      <a:r>
                        <a:rPr lang="en-US" sz="1600"/>
                        <a:t>1</a:t>
                      </a:r>
                    </a:p>
                  </a:txBody>
                  <a:tcPr anchor="ctr"/>
                </a:tc>
                <a:extLst>
                  <a:ext uri="{0D108BD9-81ED-4DB2-BD59-A6C34878D82A}">
                    <a16:rowId xmlns:a16="http://schemas.microsoft.com/office/drawing/2014/main" val="10001"/>
                  </a:ext>
                </a:extLst>
              </a:tr>
              <a:tr h="370840">
                <a:tc>
                  <a:txBody>
                    <a:bodyPr/>
                    <a:lstStyle/>
                    <a:p>
                      <a:r>
                        <a:rPr lang="en-US" sz="1600" dirty="0"/>
                        <a:t>margin-bottom</a:t>
                      </a:r>
                    </a:p>
                  </a:txBody>
                  <a:tcPr anchor="ctr"/>
                </a:tc>
                <a:tc>
                  <a:txBody>
                    <a:bodyPr/>
                    <a:lstStyle/>
                    <a:p>
                      <a:r>
                        <a:rPr lang="en-US" sz="1600"/>
                        <a:t>Sets the bottom margin of an element</a:t>
                      </a:r>
                    </a:p>
                  </a:txBody>
                  <a:tcPr anchor="ctr"/>
                </a:tc>
                <a:tc>
                  <a:txBody>
                    <a:bodyPr/>
                    <a:lstStyle/>
                    <a:p>
                      <a:r>
                        <a:rPr lang="en-US" sz="1600" dirty="0"/>
                        <a:t>auto, </a:t>
                      </a:r>
                      <a:r>
                        <a:rPr lang="en-US" sz="1600" i="1" dirty="0"/>
                        <a:t>length, %</a:t>
                      </a:r>
                      <a:endParaRPr lang="en-US" sz="1600" dirty="0"/>
                    </a:p>
                  </a:txBody>
                  <a:tcPr anchor="ctr"/>
                </a:tc>
                <a:tc>
                  <a:txBody>
                    <a:bodyPr/>
                    <a:lstStyle/>
                    <a:p>
                      <a:r>
                        <a:rPr lang="en-US" sz="1600"/>
                        <a:t>1</a:t>
                      </a:r>
                    </a:p>
                  </a:txBody>
                  <a:tcPr anchor="ctr"/>
                </a:tc>
                <a:extLst>
                  <a:ext uri="{0D108BD9-81ED-4DB2-BD59-A6C34878D82A}">
                    <a16:rowId xmlns:a16="http://schemas.microsoft.com/office/drawing/2014/main" val="10002"/>
                  </a:ext>
                </a:extLst>
              </a:tr>
              <a:tr h="370840">
                <a:tc>
                  <a:txBody>
                    <a:bodyPr/>
                    <a:lstStyle/>
                    <a:p>
                      <a:r>
                        <a:rPr lang="en-US" sz="1600" dirty="0"/>
                        <a:t>margin-left</a:t>
                      </a:r>
                    </a:p>
                  </a:txBody>
                  <a:tcPr anchor="ctr"/>
                </a:tc>
                <a:tc>
                  <a:txBody>
                    <a:bodyPr/>
                    <a:lstStyle/>
                    <a:p>
                      <a:r>
                        <a:rPr lang="en-US" sz="1600"/>
                        <a:t>Sets the left margin of an element</a:t>
                      </a:r>
                    </a:p>
                  </a:txBody>
                  <a:tcPr anchor="ctr"/>
                </a:tc>
                <a:tc>
                  <a:txBody>
                    <a:bodyPr/>
                    <a:lstStyle/>
                    <a:p>
                      <a:r>
                        <a:rPr lang="en-US" sz="1600" dirty="0"/>
                        <a:t>auto, </a:t>
                      </a:r>
                      <a:r>
                        <a:rPr lang="en-US" sz="1600" i="1" dirty="0"/>
                        <a:t>length, %</a:t>
                      </a:r>
                      <a:endParaRPr lang="en-US" sz="1600" dirty="0"/>
                    </a:p>
                  </a:txBody>
                  <a:tcPr anchor="ctr"/>
                </a:tc>
                <a:tc>
                  <a:txBody>
                    <a:bodyPr/>
                    <a:lstStyle/>
                    <a:p>
                      <a:r>
                        <a:rPr lang="en-US" sz="1600"/>
                        <a:t>1</a:t>
                      </a:r>
                    </a:p>
                  </a:txBody>
                  <a:tcPr anchor="ctr"/>
                </a:tc>
                <a:extLst>
                  <a:ext uri="{0D108BD9-81ED-4DB2-BD59-A6C34878D82A}">
                    <a16:rowId xmlns:a16="http://schemas.microsoft.com/office/drawing/2014/main" val="10003"/>
                  </a:ext>
                </a:extLst>
              </a:tr>
              <a:tr h="370840">
                <a:tc>
                  <a:txBody>
                    <a:bodyPr/>
                    <a:lstStyle/>
                    <a:p>
                      <a:r>
                        <a:rPr lang="en-US" sz="1600" dirty="0"/>
                        <a:t>margin-right</a:t>
                      </a:r>
                    </a:p>
                  </a:txBody>
                  <a:tcPr anchor="ctr"/>
                </a:tc>
                <a:tc>
                  <a:txBody>
                    <a:bodyPr/>
                    <a:lstStyle/>
                    <a:p>
                      <a:r>
                        <a:rPr lang="en-US" sz="1600"/>
                        <a:t>Sets the right margin of an element</a:t>
                      </a:r>
                    </a:p>
                  </a:txBody>
                  <a:tcPr anchor="ctr"/>
                </a:tc>
                <a:tc>
                  <a:txBody>
                    <a:bodyPr/>
                    <a:lstStyle/>
                    <a:p>
                      <a:r>
                        <a:rPr lang="en-US" sz="1600" dirty="0"/>
                        <a:t>auto, </a:t>
                      </a:r>
                      <a:r>
                        <a:rPr lang="en-US" sz="1600" i="1" dirty="0"/>
                        <a:t>length, %</a:t>
                      </a:r>
                      <a:endParaRPr lang="en-US" sz="1600" dirty="0"/>
                    </a:p>
                  </a:txBody>
                  <a:tcPr anchor="ctr"/>
                </a:tc>
                <a:tc>
                  <a:txBody>
                    <a:bodyPr/>
                    <a:lstStyle/>
                    <a:p>
                      <a:r>
                        <a:rPr lang="en-US" sz="1600"/>
                        <a:t>1</a:t>
                      </a:r>
                    </a:p>
                  </a:txBody>
                  <a:tcPr anchor="ctr"/>
                </a:tc>
                <a:extLst>
                  <a:ext uri="{0D108BD9-81ED-4DB2-BD59-A6C34878D82A}">
                    <a16:rowId xmlns:a16="http://schemas.microsoft.com/office/drawing/2014/main" val="10004"/>
                  </a:ext>
                </a:extLst>
              </a:tr>
              <a:tr h="370840">
                <a:tc>
                  <a:txBody>
                    <a:bodyPr/>
                    <a:lstStyle/>
                    <a:p>
                      <a:r>
                        <a:rPr lang="en-US" sz="1600" dirty="0"/>
                        <a:t>margin-top</a:t>
                      </a:r>
                    </a:p>
                  </a:txBody>
                  <a:tcPr anchor="ctr"/>
                </a:tc>
                <a:tc>
                  <a:txBody>
                    <a:bodyPr/>
                    <a:lstStyle/>
                    <a:p>
                      <a:r>
                        <a:rPr lang="en-US" sz="1600"/>
                        <a:t>Sets the top margin of an element</a:t>
                      </a:r>
                    </a:p>
                  </a:txBody>
                  <a:tcPr anchor="ctr"/>
                </a:tc>
                <a:tc>
                  <a:txBody>
                    <a:bodyPr/>
                    <a:lstStyle/>
                    <a:p>
                      <a:r>
                        <a:rPr lang="en-US" sz="1600" dirty="0"/>
                        <a:t>auto, </a:t>
                      </a:r>
                      <a:r>
                        <a:rPr lang="en-US" sz="1600" i="1" dirty="0"/>
                        <a:t>length, %</a:t>
                      </a:r>
                      <a:endParaRPr lang="en-US" sz="1600" dirty="0"/>
                    </a:p>
                  </a:txBody>
                  <a:tcPr anchor="ctr"/>
                </a:tc>
                <a:tc>
                  <a:txBody>
                    <a:bodyPr/>
                    <a:lstStyle/>
                    <a:p>
                      <a:r>
                        <a:rPr lang="en-US" sz="1600" dirty="0"/>
                        <a:t>1</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Padding</a:t>
            </a:r>
          </a:p>
        </p:txBody>
      </p:sp>
      <p:sp>
        <p:nvSpPr>
          <p:cNvPr id="3" name="Content Placeholder 2"/>
          <p:cNvSpPr>
            <a:spLocks noGrp="1"/>
          </p:cNvSpPr>
          <p:nvPr>
            <p:ph idx="1"/>
          </p:nvPr>
        </p:nvSpPr>
        <p:spPr/>
        <p:txBody>
          <a:bodyPr>
            <a:normAutofit fontScale="92500" lnSpcReduction="10000"/>
          </a:bodyPr>
          <a:lstStyle/>
          <a:p>
            <a:pPr>
              <a:buNone/>
            </a:pPr>
            <a:r>
              <a:rPr lang="en-US" sz="1400" dirty="0"/>
              <a:t>The CSS padding properties define the space between the element border and the element content.</a:t>
            </a:r>
          </a:p>
          <a:p>
            <a:pPr>
              <a:buNone/>
            </a:pPr>
            <a:endParaRPr lang="en-US" b="1" dirty="0"/>
          </a:p>
          <a:p>
            <a:pPr>
              <a:buNone/>
            </a:pPr>
            <a:r>
              <a:rPr lang="en-US" b="1" dirty="0"/>
              <a:t>Padding</a:t>
            </a:r>
          </a:p>
          <a:p>
            <a:pPr>
              <a:buNone/>
            </a:pPr>
            <a:endParaRPr lang="en-US" b="1" dirty="0"/>
          </a:p>
          <a:p>
            <a:r>
              <a:rPr lang="en-US" dirty="0"/>
              <a:t>The padding clears an area around the content (inside the border) of an element. The padding is affected by the background color of the element.</a:t>
            </a:r>
          </a:p>
          <a:p>
            <a:endParaRPr lang="en-US" dirty="0"/>
          </a:p>
          <a:p>
            <a:r>
              <a:rPr lang="en-US" dirty="0"/>
              <a:t>The top, right, bottom, and left padding can be changed independently using separate properties. A shorthand padding property can also be used, to change all </a:t>
            </a:r>
            <a:r>
              <a:rPr lang="en-US" dirty="0" err="1"/>
              <a:t>paddings</a:t>
            </a:r>
            <a:r>
              <a:rPr lang="en-US" dirty="0"/>
              <a:t> at once.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Padding</a:t>
            </a:r>
          </a:p>
        </p:txBody>
      </p:sp>
      <p:sp>
        <p:nvSpPr>
          <p:cNvPr id="3" name="Content Placeholder 2"/>
          <p:cNvSpPr>
            <a:spLocks noGrp="1"/>
          </p:cNvSpPr>
          <p:nvPr>
            <p:ph idx="1"/>
          </p:nvPr>
        </p:nvSpPr>
        <p:spPr/>
        <p:txBody>
          <a:bodyPr/>
          <a:lstStyle/>
          <a:p>
            <a:pPr>
              <a:buNone/>
            </a:pPr>
            <a:r>
              <a:rPr lang="en-US" b="1" dirty="0"/>
              <a:t>Possible Values</a:t>
            </a:r>
          </a:p>
          <a:p>
            <a:endParaRPr lang="en-US" dirty="0"/>
          </a:p>
        </p:txBody>
      </p:sp>
      <p:graphicFrame>
        <p:nvGraphicFramePr>
          <p:cNvPr id="4" name="Table 3"/>
          <p:cNvGraphicFramePr>
            <a:graphicFrameLocks noGrp="1"/>
          </p:cNvGraphicFramePr>
          <p:nvPr/>
        </p:nvGraphicFramePr>
        <p:xfrm>
          <a:off x="1143000" y="2872740"/>
          <a:ext cx="6858000" cy="111252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5572125">
                  <a:extLst>
                    <a:ext uri="{9D8B030D-6E8A-4147-A177-3AD203B41FA5}">
                      <a16:colId xmlns:a16="http://schemas.microsoft.com/office/drawing/2014/main" val="20001"/>
                    </a:ext>
                  </a:extLst>
                </a:gridCol>
              </a:tblGrid>
              <a:tr h="370840">
                <a:tc>
                  <a:txBody>
                    <a:bodyPr/>
                    <a:lstStyle/>
                    <a:p>
                      <a:pPr algn="l"/>
                      <a:r>
                        <a:rPr lang="en-US"/>
                        <a:t>Value</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i="1"/>
                        <a:t>length</a:t>
                      </a:r>
                      <a:endParaRPr lang="en-US"/>
                    </a:p>
                  </a:txBody>
                  <a:tcPr anchor="ctr"/>
                </a:tc>
                <a:tc>
                  <a:txBody>
                    <a:bodyPr/>
                    <a:lstStyle/>
                    <a:p>
                      <a:r>
                        <a:rPr lang="en-US"/>
                        <a:t>Defines a fixed padding (in pixels, pt, em, etc.)</a:t>
                      </a:r>
                    </a:p>
                  </a:txBody>
                  <a:tcPr anchor="ctr"/>
                </a:tc>
                <a:extLst>
                  <a:ext uri="{0D108BD9-81ED-4DB2-BD59-A6C34878D82A}">
                    <a16:rowId xmlns:a16="http://schemas.microsoft.com/office/drawing/2014/main" val="10001"/>
                  </a:ext>
                </a:extLst>
              </a:tr>
              <a:tr h="370840">
                <a:tc>
                  <a:txBody>
                    <a:bodyPr/>
                    <a:lstStyle/>
                    <a:p>
                      <a:r>
                        <a:rPr lang="en-US" i="1"/>
                        <a:t>%</a:t>
                      </a:r>
                      <a:endParaRPr lang="en-US"/>
                    </a:p>
                  </a:txBody>
                  <a:tcPr anchor="ctr"/>
                </a:tc>
                <a:tc>
                  <a:txBody>
                    <a:bodyPr/>
                    <a:lstStyle/>
                    <a:p>
                      <a:r>
                        <a:rPr lang="en-US" dirty="0"/>
                        <a:t>Defines a padding in % of the containing element</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Padding</a:t>
            </a:r>
          </a:p>
        </p:txBody>
      </p:sp>
      <p:sp>
        <p:nvSpPr>
          <p:cNvPr id="3" name="Content Placeholder 2"/>
          <p:cNvSpPr>
            <a:spLocks noGrp="1"/>
          </p:cNvSpPr>
          <p:nvPr>
            <p:ph idx="1"/>
          </p:nvPr>
        </p:nvSpPr>
        <p:spPr/>
        <p:txBody>
          <a:bodyPr/>
          <a:lstStyle/>
          <a:p>
            <a:pPr>
              <a:buNone/>
            </a:pPr>
            <a:r>
              <a:rPr lang="en-US" b="1" dirty="0"/>
              <a:t>Padding - Individual sides</a:t>
            </a:r>
          </a:p>
          <a:p>
            <a:pPr>
              <a:buNone/>
            </a:pPr>
            <a:endParaRPr lang="en-US" b="1" dirty="0"/>
          </a:p>
          <a:p>
            <a:r>
              <a:rPr lang="en-US" dirty="0"/>
              <a:t>In CSS, it is possible to specify different padding for different sides:</a:t>
            </a:r>
          </a:p>
          <a:p>
            <a:endParaRPr lang="en-US" dirty="0"/>
          </a:p>
          <a:p>
            <a:pPr>
              <a:buNone/>
            </a:pPr>
            <a:r>
              <a:rPr lang="en-US" b="1" dirty="0">
                <a:hlinkClick r:id="rId2" action="ppaction://hlinkfile"/>
              </a:rPr>
              <a:t>Example</a:t>
            </a:r>
            <a:endParaRPr lang="en-US" b="1" dirty="0"/>
          </a:p>
          <a:p>
            <a:pPr lvl="1">
              <a:buNone/>
            </a:pPr>
            <a:r>
              <a:rPr lang="en-US" dirty="0"/>
              <a:t>	padding-top:25px;</a:t>
            </a:r>
            <a:br>
              <a:rPr lang="en-US" dirty="0"/>
            </a:br>
            <a:r>
              <a:rPr lang="en-US" dirty="0"/>
              <a:t>padding-bottom:25px;</a:t>
            </a:r>
            <a:br>
              <a:rPr lang="en-US" dirty="0"/>
            </a:br>
            <a:r>
              <a:rPr lang="en-US" dirty="0"/>
              <a:t>padding-right:50px;</a:t>
            </a:r>
            <a:br>
              <a:rPr lang="en-US" dirty="0"/>
            </a:br>
            <a:r>
              <a:rPr lang="en-US" dirty="0"/>
              <a:t>padding-left:50px;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sz="quarter" idx="2"/>
          </p:nvPr>
        </p:nvSpPr>
        <p:spPr>
          <a:xfrm>
            <a:off x="457200" y="1905000"/>
            <a:ext cx="4040188" cy="4455320"/>
          </a:xfrm>
        </p:spPr>
        <p:txBody>
          <a:bodyPr>
            <a:normAutofit fontScale="70000" lnSpcReduction="20000"/>
          </a:bodyPr>
          <a:lstStyle/>
          <a:p>
            <a:r>
              <a:rPr lang="en-US" dirty="0"/>
              <a:t>Explanation of the different parts:</a:t>
            </a:r>
          </a:p>
          <a:p>
            <a:endParaRPr lang="en-US" dirty="0"/>
          </a:p>
          <a:p>
            <a:r>
              <a:rPr lang="en-US" b="1" dirty="0"/>
              <a:t>Margin</a:t>
            </a:r>
            <a:r>
              <a:rPr lang="en-US" dirty="0"/>
              <a:t> - Clears an area around the border. The margin does not have a background color, and it is completely transparent</a:t>
            </a:r>
          </a:p>
          <a:p>
            <a:endParaRPr lang="en-US" dirty="0"/>
          </a:p>
          <a:p>
            <a:r>
              <a:rPr lang="en-US" b="1" dirty="0"/>
              <a:t>Border</a:t>
            </a:r>
            <a:r>
              <a:rPr lang="en-US" dirty="0"/>
              <a:t> - A border that lies around the padding and content. The border is affected by the background color of the box</a:t>
            </a:r>
          </a:p>
          <a:p>
            <a:endParaRPr lang="en-US" dirty="0"/>
          </a:p>
          <a:p>
            <a:r>
              <a:rPr lang="en-US" b="1" dirty="0"/>
              <a:t>Padding</a:t>
            </a:r>
            <a:r>
              <a:rPr lang="en-US" dirty="0"/>
              <a:t> - Clears an area around the content. The padding is affected by the background color of the box</a:t>
            </a:r>
          </a:p>
          <a:p>
            <a:endParaRPr lang="en-US" dirty="0"/>
          </a:p>
          <a:p>
            <a:r>
              <a:rPr lang="en-US" b="1" dirty="0"/>
              <a:t>Content</a:t>
            </a:r>
            <a:r>
              <a:rPr lang="en-US" dirty="0"/>
              <a:t> - The content of the box, where text and images appear</a:t>
            </a:r>
          </a:p>
          <a:p>
            <a:endParaRPr lang="en-US" dirty="0"/>
          </a:p>
          <a:p>
            <a:r>
              <a:rPr lang="en-US" dirty="0"/>
              <a:t>In order to set the width and height of an element correctly in all browsers, you need to know how the box model works.</a:t>
            </a:r>
          </a:p>
          <a:p>
            <a:endParaRPr lang="en-US" dirty="0"/>
          </a:p>
          <a:p>
            <a:endParaRPr lang="en-US" dirty="0"/>
          </a:p>
        </p:txBody>
      </p:sp>
      <p:pic>
        <p:nvPicPr>
          <p:cNvPr id="4" name="Picture 3" descr="box-model.gif"/>
          <p:cNvPicPr>
            <a:picLocks noChangeAspect="1"/>
          </p:cNvPicPr>
          <p:nvPr/>
        </p:nvPicPr>
        <p:blipFill>
          <a:blip r:embed="rId2" cstate="print"/>
          <a:stretch>
            <a:fillRect/>
          </a:stretch>
        </p:blipFill>
        <p:spPr>
          <a:xfrm>
            <a:off x="4648200" y="2324100"/>
            <a:ext cx="4098453" cy="2209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Padding</a:t>
            </a:r>
          </a:p>
        </p:txBody>
      </p:sp>
      <p:sp>
        <p:nvSpPr>
          <p:cNvPr id="3" name="Content Placeholder 2"/>
          <p:cNvSpPr>
            <a:spLocks noGrp="1"/>
          </p:cNvSpPr>
          <p:nvPr>
            <p:ph idx="1"/>
          </p:nvPr>
        </p:nvSpPr>
        <p:spPr/>
        <p:txBody>
          <a:bodyPr>
            <a:normAutofit fontScale="92500" lnSpcReduction="10000"/>
          </a:bodyPr>
          <a:lstStyle/>
          <a:p>
            <a:pPr>
              <a:buNone/>
            </a:pPr>
            <a:r>
              <a:rPr lang="en-US" b="1" dirty="0"/>
              <a:t>Padding - Shorthand property</a:t>
            </a:r>
          </a:p>
          <a:p>
            <a:pPr>
              <a:buNone/>
            </a:pPr>
            <a:endParaRPr lang="en-US" b="1" dirty="0"/>
          </a:p>
          <a:p>
            <a:r>
              <a:rPr lang="en-US" dirty="0"/>
              <a:t>To shorten the code, it is possible to specify all the padding properties in one property. This is called a shorthand property.</a:t>
            </a:r>
          </a:p>
          <a:p>
            <a:endParaRPr lang="en-US" dirty="0"/>
          </a:p>
          <a:p>
            <a:r>
              <a:rPr lang="en-US" dirty="0"/>
              <a:t>The shorthand property for all the padding properties is "padding":</a:t>
            </a:r>
          </a:p>
          <a:p>
            <a:endParaRPr lang="en-US" dirty="0"/>
          </a:p>
          <a:p>
            <a:pPr>
              <a:buNone/>
            </a:pPr>
            <a:r>
              <a:rPr lang="en-US" b="1" dirty="0">
                <a:hlinkClick r:id="rId2" action="ppaction://hlinkfile"/>
              </a:rPr>
              <a:t>Example</a:t>
            </a:r>
            <a:endParaRPr lang="en-US" b="1" dirty="0"/>
          </a:p>
          <a:p>
            <a:pPr lvl="1">
              <a:buNone/>
            </a:pPr>
            <a:r>
              <a:rPr lang="en-US" dirty="0"/>
              <a:t>	padding:25px 50px;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Padding</a:t>
            </a:r>
          </a:p>
        </p:txBody>
      </p:sp>
      <p:sp>
        <p:nvSpPr>
          <p:cNvPr id="3" name="Content Placeholder 2"/>
          <p:cNvSpPr>
            <a:spLocks noGrp="1"/>
          </p:cNvSpPr>
          <p:nvPr>
            <p:ph idx="1"/>
          </p:nvPr>
        </p:nvSpPr>
        <p:spPr/>
        <p:txBody>
          <a:bodyPr>
            <a:normAutofit fontScale="62500" lnSpcReduction="20000"/>
          </a:bodyPr>
          <a:lstStyle/>
          <a:p>
            <a:pPr>
              <a:buNone/>
            </a:pPr>
            <a:r>
              <a:rPr lang="en-US" dirty="0"/>
              <a:t>The padding property can have from one to four values.</a:t>
            </a:r>
          </a:p>
          <a:p>
            <a:pPr>
              <a:buNone/>
            </a:pPr>
            <a:endParaRPr lang="en-US" dirty="0"/>
          </a:p>
          <a:p>
            <a:r>
              <a:rPr lang="en-US" b="1" dirty="0"/>
              <a:t>padding:25px 50px 75px 100px; </a:t>
            </a:r>
            <a:endParaRPr lang="en-US" dirty="0"/>
          </a:p>
          <a:p>
            <a:pPr lvl="1"/>
            <a:r>
              <a:rPr lang="en-US" dirty="0"/>
              <a:t>top padding is 25px</a:t>
            </a:r>
          </a:p>
          <a:p>
            <a:pPr lvl="1"/>
            <a:r>
              <a:rPr lang="en-US" dirty="0"/>
              <a:t>right padding is 50px</a:t>
            </a:r>
          </a:p>
          <a:p>
            <a:pPr lvl="1"/>
            <a:r>
              <a:rPr lang="en-US" dirty="0"/>
              <a:t>bottom padding is 75px</a:t>
            </a:r>
          </a:p>
          <a:p>
            <a:pPr lvl="1"/>
            <a:r>
              <a:rPr lang="en-US" dirty="0"/>
              <a:t>left padding is 100px</a:t>
            </a:r>
            <a:br>
              <a:rPr lang="en-US" dirty="0"/>
            </a:br>
            <a:endParaRPr lang="en-US" dirty="0"/>
          </a:p>
          <a:p>
            <a:r>
              <a:rPr lang="en-US" b="1" dirty="0"/>
              <a:t>padding:25px 50px 75px;</a:t>
            </a:r>
            <a:endParaRPr lang="en-US" dirty="0"/>
          </a:p>
          <a:p>
            <a:pPr lvl="1"/>
            <a:r>
              <a:rPr lang="en-US" dirty="0"/>
              <a:t>top padding is 25px</a:t>
            </a:r>
          </a:p>
          <a:p>
            <a:pPr lvl="1"/>
            <a:r>
              <a:rPr lang="en-US" dirty="0"/>
              <a:t>right and left </a:t>
            </a:r>
            <a:r>
              <a:rPr lang="en-US" dirty="0" err="1"/>
              <a:t>paddings</a:t>
            </a:r>
            <a:r>
              <a:rPr lang="en-US" dirty="0"/>
              <a:t> are 50px</a:t>
            </a:r>
          </a:p>
          <a:p>
            <a:pPr lvl="1"/>
            <a:r>
              <a:rPr lang="en-US" dirty="0"/>
              <a:t>bottom padding is 75px</a:t>
            </a:r>
            <a:br>
              <a:rPr lang="en-US" dirty="0"/>
            </a:br>
            <a:endParaRPr lang="en-US" dirty="0"/>
          </a:p>
          <a:p>
            <a:r>
              <a:rPr lang="en-US" b="1" dirty="0"/>
              <a:t>padding:25px 50px;</a:t>
            </a:r>
            <a:endParaRPr lang="en-US" dirty="0"/>
          </a:p>
          <a:p>
            <a:pPr lvl="1"/>
            <a:r>
              <a:rPr lang="en-US" dirty="0"/>
              <a:t>top and bottom </a:t>
            </a:r>
            <a:r>
              <a:rPr lang="en-US" dirty="0" err="1"/>
              <a:t>paddings</a:t>
            </a:r>
            <a:r>
              <a:rPr lang="en-US" dirty="0"/>
              <a:t> are 25px</a:t>
            </a:r>
          </a:p>
          <a:p>
            <a:pPr lvl="1"/>
            <a:r>
              <a:rPr lang="en-US" dirty="0"/>
              <a:t>right and left </a:t>
            </a:r>
            <a:r>
              <a:rPr lang="en-US" dirty="0" err="1"/>
              <a:t>paddings</a:t>
            </a:r>
            <a:r>
              <a:rPr lang="en-US" dirty="0"/>
              <a:t> are 50px</a:t>
            </a:r>
            <a:br>
              <a:rPr lang="en-US" dirty="0"/>
            </a:br>
            <a:endParaRPr lang="en-US" dirty="0"/>
          </a:p>
          <a:p>
            <a:r>
              <a:rPr lang="en-US" b="1" dirty="0"/>
              <a:t>padding:25px;</a:t>
            </a:r>
            <a:endParaRPr lang="en-US" dirty="0"/>
          </a:p>
          <a:p>
            <a:pPr lvl="1"/>
            <a:r>
              <a:rPr lang="en-US" dirty="0"/>
              <a:t>all four </a:t>
            </a:r>
            <a:r>
              <a:rPr lang="en-US" dirty="0" err="1"/>
              <a:t>paddings</a:t>
            </a:r>
            <a:r>
              <a:rPr lang="en-US" dirty="0"/>
              <a:t> are 25px</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p>
        </p:txBody>
      </p:sp>
      <p:sp>
        <p:nvSpPr>
          <p:cNvPr id="3" name="Content Placeholder 2"/>
          <p:cNvSpPr>
            <a:spLocks noGrp="1"/>
          </p:cNvSpPr>
          <p:nvPr>
            <p:ph idx="1"/>
          </p:nvPr>
        </p:nvSpPr>
        <p:spPr/>
        <p:txBody>
          <a:bodyPr>
            <a:normAutofit fontScale="77500" lnSpcReduction="20000"/>
          </a:bodyPr>
          <a:lstStyle/>
          <a:p>
            <a:pPr>
              <a:buNone/>
            </a:pPr>
            <a:r>
              <a:rPr lang="en-US" b="1" dirty="0"/>
              <a:t>More Examples</a:t>
            </a:r>
          </a:p>
          <a:p>
            <a:pPr>
              <a:buNone/>
            </a:pPr>
            <a:endParaRPr lang="en-US" b="1" dirty="0"/>
          </a:p>
          <a:p>
            <a:r>
              <a:rPr lang="en-US" dirty="0">
                <a:hlinkClick r:id="rId2" action="ppaction://hlinkfile"/>
              </a:rPr>
              <a:t>All the padding properties in one declaration</a:t>
            </a:r>
            <a:br>
              <a:rPr lang="en-US" dirty="0"/>
            </a:br>
            <a:r>
              <a:rPr lang="en-US" dirty="0"/>
              <a:t>This example demonstrates a shorthand property for setting all of the padding properties in one declaration, can have from one to four values.</a:t>
            </a:r>
          </a:p>
          <a:p>
            <a:r>
              <a:rPr lang="en-US" dirty="0">
                <a:hlinkClick r:id="rId3" action="ppaction://hlinkfile"/>
              </a:rPr>
              <a:t>Set the left padding</a:t>
            </a:r>
            <a:br>
              <a:rPr lang="en-US" dirty="0"/>
            </a:br>
            <a:r>
              <a:rPr lang="en-US" dirty="0"/>
              <a:t>This example demonstrates how to set the left padding of a p element.</a:t>
            </a:r>
          </a:p>
          <a:p>
            <a:r>
              <a:rPr lang="en-US" dirty="0">
                <a:hlinkClick r:id="rId4" action="ppaction://hlinkfile"/>
              </a:rPr>
              <a:t>Set the right padding</a:t>
            </a:r>
            <a:br>
              <a:rPr lang="en-US" dirty="0"/>
            </a:br>
            <a:r>
              <a:rPr lang="en-US" dirty="0"/>
              <a:t>This example demonstrates how to set the right padding of a p element.</a:t>
            </a:r>
          </a:p>
          <a:p>
            <a:r>
              <a:rPr lang="en-US" dirty="0">
                <a:hlinkClick r:id="rId5" action="ppaction://hlinkfile"/>
              </a:rPr>
              <a:t>Set the top padding</a:t>
            </a:r>
            <a:br>
              <a:rPr lang="en-US" dirty="0"/>
            </a:br>
            <a:r>
              <a:rPr lang="en-US" dirty="0"/>
              <a:t>This example demonstrates how to set the top padding of a p element.</a:t>
            </a:r>
          </a:p>
          <a:p>
            <a:r>
              <a:rPr lang="en-US" dirty="0">
                <a:hlinkClick r:id="rId6" action="ppaction://hlinkfile"/>
              </a:rPr>
              <a:t>Set the bottom padding</a:t>
            </a:r>
            <a:br>
              <a:rPr lang="en-US" dirty="0"/>
            </a:br>
            <a:r>
              <a:rPr lang="en-US" dirty="0"/>
              <a:t>This example demonstrates how to set the bottom padding of a p element.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Properties</a:t>
            </a:r>
          </a:p>
        </p:txBody>
      </p:sp>
      <p:graphicFrame>
        <p:nvGraphicFramePr>
          <p:cNvPr id="4" name="Content Placeholder 3"/>
          <p:cNvGraphicFramePr>
            <a:graphicFrameLocks noGrp="1"/>
          </p:cNvGraphicFramePr>
          <p:nvPr>
            <p:ph idx="1"/>
          </p:nvPr>
        </p:nvGraphicFramePr>
        <p:xfrm>
          <a:off x="457200" y="2326640"/>
          <a:ext cx="8229600" cy="3845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70840">
                <a:tc>
                  <a:txBody>
                    <a:bodyPr/>
                    <a:lstStyle/>
                    <a:p>
                      <a:pPr algn="l"/>
                      <a:r>
                        <a:rPr lang="en-US"/>
                        <a:t>Property</a:t>
                      </a:r>
                    </a:p>
                  </a:txBody>
                  <a:tcPr anchor="ctr"/>
                </a:tc>
                <a:tc>
                  <a:txBody>
                    <a:bodyPr/>
                    <a:lstStyle/>
                    <a:p>
                      <a:pPr algn="l"/>
                      <a:r>
                        <a:rPr lang="en-US"/>
                        <a:t>Description</a:t>
                      </a:r>
                    </a:p>
                  </a:txBody>
                  <a:tcPr anchor="ctr"/>
                </a:tc>
                <a:tc>
                  <a:txBody>
                    <a:bodyPr/>
                    <a:lstStyle/>
                    <a:p>
                      <a:pPr algn="l"/>
                      <a:r>
                        <a:rPr lang="en-US" dirty="0"/>
                        <a:t>Values</a:t>
                      </a:r>
                    </a:p>
                  </a:txBody>
                  <a:tcPr anchor="ctr"/>
                </a:tc>
                <a:tc>
                  <a:txBody>
                    <a:bodyPr/>
                    <a:lstStyle/>
                    <a:p>
                      <a:pPr algn="l"/>
                      <a:r>
                        <a:rPr lang="en-US" dirty="0"/>
                        <a:t>CSS</a:t>
                      </a:r>
                    </a:p>
                  </a:txBody>
                  <a:tcPr anchor="ctr"/>
                </a:tc>
                <a:extLst>
                  <a:ext uri="{0D108BD9-81ED-4DB2-BD59-A6C34878D82A}">
                    <a16:rowId xmlns:a16="http://schemas.microsoft.com/office/drawing/2014/main" val="10000"/>
                  </a:ext>
                </a:extLst>
              </a:tr>
              <a:tr h="370840">
                <a:tc>
                  <a:txBody>
                    <a:bodyPr/>
                    <a:lstStyle/>
                    <a:p>
                      <a:r>
                        <a:rPr lang="en-US" dirty="0"/>
                        <a:t>padding</a:t>
                      </a:r>
                    </a:p>
                  </a:txBody>
                  <a:tcPr anchor="ctr"/>
                </a:tc>
                <a:tc>
                  <a:txBody>
                    <a:bodyPr/>
                    <a:lstStyle/>
                    <a:p>
                      <a:r>
                        <a:rPr lang="en-US"/>
                        <a:t>A shorthand property for setting all the padding properties in one declaration</a:t>
                      </a:r>
                    </a:p>
                  </a:txBody>
                  <a:tcPr anchor="ctr"/>
                </a:tc>
                <a:tc>
                  <a:txBody>
                    <a:bodyPr/>
                    <a:lstStyle/>
                    <a:p>
                      <a:r>
                        <a:rPr lang="en-US" i="1" dirty="0"/>
                        <a:t>padding-top, padding-right, padding-bottom, padding-left</a:t>
                      </a:r>
                      <a:endParaRPr lang="en-US" dirty="0"/>
                    </a:p>
                  </a:txBody>
                  <a:tcPr anchor="ctr"/>
                </a:tc>
                <a:tc>
                  <a:txBody>
                    <a:bodyPr/>
                    <a:lstStyle/>
                    <a:p>
                      <a:r>
                        <a:rPr lang="en-US"/>
                        <a:t>1</a:t>
                      </a:r>
                    </a:p>
                  </a:txBody>
                  <a:tcPr anchor="ctr"/>
                </a:tc>
                <a:extLst>
                  <a:ext uri="{0D108BD9-81ED-4DB2-BD59-A6C34878D82A}">
                    <a16:rowId xmlns:a16="http://schemas.microsoft.com/office/drawing/2014/main" val="10001"/>
                  </a:ext>
                </a:extLst>
              </a:tr>
              <a:tr h="370840">
                <a:tc>
                  <a:txBody>
                    <a:bodyPr/>
                    <a:lstStyle/>
                    <a:p>
                      <a:r>
                        <a:rPr lang="en-US" dirty="0"/>
                        <a:t>padding-bottom</a:t>
                      </a:r>
                    </a:p>
                  </a:txBody>
                  <a:tcPr anchor="ctr"/>
                </a:tc>
                <a:tc>
                  <a:txBody>
                    <a:bodyPr/>
                    <a:lstStyle/>
                    <a:p>
                      <a:r>
                        <a:rPr lang="en-US"/>
                        <a:t>Sets the bottom padding of an element</a:t>
                      </a:r>
                    </a:p>
                  </a:txBody>
                  <a:tcPr anchor="ctr"/>
                </a:tc>
                <a:tc>
                  <a:txBody>
                    <a:bodyPr/>
                    <a:lstStyle/>
                    <a:p>
                      <a:r>
                        <a:rPr lang="en-US" i="1" dirty="0"/>
                        <a:t>length, %</a:t>
                      </a:r>
                      <a:endParaRPr lang="en-US" dirty="0"/>
                    </a:p>
                  </a:txBody>
                  <a:tcPr anchor="ctr"/>
                </a:tc>
                <a:tc>
                  <a:txBody>
                    <a:bodyPr/>
                    <a:lstStyle/>
                    <a:p>
                      <a:r>
                        <a:rPr lang="en-US"/>
                        <a:t>1</a:t>
                      </a:r>
                    </a:p>
                  </a:txBody>
                  <a:tcPr anchor="ctr"/>
                </a:tc>
                <a:extLst>
                  <a:ext uri="{0D108BD9-81ED-4DB2-BD59-A6C34878D82A}">
                    <a16:rowId xmlns:a16="http://schemas.microsoft.com/office/drawing/2014/main" val="10002"/>
                  </a:ext>
                </a:extLst>
              </a:tr>
              <a:tr h="370840">
                <a:tc>
                  <a:txBody>
                    <a:bodyPr/>
                    <a:lstStyle/>
                    <a:p>
                      <a:r>
                        <a:rPr lang="en-US" dirty="0"/>
                        <a:t>padding-left</a:t>
                      </a:r>
                    </a:p>
                  </a:txBody>
                  <a:tcPr anchor="ctr"/>
                </a:tc>
                <a:tc>
                  <a:txBody>
                    <a:bodyPr/>
                    <a:lstStyle/>
                    <a:p>
                      <a:r>
                        <a:rPr lang="en-US"/>
                        <a:t>Sets the left padding of an element</a:t>
                      </a:r>
                    </a:p>
                  </a:txBody>
                  <a:tcPr anchor="ctr"/>
                </a:tc>
                <a:tc>
                  <a:txBody>
                    <a:bodyPr/>
                    <a:lstStyle/>
                    <a:p>
                      <a:r>
                        <a:rPr lang="en-US" i="1" dirty="0"/>
                        <a:t>length, %</a:t>
                      </a:r>
                      <a:endParaRPr lang="en-US" dirty="0"/>
                    </a:p>
                  </a:txBody>
                  <a:tcPr anchor="ctr"/>
                </a:tc>
                <a:tc>
                  <a:txBody>
                    <a:bodyPr/>
                    <a:lstStyle/>
                    <a:p>
                      <a:r>
                        <a:rPr lang="en-US"/>
                        <a:t>1</a:t>
                      </a:r>
                    </a:p>
                  </a:txBody>
                  <a:tcPr anchor="ctr"/>
                </a:tc>
                <a:extLst>
                  <a:ext uri="{0D108BD9-81ED-4DB2-BD59-A6C34878D82A}">
                    <a16:rowId xmlns:a16="http://schemas.microsoft.com/office/drawing/2014/main" val="10003"/>
                  </a:ext>
                </a:extLst>
              </a:tr>
              <a:tr h="370840">
                <a:tc>
                  <a:txBody>
                    <a:bodyPr/>
                    <a:lstStyle/>
                    <a:p>
                      <a:r>
                        <a:rPr lang="en-US" dirty="0"/>
                        <a:t>padding-right</a:t>
                      </a:r>
                    </a:p>
                  </a:txBody>
                  <a:tcPr anchor="ctr"/>
                </a:tc>
                <a:tc>
                  <a:txBody>
                    <a:bodyPr/>
                    <a:lstStyle/>
                    <a:p>
                      <a:r>
                        <a:rPr lang="en-US"/>
                        <a:t>Sets the right padding of an element</a:t>
                      </a:r>
                    </a:p>
                  </a:txBody>
                  <a:tcPr anchor="ctr"/>
                </a:tc>
                <a:tc>
                  <a:txBody>
                    <a:bodyPr/>
                    <a:lstStyle/>
                    <a:p>
                      <a:r>
                        <a:rPr lang="en-US" i="1" dirty="0"/>
                        <a:t>length, %</a:t>
                      </a:r>
                      <a:endParaRPr lang="en-US" dirty="0"/>
                    </a:p>
                  </a:txBody>
                  <a:tcPr anchor="ctr"/>
                </a:tc>
                <a:tc>
                  <a:txBody>
                    <a:bodyPr/>
                    <a:lstStyle/>
                    <a:p>
                      <a:r>
                        <a:rPr lang="en-US"/>
                        <a:t>1</a:t>
                      </a:r>
                    </a:p>
                  </a:txBody>
                  <a:tcPr anchor="ctr"/>
                </a:tc>
                <a:extLst>
                  <a:ext uri="{0D108BD9-81ED-4DB2-BD59-A6C34878D82A}">
                    <a16:rowId xmlns:a16="http://schemas.microsoft.com/office/drawing/2014/main" val="10004"/>
                  </a:ext>
                </a:extLst>
              </a:tr>
              <a:tr h="370840">
                <a:tc>
                  <a:txBody>
                    <a:bodyPr/>
                    <a:lstStyle/>
                    <a:p>
                      <a:r>
                        <a:rPr lang="en-US" dirty="0"/>
                        <a:t>padding-top</a:t>
                      </a:r>
                    </a:p>
                  </a:txBody>
                  <a:tcPr anchor="ctr"/>
                </a:tc>
                <a:tc>
                  <a:txBody>
                    <a:bodyPr/>
                    <a:lstStyle/>
                    <a:p>
                      <a:r>
                        <a:rPr lang="en-US"/>
                        <a:t>Sets the top padding of an element</a:t>
                      </a:r>
                    </a:p>
                  </a:txBody>
                  <a:tcPr anchor="ctr"/>
                </a:tc>
                <a:tc>
                  <a:txBody>
                    <a:bodyPr/>
                    <a:lstStyle/>
                    <a:p>
                      <a:r>
                        <a:rPr lang="en-US" i="1" dirty="0"/>
                        <a:t>length, %</a:t>
                      </a:r>
                      <a:endParaRPr lang="en-US" dirty="0"/>
                    </a:p>
                  </a:txBody>
                  <a:tcPr anchor="ctr"/>
                </a:tc>
                <a:tc>
                  <a:txBody>
                    <a:bodyPr/>
                    <a:lstStyle/>
                    <a:p>
                      <a:r>
                        <a:rPr lang="en-US" dirty="0"/>
                        <a:t>1</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Units - Measurement Values</a:t>
            </a:r>
          </a:p>
        </p:txBody>
      </p:sp>
      <p:graphicFrame>
        <p:nvGraphicFramePr>
          <p:cNvPr id="4" name="Content Placeholder 3"/>
          <p:cNvGraphicFramePr>
            <a:graphicFrameLocks noGrp="1"/>
          </p:cNvGraphicFramePr>
          <p:nvPr>
            <p:ph idx="1"/>
          </p:nvPr>
        </p:nvGraphicFramePr>
        <p:xfrm>
          <a:off x="381000" y="2026920"/>
          <a:ext cx="8382000" cy="4526280"/>
        </p:xfrm>
        <a:graphic>
          <a:graphicData uri="http://schemas.openxmlformats.org/drawingml/2006/table">
            <a:tbl>
              <a:tblPr firstRow="1" bandRow="1">
                <a:tableStyleId>{5C22544A-7EE6-4342-B048-85BDC9FD1C3A}</a:tableStyleId>
              </a:tblPr>
              <a:tblGrid>
                <a:gridCol w="771175">
                  <a:extLst>
                    <a:ext uri="{9D8B030D-6E8A-4147-A177-3AD203B41FA5}">
                      <a16:colId xmlns:a16="http://schemas.microsoft.com/office/drawing/2014/main" val="20000"/>
                    </a:ext>
                  </a:extLst>
                </a:gridCol>
                <a:gridCol w="7610825">
                  <a:extLst>
                    <a:ext uri="{9D8B030D-6E8A-4147-A177-3AD203B41FA5}">
                      <a16:colId xmlns:a16="http://schemas.microsoft.com/office/drawing/2014/main" val="20001"/>
                    </a:ext>
                  </a:extLst>
                </a:gridCol>
              </a:tblGrid>
              <a:tr h="370840">
                <a:tc>
                  <a:txBody>
                    <a:bodyPr/>
                    <a:lstStyle/>
                    <a:p>
                      <a:pPr algn="l"/>
                      <a:r>
                        <a:rPr lang="en-US" dirty="0"/>
                        <a:t>Unit</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a:t>%</a:t>
                      </a:r>
                    </a:p>
                  </a:txBody>
                  <a:tcPr anchor="ctr"/>
                </a:tc>
                <a:tc>
                  <a:txBody>
                    <a:bodyPr/>
                    <a:lstStyle/>
                    <a:p>
                      <a:r>
                        <a:rPr lang="en-US"/>
                        <a:t>percentage</a:t>
                      </a:r>
                    </a:p>
                  </a:txBody>
                  <a:tcPr anchor="ctr"/>
                </a:tc>
                <a:extLst>
                  <a:ext uri="{0D108BD9-81ED-4DB2-BD59-A6C34878D82A}">
                    <a16:rowId xmlns:a16="http://schemas.microsoft.com/office/drawing/2014/main" val="10001"/>
                  </a:ext>
                </a:extLst>
              </a:tr>
              <a:tr h="370840">
                <a:tc>
                  <a:txBody>
                    <a:bodyPr/>
                    <a:lstStyle/>
                    <a:p>
                      <a:r>
                        <a:rPr lang="en-US"/>
                        <a:t>in</a:t>
                      </a:r>
                    </a:p>
                  </a:txBody>
                  <a:tcPr anchor="ctr"/>
                </a:tc>
                <a:tc>
                  <a:txBody>
                    <a:bodyPr/>
                    <a:lstStyle/>
                    <a:p>
                      <a:r>
                        <a:rPr lang="en-US" dirty="0"/>
                        <a:t>inch</a:t>
                      </a:r>
                    </a:p>
                  </a:txBody>
                  <a:tcPr anchor="ctr"/>
                </a:tc>
                <a:extLst>
                  <a:ext uri="{0D108BD9-81ED-4DB2-BD59-A6C34878D82A}">
                    <a16:rowId xmlns:a16="http://schemas.microsoft.com/office/drawing/2014/main" val="10002"/>
                  </a:ext>
                </a:extLst>
              </a:tr>
              <a:tr h="370840">
                <a:tc>
                  <a:txBody>
                    <a:bodyPr/>
                    <a:lstStyle/>
                    <a:p>
                      <a:r>
                        <a:rPr lang="en-US"/>
                        <a:t>cm</a:t>
                      </a:r>
                    </a:p>
                  </a:txBody>
                  <a:tcPr anchor="ctr"/>
                </a:tc>
                <a:tc>
                  <a:txBody>
                    <a:bodyPr/>
                    <a:lstStyle/>
                    <a:p>
                      <a:r>
                        <a:rPr lang="en-US"/>
                        <a:t>centimeter</a:t>
                      </a:r>
                    </a:p>
                  </a:txBody>
                  <a:tcPr anchor="ctr"/>
                </a:tc>
                <a:extLst>
                  <a:ext uri="{0D108BD9-81ED-4DB2-BD59-A6C34878D82A}">
                    <a16:rowId xmlns:a16="http://schemas.microsoft.com/office/drawing/2014/main" val="10003"/>
                  </a:ext>
                </a:extLst>
              </a:tr>
              <a:tr h="370840">
                <a:tc>
                  <a:txBody>
                    <a:bodyPr/>
                    <a:lstStyle/>
                    <a:p>
                      <a:r>
                        <a:rPr lang="en-US"/>
                        <a:t>mm</a:t>
                      </a:r>
                    </a:p>
                  </a:txBody>
                  <a:tcPr anchor="ctr"/>
                </a:tc>
                <a:tc>
                  <a:txBody>
                    <a:bodyPr/>
                    <a:lstStyle/>
                    <a:p>
                      <a:r>
                        <a:rPr lang="en-US"/>
                        <a:t>millimeter</a:t>
                      </a:r>
                    </a:p>
                  </a:txBody>
                  <a:tcPr anchor="ctr"/>
                </a:tc>
                <a:extLst>
                  <a:ext uri="{0D108BD9-81ED-4DB2-BD59-A6C34878D82A}">
                    <a16:rowId xmlns:a16="http://schemas.microsoft.com/office/drawing/2014/main" val="10004"/>
                  </a:ext>
                </a:extLst>
              </a:tr>
              <a:tr h="370840">
                <a:tc>
                  <a:txBody>
                    <a:bodyPr/>
                    <a:lstStyle/>
                    <a:p>
                      <a:r>
                        <a:rPr lang="en-US"/>
                        <a:t>em</a:t>
                      </a:r>
                    </a:p>
                  </a:txBody>
                  <a:tcPr anchor="ctr"/>
                </a:tc>
                <a:tc>
                  <a:txBody>
                    <a:bodyPr/>
                    <a:lstStyle/>
                    <a:p>
                      <a:r>
                        <a:rPr lang="en-US"/>
                        <a:t>1em is equal to the current font size. 2em means 2 times the size of the current font. E.g., if an element is displayed with a font of 12 pt, then '2em' is 24 pt. The 'em' is a very useful unit in CSS, since it can adapt automatically to the font that the reader uses</a:t>
                      </a:r>
                    </a:p>
                  </a:txBody>
                  <a:tcPr anchor="ctr"/>
                </a:tc>
                <a:extLst>
                  <a:ext uri="{0D108BD9-81ED-4DB2-BD59-A6C34878D82A}">
                    <a16:rowId xmlns:a16="http://schemas.microsoft.com/office/drawing/2014/main" val="10005"/>
                  </a:ext>
                </a:extLst>
              </a:tr>
              <a:tr h="370840">
                <a:tc>
                  <a:txBody>
                    <a:bodyPr/>
                    <a:lstStyle/>
                    <a:p>
                      <a:r>
                        <a:rPr lang="en-US"/>
                        <a:t>ex</a:t>
                      </a:r>
                    </a:p>
                  </a:txBody>
                  <a:tcPr anchor="ctr"/>
                </a:tc>
                <a:tc>
                  <a:txBody>
                    <a:bodyPr/>
                    <a:lstStyle/>
                    <a:p>
                      <a:r>
                        <a:rPr lang="en-US"/>
                        <a:t>one ex is the x-height of a font (x-height is usually about half the font-size)</a:t>
                      </a:r>
                    </a:p>
                  </a:txBody>
                  <a:tcPr anchor="ctr"/>
                </a:tc>
                <a:extLst>
                  <a:ext uri="{0D108BD9-81ED-4DB2-BD59-A6C34878D82A}">
                    <a16:rowId xmlns:a16="http://schemas.microsoft.com/office/drawing/2014/main" val="10006"/>
                  </a:ext>
                </a:extLst>
              </a:tr>
              <a:tr h="370840">
                <a:tc>
                  <a:txBody>
                    <a:bodyPr/>
                    <a:lstStyle/>
                    <a:p>
                      <a:r>
                        <a:rPr lang="en-US"/>
                        <a:t>pt</a:t>
                      </a:r>
                    </a:p>
                  </a:txBody>
                  <a:tcPr anchor="ctr"/>
                </a:tc>
                <a:tc>
                  <a:txBody>
                    <a:bodyPr/>
                    <a:lstStyle/>
                    <a:p>
                      <a:r>
                        <a:rPr lang="en-US"/>
                        <a:t>point (1 pt is the same as 1/72 inch)</a:t>
                      </a:r>
                    </a:p>
                  </a:txBody>
                  <a:tcPr anchor="ctr"/>
                </a:tc>
                <a:extLst>
                  <a:ext uri="{0D108BD9-81ED-4DB2-BD59-A6C34878D82A}">
                    <a16:rowId xmlns:a16="http://schemas.microsoft.com/office/drawing/2014/main" val="10007"/>
                  </a:ext>
                </a:extLst>
              </a:tr>
              <a:tr h="370840">
                <a:tc>
                  <a:txBody>
                    <a:bodyPr/>
                    <a:lstStyle/>
                    <a:p>
                      <a:r>
                        <a:rPr lang="en-US"/>
                        <a:t>pc</a:t>
                      </a:r>
                    </a:p>
                  </a:txBody>
                  <a:tcPr anchor="ctr"/>
                </a:tc>
                <a:tc>
                  <a:txBody>
                    <a:bodyPr/>
                    <a:lstStyle/>
                    <a:p>
                      <a:r>
                        <a:rPr lang="en-US"/>
                        <a:t>pica (1 pc is the same as 12 points)</a:t>
                      </a:r>
                    </a:p>
                  </a:txBody>
                  <a:tcPr anchor="ctr"/>
                </a:tc>
                <a:extLst>
                  <a:ext uri="{0D108BD9-81ED-4DB2-BD59-A6C34878D82A}">
                    <a16:rowId xmlns:a16="http://schemas.microsoft.com/office/drawing/2014/main" val="10008"/>
                  </a:ext>
                </a:extLst>
              </a:tr>
              <a:tr h="370840">
                <a:tc>
                  <a:txBody>
                    <a:bodyPr/>
                    <a:lstStyle/>
                    <a:p>
                      <a:r>
                        <a:rPr lang="en-US"/>
                        <a:t>px</a:t>
                      </a:r>
                    </a:p>
                  </a:txBody>
                  <a:tcPr anchor="ctr"/>
                </a:tc>
                <a:tc>
                  <a:txBody>
                    <a:bodyPr/>
                    <a:lstStyle/>
                    <a:p>
                      <a:r>
                        <a:rPr lang="en-US" dirty="0"/>
                        <a:t>pixels (a dot on the computer screen)</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Examples are used courtesy of </a:t>
            </a:r>
            <a:r>
              <a:rPr lang="en-US" dirty="0">
                <a:hlinkClick r:id="rId2"/>
              </a:rPr>
              <a:t>W3Schools</a:t>
            </a:r>
            <a:r>
              <a:rPr lang="en-US" dirty="0"/>
              <a:t>.</a:t>
            </a:r>
          </a:p>
          <a:p>
            <a:pPr marL="0" indent="0">
              <a:buNone/>
            </a:pP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normAutofit fontScale="62500" lnSpcReduction="20000"/>
          </a:bodyPr>
          <a:lstStyle/>
          <a:p>
            <a:pPr>
              <a:buNone/>
            </a:pPr>
            <a:r>
              <a:rPr lang="en-US" b="1" dirty="0"/>
              <a:t>Width and Height of an Element</a:t>
            </a:r>
          </a:p>
          <a:p>
            <a:endParaRPr lang="en-US" b="1" dirty="0"/>
          </a:p>
          <a:p>
            <a:r>
              <a:rPr lang="en-US" b="1" dirty="0"/>
              <a:t>Important: </a:t>
            </a:r>
            <a:r>
              <a:rPr lang="en-US" dirty="0"/>
              <a:t>When you specify the width and height properties of an element with CSS, you are just setting the width and height of the content area. To know the full size of the element, you must also add the padding, border and margin.</a:t>
            </a:r>
          </a:p>
          <a:p>
            <a:endParaRPr lang="en-US" dirty="0"/>
          </a:p>
          <a:p>
            <a:r>
              <a:rPr lang="en-US" dirty="0"/>
              <a:t>The total width of the element in the example below is 300px:</a:t>
            </a:r>
          </a:p>
          <a:p>
            <a:pPr lvl="1">
              <a:buNone/>
            </a:pPr>
            <a:r>
              <a:rPr lang="en-US" dirty="0"/>
              <a:t>	width:250px;</a:t>
            </a:r>
            <a:br>
              <a:rPr lang="en-US" dirty="0"/>
            </a:br>
            <a:r>
              <a:rPr lang="en-US" dirty="0"/>
              <a:t>padding:10px;</a:t>
            </a:r>
            <a:br>
              <a:rPr lang="en-US" dirty="0"/>
            </a:br>
            <a:r>
              <a:rPr lang="en-US" dirty="0"/>
              <a:t>border:5px solid gray;</a:t>
            </a:r>
            <a:br>
              <a:rPr lang="en-US" dirty="0"/>
            </a:br>
            <a:r>
              <a:rPr lang="en-US" dirty="0"/>
              <a:t>margin:10px; </a:t>
            </a:r>
          </a:p>
          <a:p>
            <a:pPr>
              <a:buNone/>
            </a:pPr>
            <a:endParaRPr lang="en-US" dirty="0"/>
          </a:p>
          <a:p>
            <a:pPr>
              <a:buNone/>
            </a:pPr>
            <a:r>
              <a:rPr lang="en-US" dirty="0"/>
              <a:t>Let's do the math:</a:t>
            </a:r>
            <a:br>
              <a:rPr lang="en-US" dirty="0"/>
            </a:br>
            <a:r>
              <a:rPr lang="en-US" dirty="0"/>
              <a:t>250px (width)</a:t>
            </a:r>
            <a:br>
              <a:rPr lang="en-US" dirty="0"/>
            </a:br>
            <a:r>
              <a:rPr lang="en-US" dirty="0"/>
              <a:t>+ 20px (left and right padding)</a:t>
            </a:r>
            <a:br>
              <a:rPr lang="en-US" dirty="0"/>
            </a:br>
            <a:r>
              <a:rPr lang="en-US" dirty="0"/>
              <a:t>+ 10px (left and right border)</a:t>
            </a:r>
            <a:br>
              <a:rPr lang="en-US" dirty="0"/>
            </a:br>
            <a:r>
              <a:rPr lang="en-US" dirty="0"/>
              <a:t>+ 20px (left and right margin)</a:t>
            </a:r>
            <a:br>
              <a:rPr lang="en-US" dirty="0"/>
            </a:br>
            <a:r>
              <a:rPr lang="en-US" dirty="0"/>
              <a:t>= 300px</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normAutofit fontScale="77500" lnSpcReduction="20000"/>
          </a:bodyPr>
          <a:lstStyle/>
          <a:p>
            <a:r>
              <a:rPr lang="en-US" dirty="0"/>
              <a:t>Imagine that you only had 250px of space. Let's make an element with a total width of 250px:</a:t>
            </a:r>
          </a:p>
          <a:p>
            <a:pPr>
              <a:buNone/>
            </a:pPr>
            <a:r>
              <a:rPr lang="en-US" b="1" dirty="0">
                <a:hlinkClick r:id="rId2" action="ppaction://hlinkfile"/>
              </a:rPr>
              <a:t>Example</a:t>
            </a:r>
            <a:endParaRPr lang="en-US" b="1" dirty="0"/>
          </a:p>
          <a:p>
            <a:pPr lvl="1">
              <a:buNone/>
            </a:pPr>
            <a:r>
              <a:rPr lang="en-US" dirty="0"/>
              <a:t>	width:220px;</a:t>
            </a:r>
            <a:br>
              <a:rPr lang="en-US" dirty="0"/>
            </a:br>
            <a:r>
              <a:rPr lang="en-US" dirty="0"/>
              <a:t>padding:10px;</a:t>
            </a:r>
            <a:br>
              <a:rPr lang="en-US" dirty="0"/>
            </a:br>
            <a:r>
              <a:rPr lang="en-US" dirty="0"/>
              <a:t>border:5px solid gray;</a:t>
            </a:r>
            <a:br>
              <a:rPr lang="en-US" dirty="0"/>
            </a:br>
            <a:r>
              <a:rPr lang="en-US" dirty="0"/>
              <a:t>margin:0px; </a:t>
            </a:r>
            <a:br>
              <a:rPr lang="en-US" dirty="0"/>
            </a:br>
            <a:endParaRPr lang="en-US" dirty="0"/>
          </a:p>
          <a:p>
            <a:r>
              <a:rPr lang="en-US" dirty="0"/>
              <a:t>The total </a:t>
            </a:r>
            <a:r>
              <a:rPr lang="en-US" b="1" dirty="0"/>
              <a:t>width</a:t>
            </a:r>
            <a:r>
              <a:rPr lang="en-US" dirty="0"/>
              <a:t> of an element should always be calculated like this:</a:t>
            </a:r>
          </a:p>
          <a:p>
            <a:r>
              <a:rPr lang="en-US" dirty="0"/>
              <a:t>Total element width = width + left padding + right padding + left border + right border + left margin + right margin</a:t>
            </a:r>
          </a:p>
          <a:p>
            <a:endParaRPr lang="en-US" dirty="0"/>
          </a:p>
          <a:p>
            <a:r>
              <a:rPr lang="en-US" dirty="0"/>
              <a:t>The total </a:t>
            </a:r>
            <a:r>
              <a:rPr lang="en-US" b="1" dirty="0"/>
              <a:t>height</a:t>
            </a:r>
            <a:r>
              <a:rPr lang="en-US" dirty="0"/>
              <a:t> of an element should always be calculated like this:</a:t>
            </a:r>
          </a:p>
          <a:p>
            <a:r>
              <a:rPr lang="en-US" dirty="0"/>
              <a:t>Total element height = height + top padding + bottom padding + top border + bottom border + top margin + bottom margin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p:txBody>
          <a:bodyPr>
            <a:normAutofit fontScale="62500" lnSpcReduction="20000"/>
          </a:bodyPr>
          <a:lstStyle/>
          <a:p>
            <a:pPr>
              <a:buNone/>
            </a:pPr>
            <a:r>
              <a:rPr lang="en-US" b="1" dirty="0"/>
              <a:t>Browsers Compatibility Issue</a:t>
            </a:r>
          </a:p>
          <a:p>
            <a:r>
              <a:rPr lang="en-US" dirty="0"/>
              <a:t>If you tested the previous example in Internet Explorer, you saw that the total width was not exactly 250px.</a:t>
            </a:r>
          </a:p>
          <a:p>
            <a:r>
              <a:rPr lang="en-US" dirty="0"/>
              <a:t>IE includes padding and border in the width, when the width property is set, </a:t>
            </a:r>
            <a:r>
              <a:rPr lang="en-US" b="1" dirty="0"/>
              <a:t>unless a DOCTYPE is declared</a:t>
            </a:r>
            <a:r>
              <a:rPr lang="en-US" dirty="0"/>
              <a:t>.</a:t>
            </a:r>
          </a:p>
          <a:p>
            <a:r>
              <a:rPr lang="en-US" dirty="0"/>
              <a:t>To fix this problem, just add a DOCTYPE to the code:</a:t>
            </a:r>
          </a:p>
          <a:p>
            <a:pPr>
              <a:buNone/>
            </a:pPr>
            <a:r>
              <a:rPr lang="en-US" b="1" dirty="0">
                <a:hlinkClick r:id="rId2" action="ppaction://hlinkfile"/>
              </a:rPr>
              <a:t>Example</a:t>
            </a:r>
            <a:endParaRPr lang="en-US" b="1" dirty="0"/>
          </a:p>
          <a:p>
            <a:pPr lvl="1">
              <a:buNone/>
            </a:pPr>
            <a:r>
              <a:rPr lang="en-US" dirty="0"/>
              <a:t>	&lt;!DOCTYPE html PUBLIC "-//W3C//DTD XHTML 1.0 Transitional//EN"</a:t>
            </a:r>
            <a:br>
              <a:rPr lang="en-US" dirty="0"/>
            </a:br>
            <a:r>
              <a:rPr lang="en-US" dirty="0"/>
              <a:t>"http://www.w3.org/TR/xhtml1/DTD/xhtml1-transitional.dtd"&gt;</a:t>
            </a:r>
            <a:br>
              <a:rPr lang="en-US" dirty="0"/>
            </a:br>
            <a:r>
              <a:rPr lang="en-US" dirty="0"/>
              <a:t>&lt;html&gt;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err="1"/>
              <a:t>div.ex</a:t>
            </a:r>
            <a:br>
              <a:rPr lang="en-US" dirty="0"/>
            </a:br>
            <a:r>
              <a:rPr lang="en-US" dirty="0"/>
              <a:t>{</a:t>
            </a:r>
            <a:br>
              <a:rPr lang="en-US" dirty="0"/>
            </a:br>
            <a:r>
              <a:rPr lang="en-US" dirty="0"/>
              <a:t>width:220px;</a:t>
            </a:r>
            <a:br>
              <a:rPr lang="en-US" dirty="0"/>
            </a:br>
            <a:r>
              <a:rPr lang="en-US" dirty="0"/>
              <a:t>padding:10px;</a:t>
            </a:r>
            <a:br>
              <a:rPr lang="en-US" dirty="0"/>
            </a:br>
            <a:r>
              <a:rPr lang="en-US" dirty="0"/>
              <a:t>border:5px solid gray;</a:t>
            </a:r>
            <a:br>
              <a:rPr lang="en-US" dirty="0"/>
            </a:br>
            <a:r>
              <a:rPr lang="en-US" dirty="0"/>
              <a:t>margin:0px;</a:t>
            </a:r>
            <a:br>
              <a:rPr lang="en-US" dirty="0"/>
            </a:br>
            <a:r>
              <a:rPr lang="en-US" dirty="0"/>
              <a:t>}</a:t>
            </a:r>
            <a:br>
              <a:rPr lang="en-US" dirty="0"/>
            </a:br>
            <a:r>
              <a:rPr lang="en-US" dirty="0"/>
              <a:t>&lt;/style&gt;</a:t>
            </a:r>
            <a:br>
              <a:rPr lang="en-US" dirty="0"/>
            </a:br>
            <a:r>
              <a:rPr lang="en-US" dirty="0"/>
              <a:t>&lt;/head&gt;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lnSpcReduction="10000"/>
          </a:bodyPr>
          <a:lstStyle/>
          <a:p>
            <a:pPr>
              <a:buNone/>
            </a:pPr>
            <a:r>
              <a:rPr lang="en-US" b="1" dirty="0"/>
              <a:t>CSS Border Properties</a:t>
            </a:r>
          </a:p>
          <a:p>
            <a:r>
              <a:rPr lang="en-US" dirty="0"/>
              <a:t>The CSS border properties allow you to specify the style and color of an element's border.</a:t>
            </a:r>
          </a:p>
          <a:p>
            <a:endParaRPr lang="en-US" dirty="0"/>
          </a:p>
          <a:p>
            <a:pPr>
              <a:buNone/>
            </a:pPr>
            <a:r>
              <a:rPr lang="en-US" b="1" dirty="0"/>
              <a:t>Border Style</a:t>
            </a:r>
          </a:p>
          <a:p>
            <a:r>
              <a:rPr lang="en-US" dirty="0"/>
              <a:t>The border-style property specifies what kind of border to display.</a:t>
            </a:r>
          </a:p>
          <a:p>
            <a:endParaRPr lang="en-US" dirty="0"/>
          </a:p>
          <a:p>
            <a:r>
              <a:rPr lang="en-US" dirty="0"/>
              <a:t>None of the border properties will have ANY effect unless the </a:t>
            </a:r>
            <a:r>
              <a:rPr lang="en-US" b="1" dirty="0"/>
              <a:t>border-style</a:t>
            </a:r>
            <a:r>
              <a:rPr lang="en-US" dirty="0"/>
              <a:t> property is set!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77500" lnSpcReduction="20000"/>
          </a:bodyPr>
          <a:lstStyle/>
          <a:p>
            <a:pPr>
              <a:buNone/>
            </a:pPr>
            <a:r>
              <a:rPr lang="en-US" b="1" dirty="0">
                <a:hlinkClick r:id="rId2" action="ppaction://hlinkfile"/>
              </a:rPr>
              <a:t>border-style values</a:t>
            </a:r>
            <a:r>
              <a:rPr lang="en-US" b="1" dirty="0"/>
              <a:t>:</a:t>
            </a:r>
          </a:p>
          <a:p>
            <a:r>
              <a:rPr lang="en-US" i="1" dirty="0"/>
              <a:t>none</a:t>
            </a:r>
            <a:r>
              <a:rPr lang="en-US" dirty="0"/>
              <a:t>: Defines no border</a:t>
            </a:r>
          </a:p>
          <a:p>
            <a:r>
              <a:rPr lang="en-US" i="1" dirty="0"/>
              <a:t>dotted</a:t>
            </a:r>
            <a:r>
              <a:rPr lang="en-US" dirty="0"/>
              <a:t>: Defines a dotted border</a:t>
            </a:r>
          </a:p>
          <a:p>
            <a:r>
              <a:rPr lang="en-US" i="1" dirty="0"/>
              <a:t>dashed</a:t>
            </a:r>
            <a:r>
              <a:rPr lang="en-US" dirty="0"/>
              <a:t>: Defines a dashed border</a:t>
            </a:r>
          </a:p>
          <a:p>
            <a:r>
              <a:rPr lang="en-US" i="1" dirty="0"/>
              <a:t>solid</a:t>
            </a:r>
            <a:r>
              <a:rPr lang="en-US" dirty="0"/>
              <a:t>: Defines a solid border</a:t>
            </a:r>
          </a:p>
          <a:p>
            <a:r>
              <a:rPr lang="en-US" i="1" dirty="0"/>
              <a:t>double</a:t>
            </a:r>
            <a:r>
              <a:rPr lang="en-US" dirty="0"/>
              <a:t>: Defines two borders. The width of the two borders are the same as the border-width value</a:t>
            </a:r>
          </a:p>
          <a:p>
            <a:r>
              <a:rPr lang="en-US" i="1" dirty="0"/>
              <a:t>groove</a:t>
            </a:r>
            <a:r>
              <a:rPr lang="en-US" dirty="0"/>
              <a:t>: Defines a 3D grooved border. The effect depends on the border-color value</a:t>
            </a:r>
          </a:p>
          <a:p>
            <a:r>
              <a:rPr lang="en-US" i="1" dirty="0"/>
              <a:t>ridge</a:t>
            </a:r>
            <a:r>
              <a:rPr lang="en-US" dirty="0"/>
              <a:t>: Defines a 3D ridged border. The effect depends on the border-color value</a:t>
            </a:r>
          </a:p>
          <a:p>
            <a:r>
              <a:rPr lang="en-US" i="1" dirty="0"/>
              <a:t>inset</a:t>
            </a:r>
            <a:r>
              <a:rPr lang="en-US" dirty="0"/>
              <a:t>: Defines a 3D inset border. The effect depends on the border-color value</a:t>
            </a:r>
          </a:p>
          <a:p>
            <a:r>
              <a:rPr lang="en-US" i="1" dirty="0"/>
              <a:t>outset</a:t>
            </a:r>
            <a:r>
              <a:rPr lang="en-US" dirty="0"/>
              <a:t>: Defines a 3D outset border. The effect depends on the border-color value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p:txBody>
          <a:bodyPr>
            <a:normAutofit fontScale="70000" lnSpcReduction="20000"/>
          </a:bodyPr>
          <a:lstStyle/>
          <a:p>
            <a:pPr>
              <a:buNone/>
            </a:pPr>
            <a:r>
              <a:rPr lang="en-US" b="1" dirty="0"/>
              <a:t>Border Width</a:t>
            </a:r>
          </a:p>
          <a:p>
            <a:r>
              <a:rPr lang="en-US" dirty="0"/>
              <a:t>The border-width property is used to set the width of the border.</a:t>
            </a:r>
          </a:p>
          <a:p>
            <a:r>
              <a:rPr lang="en-US" dirty="0"/>
              <a:t>The width is set in pixels, or by using one of the three pre-defined values: thin, medium, or thick.</a:t>
            </a:r>
          </a:p>
          <a:p>
            <a:r>
              <a:rPr lang="en-US" b="1" dirty="0"/>
              <a:t>Note:</a:t>
            </a:r>
            <a:r>
              <a:rPr lang="en-US" dirty="0"/>
              <a:t> The "border-width" property does not work if it is used alone. Use the "border-style" property to set the borders first.</a:t>
            </a:r>
          </a:p>
          <a:p>
            <a:endParaRPr lang="en-US" dirty="0"/>
          </a:p>
          <a:p>
            <a:pPr>
              <a:buNone/>
            </a:pPr>
            <a:r>
              <a:rPr lang="en-US" b="1" dirty="0">
                <a:hlinkClick r:id="rId2" action="ppaction://hlinkfile"/>
              </a:rPr>
              <a:t>Example</a:t>
            </a:r>
            <a:endParaRPr lang="en-US" b="1" dirty="0"/>
          </a:p>
          <a:p>
            <a:pPr lvl="1">
              <a:buNone/>
            </a:pPr>
            <a:r>
              <a:rPr lang="en-US" dirty="0"/>
              <a:t>	</a:t>
            </a:r>
            <a:r>
              <a:rPr lang="en-US" dirty="0" err="1"/>
              <a:t>p.one</a:t>
            </a:r>
            <a:br>
              <a:rPr lang="en-US" dirty="0"/>
            </a:br>
            <a:r>
              <a:rPr lang="en-US" dirty="0"/>
              <a:t>{</a:t>
            </a:r>
            <a:br>
              <a:rPr lang="en-US" dirty="0"/>
            </a:br>
            <a:r>
              <a:rPr lang="en-US" dirty="0"/>
              <a:t>border-</a:t>
            </a:r>
            <a:r>
              <a:rPr lang="en-US" dirty="0" err="1"/>
              <a:t>style:solid</a:t>
            </a:r>
            <a:r>
              <a:rPr lang="en-US" dirty="0"/>
              <a:t>;</a:t>
            </a:r>
            <a:br>
              <a:rPr lang="en-US" dirty="0"/>
            </a:br>
            <a:r>
              <a:rPr lang="en-US" dirty="0"/>
              <a:t>border-width:5px;</a:t>
            </a:r>
            <a:br>
              <a:rPr lang="en-US" dirty="0"/>
            </a:br>
            <a:r>
              <a:rPr lang="en-US" dirty="0"/>
              <a:t>}</a:t>
            </a:r>
            <a:br>
              <a:rPr lang="en-US" dirty="0"/>
            </a:br>
            <a:r>
              <a:rPr lang="en-US" dirty="0" err="1"/>
              <a:t>p.two</a:t>
            </a:r>
            <a:br>
              <a:rPr lang="en-US" dirty="0"/>
            </a:br>
            <a:r>
              <a:rPr lang="en-US" dirty="0"/>
              <a:t>{</a:t>
            </a:r>
            <a:br>
              <a:rPr lang="en-US" dirty="0"/>
            </a:br>
            <a:r>
              <a:rPr lang="en-US" dirty="0"/>
              <a:t>border-</a:t>
            </a:r>
            <a:r>
              <a:rPr lang="en-US" dirty="0" err="1"/>
              <a:t>style:solid</a:t>
            </a:r>
            <a:r>
              <a:rPr lang="en-US" dirty="0"/>
              <a:t>;</a:t>
            </a:r>
            <a:br>
              <a:rPr lang="en-US" dirty="0"/>
            </a:br>
            <a:r>
              <a:rPr lang="en-US" dirty="0"/>
              <a:t>border-</a:t>
            </a:r>
            <a:r>
              <a:rPr lang="en-US" dirty="0" err="1"/>
              <a:t>width:medium</a:t>
            </a:r>
            <a:r>
              <a:rPr lang="en-US" dirty="0"/>
              <a:t>;</a:t>
            </a:r>
            <a:br>
              <a:rPr lang="en-US" dirty="0"/>
            </a:br>
            <a:r>
              <a:rPr lang="en-US"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TotalTime>
  <Words>2036</Words>
  <Application>Microsoft Office PowerPoint</Application>
  <PresentationFormat>On-screen Show (4:3)</PresentationFormat>
  <Paragraphs>460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Constantia</vt:lpstr>
      <vt:lpstr>Wingdings 2</vt:lpstr>
      <vt:lpstr>Flow</vt:lpstr>
      <vt:lpstr>CSS Box Model</vt:lpstr>
      <vt:lpstr>CSS Box Model</vt:lpstr>
      <vt:lpstr>CSS Box Model</vt:lpstr>
      <vt:lpstr>CSS Box Model</vt:lpstr>
      <vt:lpstr>CSS Box Model</vt:lpstr>
      <vt:lpstr>CSS Box Model</vt:lpstr>
      <vt:lpstr>CSS Border</vt:lpstr>
      <vt:lpstr>CSS Border</vt:lpstr>
      <vt:lpstr>CSS Border</vt:lpstr>
      <vt:lpstr>CSS Border</vt:lpstr>
      <vt:lpstr>CSS Border</vt:lpstr>
      <vt:lpstr>CSS Border</vt:lpstr>
      <vt:lpstr>CSS Border</vt:lpstr>
      <vt:lpstr>CSS Border</vt:lpstr>
      <vt:lpstr>CSS Border Properties</vt:lpstr>
      <vt:lpstr>CSS Border Properties</vt:lpstr>
      <vt:lpstr>CSS Outlines</vt:lpstr>
      <vt:lpstr>CSS Outlines</vt:lpstr>
      <vt:lpstr>CSS Outlines</vt:lpstr>
      <vt:lpstr>CSS Margin</vt:lpstr>
      <vt:lpstr>CSS Margin</vt:lpstr>
      <vt:lpstr>CSS Margin</vt:lpstr>
      <vt:lpstr>CSS Margin</vt:lpstr>
      <vt:lpstr>CSS Margin</vt:lpstr>
      <vt:lpstr>CSS Margin</vt:lpstr>
      <vt:lpstr>CSS Margin Properties</vt:lpstr>
      <vt:lpstr>CSS Padding</vt:lpstr>
      <vt:lpstr>CSS Padding</vt:lpstr>
      <vt:lpstr>CSS Padding</vt:lpstr>
      <vt:lpstr>CSS Padding</vt:lpstr>
      <vt:lpstr>CSS Padding</vt:lpstr>
      <vt:lpstr>CSS Padding</vt:lpstr>
      <vt:lpstr>CSS Padding Properties</vt:lpstr>
      <vt:lpstr>CSS Units - Measurement Values</vt:lpstr>
      <vt:lpstr>credits</vt:lpstr>
    </vt:vector>
  </TitlesOfParts>
  <Company>Sacred Heart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Box Model</dc:title>
  <dc:creator>shu</dc:creator>
  <cp:lastModifiedBy>Joshua Randall</cp:lastModifiedBy>
  <cp:revision>28</cp:revision>
  <dcterms:created xsi:type="dcterms:W3CDTF">2010-08-25T19:56:29Z</dcterms:created>
  <dcterms:modified xsi:type="dcterms:W3CDTF">2020-01-31T20:56:24Z</dcterms:modified>
</cp:coreProperties>
</file>