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5" r:id="rId40"/>
    <p:sldId id="296" r:id="rId41"/>
    <p:sldId id="297" r:id="rId42"/>
    <p:sldId id="298" r:id="rId43"/>
    <p:sldId id="299" r:id="rId44"/>
    <p:sldId id="300" r:id="rId45"/>
    <p:sldId id="301" r:id="rId46"/>
    <p:sldId id="302" r:id="rId47"/>
    <p:sldId id="304" r:id="rId48"/>
    <p:sldId id="305" r:id="rId49"/>
    <p:sldId id="306" r:id="rId50"/>
    <p:sldId id="30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700144C-7C5E-441B-B32E-7F7917C64F35}" type="datetimeFigureOut">
              <a:rPr lang="en-US" smtClean="0"/>
              <a:pPr/>
              <a:t>1/31/2020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F7771F8-669C-42A6-BF06-1F22D51935F2}"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00144C-7C5E-441B-B32E-7F7917C64F35}"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771F8-669C-42A6-BF06-1F22D51935F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F7771F8-669C-42A6-BF06-1F22D51935F2}"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00144C-7C5E-441B-B32E-7F7917C64F35}"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0700144C-7C5E-441B-B32E-7F7917C64F35}"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F7771F8-669C-42A6-BF06-1F22D51935F2}"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700144C-7C5E-441B-B32E-7F7917C64F35}" type="datetimeFigureOut">
              <a:rPr lang="en-US" smtClean="0"/>
              <a:pPr/>
              <a:t>1/31/2020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F7771F8-669C-42A6-BF06-1F22D51935F2}"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0700144C-7C5E-441B-B32E-7F7917C64F35}" type="datetimeFigureOut">
              <a:rPr lang="en-US" smtClean="0"/>
              <a:pPr/>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771F8-669C-42A6-BF06-1F22D51935F2}"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700144C-7C5E-441B-B32E-7F7917C64F35}" type="datetimeFigureOut">
              <a:rPr lang="en-US" smtClean="0"/>
              <a:pPr/>
              <a:t>1/31/2020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F7771F8-669C-42A6-BF06-1F22D51935F2}"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700144C-7C5E-441B-B32E-7F7917C64F35}" type="datetimeFigureOut">
              <a:rPr lang="en-US" smtClean="0"/>
              <a:pPr/>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F7771F8-669C-42A6-BF06-1F22D51935F2}"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700144C-7C5E-441B-B32E-7F7917C64F35}" type="datetimeFigureOut">
              <a:rPr lang="en-US" smtClean="0"/>
              <a:pPr/>
              <a:t>1/31/2020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F7771F8-669C-42A6-BF06-1F22D51935F2}"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F7771F8-669C-42A6-BF06-1F22D51935F2}"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700144C-7C5E-441B-B32E-7F7917C64F35}" type="datetimeFigureOut">
              <a:rPr lang="en-US" smtClean="0"/>
              <a:pPr/>
              <a:t>1/31/2020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F7771F8-669C-42A6-BF06-1F22D51935F2}"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700144C-7C5E-441B-B32E-7F7917C64F35}" type="datetimeFigureOut">
              <a:rPr lang="en-US" smtClean="0"/>
              <a:pPr/>
              <a:t>1/31/2020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700144C-7C5E-441B-B32E-7F7917C64F35}" type="datetimeFigureOut">
              <a:rPr lang="en-US" smtClean="0"/>
              <a:pPr/>
              <a:t>1/31/2020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F7771F8-669C-42A6-BF06-1F22D51935F2}"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visibility7.html" TargetMode="External"/><Relationship Id="rId2" Type="http://schemas.openxmlformats.org/officeDocument/2006/relationships/hyperlink" Target="visibility6.html" TargetMode="External"/><Relationship Id="rId1" Type="http://schemas.openxmlformats.org/officeDocument/2006/relationships/slideLayout" Target="../slideLayouts/slideLayout2.xml"/><Relationship Id="rId4" Type="http://schemas.openxmlformats.org/officeDocument/2006/relationships/hyperlink" Target="visibility8.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positioning1.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positioning3.html" TargetMode="External"/><Relationship Id="rId2" Type="http://schemas.openxmlformats.org/officeDocument/2006/relationships/hyperlink" Target="positioning2.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positioning4.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positioning5.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positioning7.html" TargetMode="External"/><Relationship Id="rId2" Type="http://schemas.openxmlformats.org/officeDocument/2006/relationships/hyperlink" Target="positioning6.html" TargetMode="External"/><Relationship Id="rId1" Type="http://schemas.openxmlformats.org/officeDocument/2006/relationships/slideLayout" Target="../slideLayouts/slideLayout2.xml"/><Relationship Id="rId5" Type="http://schemas.openxmlformats.org/officeDocument/2006/relationships/hyperlink" Target="positioning9.html" TargetMode="External"/><Relationship Id="rId4" Type="http://schemas.openxmlformats.org/officeDocument/2006/relationships/hyperlink" Target="positioning8.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float1.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group1.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float2.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float3.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float4.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float6.html" TargetMode="External"/><Relationship Id="rId2" Type="http://schemas.openxmlformats.org/officeDocument/2006/relationships/hyperlink" Target="float5.html" TargetMode="External"/><Relationship Id="rId1" Type="http://schemas.openxmlformats.org/officeDocument/2006/relationships/slideLayout" Target="../slideLayouts/slideLayout2.xml"/><Relationship Id="rId6" Type="http://schemas.openxmlformats.org/officeDocument/2006/relationships/hyperlink" Target="float9.html" TargetMode="External"/><Relationship Id="rId5" Type="http://schemas.openxmlformats.org/officeDocument/2006/relationships/hyperlink" Target="float8.html" TargetMode="External"/><Relationship Id="rId4" Type="http://schemas.openxmlformats.org/officeDocument/2006/relationships/hyperlink" Target="float7.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align2.html" TargetMode="External"/><Relationship Id="rId2" Type="http://schemas.openxmlformats.org/officeDocument/2006/relationships/hyperlink" Target="align1.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align3.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align4.html"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hyperlink" Target="align5.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align6.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group2.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pclass1.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pclass2.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pclass3.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pclass4.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pclass5.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pclass7.html" TargetMode="External"/><Relationship Id="rId2" Type="http://schemas.openxmlformats.org/officeDocument/2006/relationships/hyperlink" Target="pclass6.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dimension7.html" TargetMode="External"/><Relationship Id="rId3" Type="http://schemas.openxmlformats.org/officeDocument/2006/relationships/hyperlink" Target="dimension2.html" TargetMode="External"/><Relationship Id="rId7" Type="http://schemas.openxmlformats.org/officeDocument/2006/relationships/hyperlink" Target="dimension6.html" TargetMode="External"/><Relationship Id="rId2" Type="http://schemas.openxmlformats.org/officeDocument/2006/relationships/hyperlink" Target="dimension1.html" TargetMode="External"/><Relationship Id="rId1" Type="http://schemas.openxmlformats.org/officeDocument/2006/relationships/slideLayout" Target="../slideLayouts/slideLayout2.xml"/><Relationship Id="rId6" Type="http://schemas.openxmlformats.org/officeDocument/2006/relationships/hyperlink" Target="dimension5.html" TargetMode="External"/><Relationship Id="rId5" Type="http://schemas.openxmlformats.org/officeDocument/2006/relationships/hyperlink" Target="dimension4.html" TargetMode="External"/><Relationship Id="rId4" Type="http://schemas.openxmlformats.org/officeDocument/2006/relationships/hyperlink" Target="dimension3.html" TargetMode="External"/></Relationships>
</file>

<file path=ppt/slides/_rels/slide40.xml.rels><?xml version="1.0" encoding="UTF-8" standalone="yes"?>
<Relationships xmlns="http://schemas.openxmlformats.org/package/2006/relationships"><Relationship Id="rId2" Type="http://schemas.openxmlformats.org/officeDocument/2006/relationships/hyperlink" Target="pelement1.html" TargetMode="Externa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hyperlink" Target="pelement2.html"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pelement3.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pelement4.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pelement5.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imagegallery.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imagetransparency.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imagetransparency2.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w3schools.com/default.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visibility1.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visibility3.html" TargetMode="External"/><Relationship Id="rId2" Type="http://schemas.openxmlformats.org/officeDocument/2006/relationships/hyperlink" Target="visibility2.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visibility5.html" TargetMode="External"/><Relationship Id="rId2" Type="http://schemas.openxmlformats.org/officeDocument/2006/relationships/hyperlink" Target="visibility4.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CSS Advanced</a:t>
            </a:r>
          </a:p>
        </p:txBody>
      </p:sp>
      <p:sp>
        <p:nvSpPr>
          <p:cNvPr id="6" name="Content Placeholder 3"/>
          <p:cNvSpPr txBox="1">
            <a:spLocks noGrp="1"/>
          </p:cNvSpPr>
          <p:nvPr>
            <p:ph sz="quarter" idx="1"/>
          </p:nvPr>
        </p:nvSpPr>
        <p:spPr>
          <a:xfrm>
            <a:off x="946648" y="1600200"/>
            <a:ext cx="7250703" cy="3133165"/>
          </a:xfrm>
          <a:prstGeom prst="rect">
            <a:avLst/>
          </a:prstGeom>
          <a:noFill/>
        </p:spPr>
        <p:txBody>
          <a:bodyPr wrap="none" rtlCol="0">
            <a:spAutoFit/>
          </a:bodyPr>
          <a:lstStyle/>
          <a:p>
            <a:pPr algn="ctr">
              <a:buNone/>
            </a:pPr>
            <a:endParaRPr lang="en-US" sz="2000" b="1" dirty="0"/>
          </a:p>
          <a:p>
            <a:pPr algn="ctr">
              <a:buNone/>
            </a:pPr>
            <a:r>
              <a:rPr lang="en-US" sz="2000" b="1" dirty="0"/>
              <a:t>Class 07</a:t>
            </a:r>
          </a:p>
          <a:p>
            <a:pPr algn="ctr">
              <a:buNone/>
            </a:pPr>
            <a:endParaRPr lang="en-US" sz="2000" b="1" dirty="0"/>
          </a:p>
          <a:p>
            <a:pPr>
              <a:buNone/>
            </a:pPr>
            <a:endParaRPr lang="en-US" b="1" dirty="0"/>
          </a:p>
          <a:p>
            <a:pPr>
              <a:buNone/>
            </a:pPr>
            <a:r>
              <a:rPr lang="en-US" b="1" dirty="0"/>
              <a:t>Course No.:</a:t>
            </a:r>
            <a:r>
              <a:rPr lang="en-US" dirty="0"/>
              <a:t>	CS553</a:t>
            </a:r>
          </a:p>
          <a:p>
            <a:pPr>
              <a:buNone/>
            </a:pPr>
            <a:r>
              <a:rPr lang="en-US" b="1" dirty="0"/>
              <a:t>Course Title:</a:t>
            </a:r>
            <a:r>
              <a:rPr lang="en-US" dirty="0"/>
              <a:t> 	Web Design with JavaScript</a:t>
            </a:r>
          </a:p>
          <a:p>
            <a:pPr>
              <a:buNone/>
            </a:pPr>
            <a:r>
              <a:rPr lang="en-US" b="1" dirty="0"/>
              <a:t>Instructor:</a:t>
            </a:r>
            <a:r>
              <a:rPr lang="en-US" dirty="0"/>
              <a:t>	Joshua Randall</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Display and Visibility</a:t>
            </a:r>
          </a:p>
        </p:txBody>
      </p:sp>
      <p:sp>
        <p:nvSpPr>
          <p:cNvPr id="3" name="Content Placeholder 2"/>
          <p:cNvSpPr>
            <a:spLocks noGrp="1"/>
          </p:cNvSpPr>
          <p:nvPr>
            <p:ph sz="quarter" idx="1"/>
          </p:nvPr>
        </p:nvSpPr>
        <p:spPr/>
        <p:txBody>
          <a:bodyPr>
            <a:normAutofit fontScale="92500" lnSpcReduction="20000"/>
          </a:bodyPr>
          <a:lstStyle/>
          <a:p>
            <a:pPr>
              <a:buNone/>
            </a:pPr>
            <a:r>
              <a:rPr lang="en-US" b="1" dirty="0"/>
              <a:t>More Examples</a:t>
            </a:r>
          </a:p>
          <a:p>
            <a:pPr>
              <a:buNone/>
            </a:pPr>
            <a:endParaRPr lang="en-US" b="1" dirty="0"/>
          </a:p>
          <a:p>
            <a:r>
              <a:rPr lang="en-US" dirty="0">
                <a:hlinkClick r:id="rId2" action="ppaction://hlinkfile"/>
              </a:rPr>
              <a:t>How to display an element as an inline element.</a:t>
            </a:r>
            <a:br>
              <a:rPr lang="en-US" dirty="0"/>
            </a:br>
            <a:r>
              <a:rPr lang="en-US" dirty="0"/>
              <a:t>This example demonstrates how to display an element as an inline element.</a:t>
            </a:r>
          </a:p>
          <a:p>
            <a:endParaRPr lang="en-US" dirty="0"/>
          </a:p>
          <a:p>
            <a:r>
              <a:rPr lang="en-US" dirty="0">
                <a:hlinkClick r:id="rId3" action="ppaction://hlinkfile"/>
              </a:rPr>
              <a:t>How to display an element as a block element</a:t>
            </a:r>
            <a:br>
              <a:rPr lang="en-US" dirty="0"/>
            </a:br>
            <a:r>
              <a:rPr lang="en-US" dirty="0"/>
              <a:t>This example demonstrates how to display an element as a block element.</a:t>
            </a:r>
          </a:p>
          <a:p>
            <a:endParaRPr lang="en-US" dirty="0"/>
          </a:p>
          <a:p>
            <a:r>
              <a:rPr lang="en-US" dirty="0">
                <a:hlinkClick r:id="rId4" action="ppaction://hlinkfile"/>
              </a:rPr>
              <a:t>How to make a table element collapse</a:t>
            </a:r>
            <a:br>
              <a:rPr lang="en-US" dirty="0"/>
            </a:br>
            <a:r>
              <a:rPr lang="en-US" dirty="0"/>
              <a:t>This example demonstrates how to make a table element collapse.</a:t>
            </a:r>
          </a:p>
          <a:p>
            <a:endParaRPr lang="en-US" dirty="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Positioning</a:t>
            </a:r>
          </a:p>
        </p:txBody>
      </p:sp>
      <p:sp>
        <p:nvSpPr>
          <p:cNvPr id="3" name="Content Placeholder 2"/>
          <p:cNvSpPr>
            <a:spLocks noGrp="1"/>
          </p:cNvSpPr>
          <p:nvPr>
            <p:ph sz="quarter" idx="1"/>
          </p:nvPr>
        </p:nvSpPr>
        <p:spPr/>
        <p:txBody>
          <a:bodyPr>
            <a:normAutofit fontScale="92500" lnSpcReduction="20000"/>
          </a:bodyPr>
          <a:lstStyle/>
          <a:p>
            <a:pPr>
              <a:buNone/>
            </a:pPr>
            <a:r>
              <a:rPr lang="en-US" b="1" dirty="0"/>
              <a:t>Positioning</a:t>
            </a:r>
          </a:p>
          <a:p>
            <a:pPr>
              <a:buNone/>
            </a:pPr>
            <a:endParaRPr lang="en-US" b="1" dirty="0"/>
          </a:p>
          <a:p>
            <a:r>
              <a:rPr lang="en-US" dirty="0"/>
              <a:t>The CSS positioning properties allow you to position an element. It can also place an element behind another, and specify what should happen when an element's content is too big.</a:t>
            </a:r>
          </a:p>
          <a:p>
            <a:endParaRPr lang="en-US" dirty="0"/>
          </a:p>
          <a:p>
            <a:r>
              <a:rPr lang="en-US" dirty="0"/>
              <a:t>Elements can be positioned using the top, bottom, left, and right properties. However, these properties will not work unless the position property is set first. They also work differently depending on the positioning method.</a:t>
            </a:r>
          </a:p>
          <a:p>
            <a:endParaRPr lang="en-US" dirty="0"/>
          </a:p>
          <a:p>
            <a:r>
              <a:rPr lang="en-US" dirty="0"/>
              <a:t>There are four different positioning methods.</a:t>
            </a:r>
          </a:p>
          <a:p>
            <a:endParaRPr lang="en-US" dirty="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Positioning</a:t>
            </a:r>
          </a:p>
        </p:txBody>
      </p:sp>
      <p:sp>
        <p:nvSpPr>
          <p:cNvPr id="3" name="Content Placeholder 2"/>
          <p:cNvSpPr>
            <a:spLocks noGrp="1"/>
          </p:cNvSpPr>
          <p:nvPr>
            <p:ph sz="quarter" idx="1"/>
          </p:nvPr>
        </p:nvSpPr>
        <p:spPr/>
        <p:txBody>
          <a:bodyPr/>
          <a:lstStyle/>
          <a:p>
            <a:pPr>
              <a:buNone/>
            </a:pPr>
            <a:r>
              <a:rPr lang="en-US" b="1" dirty="0"/>
              <a:t>Static Positioning</a:t>
            </a:r>
          </a:p>
          <a:p>
            <a:pPr>
              <a:buNone/>
            </a:pPr>
            <a:endParaRPr lang="en-US" b="1" dirty="0"/>
          </a:p>
          <a:p>
            <a:r>
              <a:rPr lang="en-US" dirty="0"/>
              <a:t>HTML elements are positioned static by default. A static positioned element is always positioned according to the normal flow of the page.</a:t>
            </a:r>
          </a:p>
          <a:p>
            <a:endParaRPr lang="en-US" dirty="0"/>
          </a:p>
          <a:p>
            <a:r>
              <a:rPr lang="en-US" dirty="0"/>
              <a:t>Static positioned elements are not affected by the top, bottom, left, and right properties.</a:t>
            </a:r>
          </a:p>
          <a:p>
            <a:endParaRPr lang="en-US" dirty="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Positioning</a:t>
            </a:r>
          </a:p>
        </p:txBody>
      </p:sp>
      <p:sp>
        <p:nvSpPr>
          <p:cNvPr id="3" name="Content Placeholder 2"/>
          <p:cNvSpPr>
            <a:spLocks noGrp="1"/>
          </p:cNvSpPr>
          <p:nvPr>
            <p:ph sz="quarter" idx="1"/>
          </p:nvPr>
        </p:nvSpPr>
        <p:spPr/>
        <p:txBody>
          <a:bodyPr>
            <a:normAutofit fontScale="70000" lnSpcReduction="20000"/>
          </a:bodyPr>
          <a:lstStyle/>
          <a:p>
            <a:pPr>
              <a:buNone/>
            </a:pPr>
            <a:r>
              <a:rPr lang="en-US" b="1" dirty="0"/>
              <a:t>Fixed Positioning</a:t>
            </a:r>
          </a:p>
          <a:p>
            <a:r>
              <a:rPr lang="en-US" dirty="0"/>
              <a:t>An element with fixed position is positioned relative to the browser window.</a:t>
            </a:r>
          </a:p>
          <a:p>
            <a:r>
              <a:rPr lang="en-US" dirty="0"/>
              <a:t>It will not move even if the window is scrolled:</a:t>
            </a:r>
          </a:p>
          <a:p>
            <a:pPr>
              <a:buNone/>
            </a:pPr>
            <a:r>
              <a:rPr lang="en-US" b="1" dirty="0">
                <a:hlinkClick r:id="rId2" action="ppaction://hlinkfile"/>
              </a:rPr>
              <a:t>Example</a:t>
            </a:r>
            <a:endParaRPr lang="en-US" b="1" dirty="0"/>
          </a:p>
          <a:p>
            <a:pPr lvl="1">
              <a:buNone/>
            </a:pPr>
            <a:r>
              <a:rPr lang="en-US" dirty="0"/>
              <a:t>	</a:t>
            </a:r>
            <a:r>
              <a:rPr lang="en-US" dirty="0" err="1"/>
              <a:t>p.pos_fixed</a:t>
            </a:r>
            <a:br>
              <a:rPr lang="en-US" dirty="0"/>
            </a:br>
            <a:r>
              <a:rPr lang="en-US" dirty="0"/>
              <a:t>{</a:t>
            </a:r>
            <a:br>
              <a:rPr lang="en-US" dirty="0"/>
            </a:br>
            <a:r>
              <a:rPr lang="en-US" dirty="0" err="1"/>
              <a:t>position:fixed</a:t>
            </a:r>
            <a:r>
              <a:rPr lang="en-US" dirty="0"/>
              <a:t>;</a:t>
            </a:r>
            <a:br>
              <a:rPr lang="en-US" dirty="0"/>
            </a:br>
            <a:r>
              <a:rPr lang="en-US" dirty="0"/>
              <a:t>top:30px;</a:t>
            </a:r>
            <a:br>
              <a:rPr lang="en-US" dirty="0"/>
            </a:br>
            <a:r>
              <a:rPr lang="en-US" dirty="0"/>
              <a:t>right:5px;</a:t>
            </a:r>
            <a:br>
              <a:rPr lang="en-US" dirty="0"/>
            </a:br>
            <a:r>
              <a:rPr lang="en-US" dirty="0"/>
              <a:t>}</a:t>
            </a:r>
          </a:p>
          <a:p>
            <a:pPr lvl="1">
              <a:buNone/>
            </a:pPr>
            <a:endParaRPr lang="en-US" dirty="0"/>
          </a:p>
          <a:p>
            <a:r>
              <a:rPr lang="en-US" b="1" dirty="0"/>
              <a:t>Note:</a:t>
            </a:r>
            <a:r>
              <a:rPr lang="en-US" dirty="0"/>
              <a:t> Internet Explorer supports the fixed value only if a !DOCTYPE is specified.</a:t>
            </a:r>
          </a:p>
          <a:p>
            <a:r>
              <a:rPr lang="en-US" dirty="0"/>
              <a:t>Fixed positioned elements are removed from the normal flow. The document and other elements behave like the fixed positioned element does not exist.</a:t>
            </a:r>
          </a:p>
          <a:p>
            <a:r>
              <a:rPr lang="en-US" dirty="0"/>
              <a:t>Fixed positioned elements can overlap other elements.</a:t>
            </a:r>
          </a:p>
          <a:p>
            <a:pPr>
              <a:buNone/>
            </a:pPr>
            <a:endParaRPr lang="en-US" dirty="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Positioning</a:t>
            </a:r>
          </a:p>
        </p:txBody>
      </p:sp>
      <p:sp>
        <p:nvSpPr>
          <p:cNvPr id="3" name="Content Placeholder 2"/>
          <p:cNvSpPr>
            <a:spLocks noGrp="1"/>
          </p:cNvSpPr>
          <p:nvPr>
            <p:ph sz="quarter" idx="1"/>
          </p:nvPr>
        </p:nvSpPr>
        <p:spPr/>
        <p:txBody>
          <a:bodyPr>
            <a:normAutofit fontScale="55000" lnSpcReduction="20000"/>
          </a:bodyPr>
          <a:lstStyle/>
          <a:p>
            <a:pPr>
              <a:buNone/>
            </a:pPr>
            <a:r>
              <a:rPr lang="en-US" b="1" dirty="0"/>
              <a:t>Relative Positioning</a:t>
            </a:r>
          </a:p>
          <a:p>
            <a:pPr>
              <a:buNone/>
            </a:pPr>
            <a:endParaRPr lang="en-US" b="1" dirty="0"/>
          </a:p>
          <a:p>
            <a:r>
              <a:rPr lang="en-US" dirty="0"/>
              <a:t>A relative positioned element is positioned relative to its normal position.</a:t>
            </a:r>
          </a:p>
          <a:p>
            <a:pPr>
              <a:buNone/>
            </a:pPr>
            <a:r>
              <a:rPr lang="en-US" b="1" dirty="0">
                <a:hlinkClick r:id="rId2" action="ppaction://hlinkfile"/>
              </a:rPr>
              <a:t>Example</a:t>
            </a:r>
            <a:endParaRPr lang="en-US" b="1" dirty="0"/>
          </a:p>
          <a:p>
            <a:pPr lvl="1">
              <a:buNone/>
            </a:pPr>
            <a:r>
              <a:rPr lang="en-US" dirty="0"/>
              <a:t>	h2.pos_left</a:t>
            </a:r>
            <a:br>
              <a:rPr lang="en-US" dirty="0"/>
            </a:br>
            <a:r>
              <a:rPr lang="en-US" dirty="0"/>
              <a:t>{</a:t>
            </a:r>
            <a:br>
              <a:rPr lang="en-US" dirty="0"/>
            </a:br>
            <a:r>
              <a:rPr lang="en-US" dirty="0" err="1"/>
              <a:t>position:relative</a:t>
            </a:r>
            <a:r>
              <a:rPr lang="en-US" dirty="0"/>
              <a:t>;</a:t>
            </a:r>
            <a:br>
              <a:rPr lang="en-US" dirty="0"/>
            </a:br>
            <a:r>
              <a:rPr lang="en-US" dirty="0"/>
              <a:t>left:-20px;</a:t>
            </a:r>
            <a:br>
              <a:rPr lang="en-US" dirty="0"/>
            </a:br>
            <a:r>
              <a:rPr lang="en-US" dirty="0"/>
              <a:t>}</a:t>
            </a:r>
            <a:br>
              <a:rPr lang="en-US" dirty="0"/>
            </a:br>
            <a:r>
              <a:rPr lang="en-US" dirty="0"/>
              <a:t>h2.pos_right</a:t>
            </a:r>
            <a:br>
              <a:rPr lang="en-US" dirty="0"/>
            </a:br>
            <a:r>
              <a:rPr lang="en-US" dirty="0"/>
              <a:t>{</a:t>
            </a:r>
            <a:br>
              <a:rPr lang="en-US" dirty="0"/>
            </a:br>
            <a:r>
              <a:rPr lang="en-US" dirty="0" err="1"/>
              <a:t>position:relative</a:t>
            </a:r>
            <a:r>
              <a:rPr lang="en-US" dirty="0"/>
              <a:t>;</a:t>
            </a:r>
            <a:br>
              <a:rPr lang="en-US" dirty="0"/>
            </a:br>
            <a:r>
              <a:rPr lang="en-US" dirty="0"/>
              <a:t>left:20px;</a:t>
            </a:r>
            <a:br>
              <a:rPr lang="en-US" dirty="0"/>
            </a:br>
            <a:r>
              <a:rPr lang="en-US" dirty="0"/>
              <a:t>}</a:t>
            </a:r>
          </a:p>
          <a:p>
            <a:pPr lvl="1">
              <a:buNone/>
            </a:pPr>
            <a:endParaRPr lang="en-US" dirty="0"/>
          </a:p>
          <a:p>
            <a:r>
              <a:rPr lang="en-US" dirty="0"/>
              <a:t>The content of a relatively positioned elements can be moved and overlap other elements, but the reserved space for the element is still preserved in the normal flow.</a:t>
            </a:r>
          </a:p>
          <a:p>
            <a:pPr>
              <a:buNone/>
            </a:pPr>
            <a:r>
              <a:rPr lang="en-US" b="1" dirty="0">
                <a:hlinkClick r:id="rId3" action="ppaction://hlinkfile"/>
              </a:rPr>
              <a:t>Example</a:t>
            </a:r>
            <a:endParaRPr lang="en-US" b="1" dirty="0"/>
          </a:p>
          <a:p>
            <a:pPr lvl="1">
              <a:buNone/>
            </a:pPr>
            <a:r>
              <a:rPr lang="en-US" dirty="0"/>
              <a:t>	h2.pos_top</a:t>
            </a:r>
            <a:br>
              <a:rPr lang="en-US" dirty="0"/>
            </a:br>
            <a:r>
              <a:rPr lang="en-US" dirty="0"/>
              <a:t>{</a:t>
            </a:r>
            <a:br>
              <a:rPr lang="en-US" dirty="0"/>
            </a:br>
            <a:r>
              <a:rPr lang="en-US" dirty="0" err="1"/>
              <a:t>position:relative</a:t>
            </a:r>
            <a:r>
              <a:rPr lang="en-US" dirty="0"/>
              <a:t>;</a:t>
            </a:r>
            <a:br>
              <a:rPr lang="en-US" dirty="0"/>
            </a:br>
            <a:r>
              <a:rPr lang="en-US" dirty="0"/>
              <a:t>top:-50px;</a:t>
            </a:r>
            <a:br>
              <a:rPr lang="en-US" dirty="0"/>
            </a:br>
            <a:r>
              <a:rPr lang="en-US" dirty="0"/>
              <a:t>} </a:t>
            </a:r>
          </a:p>
          <a:p>
            <a:r>
              <a:rPr lang="en-US" dirty="0"/>
              <a:t>Relatively positioned element are often used as container blocks for absolutely positioned elements.</a:t>
            </a:r>
          </a:p>
          <a:p>
            <a:endParaRPr lang="en-US" dirty="0"/>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Positioning</a:t>
            </a:r>
          </a:p>
        </p:txBody>
      </p:sp>
      <p:sp>
        <p:nvSpPr>
          <p:cNvPr id="3" name="Content Placeholder 2"/>
          <p:cNvSpPr>
            <a:spLocks noGrp="1"/>
          </p:cNvSpPr>
          <p:nvPr>
            <p:ph sz="quarter" idx="1"/>
          </p:nvPr>
        </p:nvSpPr>
        <p:spPr/>
        <p:txBody>
          <a:bodyPr>
            <a:normAutofit fontScale="85000" lnSpcReduction="20000"/>
          </a:bodyPr>
          <a:lstStyle/>
          <a:p>
            <a:pPr>
              <a:buNone/>
            </a:pPr>
            <a:r>
              <a:rPr lang="en-US" b="1" dirty="0"/>
              <a:t>Absolute Positioning</a:t>
            </a:r>
          </a:p>
          <a:p>
            <a:r>
              <a:rPr lang="en-US" dirty="0"/>
              <a:t>An absolute position element is positioned relative to the first parent element that has a position other than static. If no such element is found, the containing block is &lt;html&gt;:</a:t>
            </a:r>
          </a:p>
          <a:p>
            <a:pPr>
              <a:buNone/>
            </a:pPr>
            <a:r>
              <a:rPr lang="en-US" b="1" dirty="0">
                <a:hlinkClick r:id="rId2" action="ppaction://hlinkfile"/>
              </a:rPr>
              <a:t>Example</a:t>
            </a:r>
            <a:endParaRPr lang="en-US" b="1" dirty="0"/>
          </a:p>
          <a:p>
            <a:pPr lvl="1">
              <a:buNone/>
            </a:pPr>
            <a:r>
              <a:rPr lang="en-US" dirty="0"/>
              <a:t>	h2</a:t>
            </a:r>
            <a:br>
              <a:rPr lang="en-US" dirty="0"/>
            </a:br>
            <a:r>
              <a:rPr lang="en-US" dirty="0"/>
              <a:t>{</a:t>
            </a:r>
            <a:br>
              <a:rPr lang="en-US" dirty="0"/>
            </a:br>
            <a:r>
              <a:rPr lang="en-US" dirty="0" err="1"/>
              <a:t>position:absolute</a:t>
            </a:r>
            <a:r>
              <a:rPr lang="en-US" dirty="0"/>
              <a:t>;</a:t>
            </a:r>
            <a:br>
              <a:rPr lang="en-US" dirty="0"/>
            </a:br>
            <a:r>
              <a:rPr lang="en-US" dirty="0"/>
              <a:t>left:100px;</a:t>
            </a:r>
            <a:br>
              <a:rPr lang="en-US" dirty="0"/>
            </a:br>
            <a:r>
              <a:rPr lang="en-US" dirty="0"/>
              <a:t>top:150px;</a:t>
            </a:r>
            <a:br>
              <a:rPr lang="en-US" dirty="0"/>
            </a:br>
            <a:r>
              <a:rPr lang="en-US" dirty="0"/>
              <a:t>} </a:t>
            </a:r>
          </a:p>
          <a:p>
            <a:r>
              <a:rPr lang="en-US" dirty="0"/>
              <a:t>Absolutely positioned elements are removed from the normal flow. The document and other elements behave like the absolutely positioned element does not exist.</a:t>
            </a:r>
          </a:p>
          <a:p>
            <a:r>
              <a:rPr lang="en-US" dirty="0"/>
              <a:t>Absolutely positioned elements can overlap other elements.</a:t>
            </a:r>
          </a:p>
          <a:p>
            <a:endParaRPr lang="en-US" dirty="0"/>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Positioning</a:t>
            </a:r>
          </a:p>
        </p:txBody>
      </p:sp>
      <p:sp>
        <p:nvSpPr>
          <p:cNvPr id="3" name="Content Placeholder 2"/>
          <p:cNvSpPr>
            <a:spLocks noGrp="1"/>
          </p:cNvSpPr>
          <p:nvPr>
            <p:ph sz="quarter" idx="1"/>
          </p:nvPr>
        </p:nvSpPr>
        <p:spPr/>
        <p:txBody>
          <a:bodyPr>
            <a:normAutofit fontScale="70000" lnSpcReduction="20000"/>
          </a:bodyPr>
          <a:lstStyle/>
          <a:p>
            <a:pPr>
              <a:buNone/>
            </a:pPr>
            <a:r>
              <a:rPr lang="en-US" b="1" dirty="0"/>
              <a:t>Overlapping Elements</a:t>
            </a:r>
          </a:p>
          <a:p>
            <a:r>
              <a:rPr lang="en-US" dirty="0"/>
              <a:t>When elements are positioned outside the normal flow, they can overlap other elements.</a:t>
            </a:r>
          </a:p>
          <a:p>
            <a:r>
              <a:rPr lang="en-US" dirty="0"/>
              <a:t>The z-index property specifies the stack order of an element (which element should be placed in front of, or behind, the others).</a:t>
            </a:r>
          </a:p>
          <a:p>
            <a:r>
              <a:rPr lang="en-US" dirty="0"/>
              <a:t>An element can have a positive or negative stack order:</a:t>
            </a:r>
          </a:p>
          <a:p>
            <a:pPr>
              <a:buNone/>
            </a:pPr>
            <a:r>
              <a:rPr lang="en-US" b="1" dirty="0">
                <a:hlinkClick r:id="rId2" action="ppaction://hlinkfile"/>
              </a:rPr>
              <a:t>Example</a:t>
            </a:r>
            <a:endParaRPr lang="en-US" b="1" dirty="0"/>
          </a:p>
          <a:p>
            <a:pPr lvl="1">
              <a:buNone/>
            </a:pPr>
            <a:r>
              <a:rPr lang="en-US" dirty="0"/>
              <a:t>	</a:t>
            </a:r>
            <a:r>
              <a:rPr lang="en-US" dirty="0" err="1"/>
              <a:t>img</a:t>
            </a:r>
            <a:br>
              <a:rPr lang="en-US" dirty="0"/>
            </a:br>
            <a:r>
              <a:rPr lang="en-US" dirty="0"/>
              <a:t>{</a:t>
            </a:r>
            <a:br>
              <a:rPr lang="en-US" dirty="0"/>
            </a:br>
            <a:r>
              <a:rPr lang="en-US" dirty="0" err="1"/>
              <a:t>position:absolute</a:t>
            </a:r>
            <a:r>
              <a:rPr lang="en-US" dirty="0"/>
              <a:t>;</a:t>
            </a:r>
            <a:br>
              <a:rPr lang="en-US" dirty="0"/>
            </a:br>
            <a:r>
              <a:rPr lang="en-US" dirty="0"/>
              <a:t>left:0px;</a:t>
            </a:r>
            <a:br>
              <a:rPr lang="en-US" dirty="0"/>
            </a:br>
            <a:r>
              <a:rPr lang="en-US" dirty="0"/>
              <a:t>top:0px;</a:t>
            </a:r>
            <a:br>
              <a:rPr lang="en-US" dirty="0"/>
            </a:br>
            <a:r>
              <a:rPr lang="en-US" dirty="0"/>
              <a:t>z-index:-1</a:t>
            </a:r>
            <a:br>
              <a:rPr lang="en-US" dirty="0"/>
            </a:br>
            <a:r>
              <a:rPr lang="en-US" dirty="0"/>
              <a:t>} </a:t>
            </a:r>
          </a:p>
          <a:p>
            <a:r>
              <a:rPr lang="en-US" dirty="0"/>
              <a:t>An element with greater stack order is always in front of an element with a lower stack order.</a:t>
            </a:r>
          </a:p>
          <a:p>
            <a:r>
              <a:rPr lang="en-US" b="1" dirty="0"/>
              <a:t>Note:</a:t>
            </a:r>
            <a:r>
              <a:rPr lang="en-US" dirty="0"/>
              <a:t> If two positioned elements overlap, without a z-index specified, the element positioned last in the HTML code will be shown on top.</a:t>
            </a:r>
          </a:p>
          <a:p>
            <a:endParaRPr lang="en-US" dirty="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Positioning</a:t>
            </a:r>
          </a:p>
        </p:txBody>
      </p:sp>
      <p:sp>
        <p:nvSpPr>
          <p:cNvPr id="3" name="Content Placeholder 2"/>
          <p:cNvSpPr>
            <a:spLocks noGrp="1"/>
          </p:cNvSpPr>
          <p:nvPr>
            <p:ph sz="quarter" idx="1"/>
          </p:nvPr>
        </p:nvSpPr>
        <p:spPr/>
        <p:txBody>
          <a:bodyPr>
            <a:normAutofit fontScale="70000" lnSpcReduction="20000"/>
          </a:bodyPr>
          <a:lstStyle/>
          <a:p>
            <a:pPr>
              <a:buNone/>
            </a:pPr>
            <a:r>
              <a:rPr lang="en-US" b="1" dirty="0"/>
              <a:t>More Examples</a:t>
            </a:r>
          </a:p>
          <a:p>
            <a:pPr>
              <a:buNone/>
            </a:pPr>
            <a:endParaRPr lang="en-US" b="1" dirty="0"/>
          </a:p>
          <a:p>
            <a:r>
              <a:rPr lang="en-US" dirty="0">
                <a:hlinkClick r:id="rId2" action="ppaction://hlinkfile"/>
              </a:rPr>
              <a:t>Set the shape of an element</a:t>
            </a:r>
            <a:br>
              <a:rPr lang="en-US" dirty="0"/>
            </a:br>
            <a:r>
              <a:rPr lang="en-US" dirty="0"/>
              <a:t>This example demonstrates how to set the shape of an element. The element is clipped into this shape, and displayed.</a:t>
            </a:r>
          </a:p>
          <a:p>
            <a:endParaRPr lang="en-US" dirty="0"/>
          </a:p>
          <a:p>
            <a:r>
              <a:rPr lang="en-US" dirty="0">
                <a:hlinkClick r:id="rId3" action="ppaction://hlinkfile"/>
              </a:rPr>
              <a:t>How to show overflow in an element using scroll</a:t>
            </a:r>
            <a:br>
              <a:rPr lang="en-US" dirty="0"/>
            </a:br>
            <a:r>
              <a:rPr lang="en-US" dirty="0"/>
              <a:t>This example demonstrates how to set the overflow property to create a scroll bar when an element's content is too big to fit in a specified area.</a:t>
            </a:r>
          </a:p>
          <a:p>
            <a:endParaRPr lang="en-US" dirty="0"/>
          </a:p>
          <a:p>
            <a:r>
              <a:rPr lang="en-US" dirty="0">
                <a:hlinkClick r:id="rId4" action="ppaction://hlinkfile"/>
              </a:rPr>
              <a:t>How to set the browser to automatically handle overflow</a:t>
            </a:r>
            <a:br>
              <a:rPr lang="en-US" dirty="0"/>
            </a:br>
            <a:r>
              <a:rPr lang="en-US" dirty="0"/>
              <a:t>This example demonstrates how to set the browser to automatically handle overflow.</a:t>
            </a:r>
          </a:p>
          <a:p>
            <a:endParaRPr lang="en-US" dirty="0"/>
          </a:p>
          <a:p>
            <a:r>
              <a:rPr lang="en-US" dirty="0">
                <a:hlinkClick r:id="rId5" action="ppaction://hlinkfile"/>
              </a:rPr>
              <a:t>Change the cursor</a:t>
            </a:r>
            <a:br>
              <a:rPr lang="en-US" dirty="0"/>
            </a:br>
            <a:r>
              <a:rPr lang="en-US" dirty="0"/>
              <a:t>This example demonstrates how to change the cursor.</a:t>
            </a:r>
          </a:p>
          <a:p>
            <a:endParaRPr lang="en-US" dirty="0"/>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Positioning Properties</a:t>
            </a:r>
          </a:p>
        </p:txBody>
      </p:sp>
      <p:graphicFrame>
        <p:nvGraphicFramePr>
          <p:cNvPr id="4" name="Content Placeholder 3"/>
          <p:cNvGraphicFramePr>
            <a:graphicFrameLocks noGrp="1"/>
          </p:cNvGraphicFramePr>
          <p:nvPr>
            <p:ph sz="quarter" idx="1"/>
          </p:nvPr>
        </p:nvGraphicFramePr>
        <p:xfrm>
          <a:off x="319880" y="1615440"/>
          <a:ext cx="8504240" cy="4937760"/>
        </p:xfrm>
        <a:graphic>
          <a:graphicData uri="http://schemas.openxmlformats.org/drawingml/2006/table">
            <a:tbl>
              <a:tblPr firstRow="1" bandRow="1">
                <a:tableStyleId>{5C22544A-7EE6-4342-B048-85BDC9FD1C3A}</a:tableStyleId>
              </a:tblPr>
              <a:tblGrid>
                <a:gridCol w="1069975">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652465">
                  <a:extLst>
                    <a:ext uri="{9D8B030D-6E8A-4147-A177-3AD203B41FA5}">
                      <a16:colId xmlns:a16="http://schemas.microsoft.com/office/drawing/2014/main" val="20003"/>
                    </a:ext>
                  </a:extLst>
                </a:gridCol>
              </a:tblGrid>
              <a:tr h="370840">
                <a:tc>
                  <a:txBody>
                    <a:bodyPr/>
                    <a:lstStyle/>
                    <a:p>
                      <a:pPr algn="l"/>
                      <a:r>
                        <a:rPr lang="en-US" sz="1400" dirty="0"/>
                        <a:t>Property</a:t>
                      </a:r>
                    </a:p>
                  </a:txBody>
                  <a:tcPr anchor="ctr"/>
                </a:tc>
                <a:tc>
                  <a:txBody>
                    <a:bodyPr/>
                    <a:lstStyle/>
                    <a:p>
                      <a:pPr algn="l"/>
                      <a:r>
                        <a:rPr lang="en-US" sz="1400" dirty="0"/>
                        <a:t>Description</a:t>
                      </a:r>
                    </a:p>
                  </a:txBody>
                  <a:tcPr anchor="ctr"/>
                </a:tc>
                <a:tc>
                  <a:txBody>
                    <a:bodyPr/>
                    <a:lstStyle/>
                    <a:p>
                      <a:pPr algn="l"/>
                      <a:r>
                        <a:rPr lang="en-US" sz="1400"/>
                        <a:t>Values</a:t>
                      </a:r>
                    </a:p>
                  </a:txBody>
                  <a:tcPr anchor="ctr"/>
                </a:tc>
                <a:tc>
                  <a:txBody>
                    <a:bodyPr/>
                    <a:lstStyle/>
                    <a:p>
                      <a:pPr algn="l"/>
                      <a:r>
                        <a:rPr lang="en-US" sz="1400"/>
                        <a:t>CSS</a:t>
                      </a:r>
                    </a:p>
                  </a:txBody>
                  <a:tcPr anchor="ctr"/>
                </a:tc>
                <a:extLst>
                  <a:ext uri="{0D108BD9-81ED-4DB2-BD59-A6C34878D82A}">
                    <a16:rowId xmlns:a16="http://schemas.microsoft.com/office/drawing/2014/main" val="10000"/>
                  </a:ext>
                </a:extLst>
              </a:tr>
              <a:tr h="370840">
                <a:tc>
                  <a:txBody>
                    <a:bodyPr/>
                    <a:lstStyle/>
                    <a:p>
                      <a:r>
                        <a:rPr lang="en-US" sz="1400" dirty="0"/>
                        <a:t>bottom</a:t>
                      </a:r>
                    </a:p>
                  </a:txBody>
                  <a:tcPr anchor="ctr"/>
                </a:tc>
                <a:tc>
                  <a:txBody>
                    <a:bodyPr/>
                    <a:lstStyle/>
                    <a:p>
                      <a:r>
                        <a:rPr lang="en-US" sz="1400" dirty="0"/>
                        <a:t>Sets the bottom margin edge for a positioned box</a:t>
                      </a:r>
                    </a:p>
                  </a:txBody>
                  <a:tcPr anchor="ctr"/>
                </a:tc>
                <a:tc>
                  <a:txBody>
                    <a:bodyPr/>
                    <a:lstStyle/>
                    <a:p>
                      <a:r>
                        <a:rPr lang="en-US" sz="1400" dirty="0"/>
                        <a:t>auto, </a:t>
                      </a:r>
                      <a:r>
                        <a:rPr lang="en-US" sz="1400" i="1" dirty="0"/>
                        <a:t>length, %, </a:t>
                      </a:r>
                      <a:r>
                        <a:rPr lang="en-US" sz="1400" dirty="0"/>
                        <a:t>inherit</a:t>
                      </a:r>
                    </a:p>
                  </a:txBody>
                  <a:tcPr anchor="ctr"/>
                </a:tc>
                <a:tc>
                  <a:txBody>
                    <a:bodyPr/>
                    <a:lstStyle/>
                    <a:p>
                      <a:r>
                        <a:rPr lang="en-US" sz="1400"/>
                        <a:t>2</a:t>
                      </a:r>
                    </a:p>
                  </a:txBody>
                  <a:tcPr anchor="ctr"/>
                </a:tc>
                <a:extLst>
                  <a:ext uri="{0D108BD9-81ED-4DB2-BD59-A6C34878D82A}">
                    <a16:rowId xmlns:a16="http://schemas.microsoft.com/office/drawing/2014/main" val="10001"/>
                  </a:ext>
                </a:extLst>
              </a:tr>
              <a:tr h="370840">
                <a:tc>
                  <a:txBody>
                    <a:bodyPr/>
                    <a:lstStyle/>
                    <a:p>
                      <a:r>
                        <a:rPr lang="en-US" sz="1400" dirty="0"/>
                        <a:t>clip</a:t>
                      </a:r>
                    </a:p>
                  </a:txBody>
                  <a:tcPr anchor="ctr"/>
                </a:tc>
                <a:tc>
                  <a:txBody>
                    <a:bodyPr/>
                    <a:lstStyle/>
                    <a:p>
                      <a:r>
                        <a:rPr lang="en-US" sz="1400"/>
                        <a:t>Clips an absolutely positioned element</a:t>
                      </a:r>
                    </a:p>
                  </a:txBody>
                  <a:tcPr anchor="ctr"/>
                </a:tc>
                <a:tc>
                  <a:txBody>
                    <a:bodyPr/>
                    <a:lstStyle/>
                    <a:p>
                      <a:r>
                        <a:rPr lang="en-US" sz="1400" i="1" dirty="0"/>
                        <a:t>shape, </a:t>
                      </a:r>
                      <a:r>
                        <a:rPr lang="en-US" sz="1400" dirty="0"/>
                        <a:t>auto, inherit</a:t>
                      </a:r>
                    </a:p>
                  </a:txBody>
                  <a:tcPr anchor="ctr"/>
                </a:tc>
                <a:tc>
                  <a:txBody>
                    <a:bodyPr/>
                    <a:lstStyle/>
                    <a:p>
                      <a:r>
                        <a:rPr lang="en-US" sz="1400"/>
                        <a:t>2</a:t>
                      </a:r>
                    </a:p>
                  </a:txBody>
                  <a:tcPr anchor="ctr"/>
                </a:tc>
                <a:extLst>
                  <a:ext uri="{0D108BD9-81ED-4DB2-BD59-A6C34878D82A}">
                    <a16:rowId xmlns:a16="http://schemas.microsoft.com/office/drawing/2014/main" val="10002"/>
                  </a:ext>
                </a:extLst>
              </a:tr>
              <a:tr h="370840">
                <a:tc>
                  <a:txBody>
                    <a:bodyPr/>
                    <a:lstStyle/>
                    <a:p>
                      <a:r>
                        <a:rPr lang="en-US" sz="1400" dirty="0"/>
                        <a:t>cursor</a:t>
                      </a:r>
                    </a:p>
                  </a:txBody>
                  <a:tcPr anchor="ctr"/>
                </a:tc>
                <a:tc>
                  <a:txBody>
                    <a:bodyPr/>
                    <a:lstStyle/>
                    <a:p>
                      <a:r>
                        <a:rPr lang="en-US" sz="1400"/>
                        <a:t>Specifies the type of cursor to be displayed</a:t>
                      </a:r>
                    </a:p>
                  </a:txBody>
                  <a:tcPr anchor="ctr"/>
                </a:tc>
                <a:tc>
                  <a:txBody>
                    <a:bodyPr/>
                    <a:lstStyle/>
                    <a:p>
                      <a:r>
                        <a:rPr lang="en-US" sz="1400" i="1" dirty="0" err="1"/>
                        <a:t>url</a:t>
                      </a:r>
                      <a:r>
                        <a:rPr lang="en-US" sz="1400" i="1" dirty="0"/>
                        <a:t>, </a:t>
                      </a:r>
                      <a:r>
                        <a:rPr lang="en-US" sz="1400" dirty="0"/>
                        <a:t>auto, crosshair, default, pointer, move, e-resize, ne-resize, </a:t>
                      </a:r>
                      <a:r>
                        <a:rPr lang="en-US" sz="1400" dirty="0" err="1"/>
                        <a:t>nw</a:t>
                      </a:r>
                      <a:r>
                        <a:rPr lang="en-US" sz="1400" dirty="0"/>
                        <a:t>-resize, n-resize, se-resize, </a:t>
                      </a:r>
                      <a:r>
                        <a:rPr lang="en-US" sz="1400" dirty="0" err="1"/>
                        <a:t>sw</a:t>
                      </a:r>
                      <a:r>
                        <a:rPr lang="en-US" sz="1400" dirty="0"/>
                        <a:t>-resize, s-resize, w-resize, text, wait, help</a:t>
                      </a:r>
                    </a:p>
                  </a:txBody>
                  <a:tcPr anchor="ctr"/>
                </a:tc>
                <a:tc>
                  <a:txBody>
                    <a:bodyPr/>
                    <a:lstStyle/>
                    <a:p>
                      <a:r>
                        <a:rPr lang="en-US" sz="1400"/>
                        <a:t>2</a:t>
                      </a:r>
                    </a:p>
                  </a:txBody>
                  <a:tcPr anchor="ctr"/>
                </a:tc>
                <a:extLst>
                  <a:ext uri="{0D108BD9-81ED-4DB2-BD59-A6C34878D82A}">
                    <a16:rowId xmlns:a16="http://schemas.microsoft.com/office/drawing/2014/main" val="10003"/>
                  </a:ext>
                </a:extLst>
              </a:tr>
              <a:tr h="370840">
                <a:tc>
                  <a:txBody>
                    <a:bodyPr/>
                    <a:lstStyle/>
                    <a:p>
                      <a:r>
                        <a:rPr lang="en-US" sz="1400" dirty="0"/>
                        <a:t>left</a:t>
                      </a:r>
                    </a:p>
                  </a:txBody>
                  <a:tcPr anchor="ctr"/>
                </a:tc>
                <a:tc>
                  <a:txBody>
                    <a:bodyPr/>
                    <a:lstStyle/>
                    <a:p>
                      <a:r>
                        <a:rPr lang="en-US" sz="1400"/>
                        <a:t>Sets the left margin edge for a positioned box</a:t>
                      </a:r>
                    </a:p>
                  </a:txBody>
                  <a:tcPr anchor="ctr"/>
                </a:tc>
                <a:tc>
                  <a:txBody>
                    <a:bodyPr/>
                    <a:lstStyle/>
                    <a:p>
                      <a:r>
                        <a:rPr lang="en-US" sz="1400" dirty="0"/>
                        <a:t>auto, </a:t>
                      </a:r>
                      <a:r>
                        <a:rPr lang="en-US" sz="1400" i="1" dirty="0"/>
                        <a:t>length, %, </a:t>
                      </a:r>
                      <a:r>
                        <a:rPr lang="en-US" sz="1400" dirty="0"/>
                        <a:t>inherit</a:t>
                      </a:r>
                    </a:p>
                  </a:txBody>
                  <a:tcPr anchor="ctr"/>
                </a:tc>
                <a:tc>
                  <a:txBody>
                    <a:bodyPr/>
                    <a:lstStyle/>
                    <a:p>
                      <a:r>
                        <a:rPr lang="en-US" sz="1400"/>
                        <a:t>2</a:t>
                      </a:r>
                    </a:p>
                  </a:txBody>
                  <a:tcPr anchor="ctr"/>
                </a:tc>
                <a:extLst>
                  <a:ext uri="{0D108BD9-81ED-4DB2-BD59-A6C34878D82A}">
                    <a16:rowId xmlns:a16="http://schemas.microsoft.com/office/drawing/2014/main" val="10004"/>
                  </a:ext>
                </a:extLst>
              </a:tr>
              <a:tr h="370840">
                <a:tc>
                  <a:txBody>
                    <a:bodyPr/>
                    <a:lstStyle/>
                    <a:p>
                      <a:r>
                        <a:rPr lang="en-US" sz="1400" dirty="0"/>
                        <a:t>overflow</a:t>
                      </a:r>
                      <a:br>
                        <a:rPr lang="en-US" sz="1400" dirty="0"/>
                      </a:br>
                      <a:endParaRPr lang="en-US" sz="1400" dirty="0"/>
                    </a:p>
                  </a:txBody>
                  <a:tcPr anchor="ctr"/>
                </a:tc>
                <a:tc>
                  <a:txBody>
                    <a:bodyPr/>
                    <a:lstStyle/>
                    <a:p>
                      <a:r>
                        <a:rPr lang="en-US" sz="1400"/>
                        <a:t>Specifies what happens if content overflows an element's box</a:t>
                      </a:r>
                    </a:p>
                  </a:txBody>
                  <a:tcPr anchor="ctr"/>
                </a:tc>
                <a:tc>
                  <a:txBody>
                    <a:bodyPr/>
                    <a:lstStyle/>
                    <a:p>
                      <a:r>
                        <a:rPr lang="en-US" sz="1400" dirty="0"/>
                        <a:t>auto, hidden, scroll, visible, inherit</a:t>
                      </a:r>
                    </a:p>
                  </a:txBody>
                  <a:tcPr anchor="ctr"/>
                </a:tc>
                <a:tc>
                  <a:txBody>
                    <a:bodyPr/>
                    <a:lstStyle/>
                    <a:p>
                      <a:r>
                        <a:rPr lang="en-US" sz="1400"/>
                        <a:t>2</a:t>
                      </a:r>
                    </a:p>
                  </a:txBody>
                  <a:tcPr anchor="ctr"/>
                </a:tc>
                <a:extLst>
                  <a:ext uri="{0D108BD9-81ED-4DB2-BD59-A6C34878D82A}">
                    <a16:rowId xmlns:a16="http://schemas.microsoft.com/office/drawing/2014/main" val="10005"/>
                  </a:ext>
                </a:extLst>
              </a:tr>
              <a:tr h="370840">
                <a:tc>
                  <a:txBody>
                    <a:bodyPr/>
                    <a:lstStyle/>
                    <a:p>
                      <a:r>
                        <a:rPr lang="en-US" sz="1400" dirty="0"/>
                        <a:t>position</a:t>
                      </a:r>
                    </a:p>
                  </a:txBody>
                  <a:tcPr anchor="ctr"/>
                </a:tc>
                <a:tc>
                  <a:txBody>
                    <a:bodyPr/>
                    <a:lstStyle/>
                    <a:p>
                      <a:r>
                        <a:rPr lang="en-US" sz="1400"/>
                        <a:t>Specifies the type of positioning for an element</a:t>
                      </a:r>
                    </a:p>
                  </a:txBody>
                  <a:tcPr anchor="ctr"/>
                </a:tc>
                <a:tc>
                  <a:txBody>
                    <a:bodyPr/>
                    <a:lstStyle/>
                    <a:p>
                      <a:r>
                        <a:rPr lang="en-US" sz="1400" dirty="0"/>
                        <a:t>absolute, fixed, relative, static, inherit</a:t>
                      </a:r>
                    </a:p>
                  </a:txBody>
                  <a:tcPr anchor="ctr"/>
                </a:tc>
                <a:tc>
                  <a:txBody>
                    <a:bodyPr/>
                    <a:lstStyle/>
                    <a:p>
                      <a:r>
                        <a:rPr lang="en-US" sz="1400"/>
                        <a:t>2</a:t>
                      </a:r>
                    </a:p>
                  </a:txBody>
                  <a:tcPr anchor="ctr"/>
                </a:tc>
                <a:extLst>
                  <a:ext uri="{0D108BD9-81ED-4DB2-BD59-A6C34878D82A}">
                    <a16:rowId xmlns:a16="http://schemas.microsoft.com/office/drawing/2014/main" val="10006"/>
                  </a:ext>
                </a:extLst>
              </a:tr>
              <a:tr h="370840">
                <a:tc>
                  <a:txBody>
                    <a:bodyPr/>
                    <a:lstStyle/>
                    <a:p>
                      <a:r>
                        <a:rPr lang="en-US" sz="1400" dirty="0"/>
                        <a:t>right</a:t>
                      </a:r>
                    </a:p>
                  </a:txBody>
                  <a:tcPr anchor="ctr"/>
                </a:tc>
                <a:tc>
                  <a:txBody>
                    <a:bodyPr/>
                    <a:lstStyle/>
                    <a:p>
                      <a:r>
                        <a:rPr lang="en-US" sz="1400"/>
                        <a:t>Sets the right margin edge for a positioned box</a:t>
                      </a:r>
                    </a:p>
                  </a:txBody>
                  <a:tcPr anchor="ctr"/>
                </a:tc>
                <a:tc>
                  <a:txBody>
                    <a:bodyPr/>
                    <a:lstStyle/>
                    <a:p>
                      <a:r>
                        <a:rPr lang="en-US" sz="1400" dirty="0"/>
                        <a:t>auto, </a:t>
                      </a:r>
                      <a:r>
                        <a:rPr lang="en-US" sz="1400" i="1" dirty="0"/>
                        <a:t>length, %, </a:t>
                      </a:r>
                      <a:r>
                        <a:rPr lang="en-US" sz="1400" dirty="0"/>
                        <a:t>inherit</a:t>
                      </a:r>
                    </a:p>
                  </a:txBody>
                  <a:tcPr anchor="ctr"/>
                </a:tc>
                <a:tc>
                  <a:txBody>
                    <a:bodyPr/>
                    <a:lstStyle/>
                    <a:p>
                      <a:r>
                        <a:rPr lang="en-US" sz="1400"/>
                        <a:t>2</a:t>
                      </a:r>
                    </a:p>
                  </a:txBody>
                  <a:tcPr anchor="ctr"/>
                </a:tc>
                <a:extLst>
                  <a:ext uri="{0D108BD9-81ED-4DB2-BD59-A6C34878D82A}">
                    <a16:rowId xmlns:a16="http://schemas.microsoft.com/office/drawing/2014/main" val="10007"/>
                  </a:ext>
                </a:extLst>
              </a:tr>
              <a:tr h="370840">
                <a:tc>
                  <a:txBody>
                    <a:bodyPr/>
                    <a:lstStyle/>
                    <a:p>
                      <a:r>
                        <a:rPr lang="en-US" sz="1400" dirty="0"/>
                        <a:t>top</a:t>
                      </a:r>
                    </a:p>
                  </a:txBody>
                  <a:tcPr anchor="ctr"/>
                </a:tc>
                <a:tc>
                  <a:txBody>
                    <a:bodyPr/>
                    <a:lstStyle/>
                    <a:p>
                      <a:r>
                        <a:rPr lang="en-US" sz="1400"/>
                        <a:t>Sets the top margin edge for a positioned box</a:t>
                      </a:r>
                    </a:p>
                  </a:txBody>
                  <a:tcPr anchor="ctr"/>
                </a:tc>
                <a:tc>
                  <a:txBody>
                    <a:bodyPr/>
                    <a:lstStyle/>
                    <a:p>
                      <a:r>
                        <a:rPr lang="en-US" sz="1400" dirty="0"/>
                        <a:t>auto, </a:t>
                      </a:r>
                      <a:r>
                        <a:rPr lang="en-US" sz="1400" i="1" dirty="0"/>
                        <a:t>length, %, </a:t>
                      </a:r>
                      <a:r>
                        <a:rPr lang="en-US" sz="1400" dirty="0"/>
                        <a:t>inherit</a:t>
                      </a:r>
                    </a:p>
                  </a:txBody>
                  <a:tcPr anchor="ctr"/>
                </a:tc>
                <a:tc>
                  <a:txBody>
                    <a:bodyPr/>
                    <a:lstStyle/>
                    <a:p>
                      <a:r>
                        <a:rPr lang="en-US" sz="1400"/>
                        <a:t>2</a:t>
                      </a:r>
                    </a:p>
                  </a:txBody>
                  <a:tcPr anchor="ctr"/>
                </a:tc>
                <a:extLst>
                  <a:ext uri="{0D108BD9-81ED-4DB2-BD59-A6C34878D82A}">
                    <a16:rowId xmlns:a16="http://schemas.microsoft.com/office/drawing/2014/main" val="10008"/>
                  </a:ext>
                </a:extLst>
              </a:tr>
              <a:tr h="370840">
                <a:tc>
                  <a:txBody>
                    <a:bodyPr/>
                    <a:lstStyle/>
                    <a:p>
                      <a:r>
                        <a:rPr lang="en-US" sz="1400" dirty="0"/>
                        <a:t>z-index</a:t>
                      </a:r>
                    </a:p>
                  </a:txBody>
                  <a:tcPr anchor="ctr"/>
                </a:tc>
                <a:tc>
                  <a:txBody>
                    <a:bodyPr/>
                    <a:lstStyle/>
                    <a:p>
                      <a:r>
                        <a:rPr lang="en-US" sz="1400"/>
                        <a:t>Sets the stack order of an element</a:t>
                      </a:r>
                    </a:p>
                  </a:txBody>
                  <a:tcPr anchor="ctr"/>
                </a:tc>
                <a:tc>
                  <a:txBody>
                    <a:bodyPr/>
                    <a:lstStyle/>
                    <a:p>
                      <a:r>
                        <a:rPr lang="en-US" sz="1400" i="1" dirty="0"/>
                        <a:t>number, </a:t>
                      </a:r>
                      <a:r>
                        <a:rPr lang="en-US" sz="1400" dirty="0"/>
                        <a:t>auto, inherit</a:t>
                      </a:r>
                    </a:p>
                  </a:txBody>
                  <a:tcPr anchor="ctr"/>
                </a:tc>
                <a:tc>
                  <a:txBody>
                    <a:bodyPr/>
                    <a:lstStyle/>
                    <a:p>
                      <a:r>
                        <a:rPr lang="en-US" sz="1400" dirty="0"/>
                        <a:t>2</a:t>
                      </a:r>
                    </a:p>
                  </a:txBody>
                  <a:tcPr anchor="ctr"/>
                </a:tc>
                <a:extLst>
                  <a:ext uri="{0D108BD9-81ED-4DB2-BD59-A6C34878D82A}">
                    <a16:rowId xmlns:a16="http://schemas.microsoft.com/office/drawing/2014/main" val="10009"/>
                  </a:ext>
                </a:extLst>
              </a:tr>
            </a:tbl>
          </a:graphicData>
        </a:graphic>
      </p:graphicFrame>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Float</a:t>
            </a:r>
          </a:p>
        </p:txBody>
      </p:sp>
      <p:sp>
        <p:nvSpPr>
          <p:cNvPr id="3" name="Content Placeholder 2"/>
          <p:cNvSpPr>
            <a:spLocks noGrp="1"/>
          </p:cNvSpPr>
          <p:nvPr>
            <p:ph sz="quarter" idx="1"/>
          </p:nvPr>
        </p:nvSpPr>
        <p:spPr/>
        <p:txBody>
          <a:bodyPr>
            <a:normAutofit/>
          </a:bodyPr>
          <a:lstStyle/>
          <a:p>
            <a:pPr>
              <a:buNone/>
            </a:pPr>
            <a:r>
              <a:rPr lang="en-US" b="1" dirty="0"/>
              <a:t>What is CSS Float?</a:t>
            </a:r>
            <a:br>
              <a:rPr lang="en-US" dirty="0"/>
            </a:br>
            <a:endParaRPr lang="en-US" dirty="0"/>
          </a:p>
          <a:p>
            <a:r>
              <a:rPr lang="en-US" dirty="0"/>
              <a:t>With CSS float, an element can be pushed to the left or right, allowing other elements to wrap around it.</a:t>
            </a:r>
          </a:p>
          <a:p>
            <a:endParaRPr lang="en-US" dirty="0"/>
          </a:p>
          <a:p>
            <a:r>
              <a:rPr lang="en-US" dirty="0"/>
              <a:t>Float is very often used for images, but it is also useful when working with layouts.</a:t>
            </a:r>
          </a:p>
          <a:p>
            <a:endParaRPr lang="en-US" dirty="0"/>
          </a:p>
          <a:p>
            <a:pPr>
              <a:buNone/>
            </a:pPr>
            <a:r>
              <a:rPr lang="en-US" b="1" dirty="0">
                <a:hlinkClick r:id="rId2" action="ppaction://hlinkfile"/>
              </a:rPr>
              <a:t>Example</a:t>
            </a:r>
            <a:endParaRPr lang="en-US" b="1" dirty="0"/>
          </a:p>
          <a:p>
            <a:endParaRPr lang="en-US" dirty="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Grouping and Nesting Selectors</a:t>
            </a:r>
          </a:p>
        </p:txBody>
      </p:sp>
      <p:sp>
        <p:nvSpPr>
          <p:cNvPr id="3" name="Content Placeholder 2"/>
          <p:cNvSpPr>
            <a:spLocks noGrp="1"/>
          </p:cNvSpPr>
          <p:nvPr>
            <p:ph sz="quarter" idx="1"/>
          </p:nvPr>
        </p:nvSpPr>
        <p:spPr/>
        <p:txBody>
          <a:bodyPr>
            <a:normAutofit fontScale="62500" lnSpcReduction="20000"/>
          </a:bodyPr>
          <a:lstStyle/>
          <a:p>
            <a:pPr>
              <a:buNone/>
            </a:pPr>
            <a:r>
              <a:rPr lang="en-US" b="1" dirty="0"/>
              <a:t>Grouping Selectors</a:t>
            </a:r>
          </a:p>
          <a:p>
            <a:r>
              <a:rPr lang="en-US" dirty="0"/>
              <a:t>In style sheets there are often elements with the same style.</a:t>
            </a:r>
          </a:p>
          <a:p>
            <a:pPr lvl="1">
              <a:buNone/>
            </a:pPr>
            <a:r>
              <a:rPr lang="en-US" dirty="0"/>
              <a:t>	h1</a:t>
            </a:r>
            <a:br>
              <a:rPr lang="en-US" dirty="0"/>
            </a:br>
            <a:r>
              <a:rPr lang="en-US" dirty="0"/>
              <a:t>{</a:t>
            </a:r>
            <a:br>
              <a:rPr lang="en-US" dirty="0"/>
            </a:br>
            <a:r>
              <a:rPr lang="en-US" dirty="0" err="1"/>
              <a:t>color:green</a:t>
            </a:r>
            <a:r>
              <a:rPr lang="en-US" dirty="0"/>
              <a:t>;</a:t>
            </a:r>
            <a:br>
              <a:rPr lang="en-US" dirty="0"/>
            </a:br>
            <a:r>
              <a:rPr lang="en-US" dirty="0"/>
              <a:t>}</a:t>
            </a:r>
            <a:br>
              <a:rPr lang="en-US" dirty="0"/>
            </a:br>
            <a:r>
              <a:rPr lang="en-US" dirty="0"/>
              <a:t>h2</a:t>
            </a:r>
            <a:br>
              <a:rPr lang="en-US" dirty="0"/>
            </a:br>
            <a:r>
              <a:rPr lang="en-US" dirty="0"/>
              <a:t>{</a:t>
            </a:r>
            <a:br>
              <a:rPr lang="en-US" dirty="0"/>
            </a:br>
            <a:r>
              <a:rPr lang="en-US" dirty="0" err="1"/>
              <a:t>color:green</a:t>
            </a:r>
            <a:r>
              <a:rPr lang="en-US" dirty="0"/>
              <a:t>;</a:t>
            </a:r>
            <a:br>
              <a:rPr lang="en-US" dirty="0"/>
            </a:br>
            <a:r>
              <a:rPr lang="en-US" dirty="0"/>
              <a:t>}</a:t>
            </a:r>
            <a:br>
              <a:rPr lang="en-US" dirty="0"/>
            </a:br>
            <a:r>
              <a:rPr lang="en-US" dirty="0"/>
              <a:t>p</a:t>
            </a:r>
            <a:br>
              <a:rPr lang="en-US" dirty="0"/>
            </a:br>
            <a:r>
              <a:rPr lang="en-US" dirty="0"/>
              <a:t>{</a:t>
            </a:r>
            <a:br>
              <a:rPr lang="en-US" dirty="0"/>
            </a:br>
            <a:r>
              <a:rPr lang="en-US" dirty="0" err="1"/>
              <a:t>color:green</a:t>
            </a:r>
            <a:r>
              <a:rPr lang="en-US" dirty="0"/>
              <a:t>;</a:t>
            </a:r>
            <a:br>
              <a:rPr lang="en-US" dirty="0"/>
            </a:br>
            <a:r>
              <a:rPr lang="en-US" dirty="0"/>
              <a:t>}</a:t>
            </a:r>
          </a:p>
          <a:p>
            <a:r>
              <a:rPr lang="en-US" dirty="0"/>
              <a:t>To minimize the code, you can group selectors.</a:t>
            </a:r>
          </a:p>
          <a:p>
            <a:r>
              <a:rPr lang="en-US" dirty="0"/>
              <a:t>Separate each selector with a comma.</a:t>
            </a:r>
          </a:p>
          <a:p>
            <a:r>
              <a:rPr lang="en-US" dirty="0"/>
              <a:t>In the example below we have grouped the selectors from the code above:</a:t>
            </a:r>
          </a:p>
          <a:p>
            <a:pPr>
              <a:buNone/>
            </a:pPr>
            <a:r>
              <a:rPr lang="en-US" b="1" dirty="0">
                <a:hlinkClick r:id="rId2" action="ppaction://hlinkfile"/>
              </a:rPr>
              <a:t>Example</a:t>
            </a:r>
            <a:endParaRPr lang="en-US" b="1" dirty="0"/>
          </a:p>
          <a:p>
            <a:pPr lvl="1">
              <a:buNone/>
            </a:pPr>
            <a:r>
              <a:rPr lang="en-US" dirty="0"/>
              <a:t>	h1,h2,p</a:t>
            </a:r>
            <a:br>
              <a:rPr lang="en-US" dirty="0"/>
            </a:br>
            <a:r>
              <a:rPr lang="en-US" dirty="0"/>
              <a:t>{</a:t>
            </a:r>
            <a:br>
              <a:rPr lang="en-US" dirty="0"/>
            </a:br>
            <a:r>
              <a:rPr lang="en-US" dirty="0" err="1"/>
              <a:t>color:green</a:t>
            </a:r>
            <a:r>
              <a:rPr lang="en-US" dirty="0"/>
              <a:t>;</a:t>
            </a:r>
            <a:br>
              <a:rPr lang="en-US" dirty="0"/>
            </a:br>
            <a:r>
              <a:rPr lang="en-US" dirty="0"/>
              <a:t>}</a:t>
            </a:r>
          </a:p>
          <a:p>
            <a:pPr lvl="1">
              <a:buNone/>
            </a:pPr>
            <a:endParaRPr lang="en-US" dirty="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Float</a:t>
            </a:r>
          </a:p>
        </p:txBody>
      </p:sp>
      <p:sp>
        <p:nvSpPr>
          <p:cNvPr id="3" name="Content Placeholder 2"/>
          <p:cNvSpPr>
            <a:spLocks noGrp="1"/>
          </p:cNvSpPr>
          <p:nvPr>
            <p:ph sz="quarter" idx="1"/>
          </p:nvPr>
        </p:nvSpPr>
        <p:spPr/>
        <p:txBody>
          <a:bodyPr>
            <a:normAutofit fontScale="62500" lnSpcReduction="20000"/>
          </a:bodyPr>
          <a:lstStyle/>
          <a:p>
            <a:pPr>
              <a:buNone/>
            </a:pPr>
            <a:r>
              <a:rPr lang="en-US" b="1" dirty="0"/>
              <a:t>How Elements Float</a:t>
            </a:r>
          </a:p>
          <a:p>
            <a:pPr>
              <a:buNone/>
            </a:pPr>
            <a:endParaRPr lang="en-US" b="1" dirty="0"/>
          </a:p>
          <a:p>
            <a:r>
              <a:rPr lang="en-US" dirty="0"/>
              <a:t>Elements are floated horizontally, this means that an element can only be floated left or right, not up or down.</a:t>
            </a:r>
          </a:p>
          <a:p>
            <a:endParaRPr lang="en-US" dirty="0"/>
          </a:p>
          <a:p>
            <a:r>
              <a:rPr lang="en-US" dirty="0"/>
              <a:t>A floated element will move as far to the left or right as it can. Usually this means all the way to the left or right of the containing element.</a:t>
            </a:r>
          </a:p>
          <a:p>
            <a:endParaRPr lang="en-US" dirty="0"/>
          </a:p>
          <a:p>
            <a:r>
              <a:rPr lang="en-US" dirty="0"/>
              <a:t>The elements after the floating element will flow around it.</a:t>
            </a:r>
          </a:p>
          <a:p>
            <a:endParaRPr lang="en-US" dirty="0"/>
          </a:p>
          <a:p>
            <a:r>
              <a:rPr lang="en-US" dirty="0"/>
              <a:t>The elements before the floating element will not be affected.</a:t>
            </a:r>
          </a:p>
          <a:p>
            <a:endParaRPr lang="en-US" dirty="0"/>
          </a:p>
          <a:p>
            <a:r>
              <a:rPr lang="en-US" dirty="0"/>
              <a:t>If an image is floated to the right, a following text flows around it, to the left:</a:t>
            </a:r>
          </a:p>
          <a:p>
            <a:endParaRPr lang="en-US" dirty="0"/>
          </a:p>
          <a:p>
            <a:pPr>
              <a:buNone/>
            </a:pPr>
            <a:r>
              <a:rPr lang="en-US" b="1" dirty="0">
                <a:hlinkClick r:id="rId2" action="ppaction://hlinkfile"/>
              </a:rPr>
              <a:t>Example</a:t>
            </a:r>
            <a:endParaRPr lang="en-US" b="1" dirty="0"/>
          </a:p>
          <a:p>
            <a:pPr lvl="1">
              <a:buNone/>
            </a:pPr>
            <a:r>
              <a:rPr lang="en-US" dirty="0"/>
              <a:t>	</a:t>
            </a:r>
            <a:r>
              <a:rPr lang="en-US" dirty="0" err="1"/>
              <a:t>img</a:t>
            </a:r>
            <a:br>
              <a:rPr lang="en-US" dirty="0"/>
            </a:br>
            <a:r>
              <a:rPr lang="en-US" dirty="0"/>
              <a:t>{</a:t>
            </a:r>
            <a:br>
              <a:rPr lang="en-US" dirty="0"/>
            </a:br>
            <a:r>
              <a:rPr lang="en-US" dirty="0" err="1"/>
              <a:t>float:right</a:t>
            </a:r>
            <a:r>
              <a:rPr lang="en-US" dirty="0"/>
              <a:t>;</a:t>
            </a:r>
            <a:br>
              <a:rPr lang="en-US" dirty="0"/>
            </a:br>
            <a:r>
              <a:rPr lang="en-US" dirty="0"/>
              <a:t>}</a:t>
            </a: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Float</a:t>
            </a:r>
          </a:p>
        </p:txBody>
      </p:sp>
      <p:sp>
        <p:nvSpPr>
          <p:cNvPr id="3" name="Content Placeholder 2"/>
          <p:cNvSpPr>
            <a:spLocks noGrp="1"/>
          </p:cNvSpPr>
          <p:nvPr>
            <p:ph sz="quarter" idx="1"/>
          </p:nvPr>
        </p:nvSpPr>
        <p:spPr/>
        <p:txBody>
          <a:bodyPr>
            <a:normAutofit fontScale="85000" lnSpcReduction="20000"/>
          </a:bodyPr>
          <a:lstStyle/>
          <a:p>
            <a:pPr>
              <a:buNone/>
            </a:pPr>
            <a:r>
              <a:rPr lang="en-US" b="1" dirty="0"/>
              <a:t>Floating Elements Next to Each Other</a:t>
            </a:r>
          </a:p>
          <a:p>
            <a:pPr>
              <a:buNone/>
            </a:pPr>
            <a:endParaRPr lang="en-US" b="1" dirty="0"/>
          </a:p>
          <a:p>
            <a:r>
              <a:rPr lang="en-US" dirty="0"/>
              <a:t>If you place several floating elements after each other, they will float next to each other if there is room.</a:t>
            </a:r>
          </a:p>
          <a:p>
            <a:endParaRPr lang="en-US" dirty="0"/>
          </a:p>
          <a:p>
            <a:r>
              <a:rPr lang="en-US" dirty="0"/>
              <a:t>Here we have made an image gallery using the float property:</a:t>
            </a:r>
          </a:p>
          <a:p>
            <a:endParaRPr lang="en-US" dirty="0"/>
          </a:p>
          <a:p>
            <a:pPr>
              <a:buNone/>
            </a:pPr>
            <a:r>
              <a:rPr lang="en-US" b="1" dirty="0">
                <a:hlinkClick r:id="rId2" action="ppaction://hlinkfile"/>
              </a:rPr>
              <a:t>Example</a:t>
            </a:r>
            <a:endParaRPr lang="en-US" b="1" dirty="0"/>
          </a:p>
          <a:p>
            <a:pPr lvl="1">
              <a:buNone/>
            </a:pPr>
            <a:r>
              <a:rPr lang="en-US" dirty="0"/>
              <a:t>	thumbnail </a:t>
            </a:r>
            <a:br>
              <a:rPr lang="en-US" dirty="0"/>
            </a:br>
            <a:r>
              <a:rPr lang="en-US" dirty="0"/>
              <a:t>{</a:t>
            </a:r>
            <a:br>
              <a:rPr lang="en-US" dirty="0"/>
            </a:br>
            <a:r>
              <a:rPr lang="en-US" dirty="0" err="1"/>
              <a:t>float:left</a:t>
            </a:r>
            <a:r>
              <a:rPr lang="en-US" dirty="0"/>
              <a:t>;</a:t>
            </a:r>
            <a:br>
              <a:rPr lang="en-US" dirty="0"/>
            </a:br>
            <a:r>
              <a:rPr lang="en-US" dirty="0"/>
              <a:t>width:110px;</a:t>
            </a:r>
            <a:br>
              <a:rPr lang="en-US" dirty="0"/>
            </a:br>
            <a:r>
              <a:rPr lang="en-US" dirty="0"/>
              <a:t>height:90px;</a:t>
            </a:r>
            <a:br>
              <a:rPr lang="en-US" dirty="0"/>
            </a:br>
            <a:r>
              <a:rPr lang="en-US" dirty="0"/>
              <a:t>margin:5px;</a:t>
            </a:r>
            <a:br>
              <a:rPr lang="en-US" dirty="0"/>
            </a:br>
            <a:r>
              <a:rPr lang="en-US" dirty="0"/>
              <a:t>}</a:t>
            </a: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Float</a:t>
            </a:r>
          </a:p>
        </p:txBody>
      </p:sp>
      <p:sp>
        <p:nvSpPr>
          <p:cNvPr id="3" name="Content Placeholder 2"/>
          <p:cNvSpPr>
            <a:spLocks noGrp="1"/>
          </p:cNvSpPr>
          <p:nvPr>
            <p:ph sz="quarter" idx="1"/>
          </p:nvPr>
        </p:nvSpPr>
        <p:spPr/>
        <p:txBody>
          <a:bodyPr>
            <a:normAutofit fontScale="77500" lnSpcReduction="20000"/>
          </a:bodyPr>
          <a:lstStyle/>
          <a:p>
            <a:pPr>
              <a:buNone/>
            </a:pPr>
            <a:r>
              <a:rPr lang="en-US" b="1" dirty="0"/>
              <a:t>Turning off Float - Using Clear</a:t>
            </a:r>
          </a:p>
          <a:p>
            <a:pPr>
              <a:buNone/>
            </a:pPr>
            <a:endParaRPr lang="en-US" b="1" dirty="0"/>
          </a:p>
          <a:p>
            <a:r>
              <a:rPr lang="en-US" dirty="0"/>
              <a:t>Elements after the floating element will flow around it. To avoid this, use the clear property.</a:t>
            </a:r>
          </a:p>
          <a:p>
            <a:endParaRPr lang="en-US" dirty="0"/>
          </a:p>
          <a:p>
            <a:r>
              <a:rPr lang="en-US" dirty="0"/>
              <a:t>The clear property specifies which sides of an element other floating elements are not allowed.</a:t>
            </a:r>
          </a:p>
          <a:p>
            <a:endParaRPr lang="en-US" dirty="0"/>
          </a:p>
          <a:p>
            <a:r>
              <a:rPr lang="en-US" dirty="0"/>
              <a:t>Add a text line into the image gallery, using the clear property:</a:t>
            </a:r>
          </a:p>
          <a:p>
            <a:endParaRPr lang="en-US" dirty="0"/>
          </a:p>
          <a:p>
            <a:pPr>
              <a:buNone/>
            </a:pPr>
            <a:r>
              <a:rPr lang="en-US" b="1" dirty="0">
                <a:hlinkClick r:id="rId2" action="ppaction://hlinkfile"/>
              </a:rPr>
              <a:t>Example</a:t>
            </a:r>
            <a:endParaRPr lang="en-US" b="1" dirty="0"/>
          </a:p>
          <a:p>
            <a:pPr lvl="1">
              <a:buNone/>
            </a:pPr>
            <a:r>
              <a:rPr lang="en-US" dirty="0"/>
              <a:t>	.</a:t>
            </a:r>
            <a:r>
              <a:rPr lang="en-US" dirty="0" err="1"/>
              <a:t>text_line</a:t>
            </a:r>
            <a:br>
              <a:rPr lang="en-US" dirty="0"/>
            </a:br>
            <a:r>
              <a:rPr lang="en-US" dirty="0"/>
              <a:t>{</a:t>
            </a:r>
            <a:br>
              <a:rPr lang="en-US" dirty="0"/>
            </a:br>
            <a:r>
              <a:rPr lang="en-US" dirty="0" err="1"/>
              <a:t>clear:both</a:t>
            </a:r>
            <a:r>
              <a:rPr lang="en-US" dirty="0"/>
              <a:t>;</a:t>
            </a:r>
            <a:br>
              <a:rPr lang="en-US" dirty="0"/>
            </a:br>
            <a:r>
              <a:rPr lang="en-US" dirty="0"/>
              <a:t>}</a:t>
            </a: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Float</a:t>
            </a:r>
          </a:p>
        </p:txBody>
      </p:sp>
      <p:sp>
        <p:nvSpPr>
          <p:cNvPr id="3" name="Content Placeholder 2"/>
          <p:cNvSpPr>
            <a:spLocks noGrp="1"/>
          </p:cNvSpPr>
          <p:nvPr>
            <p:ph sz="quarter" idx="1"/>
          </p:nvPr>
        </p:nvSpPr>
        <p:spPr/>
        <p:txBody>
          <a:bodyPr>
            <a:normAutofit fontScale="77500" lnSpcReduction="20000"/>
          </a:bodyPr>
          <a:lstStyle/>
          <a:p>
            <a:pPr>
              <a:buNone/>
            </a:pPr>
            <a:r>
              <a:rPr lang="en-US" b="1" dirty="0"/>
              <a:t>More Examples</a:t>
            </a:r>
          </a:p>
          <a:p>
            <a:pPr>
              <a:buNone/>
            </a:pPr>
            <a:endParaRPr lang="en-US" b="1" dirty="0"/>
          </a:p>
          <a:p>
            <a:r>
              <a:rPr lang="en-US" dirty="0">
                <a:hlinkClick r:id="rId2" action="ppaction://hlinkfile"/>
              </a:rPr>
              <a:t>An image with border and margins that floats to the right in a paragraph</a:t>
            </a:r>
            <a:br>
              <a:rPr lang="en-US" dirty="0"/>
            </a:br>
            <a:r>
              <a:rPr lang="en-US" dirty="0"/>
              <a:t>Let an image float to the right in a paragraph. Add border and margins to the image.</a:t>
            </a:r>
          </a:p>
          <a:p>
            <a:r>
              <a:rPr lang="en-US" dirty="0">
                <a:hlinkClick r:id="rId3" action="ppaction://hlinkfile"/>
              </a:rPr>
              <a:t>An image with a caption that floats to the right</a:t>
            </a:r>
            <a:br>
              <a:rPr lang="en-US" dirty="0"/>
            </a:br>
            <a:r>
              <a:rPr lang="en-US" dirty="0"/>
              <a:t>Let an image with a caption float to the right.</a:t>
            </a:r>
          </a:p>
          <a:p>
            <a:r>
              <a:rPr lang="en-US" dirty="0">
                <a:hlinkClick r:id="rId4" action="ppaction://hlinkfile"/>
              </a:rPr>
              <a:t>Let the first letter of a paragraph float to the left</a:t>
            </a:r>
            <a:br>
              <a:rPr lang="en-US" dirty="0"/>
            </a:br>
            <a:r>
              <a:rPr lang="en-US" dirty="0"/>
              <a:t>Let the first letter of a paragraph float to the left and style the letter.</a:t>
            </a:r>
          </a:p>
          <a:p>
            <a:r>
              <a:rPr lang="en-US" dirty="0">
                <a:hlinkClick r:id="rId5" action="ppaction://hlinkfile"/>
              </a:rPr>
              <a:t>Creating a horizontal menu</a:t>
            </a:r>
            <a:br>
              <a:rPr lang="en-US" dirty="0"/>
            </a:br>
            <a:r>
              <a:rPr lang="en-US" dirty="0"/>
              <a:t>Use float with a list of hyperlinks to create a horizontal menu.</a:t>
            </a:r>
          </a:p>
          <a:p>
            <a:r>
              <a:rPr lang="en-US" dirty="0">
                <a:hlinkClick r:id="rId6" action="ppaction://hlinkfile"/>
              </a:rPr>
              <a:t>Creating a homepage without tables</a:t>
            </a:r>
            <a:br>
              <a:rPr lang="en-US" dirty="0"/>
            </a:br>
            <a:r>
              <a:rPr lang="en-US" dirty="0"/>
              <a:t>Use float to create a homepage with a header, footer, left content and main content.</a:t>
            </a:r>
          </a:p>
          <a:p>
            <a:endParaRPr lang="en-US" dirty="0"/>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Horizontal Align</a:t>
            </a:r>
          </a:p>
        </p:txBody>
      </p:sp>
      <p:sp>
        <p:nvSpPr>
          <p:cNvPr id="3" name="Content Placeholder 2"/>
          <p:cNvSpPr>
            <a:spLocks noGrp="1"/>
          </p:cNvSpPr>
          <p:nvPr>
            <p:ph sz="quarter" idx="1"/>
          </p:nvPr>
        </p:nvSpPr>
        <p:spPr/>
        <p:txBody>
          <a:bodyPr>
            <a:normAutofit fontScale="92500" lnSpcReduction="20000"/>
          </a:bodyPr>
          <a:lstStyle/>
          <a:p>
            <a:pPr>
              <a:buNone/>
            </a:pPr>
            <a:r>
              <a:rPr lang="en-US" b="1" dirty="0"/>
              <a:t>Aligning Block Elements</a:t>
            </a:r>
          </a:p>
          <a:p>
            <a:pPr>
              <a:buNone/>
            </a:pPr>
            <a:endParaRPr lang="en-US" b="1" dirty="0"/>
          </a:p>
          <a:p>
            <a:pPr>
              <a:buNone/>
            </a:pPr>
            <a:r>
              <a:rPr lang="en-US" dirty="0"/>
              <a:t>A block element is an element that takes up the full width available, and has a line break before and after it.</a:t>
            </a:r>
          </a:p>
          <a:p>
            <a:pPr>
              <a:buNone/>
            </a:pPr>
            <a:endParaRPr lang="en-US" dirty="0"/>
          </a:p>
          <a:p>
            <a:pPr>
              <a:buNone/>
            </a:pPr>
            <a:r>
              <a:rPr lang="en-US" dirty="0"/>
              <a:t>Examples of block elements:</a:t>
            </a:r>
          </a:p>
          <a:p>
            <a:r>
              <a:rPr lang="en-US" dirty="0"/>
              <a:t>&lt;h1&gt;</a:t>
            </a:r>
          </a:p>
          <a:p>
            <a:r>
              <a:rPr lang="en-US" dirty="0"/>
              <a:t>&lt;p&gt;</a:t>
            </a:r>
          </a:p>
          <a:p>
            <a:r>
              <a:rPr lang="en-US" dirty="0"/>
              <a:t>&lt;div&gt;</a:t>
            </a:r>
          </a:p>
          <a:p>
            <a:endParaRPr lang="en-US" dirty="0"/>
          </a:p>
          <a:p>
            <a:pPr>
              <a:buNone/>
            </a:pPr>
            <a:r>
              <a:rPr lang="en-US" dirty="0"/>
              <a:t>In this chapter we will show you how to horizontally align block elements for layout purposes.</a:t>
            </a:r>
          </a:p>
          <a:p>
            <a:endParaRPr lang="en-US" dirty="0"/>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Horizontal Align</a:t>
            </a:r>
          </a:p>
        </p:txBody>
      </p:sp>
      <p:sp>
        <p:nvSpPr>
          <p:cNvPr id="3" name="Content Placeholder 2"/>
          <p:cNvSpPr>
            <a:spLocks noGrp="1"/>
          </p:cNvSpPr>
          <p:nvPr>
            <p:ph sz="quarter" idx="1"/>
          </p:nvPr>
        </p:nvSpPr>
        <p:spPr/>
        <p:txBody>
          <a:bodyPr>
            <a:normAutofit fontScale="70000" lnSpcReduction="20000"/>
          </a:bodyPr>
          <a:lstStyle/>
          <a:p>
            <a:pPr>
              <a:buNone/>
            </a:pPr>
            <a:r>
              <a:rPr lang="en-US" b="1" dirty="0"/>
              <a:t>Center Aligning Using the margin Property</a:t>
            </a:r>
          </a:p>
          <a:p>
            <a:r>
              <a:rPr lang="en-US" dirty="0"/>
              <a:t>Block elements can be aligned by setting the left and right margins to "auto".</a:t>
            </a:r>
          </a:p>
          <a:p>
            <a:r>
              <a:rPr lang="en-US" b="1" dirty="0"/>
              <a:t>Note: </a:t>
            </a:r>
            <a:r>
              <a:rPr lang="en-US" dirty="0"/>
              <a:t>Using </a:t>
            </a:r>
            <a:r>
              <a:rPr lang="en-US" dirty="0" err="1"/>
              <a:t>margin:auto</a:t>
            </a:r>
            <a:r>
              <a:rPr lang="en-US" dirty="0"/>
              <a:t> will not work in Internet Explorer, </a:t>
            </a:r>
            <a:r>
              <a:rPr lang="en-US" b="1" dirty="0"/>
              <a:t>unless a !DOCTYPE is declared</a:t>
            </a:r>
            <a:endParaRPr lang="en-US" dirty="0"/>
          </a:p>
          <a:p>
            <a:r>
              <a:rPr lang="en-US" dirty="0"/>
              <a:t>Setting the left and right margins to auto specifies that they should split the available margin equally. The result is a centered element:</a:t>
            </a:r>
          </a:p>
          <a:p>
            <a:pPr>
              <a:buNone/>
            </a:pPr>
            <a:r>
              <a:rPr lang="en-US" b="1" dirty="0">
                <a:hlinkClick r:id="rId2" action="ppaction://hlinkfile"/>
              </a:rPr>
              <a:t>Example</a:t>
            </a:r>
            <a:endParaRPr lang="en-US" b="1" dirty="0"/>
          </a:p>
          <a:p>
            <a:pPr lvl="1">
              <a:buNone/>
            </a:pPr>
            <a:r>
              <a:rPr lang="en-US" dirty="0"/>
              <a:t>	.center</a:t>
            </a:r>
            <a:br>
              <a:rPr lang="en-US" dirty="0"/>
            </a:br>
            <a:r>
              <a:rPr lang="en-US" dirty="0"/>
              <a:t>{</a:t>
            </a:r>
            <a:br>
              <a:rPr lang="en-US" dirty="0"/>
            </a:br>
            <a:r>
              <a:rPr lang="en-US" dirty="0"/>
              <a:t>margin-</a:t>
            </a:r>
            <a:r>
              <a:rPr lang="en-US" dirty="0" err="1"/>
              <a:t>left:auto</a:t>
            </a:r>
            <a:r>
              <a:rPr lang="en-US" dirty="0"/>
              <a:t>;</a:t>
            </a:r>
            <a:br>
              <a:rPr lang="en-US" dirty="0"/>
            </a:br>
            <a:r>
              <a:rPr lang="en-US" dirty="0"/>
              <a:t>margin-</a:t>
            </a:r>
            <a:r>
              <a:rPr lang="en-US" dirty="0" err="1"/>
              <a:t>right:auto</a:t>
            </a:r>
            <a:r>
              <a:rPr lang="en-US" dirty="0"/>
              <a:t>;</a:t>
            </a:r>
            <a:br>
              <a:rPr lang="en-US" dirty="0"/>
            </a:br>
            <a:r>
              <a:rPr lang="en-US" dirty="0"/>
              <a:t>width:70%;</a:t>
            </a:r>
            <a:br>
              <a:rPr lang="en-US" dirty="0"/>
            </a:br>
            <a:r>
              <a:rPr lang="en-US" dirty="0"/>
              <a:t>background-color:#b0e0e6;</a:t>
            </a:r>
            <a:br>
              <a:rPr lang="en-US" dirty="0"/>
            </a:br>
            <a:r>
              <a:rPr lang="en-US" dirty="0"/>
              <a:t>}</a:t>
            </a:r>
          </a:p>
          <a:p>
            <a:pPr lvl="1">
              <a:buNone/>
            </a:pPr>
            <a:endParaRPr lang="en-US" dirty="0"/>
          </a:p>
          <a:p>
            <a:r>
              <a:rPr lang="en-US" b="1" dirty="0"/>
              <a:t>Tip:</a:t>
            </a:r>
            <a:r>
              <a:rPr lang="en-US" dirty="0"/>
              <a:t> Aligning has no effect if the width is 100%.</a:t>
            </a:r>
          </a:p>
          <a:p>
            <a:r>
              <a:rPr lang="en-US" b="1" dirty="0"/>
              <a:t>Note:</a:t>
            </a:r>
            <a:r>
              <a:rPr lang="en-US" dirty="0"/>
              <a:t> In IE 5 there is a margin handling bug for block elements. To make the example above work in IE5, </a:t>
            </a:r>
            <a:r>
              <a:rPr lang="en-US" dirty="0">
                <a:hlinkClick r:id="rId3" action="ppaction://hlinkfile"/>
              </a:rPr>
              <a:t>add some extra code</a:t>
            </a:r>
            <a:r>
              <a:rPr lang="en-US" dirty="0"/>
              <a:t>.</a:t>
            </a:r>
          </a:p>
          <a:p>
            <a:pPr lvl="1">
              <a:buNone/>
            </a:pPr>
            <a:endParaRPr lang="en-US" dirty="0"/>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Horizontal Align</a:t>
            </a:r>
          </a:p>
        </p:txBody>
      </p:sp>
      <p:sp>
        <p:nvSpPr>
          <p:cNvPr id="3" name="Content Placeholder 2"/>
          <p:cNvSpPr>
            <a:spLocks noGrp="1"/>
          </p:cNvSpPr>
          <p:nvPr>
            <p:ph sz="quarter" idx="1"/>
          </p:nvPr>
        </p:nvSpPr>
        <p:spPr/>
        <p:txBody>
          <a:bodyPr>
            <a:normAutofit fontScale="92500" lnSpcReduction="20000"/>
          </a:bodyPr>
          <a:lstStyle/>
          <a:p>
            <a:pPr>
              <a:buNone/>
            </a:pPr>
            <a:r>
              <a:rPr lang="en-US" b="1" dirty="0"/>
              <a:t>Left and Right Aligning Using the position Property</a:t>
            </a:r>
          </a:p>
          <a:p>
            <a:pPr>
              <a:buNone/>
            </a:pPr>
            <a:endParaRPr lang="en-US" b="1" dirty="0"/>
          </a:p>
          <a:p>
            <a:r>
              <a:rPr lang="en-US" sz="2400" dirty="0"/>
              <a:t>One method of aligning elements is to use absolute positioning:</a:t>
            </a:r>
          </a:p>
          <a:p>
            <a:pPr>
              <a:buNone/>
            </a:pPr>
            <a:r>
              <a:rPr lang="en-US" b="1" dirty="0">
                <a:hlinkClick r:id="rId2" action="ppaction://hlinkfile"/>
              </a:rPr>
              <a:t>Example</a:t>
            </a:r>
            <a:endParaRPr lang="en-US" b="1" dirty="0"/>
          </a:p>
          <a:p>
            <a:pPr lvl="1">
              <a:buNone/>
            </a:pPr>
            <a:r>
              <a:rPr lang="en-US" dirty="0"/>
              <a:t>	.right</a:t>
            </a:r>
            <a:br>
              <a:rPr lang="en-US" dirty="0"/>
            </a:br>
            <a:r>
              <a:rPr lang="en-US" dirty="0"/>
              <a:t>{</a:t>
            </a:r>
            <a:br>
              <a:rPr lang="en-US" dirty="0"/>
            </a:br>
            <a:r>
              <a:rPr lang="en-US" dirty="0" err="1"/>
              <a:t>position:absolute</a:t>
            </a:r>
            <a:r>
              <a:rPr lang="en-US" dirty="0"/>
              <a:t>;</a:t>
            </a:r>
            <a:br>
              <a:rPr lang="en-US" dirty="0"/>
            </a:br>
            <a:r>
              <a:rPr lang="en-US" dirty="0"/>
              <a:t>right:0px;</a:t>
            </a:r>
            <a:br>
              <a:rPr lang="en-US" dirty="0"/>
            </a:br>
            <a:r>
              <a:rPr lang="en-US" dirty="0"/>
              <a:t>width:300px;</a:t>
            </a:r>
            <a:br>
              <a:rPr lang="en-US" dirty="0"/>
            </a:br>
            <a:r>
              <a:rPr lang="en-US" dirty="0"/>
              <a:t>background-color:#b0e0e6;</a:t>
            </a:r>
            <a:br>
              <a:rPr lang="en-US" dirty="0"/>
            </a:br>
            <a:r>
              <a:rPr lang="en-US" dirty="0"/>
              <a:t>} </a:t>
            </a:r>
            <a:br>
              <a:rPr lang="en-US" dirty="0"/>
            </a:br>
            <a:endParaRPr lang="en-US" dirty="0"/>
          </a:p>
          <a:p>
            <a:pPr>
              <a:buNone/>
            </a:pPr>
            <a:r>
              <a:rPr lang="en-US" b="1" dirty="0"/>
              <a:t>Note:</a:t>
            </a:r>
            <a:r>
              <a:rPr lang="en-US" dirty="0"/>
              <a:t> Absolute positioned elements are removed from the normal flow, and can overlap elements.</a:t>
            </a:r>
          </a:p>
          <a:p>
            <a:endParaRPr lang="en-US" dirty="0"/>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Horizontal Align</a:t>
            </a:r>
          </a:p>
        </p:txBody>
      </p:sp>
      <p:sp>
        <p:nvSpPr>
          <p:cNvPr id="3" name="Content Placeholder 2"/>
          <p:cNvSpPr>
            <a:spLocks noGrp="1"/>
          </p:cNvSpPr>
          <p:nvPr>
            <p:ph sz="half" idx="1"/>
          </p:nvPr>
        </p:nvSpPr>
        <p:spPr/>
        <p:txBody>
          <a:bodyPr>
            <a:normAutofit fontScale="70000" lnSpcReduction="20000"/>
          </a:bodyPr>
          <a:lstStyle/>
          <a:p>
            <a:r>
              <a:rPr lang="en-US" b="1" dirty="0" err="1"/>
              <a:t>Crossbrowser</a:t>
            </a:r>
            <a:r>
              <a:rPr lang="en-US" b="1" dirty="0"/>
              <a:t> Compatibility Issues</a:t>
            </a:r>
          </a:p>
          <a:p>
            <a:endParaRPr lang="en-US" b="1" dirty="0"/>
          </a:p>
          <a:p>
            <a:r>
              <a:rPr lang="en-US" dirty="0"/>
              <a:t>When aligning elements like this, it is always a good idea to predefine margin and padding for the &lt;body&gt; element. This is to avoid visual differences in different browsers.</a:t>
            </a:r>
          </a:p>
          <a:p>
            <a:r>
              <a:rPr lang="en-US" dirty="0"/>
              <a:t>There is also another problem with IE when using the position property. If a container element (in our case &lt;div class="container"&gt;) has a specified width, and the !DOCTYPE declaration is missing, IE will add a 17px margin on the right side. This seems to be space reserved for a scrollbar. Always set the !DOCTYPE declaration when using the position property:</a:t>
            </a:r>
          </a:p>
        </p:txBody>
      </p:sp>
      <p:sp>
        <p:nvSpPr>
          <p:cNvPr id="4" name="Content Placeholder 3"/>
          <p:cNvSpPr>
            <a:spLocks noGrp="1"/>
          </p:cNvSpPr>
          <p:nvPr>
            <p:ph sz="half" idx="2"/>
          </p:nvPr>
        </p:nvSpPr>
        <p:spPr/>
        <p:txBody>
          <a:bodyPr>
            <a:normAutofit fontScale="70000" lnSpcReduction="20000"/>
          </a:bodyPr>
          <a:lstStyle/>
          <a:p>
            <a:pPr lvl="1">
              <a:buNone/>
            </a:pPr>
            <a:r>
              <a:rPr lang="en-US" dirty="0"/>
              <a:t>	body</a:t>
            </a:r>
            <a:br>
              <a:rPr lang="en-US" dirty="0"/>
            </a:br>
            <a:r>
              <a:rPr lang="en-US" dirty="0"/>
              <a:t>{</a:t>
            </a:r>
            <a:br>
              <a:rPr lang="en-US" dirty="0"/>
            </a:br>
            <a:r>
              <a:rPr lang="en-US" dirty="0"/>
              <a:t>margin:0;</a:t>
            </a:r>
            <a:br>
              <a:rPr lang="en-US" dirty="0"/>
            </a:br>
            <a:r>
              <a:rPr lang="en-US" dirty="0"/>
              <a:t>padding:0;</a:t>
            </a:r>
            <a:br>
              <a:rPr lang="en-US" dirty="0"/>
            </a:br>
            <a:r>
              <a:rPr lang="en-US" dirty="0"/>
              <a:t>}</a:t>
            </a:r>
            <a:br>
              <a:rPr lang="en-US" dirty="0"/>
            </a:br>
            <a:r>
              <a:rPr lang="en-US" dirty="0"/>
              <a:t>.container</a:t>
            </a:r>
            <a:br>
              <a:rPr lang="en-US" dirty="0"/>
            </a:br>
            <a:r>
              <a:rPr lang="en-US" dirty="0"/>
              <a:t>{</a:t>
            </a:r>
            <a:br>
              <a:rPr lang="en-US" dirty="0"/>
            </a:br>
            <a:r>
              <a:rPr lang="en-US" dirty="0" err="1"/>
              <a:t>position:relative</a:t>
            </a:r>
            <a:r>
              <a:rPr lang="en-US" dirty="0"/>
              <a:t>;</a:t>
            </a:r>
            <a:br>
              <a:rPr lang="en-US" dirty="0"/>
            </a:br>
            <a:r>
              <a:rPr lang="en-US" dirty="0"/>
              <a:t>width:100%;</a:t>
            </a:r>
            <a:br>
              <a:rPr lang="en-US" dirty="0"/>
            </a:br>
            <a:r>
              <a:rPr lang="en-US" dirty="0"/>
              <a:t>}</a:t>
            </a:r>
            <a:br>
              <a:rPr lang="en-US" dirty="0"/>
            </a:br>
            <a:r>
              <a:rPr lang="en-US" dirty="0"/>
              <a:t>.right</a:t>
            </a:r>
            <a:br>
              <a:rPr lang="en-US" dirty="0"/>
            </a:br>
            <a:r>
              <a:rPr lang="en-US" dirty="0"/>
              <a:t>{</a:t>
            </a:r>
            <a:br>
              <a:rPr lang="en-US" dirty="0"/>
            </a:br>
            <a:r>
              <a:rPr lang="en-US" dirty="0" err="1"/>
              <a:t>position:absolute</a:t>
            </a:r>
            <a:r>
              <a:rPr lang="en-US" dirty="0"/>
              <a:t>;</a:t>
            </a:r>
            <a:br>
              <a:rPr lang="en-US" dirty="0"/>
            </a:br>
            <a:r>
              <a:rPr lang="en-US" dirty="0"/>
              <a:t>right:0px;</a:t>
            </a:r>
            <a:br>
              <a:rPr lang="en-US" dirty="0"/>
            </a:br>
            <a:r>
              <a:rPr lang="en-US" dirty="0"/>
              <a:t>width:300px;</a:t>
            </a:r>
            <a:br>
              <a:rPr lang="en-US" dirty="0"/>
            </a:br>
            <a:r>
              <a:rPr lang="en-US" dirty="0"/>
              <a:t>background-color:#b0e0e6;</a:t>
            </a:r>
            <a:br>
              <a:rPr lang="en-US" dirty="0"/>
            </a:br>
            <a:r>
              <a:rPr lang="en-US" dirty="0"/>
              <a:t>}</a:t>
            </a:r>
          </a:p>
          <a:p>
            <a:endParaRPr lang="en-US" dirty="0"/>
          </a:p>
          <a:p>
            <a:r>
              <a:rPr lang="en-US" dirty="0">
                <a:hlinkClick r:id="rId2" action="ppaction://hlinkfile"/>
              </a:rPr>
              <a:t>Example</a:t>
            </a:r>
            <a:endParaRPr lang="en-US" dirty="0"/>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Horizontal Align</a:t>
            </a:r>
          </a:p>
        </p:txBody>
      </p:sp>
      <p:sp>
        <p:nvSpPr>
          <p:cNvPr id="3" name="Content Placeholder 2"/>
          <p:cNvSpPr>
            <a:spLocks noGrp="1"/>
          </p:cNvSpPr>
          <p:nvPr>
            <p:ph sz="quarter" idx="1"/>
          </p:nvPr>
        </p:nvSpPr>
        <p:spPr/>
        <p:txBody>
          <a:bodyPr>
            <a:normAutofit lnSpcReduction="10000"/>
          </a:bodyPr>
          <a:lstStyle/>
          <a:p>
            <a:pPr>
              <a:buNone/>
            </a:pPr>
            <a:r>
              <a:rPr lang="en-US" sz="2400" b="1" dirty="0"/>
              <a:t>Left and Right Aligning Using the float Property</a:t>
            </a:r>
          </a:p>
          <a:p>
            <a:pPr>
              <a:buNone/>
            </a:pPr>
            <a:endParaRPr lang="en-US" sz="2400" b="1" dirty="0"/>
          </a:p>
          <a:p>
            <a:r>
              <a:rPr lang="en-US" dirty="0"/>
              <a:t>One method of aligning elements is to use the float property:</a:t>
            </a:r>
          </a:p>
          <a:p>
            <a:endParaRPr lang="en-US" dirty="0"/>
          </a:p>
          <a:p>
            <a:pPr>
              <a:buNone/>
            </a:pPr>
            <a:r>
              <a:rPr lang="en-US" b="1" dirty="0">
                <a:hlinkClick r:id="rId2" action="ppaction://hlinkfile"/>
              </a:rPr>
              <a:t>Example</a:t>
            </a:r>
            <a:endParaRPr lang="en-US" b="1" dirty="0"/>
          </a:p>
          <a:p>
            <a:pPr lvl="1">
              <a:buNone/>
            </a:pPr>
            <a:r>
              <a:rPr lang="en-US" dirty="0"/>
              <a:t>	.right</a:t>
            </a:r>
            <a:br>
              <a:rPr lang="en-US" dirty="0"/>
            </a:br>
            <a:r>
              <a:rPr lang="en-US" dirty="0"/>
              <a:t>{</a:t>
            </a:r>
            <a:br>
              <a:rPr lang="en-US" dirty="0"/>
            </a:br>
            <a:r>
              <a:rPr lang="en-US" dirty="0" err="1"/>
              <a:t>float:right</a:t>
            </a:r>
            <a:r>
              <a:rPr lang="en-US" dirty="0"/>
              <a:t>;</a:t>
            </a:r>
            <a:br>
              <a:rPr lang="en-US" dirty="0"/>
            </a:br>
            <a:r>
              <a:rPr lang="en-US" dirty="0"/>
              <a:t>width:300px;</a:t>
            </a:r>
            <a:br>
              <a:rPr lang="en-US" dirty="0"/>
            </a:br>
            <a:r>
              <a:rPr lang="en-US" dirty="0"/>
              <a:t>background-color:#b0e0e6;</a:t>
            </a:r>
            <a:br>
              <a:rPr lang="en-US" dirty="0"/>
            </a:br>
            <a:r>
              <a:rPr lang="en-US" dirty="0"/>
              <a:t>}</a:t>
            </a: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Horizontal Align</a:t>
            </a:r>
          </a:p>
        </p:txBody>
      </p:sp>
      <p:sp>
        <p:nvSpPr>
          <p:cNvPr id="3" name="Content Placeholder 2"/>
          <p:cNvSpPr>
            <a:spLocks noGrp="1"/>
          </p:cNvSpPr>
          <p:nvPr>
            <p:ph sz="quarter" idx="1"/>
          </p:nvPr>
        </p:nvSpPr>
        <p:spPr/>
        <p:txBody>
          <a:bodyPr>
            <a:normAutofit fontScale="62500" lnSpcReduction="20000"/>
          </a:bodyPr>
          <a:lstStyle/>
          <a:p>
            <a:pPr>
              <a:buNone/>
            </a:pPr>
            <a:r>
              <a:rPr lang="en-US" b="1" dirty="0" err="1"/>
              <a:t>Crossbrowser</a:t>
            </a:r>
            <a:r>
              <a:rPr lang="en-US" b="1" dirty="0"/>
              <a:t> Compatibility Issues</a:t>
            </a:r>
          </a:p>
          <a:p>
            <a:pPr>
              <a:buNone/>
            </a:pPr>
            <a:endParaRPr lang="en-US" b="1" dirty="0"/>
          </a:p>
          <a:p>
            <a:r>
              <a:rPr lang="en-US" dirty="0"/>
              <a:t>When aligning elements like this, it is always a good idea to predefine margin and padding for the &lt;body&gt; element. This is to avoid visual differences in different browsers.</a:t>
            </a:r>
          </a:p>
          <a:p>
            <a:r>
              <a:rPr lang="en-US" dirty="0"/>
              <a:t>There is also another problem with IE when using the float property. If the !DOCTYPE declaration is missing, IE will add a 17px margin on the right side. This seems to be space reserved for a scrollbar. Always set the !DOCTYPE declaration when using the float property:</a:t>
            </a:r>
          </a:p>
          <a:p>
            <a:endParaRPr lang="en-US" dirty="0"/>
          </a:p>
          <a:p>
            <a:pPr>
              <a:buNone/>
            </a:pPr>
            <a:r>
              <a:rPr lang="en-US" b="1" dirty="0">
                <a:hlinkClick r:id="rId2" action="ppaction://hlinkfile"/>
              </a:rPr>
              <a:t>Example</a:t>
            </a:r>
            <a:endParaRPr lang="en-US" b="1" dirty="0"/>
          </a:p>
          <a:p>
            <a:pPr lvl="1">
              <a:buNone/>
            </a:pPr>
            <a:r>
              <a:rPr lang="en-US" dirty="0"/>
              <a:t>	body</a:t>
            </a:r>
            <a:br>
              <a:rPr lang="en-US" dirty="0"/>
            </a:br>
            <a:r>
              <a:rPr lang="en-US" dirty="0"/>
              <a:t>{</a:t>
            </a:r>
            <a:br>
              <a:rPr lang="en-US" dirty="0"/>
            </a:br>
            <a:r>
              <a:rPr lang="en-US" dirty="0"/>
              <a:t>margin:0;</a:t>
            </a:r>
            <a:br>
              <a:rPr lang="en-US" dirty="0"/>
            </a:br>
            <a:r>
              <a:rPr lang="en-US" dirty="0"/>
              <a:t>padding:0;</a:t>
            </a:r>
            <a:br>
              <a:rPr lang="en-US" dirty="0"/>
            </a:br>
            <a:r>
              <a:rPr lang="en-US" dirty="0"/>
              <a:t>}</a:t>
            </a:r>
            <a:br>
              <a:rPr lang="en-US" dirty="0"/>
            </a:br>
            <a:r>
              <a:rPr lang="en-US" dirty="0"/>
              <a:t>.right</a:t>
            </a:r>
            <a:br>
              <a:rPr lang="en-US" dirty="0"/>
            </a:br>
            <a:r>
              <a:rPr lang="en-US" dirty="0"/>
              <a:t>{</a:t>
            </a:r>
            <a:br>
              <a:rPr lang="en-US" dirty="0"/>
            </a:br>
            <a:r>
              <a:rPr lang="en-US" dirty="0" err="1"/>
              <a:t>float:right</a:t>
            </a:r>
            <a:r>
              <a:rPr lang="en-US" dirty="0"/>
              <a:t>;</a:t>
            </a:r>
            <a:br>
              <a:rPr lang="en-US" dirty="0"/>
            </a:br>
            <a:r>
              <a:rPr lang="en-US" dirty="0"/>
              <a:t>width:300px;</a:t>
            </a:r>
            <a:br>
              <a:rPr lang="en-US" dirty="0"/>
            </a:br>
            <a:r>
              <a:rPr lang="en-US" dirty="0"/>
              <a:t>background-color:#b0e0e6;</a:t>
            </a:r>
            <a:br>
              <a:rPr lang="en-US" dirty="0"/>
            </a:br>
            <a:r>
              <a:rPr lang="en-US" dirty="0"/>
              <a:t>}</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Grouping and Nesting Selectors</a:t>
            </a:r>
          </a:p>
        </p:txBody>
      </p:sp>
      <p:sp>
        <p:nvSpPr>
          <p:cNvPr id="3" name="Content Placeholder 2"/>
          <p:cNvSpPr>
            <a:spLocks noGrp="1"/>
          </p:cNvSpPr>
          <p:nvPr>
            <p:ph sz="quarter" idx="1"/>
          </p:nvPr>
        </p:nvSpPr>
        <p:spPr/>
        <p:txBody>
          <a:bodyPr>
            <a:normAutofit fontScale="70000" lnSpcReduction="20000"/>
          </a:bodyPr>
          <a:lstStyle/>
          <a:p>
            <a:pPr>
              <a:buNone/>
            </a:pPr>
            <a:r>
              <a:rPr lang="en-US" b="1" dirty="0"/>
              <a:t>Nesting Selectors</a:t>
            </a:r>
          </a:p>
          <a:p>
            <a:r>
              <a:rPr lang="en-US" dirty="0"/>
              <a:t>It is possible to apply a style for a selector within a selector.</a:t>
            </a:r>
          </a:p>
          <a:p>
            <a:r>
              <a:rPr lang="en-US" dirty="0"/>
              <a:t>In the example below, one style is specified for all p elements, and a separate style is specified for p elements nested within the "marked" class:</a:t>
            </a:r>
          </a:p>
          <a:p>
            <a:endParaRPr lang="en-US" dirty="0"/>
          </a:p>
          <a:p>
            <a:pPr>
              <a:buNone/>
            </a:pPr>
            <a:r>
              <a:rPr lang="en-US" b="1" dirty="0">
                <a:hlinkClick r:id="rId2" action="ppaction://hlinkfile"/>
              </a:rPr>
              <a:t>Example</a:t>
            </a:r>
            <a:endParaRPr lang="en-US" b="1" dirty="0"/>
          </a:p>
          <a:p>
            <a:pPr lvl="1">
              <a:buNone/>
            </a:pPr>
            <a:r>
              <a:rPr lang="en-US" dirty="0"/>
              <a:t>	p</a:t>
            </a:r>
            <a:br>
              <a:rPr lang="en-US" dirty="0"/>
            </a:br>
            <a:r>
              <a:rPr lang="en-US" dirty="0"/>
              <a:t>{</a:t>
            </a:r>
            <a:br>
              <a:rPr lang="en-US" dirty="0"/>
            </a:br>
            <a:r>
              <a:rPr lang="en-US" dirty="0" err="1"/>
              <a:t>color:blue</a:t>
            </a:r>
            <a:r>
              <a:rPr lang="en-US" dirty="0"/>
              <a:t>;</a:t>
            </a:r>
            <a:br>
              <a:rPr lang="en-US" dirty="0"/>
            </a:br>
            <a:r>
              <a:rPr lang="en-US" dirty="0"/>
              <a:t>text-</a:t>
            </a:r>
            <a:r>
              <a:rPr lang="en-US" dirty="0" err="1"/>
              <a:t>align:center</a:t>
            </a:r>
            <a:r>
              <a:rPr lang="en-US" dirty="0"/>
              <a:t>;</a:t>
            </a:r>
            <a:br>
              <a:rPr lang="en-US" dirty="0"/>
            </a:br>
            <a:r>
              <a:rPr lang="en-US" dirty="0"/>
              <a:t>}</a:t>
            </a:r>
            <a:br>
              <a:rPr lang="en-US" dirty="0"/>
            </a:br>
            <a:r>
              <a:rPr lang="en-US" dirty="0"/>
              <a:t>.marked</a:t>
            </a:r>
            <a:br>
              <a:rPr lang="en-US" dirty="0"/>
            </a:br>
            <a:r>
              <a:rPr lang="en-US" dirty="0"/>
              <a:t>{</a:t>
            </a:r>
            <a:br>
              <a:rPr lang="en-US" dirty="0"/>
            </a:br>
            <a:r>
              <a:rPr lang="en-US" dirty="0"/>
              <a:t>background-</a:t>
            </a:r>
            <a:r>
              <a:rPr lang="en-US" dirty="0" err="1"/>
              <a:t>color:blue</a:t>
            </a:r>
            <a:r>
              <a:rPr lang="en-US" dirty="0"/>
              <a:t>;</a:t>
            </a:r>
            <a:br>
              <a:rPr lang="en-US" dirty="0"/>
            </a:br>
            <a:r>
              <a:rPr lang="en-US" dirty="0"/>
              <a:t>}</a:t>
            </a:r>
            <a:br>
              <a:rPr lang="en-US" dirty="0"/>
            </a:br>
            <a:r>
              <a:rPr lang="en-US" dirty="0"/>
              <a:t>.marked p</a:t>
            </a:r>
            <a:br>
              <a:rPr lang="en-US" dirty="0"/>
            </a:br>
            <a:r>
              <a:rPr lang="en-US" dirty="0"/>
              <a:t>{</a:t>
            </a:r>
            <a:br>
              <a:rPr lang="en-US" dirty="0"/>
            </a:br>
            <a:r>
              <a:rPr lang="en-US" dirty="0" err="1"/>
              <a:t>color:white</a:t>
            </a:r>
            <a:r>
              <a:rPr lang="en-US" dirty="0"/>
              <a:t>;</a:t>
            </a:r>
            <a:br>
              <a:rPr lang="en-US" dirty="0"/>
            </a:br>
            <a:r>
              <a:rPr lang="en-US" dirty="0"/>
              <a:t>}</a:t>
            </a: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Pseudo-classes</a:t>
            </a:r>
          </a:p>
        </p:txBody>
      </p:sp>
      <p:sp>
        <p:nvSpPr>
          <p:cNvPr id="3" name="Content Placeholder 2"/>
          <p:cNvSpPr>
            <a:spLocks noGrp="1"/>
          </p:cNvSpPr>
          <p:nvPr>
            <p:ph sz="quarter" idx="1"/>
          </p:nvPr>
        </p:nvSpPr>
        <p:spPr/>
        <p:txBody>
          <a:bodyPr>
            <a:normAutofit/>
          </a:bodyPr>
          <a:lstStyle/>
          <a:p>
            <a:pPr>
              <a:buNone/>
            </a:pPr>
            <a:r>
              <a:rPr lang="en-US" sz="2000" dirty="0"/>
              <a:t>CSS pseudo-classes are used to add special effects to some selectors.</a:t>
            </a:r>
          </a:p>
          <a:p>
            <a:endParaRPr lang="en-US" dirty="0"/>
          </a:p>
          <a:p>
            <a:pPr>
              <a:buNone/>
            </a:pPr>
            <a:r>
              <a:rPr lang="en-US" b="1" dirty="0"/>
              <a:t>Syntax</a:t>
            </a:r>
          </a:p>
          <a:p>
            <a:pPr>
              <a:buNone/>
            </a:pPr>
            <a:endParaRPr lang="en-US" b="1" dirty="0"/>
          </a:p>
          <a:p>
            <a:r>
              <a:rPr lang="en-US" dirty="0"/>
              <a:t>The syntax of pseudo-classes:</a:t>
            </a:r>
          </a:p>
          <a:p>
            <a:pPr lvl="1">
              <a:buNone/>
            </a:pPr>
            <a:r>
              <a:rPr lang="en-US" dirty="0" err="1"/>
              <a:t>selector:pseudo</a:t>
            </a:r>
            <a:r>
              <a:rPr lang="en-US" dirty="0"/>
              <a:t>-class {</a:t>
            </a:r>
            <a:r>
              <a:rPr lang="en-US" dirty="0" err="1"/>
              <a:t>property:value</a:t>
            </a:r>
            <a:r>
              <a:rPr lang="en-US" dirty="0"/>
              <a:t>;} </a:t>
            </a:r>
          </a:p>
          <a:p>
            <a:pPr lvl="1">
              <a:buNone/>
            </a:pPr>
            <a:endParaRPr lang="en-US" dirty="0"/>
          </a:p>
          <a:p>
            <a:r>
              <a:rPr lang="en-US" dirty="0"/>
              <a:t>CSS classes can also be used with pseudo-classes:</a:t>
            </a:r>
          </a:p>
          <a:p>
            <a:pPr lvl="1">
              <a:buNone/>
            </a:pPr>
            <a:r>
              <a:rPr lang="en-US" dirty="0" err="1"/>
              <a:t>selector.class:pseudo</a:t>
            </a:r>
            <a:r>
              <a:rPr lang="en-US" dirty="0"/>
              <a:t>-class {</a:t>
            </a:r>
            <a:r>
              <a:rPr lang="en-US" dirty="0" err="1"/>
              <a:t>property:value</a:t>
            </a:r>
            <a:r>
              <a:rPr lang="en-US" dirty="0"/>
              <a:t>;} </a:t>
            </a: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Pseudo-classes</a:t>
            </a:r>
          </a:p>
        </p:txBody>
      </p:sp>
      <p:sp>
        <p:nvSpPr>
          <p:cNvPr id="3" name="Content Placeholder 2"/>
          <p:cNvSpPr>
            <a:spLocks noGrp="1"/>
          </p:cNvSpPr>
          <p:nvPr>
            <p:ph sz="quarter" idx="1"/>
          </p:nvPr>
        </p:nvSpPr>
        <p:spPr/>
        <p:txBody>
          <a:bodyPr>
            <a:normAutofit fontScale="70000" lnSpcReduction="20000"/>
          </a:bodyPr>
          <a:lstStyle/>
          <a:p>
            <a:pPr>
              <a:buNone/>
            </a:pPr>
            <a:r>
              <a:rPr lang="en-US" b="1" dirty="0"/>
              <a:t>Anchor Pseudo-classes</a:t>
            </a:r>
          </a:p>
          <a:p>
            <a:pPr>
              <a:buNone/>
            </a:pPr>
            <a:endParaRPr lang="en-US" b="1" dirty="0"/>
          </a:p>
          <a:p>
            <a:r>
              <a:rPr lang="en-US" dirty="0"/>
              <a:t>Links can be displayed in different ways in a CSS-supporting browser:</a:t>
            </a:r>
          </a:p>
          <a:p>
            <a:endParaRPr lang="en-US" dirty="0"/>
          </a:p>
          <a:p>
            <a:pPr>
              <a:buNone/>
            </a:pPr>
            <a:r>
              <a:rPr lang="en-US" b="1" dirty="0">
                <a:hlinkClick r:id="rId2" action="ppaction://hlinkfile"/>
              </a:rPr>
              <a:t>Example</a:t>
            </a:r>
            <a:endParaRPr lang="en-US" b="1" dirty="0"/>
          </a:p>
          <a:p>
            <a:pPr lvl="1">
              <a:buNone/>
            </a:pPr>
            <a:r>
              <a:rPr lang="en-US" dirty="0"/>
              <a:t>	a:link {color:#FF0000;}      /* unvisited link */</a:t>
            </a:r>
            <a:br>
              <a:rPr lang="en-US" dirty="0"/>
            </a:br>
            <a:r>
              <a:rPr lang="en-US" dirty="0"/>
              <a:t>a:visited {color:#00FF00;}  /* visited link */</a:t>
            </a:r>
            <a:br>
              <a:rPr lang="en-US" dirty="0"/>
            </a:br>
            <a:r>
              <a:rPr lang="en-US" dirty="0"/>
              <a:t>a:hover {color:#FF00FF;}  /* mouse over link */</a:t>
            </a:r>
            <a:br>
              <a:rPr lang="en-US" dirty="0"/>
            </a:br>
            <a:r>
              <a:rPr lang="en-US" dirty="0"/>
              <a:t>a:active {color:#0000FF;}  /* selected link */ </a:t>
            </a:r>
            <a:br>
              <a:rPr lang="en-US" dirty="0"/>
            </a:br>
            <a:endParaRPr lang="en-US" dirty="0"/>
          </a:p>
          <a:p>
            <a:pPr>
              <a:buNone/>
            </a:pPr>
            <a:r>
              <a:rPr lang="en-US" b="1" dirty="0"/>
              <a:t>Note:</a:t>
            </a:r>
            <a:r>
              <a:rPr lang="en-US" dirty="0"/>
              <a:t> a:hover MUST come after a:link and a:visited in the CSS definition in order to be effective!!</a:t>
            </a:r>
          </a:p>
          <a:p>
            <a:pPr>
              <a:buNone/>
            </a:pPr>
            <a:endParaRPr lang="en-US" dirty="0"/>
          </a:p>
          <a:p>
            <a:pPr>
              <a:buNone/>
            </a:pPr>
            <a:r>
              <a:rPr lang="en-US" b="1" dirty="0"/>
              <a:t>Note:</a:t>
            </a:r>
            <a:r>
              <a:rPr lang="en-US" dirty="0"/>
              <a:t> a:active MUST come after a:hover in the CSS definition in order to be effective!!</a:t>
            </a:r>
          </a:p>
          <a:p>
            <a:pPr>
              <a:buNone/>
            </a:pPr>
            <a:endParaRPr lang="en-US" dirty="0"/>
          </a:p>
          <a:p>
            <a:pPr>
              <a:buNone/>
            </a:pPr>
            <a:r>
              <a:rPr lang="en-US" b="1" dirty="0"/>
              <a:t>Note:</a:t>
            </a:r>
            <a:r>
              <a:rPr lang="en-US" dirty="0"/>
              <a:t> Pseudo-class names are not case-sensitive.</a:t>
            </a:r>
          </a:p>
          <a:p>
            <a:endParaRPr lang="en-US" dirty="0"/>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Pseudo-classes</a:t>
            </a:r>
          </a:p>
        </p:txBody>
      </p:sp>
      <p:sp>
        <p:nvSpPr>
          <p:cNvPr id="3" name="Content Placeholder 2"/>
          <p:cNvSpPr>
            <a:spLocks noGrp="1"/>
          </p:cNvSpPr>
          <p:nvPr>
            <p:ph sz="quarter" idx="1"/>
          </p:nvPr>
        </p:nvSpPr>
        <p:spPr/>
        <p:txBody>
          <a:bodyPr>
            <a:normAutofit/>
          </a:bodyPr>
          <a:lstStyle/>
          <a:p>
            <a:pPr>
              <a:buNone/>
            </a:pPr>
            <a:r>
              <a:rPr lang="en-US" b="1" dirty="0"/>
              <a:t>Pseudo-classes and CSS Classes</a:t>
            </a:r>
          </a:p>
          <a:p>
            <a:pPr>
              <a:buNone/>
            </a:pPr>
            <a:endParaRPr lang="en-US" b="1" dirty="0"/>
          </a:p>
          <a:p>
            <a:r>
              <a:rPr lang="en-US" dirty="0"/>
              <a:t>Pseudo-classes can be combined with CSS classes:</a:t>
            </a:r>
          </a:p>
          <a:p>
            <a:pPr>
              <a:buNone/>
            </a:pPr>
            <a:endParaRPr lang="en-US" dirty="0"/>
          </a:p>
          <a:p>
            <a:pPr lvl="1">
              <a:buNone/>
            </a:pPr>
            <a:r>
              <a:rPr lang="en-US" dirty="0"/>
              <a:t>	</a:t>
            </a:r>
            <a:r>
              <a:rPr lang="en-US" dirty="0" err="1"/>
              <a:t>a.red:visited</a:t>
            </a:r>
            <a:r>
              <a:rPr lang="en-US" dirty="0"/>
              <a:t> {color:#FF0000;}</a:t>
            </a:r>
            <a:br>
              <a:rPr lang="en-US" dirty="0"/>
            </a:br>
            <a:br>
              <a:rPr lang="en-US" dirty="0"/>
            </a:br>
            <a:r>
              <a:rPr lang="en-US" dirty="0"/>
              <a:t>&lt;a class="red" </a:t>
            </a:r>
            <a:r>
              <a:rPr lang="en-US" dirty="0" err="1"/>
              <a:t>href</a:t>
            </a:r>
            <a:r>
              <a:rPr lang="en-US" dirty="0"/>
              <a:t>="css_syntax.asp"&gt;CSS Syntax&lt;/a&gt; </a:t>
            </a:r>
          </a:p>
          <a:p>
            <a:endParaRPr lang="en-US" dirty="0"/>
          </a:p>
          <a:p>
            <a:r>
              <a:rPr lang="en-US" dirty="0"/>
              <a:t>If the link in the example above has been visited, it will be displayed in red.</a:t>
            </a:r>
          </a:p>
          <a:p>
            <a:endParaRPr lang="en-US" dirty="0"/>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Pseudo-classes</a:t>
            </a:r>
          </a:p>
        </p:txBody>
      </p:sp>
      <p:sp>
        <p:nvSpPr>
          <p:cNvPr id="3" name="Content Placeholder 2"/>
          <p:cNvSpPr>
            <a:spLocks noGrp="1"/>
          </p:cNvSpPr>
          <p:nvPr>
            <p:ph sz="quarter" idx="1"/>
          </p:nvPr>
        </p:nvSpPr>
        <p:spPr/>
        <p:txBody>
          <a:bodyPr>
            <a:normAutofit fontScale="55000" lnSpcReduction="20000"/>
          </a:bodyPr>
          <a:lstStyle/>
          <a:p>
            <a:pPr>
              <a:buNone/>
            </a:pPr>
            <a:r>
              <a:rPr lang="en-US" b="1" dirty="0"/>
              <a:t>CSS - The :first-child Pseudo-class</a:t>
            </a:r>
          </a:p>
          <a:p>
            <a:pPr>
              <a:buNone/>
            </a:pPr>
            <a:endParaRPr lang="en-US" b="1" dirty="0"/>
          </a:p>
          <a:p>
            <a:r>
              <a:rPr lang="en-US" dirty="0"/>
              <a:t>The :first-child pseudo-class matches a specified element that is the first child of another element.</a:t>
            </a:r>
          </a:p>
          <a:p>
            <a:r>
              <a:rPr lang="en-US" b="1" dirty="0"/>
              <a:t>Note:</a:t>
            </a:r>
            <a:r>
              <a:rPr lang="en-US" dirty="0"/>
              <a:t> For :first-child to work in IE a &lt;!DOCTYPE&gt; must be declared.</a:t>
            </a:r>
          </a:p>
          <a:p>
            <a:r>
              <a:rPr lang="en-US" b="1" dirty="0"/>
              <a:t>Match the first &lt;p&gt; element</a:t>
            </a:r>
          </a:p>
          <a:p>
            <a:r>
              <a:rPr lang="en-US" dirty="0"/>
              <a:t>In the following example, the selector matches any &lt;p&gt; element that is the first child of any element:</a:t>
            </a:r>
          </a:p>
          <a:p>
            <a:endParaRPr lang="en-US" dirty="0"/>
          </a:p>
          <a:p>
            <a:pPr>
              <a:buNone/>
            </a:pPr>
            <a:r>
              <a:rPr lang="en-US" b="1" dirty="0">
                <a:hlinkClick r:id="rId2" action="ppaction://hlinkfile"/>
              </a:rPr>
              <a:t>Example</a:t>
            </a:r>
            <a:endParaRPr lang="en-US" b="1" dirty="0"/>
          </a:p>
          <a:p>
            <a:pPr lvl="1">
              <a:buNone/>
            </a:pPr>
            <a:r>
              <a:rPr lang="en-US" dirty="0"/>
              <a:t>	&lt;html&gt;</a:t>
            </a:r>
            <a:br>
              <a:rPr lang="en-US" dirty="0"/>
            </a:br>
            <a:r>
              <a:rPr lang="en-US" dirty="0"/>
              <a:t>&lt;head&gt;</a:t>
            </a:r>
            <a:br>
              <a:rPr lang="en-US" dirty="0"/>
            </a:br>
            <a:r>
              <a:rPr lang="en-US" dirty="0"/>
              <a:t>&lt;style type="text/</a:t>
            </a:r>
            <a:r>
              <a:rPr lang="en-US" dirty="0" err="1"/>
              <a:t>css</a:t>
            </a:r>
            <a:r>
              <a:rPr lang="en-US" dirty="0"/>
              <a:t>"&gt;</a:t>
            </a:r>
            <a:br>
              <a:rPr lang="en-US" dirty="0"/>
            </a:br>
            <a:r>
              <a:rPr lang="en-US" dirty="0"/>
              <a:t>p:first-child</a:t>
            </a:r>
            <a:br>
              <a:rPr lang="en-US" dirty="0"/>
            </a:br>
            <a:r>
              <a:rPr lang="en-US" dirty="0"/>
              <a:t>{</a:t>
            </a:r>
            <a:br>
              <a:rPr lang="en-US" dirty="0"/>
            </a:br>
            <a:r>
              <a:rPr lang="en-US" dirty="0" err="1"/>
              <a:t>color:blue</a:t>
            </a:r>
            <a:r>
              <a:rPr lang="en-US" dirty="0"/>
              <a:t>;</a:t>
            </a:r>
            <a:br>
              <a:rPr lang="en-US" dirty="0"/>
            </a:br>
            <a:r>
              <a:rPr lang="en-US" dirty="0"/>
              <a:t>} </a:t>
            </a:r>
            <a:br>
              <a:rPr lang="en-US" dirty="0"/>
            </a:br>
            <a:r>
              <a:rPr lang="en-US" dirty="0"/>
              <a:t>&lt;/style&gt;</a:t>
            </a:r>
            <a:br>
              <a:rPr lang="en-US" dirty="0"/>
            </a:br>
            <a:r>
              <a:rPr lang="en-US" dirty="0"/>
              <a:t>&lt;/head&gt;</a:t>
            </a:r>
            <a:br>
              <a:rPr lang="en-US" dirty="0"/>
            </a:br>
            <a:br>
              <a:rPr lang="en-US" dirty="0"/>
            </a:br>
            <a:r>
              <a:rPr lang="en-US" dirty="0"/>
              <a:t>&lt;body&gt;</a:t>
            </a:r>
            <a:br>
              <a:rPr lang="en-US" dirty="0"/>
            </a:br>
            <a:r>
              <a:rPr lang="en-US" dirty="0"/>
              <a:t>&lt;p&gt;I am a strong man.&lt;/p&gt;</a:t>
            </a:r>
            <a:br>
              <a:rPr lang="en-US" dirty="0"/>
            </a:br>
            <a:r>
              <a:rPr lang="en-US" dirty="0"/>
              <a:t>&lt;p&gt;I am a strong man.&lt;/p&gt;</a:t>
            </a:r>
            <a:br>
              <a:rPr lang="en-US" dirty="0"/>
            </a:br>
            <a:r>
              <a:rPr lang="en-US" dirty="0"/>
              <a:t>&lt;/body&gt;</a:t>
            </a:r>
            <a:br>
              <a:rPr lang="en-US" dirty="0"/>
            </a:br>
            <a:r>
              <a:rPr lang="en-US" dirty="0"/>
              <a:t>&lt;/html&gt; </a:t>
            </a: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Pseudo-classes</a:t>
            </a:r>
          </a:p>
        </p:txBody>
      </p:sp>
      <p:sp>
        <p:nvSpPr>
          <p:cNvPr id="3" name="Content Placeholder 2"/>
          <p:cNvSpPr>
            <a:spLocks noGrp="1"/>
          </p:cNvSpPr>
          <p:nvPr>
            <p:ph sz="quarter" idx="1"/>
          </p:nvPr>
        </p:nvSpPr>
        <p:spPr/>
        <p:txBody>
          <a:bodyPr>
            <a:normAutofit fontScale="62500" lnSpcReduction="20000"/>
          </a:bodyPr>
          <a:lstStyle/>
          <a:p>
            <a:pPr>
              <a:buNone/>
            </a:pPr>
            <a:r>
              <a:rPr lang="en-US" b="1" dirty="0"/>
              <a:t>Match the first &lt;</a:t>
            </a:r>
            <a:r>
              <a:rPr lang="en-US" b="1" dirty="0" err="1"/>
              <a:t>i</a:t>
            </a:r>
            <a:r>
              <a:rPr lang="en-US" b="1" dirty="0"/>
              <a:t>&gt; element in all &lt;p&gt; elements</a:t>
            </a:r>
          </a:p>
          <a:p>
            <a:r>
              <a:rPr lang="en-US" dirty="0"/>
              <a:t>In the following example, the selector matches the first &lt;</a:t>
            </a:r>
            <a:r>
              <a:rPr lang="en-US" dirty="0" err="1"/>
              <a:t>i</a:t>
            </a:r>
            <a:r>
              <a:rPr lang="en-US" dirty="0"/>
              <a:t>&gt; element in all &lt;p&gt; elements:</a:t>
            </a:r>
          </a:p>
          <a:p>
            <a:pPr>
              <a:buNone/>
            </a:pPr>
            <a:endParaRPr lang="en-US" b="1" dirty="0"/>
          </a:p>
          <a:p>
            <a:pPr>
              <a:buNone/>
            </a:pPr>
            <a:r>
              <a:rPr lang="en-US" b="1" dirty="0">
                <a:hlinkClick r:id="rId2" action="ppaction://hlinkfile"/>
              </a:rPr>
              <a:t>Example</a:t>
            </a:r>
            <a:endParaRPr lang="en-US" b="1" dirty="0"/>
          </a:p>
          <a:p>
            <a:r>
              <a:rPr lang="en-US" dirty="0"/>
              <a:t>&lt;html&gt;</a:t>
            </a:r>
            <a:br>
              <a:rPr lang="en-US" dirty="0"/>
            </a:br>
            <a:r>
              <a:rPr lang="en-US" dirty="0"/>
              <a:t>&lt;head&gt;</a:t>
            </a:r>
            <a:br>
              <a:rPr lang="en-US" dirty="0"/>
            </a:br>
            <a:r>
              <a:rPr lang="en-US" dirty="0"/>
              <a:t>&lt;style type="text/</a:t>
            </a:r>
            <a:r>
              <a:rPr lang="en-US" dirty="0" err="1"/>
              <a:t>css</a:t>
            </a:r>
            <a:r>
              <a:rPr lang="en-US" dirty="0"/>
              <a:t>"&gt;</a:t>
            </a:r>
            <a:br>
              <a:rPr lang="en-US" dirty="0"/>
            </a:br>
            <a:r>
              <a:rPr lang="en-US" dirty="0"/>
              <a:t>p &gt; i:first-child</a:t>
            </a:r>
            <a:br>
              <a:rPr lang="en-US" dirty="0"/>
            </a:br>
            <a:r>
              <a:rPr lang="en-US" dirty="0"/>
              <a:t>{</a:t>
            </a:r>
            <a:br>
              <a:rPr lang="en-US" dirty="0"/>
            </a:br>
            <a:r>
              <a:rPr lang="en-US" dirty="0"/>
              <a:t>font-</a:t>
            </a:r>
            <a:r>
              <a:rPr lang="en-US" dirty="0" err="1"/>
              <a:t>weight:bold</a:t>
            </a:r>
            <a:r>
              <a:rPr lang="en-US" dirty="0"/>
              <a:t>;</a:t>
            </a:r>
            <a:br>
              <a:rPr lang="en-US" dirty="0"/>
            </a:br>
            <a:r>
              <a:rPr lang="en-US" dirty="0"/>
              <a:t>} </a:t>
            </a:r>
            <a:br>
              <a:rPr lang="en-US" dirty="0"/>
            </a:br>
            <a:r>
              <a:rPr lang="en-US" dirty="0"/>
              <a:t>&lt;/style&gt;</a:t>
            </a:r>
            <a:br>
              <a:rPr lang="en-US" dirty="0"/>
            </a:br>
            <a:r>
              <a:rPr lang="en-US" dirty="0"/>
              <a:t>&lt;/head&gt;</a:t>
            </a:r>
            <a:br>
              <a:rPr lang="en-US" dirty="0"/>
            </a:br>
            <a:br>
              <a:rPr lang="en-US" dirty="0"/>
            </a:br>
            <a:r>
              <a:rPr lang="en-US" dirty="0"/>
              <a:t>&lt;body&gt;</a:t>
            </a:r>
            <a:br>
              <a:rPr lang="en-US" dirty="0"/>
            </a:br>
            <a:r>
              <a:rPr lang="en-US" dirty="0"/>
              <a:t>&lt;p&gt;I am a &lt;</a:t>
            </a:r>
            <a:r>
              <a:rPr lang="en-US" dirty="0" err="1"/>
              <a:t>i</a:t>
            </a:r>
            <a:r>
              <a:rPr lang="en-US" dirty="0"/>
              <a:t>&gt;strong&lt;/</a:t>
            </a:r>
            <a:r>
              <a:rPr lang="en-US" dirty="0" err="1"/>
              <a:t>i</a:t>
            </a:r>
            <a:r>
              <a:rPr lang="en-US" dirty="0"/>
              <a:t>&gt; man. I am a &lt;</a:t>
            </a:r>
            <a:r>
              <a:rPr lang="en-US" dirty="0" err="1"/>
              <a:t>i</a:t>
            </a:r>
            <a:r>
              <a:rPr lang="en-US" dirty="0"/>
              <a:t>&gt;strong&lt;/</a:t>
            </a:r>
            <a:r>
              <a:rPr lang="en-US" dirty="0" err="1"/>
              <a:t>i</a:t>
            </a:r>
            <a:r>
              <a:rPr lang="en-US" dirty="0"/>
              <a:t>&gt; man.&lt;/p&gt;</a:t>
            </a:r>
            <a:br>
              <a:rPr lang="en-US" dirty="0"/>
            </a:br>
            <a:r>
              <a:rPr lang="en-US" dirty="0"/>
              <a:t>&lt;p&gt;I am a &lt;</a:t>
            </a:r>
            <a:r>
              <a:rPr lang="en-US" dirty="0" err="1"/>
              <a:t>i</a:t>
            </a:r>
            <a:r>
              <a:rPr lang="en-US" dirty="0"/>
              <a:t>&gt;strong&lt;/</a:t>
            </a:r>
            <a:r>
              <a:rPr lang="en-US" dirty="0" err="1"/>
              <a:t>i</a:t>
            </a:r>
            <a:r>
              <a:rPr lang="en-US" dirty="0"/>
              <a:t>&gt; man. I am a &lt;</a:t>
            </a:r>
            <a:r>
              <a:rPr lang="en-US" dirty="0" err="1"/>
              <a:t>i</a:t>
            </a:r>
            <a:r>
              <a:rPr lang="en-US" dirty="0"/>
              <a:t>&gt;strong&lt;/</a:t>
            </a:r>
            <a:r>
              <a:rPr lang="en-US" dirty="0" err="1"/>
              <a:t>i</a:t>
            </a:r>
            <a:r>
              <a:rPr lang="en-US" dirty="0"/>
              <a:t>&gt; man.&lt;/p&gt;</a:t>
            </a:r>
            <a:br>
              <a:rPr lang="en-US" dirty="0"/>
            </a:br>
            <a:r>
              <a:rPr lang="en-US" dirty="0"/>
              <a:t>&lt;/body&gt;</a:t>
            </a:r>
            <a:br>
              <a:rPr lang="en-US" dirty="0"/>
            </a:br>
            <a:r>
              <a:rPr lang="en-US" dirty="0"/>
              <a:t>&lt;/html&gt; </a:t>
            </a:r>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Pseudo-classes</a:t>
            </a:r>
          </a:p>
        </p:txBody>
      </p:sp>
      <p:sp>
        <p:nvSpPr>
          <p:cNvPr id="3" name="Content Placeholder 2"/>
          <p:cNvSpPr>
            <a:spLocks noGrp="1"/>
          </p:cNvSpPr>
          <p:nvPr>
            <p:ph sz="quarter" idx="1"/>
          </p:nvPr>
        </p:nvSpPr>
        <p:spPr/>
        <p:txBody>
          <a:bodyPr>
            <a:normAutofit fontScale="70000" lnSpcReduction="20000"/>
          </a:bodyPr>
          <a:lstStyle/>
          <a:p>
            <a:pPr>
              <a:buNone/>
            </a:pPr>
            <a:r>
              <a:rPr lang="en-US" b="1" dirty="0"/>
              <a:t>Match all &lt;</a:t>
            </a:r>
            <a:r>
              <a:rPr lang="en-US" b="1" dirty="0" err="1"/>
              <a:t>i</a:t>
            </a:r>
            <a:r>
              <a:rPr lang="en-US" b="1" dirty="0"/>
              <a:t>&gt; elements in all first child &lt;p&gt; elements</a:t>
            </a:r>
          </a:p>
          <a:p>
            <a:pPr>
              <a:buNone/>
            </a:pPr>
            <a:endParaRPr lang="en-US" b="1" dirty="0"/>
          </a:p>
          <a:p>
            <a:r>
              <a:rPr lang="en-US" dirty="0"/>
              <a:t>In the following example, the selector matches all &lt;</a:t>
            </a:r>
            <a:r>
              <a:rPr lang="en-US" dirty="0" err="1"/>
              <a:t>i</a:t>
            </a:r>
            <a:r>
              <a:rPr lang="en-US" dirty="0"/>
              <a:t>&gt; elements in &lt;p&gt; elements that are the first child of another element:</a:t>
            </a:r>
          </a:p>
          <a:p>
            <a:endParaRPr lang="en-US" dirty="0"/>
          </a:p>
          <a:p>
            <a:pPr>
              <a:buNone/>
            </a:pPr>
            <a:r>
              <a:rPr lang="en-US" b="1" dirty="0">
                <a:hlinkClick r:id="rId2" action="ppaction://hlinkfile"/>
              </a:rPr>
              <a:t>Example</a:t>
            </a:r>
            <a:endParaRPr lang="en-US" b="1" dirty="0"/>
          </a:p>
          <a:p>
            <a:pPr lvl="1">
              <a:buNone/>
            </a:pPr>
            <a:r>
              <a:rPr lang="en-US" dirty="0"/>
              <a:t>	&lt;html&gt;</a:t>
            </a:r>
            <a:br>
              <a:rPr lang="en-US" dirty="0"/>
            </a:br>
            <a:r>
              <a:rPr lang="en-US" dirty="0"/>
              <a:t>&lt;head&gt;</a:t>
            </a:r>
            <a:br>
              <a:rPr lang="en-US" dirty="0"/>
            </a:br>
            <a:r>
              <a:rPr lang="en-US" dirty="0"/>
              <a:t>&lt;style type="text/</a:t>
            </a:r>
            <a:r>
              <a:rPr lang="en-US" dirty="0" err="1"/>
              <a:t>css</a:t>
            </a:r>
            <a:r>
              <a:rPr lang="en-US" dirty="0"/>
              <a:t>"&gt;</a:t>
            </a:r>
            <a:br>
              <a:rPr lang="en-US" dirty="0"/>
            </a:br>
            <a:r>
              <a:rPr lang="en-US" dirty="0"/>
              <a:t>p:first-child </a:t>
            </a:r>
            <a:r>
              <a:rPr lang="en-US" dirty="0" err="1"/>
              <a:t>i</a:t>
            </a:r>
            <a:br>
              <a:rPr lang="en-US" dirty="0"/>
            </a:br>
            <a:r>
              <a:rPr lang="en-US" dirty="0"/>
              <a:t>{</a:t>
            </a:r>
            <a:br>
              <a:rPr lang="en-US" dirty="0"/>
            </a:br>
            <a:r>
              <a:rPr lang="en-US" dirty="0" err="1"/>
              <a:t>color:blue</a:t>
            </a:r>
            <a:r>
              <a:rPr lang="en-US" dirty="0"/>
              <a:t>;</a:t>
            </a:r>
            <a:br>
              <a:rPr lang="en-US" dirty="0"/>
            </a:br>
            <a:r>
              <a:rPr lang="en-US" dirty="0"/>
              <a:t>} </a:t>
            </a:r>
            <a:br>
              <a:rPr lang="en-US" dirty="0"/>
            </a:br>
            <a:r>
              <a:rPr lang="en-US" dirty="0"/>
              <a:t>&lt;/style&gt;</a:t>
            </a:r>
            <a:br>
              <a:rPr lang="en-US" dirty="0"/>
            </a:br>
            <a:r>
              <a:rPr lang="en-US" dirty="0"/>
              <a:t>&lt;/head&gt;</a:t>
            </a:r>
            <a:br>
              <a:rPr lang="en-US" dirty="0"/>
            </a:br>
            <a:br>
              <a:rPr lang="en-US" dirty="0"/>
            </a:br>
            <a:r>
              <a:rPr lang="en-US" dirty="0"/>
              <a:t>&lt;body&gt;</a:t>
            </a:r>
            <a:br>
              <a:rPr lang="en-US" dirty="0"/>
            </a:br>
            <a:r>
              <a:rPr lang="en-US" dirty="0"/>
              <a:t>&lt;p&gt;I am a &lt;</a:t>
            </a:r>
            <a:r>
              <a:rPr lang="en-US" dirty="0" err="1"/>
              <a:t>i</a:t>
            </a:r>
            <a:r>
              <a:rPr lang="en-US" dirty="0"/>
              <a:t>&gt;strong&lt;/</a:t>
            </a:r>
            <a:r>
              <a:rPr lang="en-US" dirty="0" err="1"/>
              <a:t>i</a:t>
            </a:r>
            <a:r>
              <a:rPr lang="en-US" dirty="0"/>
              <a:t>&gt; man. I am a &lt;</a:t>
            </a:r>
            <a:r>
              <a:rPr lang="en-US" dirty="0" err="1"/>
              <a:t>i</a:t>
            </a:r>
            <a:r>
              <a:rPr lang="en-US" dirty="0"/>
              <a:t>&gt;strong&lt;/</a:t>
            </a:r>
            <a:r>
              <a:rPr lang="en-US" dirty="0" err="1"/>
              <a:t>i</a:t>
            </a:r>
            <a:r>
              <a:rPr lang="en-US" dirty="0"/>
              <a:t>&gt; man.&lt;/p&gt;</a:t>
            </a:r>
            <a:br>
              <a:rPr lang="en-US" dirty="0"/>
            </a:br>
            <a:r>
              <a:rPr lang="en-US" dirty="0"/>
              <a:t>&lt;p&gt;I am a &lt;</a:t>
            </a:r>
            <a:r>
              <a:rPr lang="en-US" dirty="0" err="1"/>
              <a:t>i</a:t>
            </a:r>
            <a:r>
              <a:rPr lang="en-US" dirty="0"/>
              <a:t>&gt;strong&lt;/</a:t>
            </a:r>
            <a:r>
              <a:rPr lang="en-US" dirty="0" err="1"/>
              <a:t>i</a:t>
            </a:r>
            <a:r>
              <a:rPr lang="en-US" dirty="0"/>
              <a:t>&gt; man. I am a &lt;</a:t>
            </a:r>
            <a:r>
              <a:rPr lang="en-US" dirty="0" err="1"/>
              <a:t>i</a:t>
            </a:r>
            <a:r>
              <a:rPr lang="en-US" dirty="0"/>
              <a:t>&gt;strong&lt;/</a:t>
            </a:r>
            <a:r>
              <a:rPr lang="en-US" dirty="0" err="1"/>
              <a:t>i</a:t>
            </a:r>
            <a:r>
              <a:rPr lang="en-US" dirty="0"/>
              <a:t>&gt; man.&lt;/p&gt;</a:t>
            </a:r>
            <a:br>
              <a:rPr lang="en-US" dirty="0"/>
            </a:br>
            <a:r>
              <a:rPr lang="en-US" dirty="0"/>
              <a:t>&lt;/body&gt;</a:t>
            </a:r>
            <a:br>
              <a:rPr lang="en-US" dirty="0"/>
            </a:br>
            <a:r>
              <a:rPr lang="en-US" dirty="0"/>
              <a:t>&lt;/html&gt; </a:t>
            </a: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Pseudo-classes</a:t>
            </a:r>
          </a:p>
        </p:txBody>
      </p:sp>
      <p:sp>
        <p:nvSpPr>
          <p:cNvPr id="3" name="Content Placeholder 2"/>
          <p:cNvSpPr>
            <a:spLocks noGrp="1"/>
          </p:cNvSpPr>
          <p:nvPr>
            <p:ph sz="quarter" idx="1"/>
          </p:nvPr>
        </p:nvSpPr>
        <p:spPr/>
        <p:txBody>
          <a:bodyPr>
            <a:normAutofit fontScale="62500" lnSpcReduction="20000"/>
          </a:bodyPr>
          <a:lstStyle/>
          <a:p>
            <a:pPr>
              <a:buNone/>
            </a:pPr>
            <a:r>
              <a:rPr lang="en-US" b="1" dirty="0"/>
              <a:t>CSS - The :</a:t>
            </a:r>
            <a:r>
              <a:rPr lang="en-US" b="1" dirty="0" err="1"/>
              <a:t>lang</a:t>
            </a:r>
            <a:r>
              <a:rPr lang="en-US" b="1" dirty="0"/>
              <a:t> Pseudo-class</a:t>
            </a:r>
          </a:p>
          <a:p>
            <a:pPr>
              <a:buNone/>
            </a:pPr>
            <a:endParaRPr lang="en-US" b="1" dirty="0"/>
          </a:p>
          <a:p>
            <a:r>
              <a:rPr lang="en-US" dirty="0"/>
              <a:t>The :</a:t>
            </a:r>
            <a:r>
              <a:rPr lang="en-US" dirty="0" err="1"/>
              <a:t>lang</a:t>
            </a:r>
            <a:r>
              <a:rPr lang="en-US" dirty="0"/>
              <a:t> pseudo-class allows you to define special rules for different languages.</a:t>
            </a:r>
          </a:p>
          <a:p>
            <a:r>
              <a:rPr lang="en-US" b="1" dirty="0"/>
              <a:t>Note:</a:t>
            </a:r>
            <a:r>
              <a:rPr lang="en-US" dirty="0"/>
              <a:t> Internet Explorer 8 (and higher) supports the :</a:t>
            </a:r>
            <a:r>
              <a:rPr lang="en-US" dirty="0" err="1"/>
              <a:t>lang</a:t>
            </a:r>
            <a:r>
              <a:rPr lang="en-US" dirty="0"/>
              <a:t> pseudo-class if a &lt;!DOCTYPE&gt; is specified.</a:t>
            </a:r>
          </a:p>
          <a:p>
            <a:r>
              <a:rPr lang="en-US" dirty="0"/>
              <a:t>In the example below, the :</a:t>
            </a:r>
            <a:r>
              <a:rPr lang="en-US" dirty="0" err="1"/>
              <a:t>lang</a:t>
            </a:r>
            <a:r>
              <a:rPr lang="en-US" dirty="0"/>
              <a:t> class defines the quotation marks for q elements with </a:t>
            </a:r>
            <a:r>
              <a:rPr lang="en-US" dirty="0" err="1"/>
              <a:t>lang</a:t>
            </a:r>
            <a:r>
              <a:rPr lang="en-US" dirty="0"/>
              <a:t>="no":</a:t>
            </a:r>
          </a:p>
          <a:p>
            <a:endParaRPr lang="en-US" dirty="0"/>
          </a:p>
          <a:p>
            <a:pPr>
              <a:buNone/>
            </a:pPr>
            <a:r>
              <a:rPr lang="en-US" b="1" dirty="0">
                <a:hlinkClick r:id="rId2" action="ppaction://hlinkfile"/>
              </a:rPr>
              <a:t>Example</a:t>
            </a:r>
            <a:endParaRPr lang="en-US" b="1" dirty="0"/>
          </a:p>
          <a:p>
            <a:pPr lvl="1">
              <a:buNone/>
            </a:pPr>
            <a:r>
              <a:rPr lang="en-US" dirty="0"/>
              <a:t>	&lt;html&gt;</a:t>
            </a:r>
            <a:br>
              <a:rPr lang="en-US" dirty="0"/>
            </a:br>
            <a:r>
              <a:rPr lang="en-US" dirty="0"/>
              <a:t>&lt;head&gt;</a:t>
            </a:r>
            <a:br>
              <a:rPr lang="en-US" dirty="0"/>
            </a:br>
            <a:r>
              <a:rPr lang="en-US" dirty="0"/>
              <a:t>&lt;style type="text/</a:t>
            </a:r>
            <a:r>
              <a:rPr lang="en-US" dirty="0" err="1"/>
              <a:t>css</a:t>
            </a:r>
            <a:r>
              <a:rPr lang="en-US" dirty="0"/>
              <a:t>"&gt;</a:t>
            </a:r>
            <a:br>
              <a:rPr lang="en-US" dirty="0"/>
            </a:br>
            <a:r>
              <a:rPr lang="en-US" dirty="0"/>
              <a:t>q:lang(no) {quotes: "~" "~";}</a:t>
            </a:r>
            <a:br>
              <a:rPr lang="en-US" dirty="0"/>
            </a:br>
            <a:r>
              <a:rPr lang="en-US" dirty="0"/>
              <a:t>&lt;/style&gt;</a:t>
            </a:r>
            <a:br>
              <a:rPr lang="en-US" dirty="0"/>
            </a:br>
            <a:r>
              <a:rPr lang="en-US" dirty="0"/>
              <a:t>&lt;/head&gt;</a:t>
            </a:r>
            <a:br>
              <a:rPr lang="en-US" dirty="0"/>
            </a:br>
            <a:br>
              <a:rPr lang="en-US" dirty="0"/>
            </a:br>
            <a:r>
              <a:rPr lang="en-US" dirty="0"/>
              <a:t>&lt;body&gt;</a:t>
            </a:r>
            <a:br>
              <a:rPr lang="en-US" dirty="0"/>
            </a:br>
            <a:r>
              <a:rPr lang="en-US" dirty="0"/>
              <a:t>&lt;p&gt;Some text &lt;q </a:t>
            </a:r>
            <a:r>
              <a:rPr lang="en-US" dirty="0" err="1"/>
              <a:t>lang</a:t>
            </a:r>
            <a:r>
              <a:rPr lang="en-US" dirty="0"/>
              <a:t>="no"&gt;A quote in a paragraph&lt;/q&gt; Some text.&lt;/p&gt;</a:t>
            </a:r>
            <a:br>
              <a:rPr lang="en-US" dirty="0"/>
            </a:br>
            <a:r>
              <a:rPr lang="en-US" dirty="0"/>
              <a:t>&lt;/body&gt;</a:t>
            </a:r>
            <a:br>
              <a:rPr lang="en-US" dirty="0"/>
            </a:br>
            <a:r>
              <a:rPr lang="en-US" dirty="0"/>
              <a:t>&lt;/html&gt; </a:t>
            </a: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Pseudo-classes</a:t>
            </a:r>
          </a:p>
        </p:txBody>
      </p:sp>
      <p:sp>
        <p:nvSpPr>
          <p:cNvPr id="3" name="Content Placeholder 2"/>
          <p:cNvSpPr>
            <a:spLocks noGrp="1"/>
          </p:cNvSpPr>
          <p:nvPr>
            <p:ph sz="quarter" idx="1"/>
          </p:nvPr>
        </p:nvSpPr>
        <p:spPr/>
        <p:txBody>
          <a:bodyPr/>
          <a:lstStyle/>
          <a:p>
            <a:pPr>
              <a:buNone/>
            </a:pPr>
            <a:r>
              <a:rPr lang="en-US" b="1" dirty="0"/>
              <a:t>More Examples</a:t>
            </a:r>
          </a:p>
          <a:p>
            <a:pPr>
              <a:buNone/>
            </a:pPr>
            <a:endParaRPr lang="en-US" b="1" dirty="0"/>
          </a:p>
          <a:p>
            <a:r>
              <a:rPr lang="en-US" dirty="0">
                <a:hlinkClick r:id="rId2" action="ppaction://hlinkfile"/>
              </a:rPr>
              <a:t>Add different styles to hyperlinks</a:t>
            </a:r>
            <a:br>
              <a:rPr lang="en-US" dirty="0"/>
            </a:br>
            <a:r>
              <a:rPr lang="en-US" dirty="0"/>
              <a:t>This example demonstrates how to add other styles to hyperlinks.</a:t>
            </a:r>
          </a:p>
          <a:p>
            <a:endParaRPr lang="en-US" dirty="0"/>
          </a:p>
          <a:p>
            <a:r>
              <a:rPr lang="en-US" dirty="0">
                <a:hlinkClick r:id="rId3" action="ppaction://hlinkfile"/>
              </a:rPr>
              <a:t>Use of :focus</a:t>
            </a:r>
            <a:br>
              <a:rPr lang="en-US" dirty="0"/>
            </a:br>
            <a:r>
              <a:rPr lang="en-US" dirty="0"/>
              <a:t>This example demonstrates how to use the :focus pseudo-class.</a:t>
            </a:r>
          </a:p>
          <a:p>
            <a:endParaRPr lang="en-US" dirty="0"/>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Pseudo-classes</a:t>
            </a:r>
          </a:p>
        </p:txBody>
      </p:sp>
      <p:sp>
        <p:nvSpPr>
          <p:cNvPr id="3" name="Content Placeholder 2"/>
          <p:cNvSpPr>
            <a:spLocks noGrp="1"/>
          </p:cNvSpPr>
          <p:nvPr>
            <p:ph sz="quarter" idx="1"/>
          </p:nvPr>
        </p:nvSpPr>
        <p:spPr/>
        <p:txBody>
          <a:bodyPr>
            <a:normAutofit/>
          </a:bodyPr>
          <a:lstStyle/>
          <a:p>
            <a:pPr>
              <a:buNone/>
            </a:pPr>
            <a:r>
              <a:rPr lang="en-US" sz="1600" dirty="0"/>
              <a:t>The "CSS" column indicates in which CSS version the property is defined (CSS1 or CSS2).</a:t>
            </a:r>
          </a:p>
        </p:txBody>
      </p:sp>
      <p:graphicFrame>
        <p:nvGraphicFramePr>
          <p:cNvPr id="4" name="Table 3"/>
          <p:cNvGraphicFramePr>
            <a:graphicFrameLocks noGrp="1"/>
          </p:cNvGraphicFramePr>
          <p:nvPr/>
        </p:nvGraphicFramePr>
        <p:xfrm>
          <a:off x="571500" y="2362200"/>
          <a:ext cx="8001000" cy="35915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20000"/>
                    </a:ext>
                  </a:extLst>
                </a:gridCol>
                <a:gridCol w="5000625">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tblGrid>
              <a:tr h="370840">
                <a:tc>
                  <a:txBody>
                    <a:bodyPr/>
                    <a:lstStyle/>
                    <a:p>
                      <a:pPr algn="l"/>
                      <a:r>
                        <a:rPr lang="en-US" sz="1600" dirty="0"/>
                        <a:t>Pseudo name</a:t>
                      </a:r>
                    </a:p>
                  </a:txBody>
                  <a:tcPr anchor="ctr"/>
                </a:tc>
                <a:tc>
                  <a:txBody>
                    <a:bodyPr/>
                    <a:lstStyle/>
                    <a:p>
                      <a:pPr algn="l"/>
                      <a:r>
                        <a:rPr lang="en-US" sz="1600" dirty="0"/>
                        <a:t>Description</a:t>
                      </a:r>
                    </a:p>
                  </a:txBody>
                  <a:tcPr anchor="ctr"/>
                </a:tc>
                <a:tc>
                  <a:txBody>
                    <a:bodyPr/>
                    <a:lstStyle/>
                    <a:p>
                      <a:pPr algn="l"/>
                      <a:r>
                        <a:rPr lang="en-US" sz="1600"/>
                        <a:t>CSS</a:t>
                      </a:r>
                    </a:p>
                  </a:txBody>
                  <a:tcPr anchor="ctr"/>
                </a:tc>
                <a:extLst>
                  <a:ext uri="{0D108BD9-81ED-4DB2-BD59-A6C34878D82A}">
                    <a16:rowId xmlns:a16="http://schemas.microsoft.com/office/drawing/2014/main" val="10000"/>
                  </a:ext>
                </a:extLst>
              </a:tr>
              <a:tr h="370840">
                <a:tc>
                  <a:txBody>
                    <a:bodyPr/>
                    <a:lstStyle/>
                    <a:p>
                      <a:r>
                        <a:rPr lang="en-US" sz="1600" dirty="0"/>
                        <a:t>:active</a:t>
                      </a:r>
                    </a:p>
                  </a:txBody>
                  <a:tcPr anchor="ctr"/>
                </a:tc>
                <a:tc>
                  <a:txBody>
                    <a:bodyPr/>
                    <a:lstStyle/>
                    <a:p>
                      <a:r>
                        <a:rPr lang="en-US" sz="1600"/>
                        <a:t>Adds a style to an element that is activated</a:t>
                      </a:r>
                    </a:p>
                  </a:txBody>
                  <a:tcPr anchor="ctr"/>
                </a:tc>
                <a:tc>
                  <a:txBody>
                    <a:bodyPr/>
                    <a:lstStyle/>
                    <a:p>
                      <a:r>
                        <a:rPr lang="en-US" sz="1600"/>
                        <a:t>1</a:t>
                      </a:r>
                    </a:p>
                  </a:txBody>
                  <a:tcPr anchor="ctr"/>
                </a:tc>
                <a:extLst>
                  <a:ext uri="{0D108BD9-81ED-4DB2-BD59-A6C34878D82A}">
                    <a16:rowId xmlns:a16="http://schemas.microsoft.com/office/drawing/2014/main" val="10001"/>
                  </a:ext>
                </a:extLst>
              </a:tr>
              <a:tr h="370840">
                <a:tc>
                  <a:txBody>
                    <a:bodyPr/>
                    <a:lstStyle/>
                    <a:p>
                      <a:r>
                        <a:rPr lang="en-US" sz="1600" dirty="0"/>
                        <a:t>:first-child</a:t>
                      </a:r>
                    </a:p>
                  </a:txBody>
                  <a:tcPr anchor="ctr"/>
                </a:tc>
                <a:tc>
                  <a:txBody>
                    <a:bodyPr/>
                    <a:lstStyle/>
                    <a:p>
                      <a:r>
                        <a:rPr lang="en-US" sz="1600" dirty="0"/>
                        <a:t>Adds a style to an element that is the first child of another element</a:t>
                      </a:r>
                    </a:p>
                  </a:txBody>
                  <a:tcPr anchor="ctr"/>
                </a:tc>
                <a:tc>
                  <a:txBody>
                    <a:bodyPr/>
                    <a:lstStyle/>
                    <a:p>
                      <a:r>
                        <a:rPr lang="en-US" sz="1600"/>
                        <a:t>2</a:t>
                      </a:r>
                    </a:p>
                  </a:txBody>
                  <a:tcPr anchor="ctr"/>
                </a:tc>
                <a:extLst>
                  <a:ext uri="{0D108BD9-81ED-4DB2-BD59-A6C34878D82A}">
                    <a16:rowId xmlns:a16="http://schemas.microsoft.com/office/drawing/2014/main" val="10002"/>
                  </a:ext>
                </a:extLst>
              </a:tr>
              <a:tr h="370840">
                <a:tc>
                  <a:txBody>
                    <a:bodyPr/>
                    <a:lstStyle/>
                    <a:p>
                      <a:r>
                        <a:rPr lang="en-US" sz="1600" dirty="0"/>
                        <a:t>:focus</a:t>
                      </a:r>
                    </a:p>
                  </a:txBody>
                  <a:tcPr anchor="ctr"/>
                </a:tc>
                <a:tc>
                  <a:txBody>
                    <a:bodyPr/>
                    <a:lstStyle/>
                    <a:p>
                      <a:r>
                        <a:rPr lang="en-US" sz="1600"/>
                        <a:t>Adds a style to an element that has keyboard input focus</a:t>
                      </a:r>
                    </a:p>
                  </a:txBody>
                  <a:tcPr anchor="ctr"/>
                </a:tc>
                <a:tc>
                  <a:txBody>
                    <a:bodyPr/>
                    <a:lstStyle/>
                    <a:p>
                      <a:r>
                        <a:rPr lang="en-US" sz="1600"/>
                        <a:t>2</a:t>
                      </a:r>
                    </a:p>
                  </a:txBody>
                  <a:tcPr anchor="ctr"/>
                </a:tc>
                <a:extLst>
                  <a:ext uri="{0D108BD9-81ED-4DB2-BD59-A6C34878D82A}">
                    <a16:rowId xmlns:a16="http://schemas.microsoft.com/office/drawing/2014/main" val="10003"/>
                  </a:ext>
                </a:extLst>
              </a:tr>
              <a:tr h="370840">
                <a:tc>
                  <a:txBody>
                    <a:bodyPr/>
                    <a:lstStyle/>
                    <a:p>
                      <a:r>
                        <a:rPr lang="en-US" sz="1600" dirty="0"/>
                        <a:t>:hover</a:t>
                      </a:r>
                    </a:p>
                  </a:txBody>
                  <a:tcPr anchor="ctr"/>
                </a:tc>
                <a:tc>
                  <a:txBody>
                    <a:bodyPr/>
                    <a:lstStyle/>
                    <a:p>
                      <a:r>
                        <a:rPr lang="en-US" sz="1600"/>
                        <a:t>Adds a style to an element when you mouse over it</a:t>
                      </a:r>
                    </a:p>
                  </a:txBody>
                  <a:tcPr anchor="ctr"/>
                </a:tc>
                <a:tc>
                  <a:txBody>
                    <a:bodyPr/>
                    <a:lstStyle/>
                    <a:p>
                      <a:r>
                        <a:rPr lang="en-US" sz="1600"/>
                        <a:t>1</a:t>
                      </a:r>
                    </a:p>
                  </a:txBody>
                  <a:tcPr anchor="ctr"/>
                </a:tc>
                <a:extLst>
                  <a:ext uri="{0D108BD9-81ED-4DB2-BD59-A6C34878D82A}">
                    <a16:rowId xmlns:a16="http://schemas.microsoft.com/office/drawing/2014/main" val="10004"/>
                  </a:ext>
                </a:extLst>
              </a:tr>
              <a:tr h="370840">
                <a:tc>
                  <a:txBody>
                    <a:bodyPr/>
                    <a:lstStyle/>
                    <a:p>
                      <a:r>
                        <a:rPr lang="en-US" sz="1600" dirty="0"/>
                        <a:t>:</a:t>
                      </a:r>
                      <a:r>
                        <a:rPr lang="en-US" sz="1600" dirty="0" err="1"/>
                        <a:t>lang</a:t>
                      </a:r>
                      <a:endParaRPr lang="en-US" sz="1600" dirty="0"/>
                    </a:p>
                  </a:txBody>
                  <a:tcPr anchor="ctr"/>
                </a:tc>
                <a:tc>
                  <a:txBody>
                    <a:bodyPr/>
                    <a:lstStyle/>
                    <a:p>
                      <a:r>
                        <a:rPr lang="en-US" sz="1600"/>
                        <a:t>Adds a style to an element with a specific lang attribute</a:t>
                      </a:r>
                    </a:p>
                  </a:txBody>
                  <a:tcPr anchor="ctr"/>
                </a:tc>
                <a:tc>
                  <a:txBody>
                    <a:bodyPr/>
                    <a:lstStyle/>
                    <a:p>
                      <a:r>
                        <a:rPr lang="en-US" sz="1600"/>
                        <a:t>2</a:t>
                      </a:r>
                    </a:p>
                  </a:txBody>
                  <a:tcPr anchor="ctr"/>
                </a:tc>
                <a:extLst>
                  <a:ext uri="{0D108BD9-81ED-4DB2-BD59-A6C34878D82A}">
                    <a16:rowId xmlns:a16="http://schemas.microsoft.com/office/drawing/2014/main" val="10005"/>
                  </a:ext>
                </a:extLst>
              </a:tr>
              <a:tr h="370840">
                <a:tc>
                  <a:txBody>
                    <a:bodyPr/>
                    <a:lstStyle/>
                    <a:p>
                      <a:r>
                        <a:rPr lang="en-US" sz="1600" dirty="0"/>
                        <a:t>:link</a:t>
                      </a:r>
                    </a:p>
                  </a:txBody>
                  <a:tcPr anchor="ctr"/>
                </a:tc>
                <a:tc>
                  <a:txBody>
                    <a:bodyPr/>
                    <a:lstStyle/>
                    <a:p>
                      <a:r>
                        <a:rPr lang="en-US" sz="1600"/>
                        <a:t>Adds a style to an unvisited link</a:t>
                      </a:r>
                    </a:p>
                  </a:txBody>
                  <a:tcPr anchor="ctr"/>
                </a:tc>
                <a:tc>
                  <a:txBody>
                    <a:bodyPr/>
                    <a:lstStyle/>
                    <a:p>
                      <a:r>
                        <a:rPr lang="en-US" sz="1600"/>
                        <a:t>1</a:t>
                      </a:r>
                    </a:p>
                  </a:txBody>
                  <a:tcPr anchor="ctr"/>
                </a:tc>
                <a:extLst>
                  <a:ext uri="{0D108BD9-81ED-4DB2-BD59-A6C34878D82A}">
                    <a16:rowId xmlns:a16="http://schemas.microsoft.com/office/drawing/2014/main" val="10006"/>
                  </a:ext>
                </a:extLst>
              </a:tr>
              <a:tr h="370840">
                <a:tc>
                  <a:txBody>
                    <a:bodyPr/>
                    <a:lstStyle/>
                    <a:p>
                      <a:r>
                        <a:rPr lang="en-US" sz="1600" dirty="0"/>
                        <a:t>:visited</a:t>
                      </a:r>
                    </a:p>
                  </a:txBody>
                  <a:tcPr anchor="ctr"/>
                </a:tc>
                <a:tc>
                  <a:txBody>
                    <a:bodyPr/>
                    <a:lstStyle/>
                    <a:p>
                      <a:r>
                        <a:rPr lang="en-US" sz="1600"/>
                        <a:t>Adds a style to a visited link</a:t>
                      </a:r>
                    </a:p>
                  </a:txBody>
                  <a:tcPr anchor="ctr"/>
                </a:tc>
                <a:tc>
                  <a:txBody>
                    <a:bodyPr/>
                    <a:lstStyle/>
                    <a:p>
                      <a:r>
                        <a:rPr lang="en-US" sz="1600" dirty="0"/>
                        <a:t>1</a:t>
                      </a:r>
                    </a:p>
                  </a:txBody>
                  <a:tcPr anchor="ctr"/>
                </a:tc>
                <a:extLst>
                  <a:ext uri="{0D108BD9-81ED-4DB2-BD59-A6C34878D82A}">
                    <a16:rowId xmlns:a16="http://schemas.microsoft.com/office/drawing/2014/main" val="10007"/>
                  </a:ext>
                </a:extLst>
              </a:tr>
            </a:tbl>
          </a:graphicData>
        </a:graphic>
      </p:graphicFrame>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Pseudo-elements</a:t>
            </a:r>
          </a:p>
        </p:txBody>
      </p:sp>
      <p:sp>
        <p:nvSpPr>
          <p:cNvPr id="3" name="Content Placeholder 2"/>
          <p:cNvSpPr>
            <a:spLocks noGrp="1"/>
          </p:cNvSpPr>
          <p:nvPr>
            <p:ph sz="quarter" idx="1"/>
          </p:nvPr>
        </p:nvSpPr>
        <p:spPr/>
        <p:txBody>
          <a:bodyPr/>
          <a:lstStyle/>
          <a:p>
            <a:r>
              <a:rPr lang="en-US" sz="2000" dirty="0"/>
              <a:t>CSS pseudo-elements are used to add special effects to some selectors.</a:t>
            </a:r>
          </a:p>
          <a:p>
            <a:endParaRPr lang="en-US" dirty="0"/>
          </a:p>
          <a:p>
            <a:pPr>
              <a:buNone/>
            </a:pPr>
            <a:r>
              <a:rPr lang="en-US" b="1" dirty="0"/>
              <a:t>Syntax</a:t>
            </a:r>
          </a:p>
          <a:p>
            <a:r>
              <a:rPr lang="en-US" dirty="0"/>
              <a:t>The syntax of pseudo-elements:</a:t>
            </a:r>
          </a:p>
          <a:p>
            <a:pPr lvl="1">
              <a:buNone/>
            </a:pPr>
            <a:r>
              <a:rPr lang="en-US" dirty="0"/>
              <a:t>	</a:t>
            </a:r>
            <a:r>
              <a:rPr lang="en-US" dirty="0" err="1"/>
              <a:t>selector:pseudo</a:t>
            </a:r>
            <a:r>
              <a:rPr lang="en-US" dirty="0"/>
              <a:t>-element {</a:t>
            </a:r>
            <a:r>
              <a:rPr lang="en-US" dirty="0" err="1"/>
              <a:t>property:value</a:t>
            </a:r>
            <a:r>
              <a:rPr lang="en-US" dirty="0"/>
              <a:t>;} </a:t>
            </a:r>
          </a:p>
          <a:p>
            <a:pPr lvl="1">
              <a:buNone/>
            </a:pPr>
            <a:endParaRPr lang="en-US" dirty="0"/>
          </a:p>
          <a:p>
            <a:r>
              <a:rPr lang="en-US" dirty="0"/>
              <a:t>CSS classes can also be used with pseudo-elements:</a:t>
            </a:r>
          </a:p>
          <a:p>
            <a:pPr lvl="1">
              <a:buNone/>
            </a:pPr>
            <a:r>
              <a:rPr lang="en-US" dirty="0"/>
              <a:t>	</a:t>
            </a:r>
            <a:r>
              <a:rPr lang="en-US" dirty="0" err="1"/>
              <a:t>selector.class:pseudo</a:t>
            </a:r>
            <a:r>
              <a:rPr lang="en-US" dirty="0"/>
              <a:t>-element {</a:t>
            </a:r>
            <a:r>
              <a:rPr lang="en-US" dirty="0" err="1"/>
              <a:t>property:value</a:t>
            </a:r>
            <a:r>
              <a:rPr lang="en-US" dirty="0"/>
              <a:t>;}</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Dimension</a:t>
            </a:r>
          </a:p>
        </p:txBody>
      </p:sp>
      <p:sp>
        <p:nvSpPr>
          <p:cNvPr id="3" name="Content Placeholder 2"/>
          <p:cNvSpPr>
            <a:spLocks noGrp="1"/>
          </p:cNvSpPr>
          <p:nvPr>
            <p:ph sz="quarter" idx="1"/>
          </p:nvPr>
        </p:nvSpPr>
        <p:spPr/>
        <p:txBody>
          <a:bodyPr>
            <a:normAutofit fontScale="62500" lnSpcReduction="20000"/>
          </a:bodyPr>
          <a:lstStyle/>
          <a:p>
            <a:pPr>
              <a:buNone/>
            </a:pPr>
            <a:r>
              <a:rPr lang="en-US" dirty="0"/>
              <a:t>The CSS dimension properties allow you to control the height and width of an element.</a:t>
            </a:r>
          </a:p>
          <a:p>
            <a:pPr>
              <a:buNone/>
            </a:pPr>
            <a:r>
              <a:rPr lang="en-US" b="1" dirty="0"/>
              <a:t>Try it Yourself – Examples</a:t>
            </a:r>
          </a:p>
          <a:p>
            <a:r>
              <a:rPr lang="en-US" dirty="0">
                <a:hlinkClick r:id="rId2" action="ppaction://hlinkfile"/>
              </a:rPr>
              <a:t>Set the height of elements</a:t>
            </a:r>
            <a:br>
              <a:rPr lang="en-US" dirty="0"/>
            </a:br>
            <a:r>
              <a:rPr lang="en-US" dirty="0"/>
              <a:t>This example demonstrates how to set the height of different elements.</a:t>
            </a:r>
          </a:p>
          <a:p>
            <a:r>
              <a:rPr lang="en-US" dirty="0">
                <a:hlinkClick r:id="rId3" action="ppaction://hlinkfile"/>
              </a:rPr>
              <a:t>Set the height of an image using percent</a:t>
            </a:r>
            <a:br>
              <a:rPr lang="en-US" dirty="0"/>
            </a:br>
            <a:r>
              <a:rPr lang="en-US" dirty="0"/>
              <a:t>This example demonstrates how to set the height of an element using a percent value.</a:t>
            </a:r>
          </a:p>
          <a:p>
            <a:r>
              <a:rPr lang="en-US" dirty="0">
                <a:hlinkClick r:id="rId4" action="ppaction://hlinkfile"/>
              </a:rPr>
              <a:t>Set the width of an element using a pixel value</a:t>
            </a:r>
            <a:br>
              <a:rPr lang="en-US" dirty="0"/>
            </a:br>
            <a:r>
              <a:rPr lang="en-US" dirty="0"/>
              <a:t>This example demonstrates how to set the width of an element using a pixel value.</a:t>
            </a:r>
          </a:p>
          <a:p>
            <a:r>
              <a:rPr lang="en-US" dirty="0">
                <a:hlinkClick r:id="rId5" action="ppaction://hlinkfile"/>
              </a:rPr>
              <a:t>Set the maximum height of an element</a:t>
            </a:r>
            <a:br>
              <a:rPr lang="en-US" dirty="0"/>
            </a:br>
            <a:r>
              <a:rPr lang="en-US" dirty="0"/>
              <a:t>This example demonstrates how to set the maximum height of an element.</a:t>
            </a:r>
          </a:p>
          <a:p>
            <a:r>
              <a:rPr lang="en-US" dirty="0">
                <a:hlinkClick r:id="rId6" action="ppaction://hlinkfile"/>
              </a:rPr>
              <a:t>Set the maximum width of an element using percent</a:t>
            </a:r>
            <a:br>
              <a:rPr lang="en-US" dirty="0"/>
            </a:br>
            <a:r>
              <a:rPr lang="en-US" dirty="0"/>
              <a:t>This example demonstrates how to set the maximum width of an element using a percent value.</a:t>
            </a:r>
          </a:p>
          <a:p>
            <a:r>
              <a:rPr lang="en-US" dirty="0">
                <a:hlinkClick r:id="rId7" action="ppaction://hlinkfile"/>
              </a:rPr>
              <a:t>Set the minimum height of an element</a:t>
            </a:r>
            <a:br>
              <a:rPr lang="en-US" dirty="0"/>
            </a:br>
            <a:r>
              <a:rPr lang="en-US" dirty="0"/>
              <a:t>This example demonstrates how to set the minimum height of an element.</a:t>
            </a:r>
          </a:p>
          <a:p>
            <a:r>
              <a:rPr lang="en-US" dirty="0">
                <a:hlinkClick r:id="rId8" action="ppaction://hlinkfile"/>
              </a:rPr>
              <a:t>Set the minimum width of an element using a pixel value</a:t>
            </a:r>
            <a:br>
              <a:rPr lang="en-US" dirty="0"/>
            </a:br>
            <a:r>
              <a:rPr lang="en-US" dirty="0"/>
              <a:t>This example demonstrates how to set the minimum width of an element using a pixel value.</a:t>
            </a:r>
          </a:p>
          <a:p>
            <a:endParaRPr lang="en-US" dirty="0"/>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Pseudo-elements</a:t>
            </a:r>
          </a:p>
        </p:txBody>
      </p:sp>
      <p:sp>
        <p:nvSpPr>
          <p:cNvPr id="3" name="Content Placeholder 2"/>
          <p:cNvSpPr>
            <a:spLocks noGrp="1"/>
          </p:cNvSpPr>
          <p:nvPr>
            <p:ph sz="half" idx="1"/>
          </p:nvPr>
        </p:nvSpPr>
        <p:spPr/>
        <p:txBody>
          <a:bodyPr>
            <a:normAutofit fontScale="70000" lnSpcReduction="20000"/>
          </a:bodyPr>
          <a:lstStyle/>
          <a:p>
            <a:pPr>
              <a:buNone/>
            </a:pPr>
            <a:r>
              <a:rPr lang="en-US" b="1" dirty="0"/>
              <a:t>The :first-line Pseudo-element</a:t>
            </a:r>
          </a:p>
          <a:p>
            <a:pPr>
              <a:buNone/>
            </a:pPr>
            <a:endParaRPr lang="en-US" b="1" dirty="0"/>
          </a:p>
          <a:p>
            <a:r>
              <a:rPr lang="en-US" dirty="0"/>
              <a:t>The "first-line" pseudo-element is used to add a special style to the first line of a text.</a:t>
            </a:r>
          </a:p>
          <a:p>
            <a:r>
              <a:rPr lang="en-US" dirty="0"/>
              <a:t>In the following example the browser formats the first line of text in a p element according to the style in the "first-line" pseudo-element (where the browser breaks the line, depends on the size of the browser window):</a:t>
            </a:r>
          </a:p>
          <a:p>
            <a:pPr>
              <a:buNone/>
            </a:pPr>
            <a:endParaRPr lang="en-US" b="1" dirty="0"/>
          </a:p>
          <a:p>
            <a:pPr>
              <a:buNone/>
            </a:pPr>
            <a:r>
              <a:rPr lang="en-US" b="1" dirty="0">
                <a:hlinkClick r:id="rId2" action="ppaction://hlinkfile"/>
              </a:rPr>
              <a:t>Example</a:t>
            </a:r>
            <a:endParaRPr lang="en-US" b="1" dirty="0"/>
          </a:p>
          <a:p>
            <a:pPr lvl="1">
              <a:buNone/>
            </a:pPr>
            <a:r>
              <a:rPr lang="en-US" dirty="0"/>
              <a:t>	p:first-line </a:t>
            </a:r>
            <a:br>
              <a:rPr lang="en-US" dirty="0"/>
            </a:br>
            <a:r>
              <a:rPr lang="en-US" dirty="0"/>
              <a:t>{</a:t>
            </a:r>
            <a:br>
              <a:rPr lang="en-US" dirty="0"/>
            </a:br>
            <a:r>
              <a:rPr lang="en-US" dirty="0"/>
              <a:t>color:#ff0000;</a:t>
            </a:r>
            <a:br>
              <a:rPr lang="en-US" dirty="0"/>
            </a:br>
            <a:r>
              <a:rPr lang="en-US" dirty="0"/>
              <a:t>font-</a:t>
            </a:r>
            <a:r>
              <a:rPr lang="en-US" dirty="0" err="1"/>
              <a:t>variant:small</a:t>
            </a:r>
            <a:r>
              <a:rPr lang="en-US" dirty="0"/>
              <a:t>-caps;</a:t>
            </a:r>
            <a:br>
              <a:rPr lang="en-US" dirty="0"/>
            </a:br>
            <a:r>
              <a:rPr lang="en-US" dirty="0"/>
              <a:t>}</a:t>
            </a:r>
          </a:p>
        </p:txBody>
      </p:sp>
      <p:sp>
        <p:nvSpPr>
          <p:cNvPr id="4" name="Content Placeholder 3"/>
          <p:cNvSpPr>
            <a:spLocks noGrp="1"/>
          </p:cNvSpPr>
          <p:nvPr>
            <p:ph sz="half" idx="2"/>
          </p:nvPr>
        </p:nvSpPr>
        <p:spPr/>
        <p:txBody>
          <a:bodyPr>
            <a:normAutofit fontScale="70000" lnSpcReduction="20000"/>
          </a:bodyPr>
          <a:lstStyle/>
          <a:p>
            <a:pPr>
              <a:buNone/>
            </a:pPr>
            <a:r>
              <a:rPr lang="en-US" b="1" dirty="0"/>
              <a:t>Note:</a:t>
            </a:r>
            <a:r>
              <a:rPr lang="en-US" dirty="0"/>
              <a:t> The "first-line" pseudo-element can only be used with block-level elements.</a:t>
            </a:r>
          </a:p>
          <a:p>
            <a:pPr>
              <a:buNone/>
            </a:pPr>
            <a:r>
              <a:rPr lang="en-US" dirty="0"/>
              <a:t>	</a:t>
            </a:r>
          </a:p>
          <a:p>
            <a:pPr>
              <a:buNone/>
            </a:pPr>
            <a:r>
              <a:rPr lang="en-US" b="1" dirty="0"/>
              <a:t>Note:</a:t>
            </a:r>
            <a:r>
              <a:rPr lang="en-US" dirty="0"/>
              <a:t> The following properties apply to the "first-line" pseudo-element:</a:t>
            </a:r>
          </a:p>
          <a:p>
            <a:pPr>
              <a:buNone/>
            </a:pPr>
            <a:endParaRPr lang="en-US" dirty="0"/>
          </a:p>
          <a:p>
            <a:r>
              <a:rPr lang="en-US" dirty="0"/>
              <a:t>font properties</a:t>
            </a:r>
          </a:p>
          <a:p>
            <a:r>
              <a:rPr lang="en-US" dirty="0"/>
              <a:t>color properties </a:t>
            </a:r>
          </a:p>
          <a:p>
            <a:r>
              <a:rPr lang="en-US" dirty="0"/>
              <a:t>background properties</a:t>
            </a:r>
          </a:p>
          <a:p>
            <a:r>
              <a:rPr lang="en-US" dirty="0"/>
              <a:t>word-spacing</a:t>
            </a:r>
          </a:p>
          <a:p>
            <a:r>
              <a:rPr lang="en-US" dirty="0"/>
              <a:t>letter-spacing</a:t>
            </a:r>
          </a:p>
          <a:p>
            <a:r>
              <a:rPr lang="en-US" dirty="0"/>
              <a:t>text-decoration</a:t>
            </a:r>
          </a:p>
          <a:p>
            <a:r>
              <a:rPr lang="en-US" dirty="0"/>
              <a:t>vertical-align</a:t>
            </a:r>
          </a:p>
          <a:p>
            <a:r>
              <a:rPr lang="en-US" dirty="0"/>
              <a:t>text-transform</a:t>
            </a:r>
          </a:p>
          <a:p>
            <a:r>
              <a:rPr lang="en-US" dirty="0"/>
              <a:t>line-height</a:t>
            </a:r>
          </a:p>
          <a:p>
            <a:r>
              <a:rPr lang="en-US" dirty="0"/>
              <a:t>clear</a:t>
            </a:r>
          </a:p>
          <a:p>
            <a:endParaRPr lang="en-US" dirty="0"/>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Pseudo-elements</a:t>
            </a:r>
          </a:p>
        </p:txBody>
      </p:sp>
      <p:sp>
        <p:nvSpPr>
          <p:cNvPr id="4" name="Content Placeholder 3"/>
          <p:cNvSpPr>
            <a:spLocks noGrp="1"/>
          </p:cNvSpPr>
          <p:nvPr>
            <p:ph sz="half" idx="1"/>
          </p:nvPr>
        </p:nvSpPr>
        <p:spPr/>
        <p:txBody>
          <a:bodyPr>
            <a:normAutofit fontScale="62500" lnSpcReduction="20000"/>
          </a:bodyPr>
          <a:lstStyle/>
          <a:p>
            <a:pPr>
              <a:buNone/>
            </a:pPr>
            <a:r>
              <a:rPr lang="en-US" sz="2900" b="1" dirty="0"/>
              <a:t>The :first-letter Pseudo-element</a:t>
            </a:r>
          </a:p>
          <a:p>
            <a:pPr>
              <a:buNone/>
            </a:pPr>
            <a:endParaRPr lang="en-US" b="1" dirty="0"/>
          </a:p>
          <a:p>
            <a:r>
              <a:rPr lang="en-US" dirty="0"/>
              <a:t>The "first-letter" pseudo-element is used to add a special style to the first letter of a text:</a:t>
            </a:r>
          </a:p>
          <a:p>
            <a:endParaRPr lang="en-US" dirty="0"/>
          </a:p>
          <a:p>
            <a:pPr>
              <a:buNone/>
            </a:pPr>
            <a:r>
              <a:rPr lang="en-US" b="1" dirty="0">
                <a:hlinkClick r:id="rId2" action="ppaction://hlinkfile"/>
              </a:rPr>
              <a:t>Example</a:t>
            </a:r>
            <a:endParaRPr lang="en-US" b="1" dirty="0"/>
          </a:p>
          <a:p>
            <a:pPr lvl="1">
              <a:buNone/>
            </a:pPr>
            <a:r>
              <a:rPr lang="en-US" dirty="0"/>
              <a:t>	p:first-letter </a:t>
            </a:r>
            <a:br>
              <a:rPr lang="en-US" dirty="0"/>
            </a:br>
            <a:r>
              <a:rPr lang="en-US" dirty="0"/>
              <a:t>{</a:t>
            </a:r>
            <a:br>
              <a:rPr lang="en-US" dirty="0"/>
            </a:br>
            <a:r>
              <a:rPr lang="en-US" dirty="0"/>
              <a:t>color:#ff0000;</a:t>
            </a:r>
            <a:br>
              <a:rPr lang="en-US" dirty="0"/>
            </a:br>
            <a:r>
              <a:rPr lang="en-US" dirty="0"/>
              <a:t>font-</a:t>
            </a:r>
            <a:r>
              <a:rPr lang="en-US" dirty="0" err="1"/>
              <a:t>size:xx</a:t>
            </a:r>
            <a:r>
              <a:rPr lang="en-US" dirty="0"/>
              <a:t>-large;</a:t>
            </a:r>
            <a:br>
              <a:rPr lang="en-US" dirty="0"/>
            </a:br>
            <a:r>
              <a:rPr lang="en-US" dirty="0"/>
              <a:t>}</a:t>
            </a:r>
          </a:p>
        </p:txBody>
      </p:sp>
      <p:sp>
        <p:nvSpPr>
          <p:cNvPr id="5" name="Content Placeholder 4"/>
          <p:cNvSpPr>
            <a:spLocks noGrp="1"/>
          </p:cNvSpPr>
          <p:nvPr>
            <p:ph sz="half" idx="2"/>
          </p:nvPr>
        </p:nvSpPr>
        <p:spPr/>
        <p:txBody>
          <a:bodyPr>
            <a:normAutofit fontScale="62500" lnSpcReduction="20000"/>
          </a:bodyPr>
          <a:lstStyle/>
          <a:p>
            <a:pPr>
              <a:buNone/>
            </a:pPr>
            <a:r>
              <a:rPr lang="en-US" b="1" dirty="0"/>
              <a:t>Note:</a:t>
            </a:r>
            <a:r>
              <a:rPr lang="en-US" dirty="0"/>
              <a:t> The "first-letter" pseudo-element can only be used with block-level elements.</a:t>
            </a:r>
          </a:p>
          <a:p>
            <a:pPr>
              <a:buNone/>
            </a:pPr>
            <a:endParaRPr lang="en-US" dirty="0"/>
          </a:p>
          <a:p>
            <a:pPr>
              <a:buNone/>
            </a:pPr>
            <a:r>
              <a:rPr lang="en-US" b="1" dirty="0"/>
              <a:t>Note:</a:t>
            </a:r>
            <a:r>
              <a:rPr lang="en-US" dirty="0"/>
              <a:t> The following properties apply to the "first-letter" pseudo- element: </a:t>
            </a:r>
          </a:p>
          <a:p>
            <a:pPr>
              <a:buNone/>
            </a:pPr>
            <a:endParaRPr lang="en-US" dirty="0"/>
          </a:p>
          <a:p>
            <a:r>
              <a:rPr lang="en-US" dirty="0"/>
              <a:t>font properties</a:t>
            </a:r>
          </a:p>
          <a:p>
            <a:r>
              <a:rPr lang="en-US" dirty="0"/>
              <a:t>color properties </a:t>
            </a:r>
          </a:p>
          <a:p>
            <a:r>
              <a:rPr lang="en-US" dirty="0"/>
              <a:t>background properties</a:t>
            </a:r>
          </a:p>
          <a:p>
            <a:r>
              <a:rPr lang="en-US" dirty="0"/>
              <a:t>margin properties</a:t>
            </a:r>
          </a:p>
          <a:p>
            <a:r>
              <a:rPr lang="en-US" dirty="0"/>
              <a:t>padding properties</a:t>
            </a:r>
          </a:p>
          <a:p>
            <a:r>
              <a:rPr lang="en-US" dirty="0"/>
              <a:t>border properties</a:t>
            </a:r>
          </a:p>
          <a:p>
            <a:r>
              <a:rPr lang="en-US" dirty="0"/>
              <a:t>text-decoration</a:t>
            </a:r>
          </a:p>
          <a:p>
            <a:r>
              <a:rPr lang="en-US" dirty="0"/>
              <a:t>vertical-align (only if "float" is "none")</a:t>
            </a:r>
          </a:p>
          <a:p>
            <a:r>
              <a:rPr lang="en-US" dirty="0"/>
              <a:t>text-transform</a:t>
            </a:r>
          </a:p>
          <a:p>
            <a:r>
              <a:rPr lang="en-US" dirty="0"/>
              <a:t>line-height</a:t>
            </a:r>
          </a:p>
          <a:p>
            <a:r>
              <a:rPr lang="en-US" dirty="0"/>
              <a:t>float</a:t>
            </a:r>
          </a:p>
          <a:p>
            <a:r>
              <a:rPr lang="en-US" dirty="0"/>
              <a:t>clear</a:t>
            </a:r>
          </a:p>
          <a:p>
            <a:endParaRPr lang="en-US" dirty="0"/>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Pseudo-elements</a:t>
            </a:r>
          </a:p>
        </p:txBody>
      </p:sp>
      <p:sp>
        <p:nvSpPr>
          <p:cNvPr id="3" name="Content Placeholder 2"/>
          <p:cNvSpPr>
            <a:spLocks noGrp="1"/>
          </p:cNvSpPr>
          <p:nvPr>
            <p:ph sz="quarter" idx="1"/>
          </p:nvPr>
        </p:nvSpPr>
        <p:spPr/>
        <p:txBody>
          <a:bodyPr/>
          <a:lstStyle/>
          <a:p>
            <a:pPr>
              <a:buNone/>
            </a:pPr>
            <a:r>
              <a:rPr lang="en-US" b="1" dirty="0"/>
              <a:t>Pseudo-elements and CSS Classes</a:t>
            </a:r>
          </a:p>
          <a:p>
            <a:pPr>
              <a:buNone/>
            </a:pPr>
            <a:endParaRPr lang="en-US" b="1" dirty="0"/>
          </a:p>
          <a:p>
            <a:r>
              <a:rPr lang="en-US" dirty="0"/>
              <a:t>Pseudo-elements can be combined with CSS classes:</a:t>
            </a:r>
          </a:p>
          <a:p>
            <a:pPr>
              <a:buNone/>
            </a:pPr>
            <a:r>
              <a:rPr lang="en-US" dirty="0"/>
              <a:t> </a:t>
            </a:r>
          </a:p>
          <a:p>
            <a:pPr lvl="1">
              <a:buNone/>
            </a:pPr>
            <a:r>
              <a:rPr lang="en-US" dirty="0"/>
              <a:t>	</a:t>
            </a:r>
            <a:r>
              <a:rPr lang="en-US" dirty="0" err="1"/>
              <a:t>p.article:first</a:t>
            </a:r>
            <a:r>
              <a:rPr lang="en-US" dirty="0"/>
              <a:t>-letter {color:#ff0000;}</a:t>
            </a:r>
            <a:br>
              <a:rPr lang="en-US" dirty="0"/>
            </a:br>
            <a:br>
              <a:rPr lang="en-US" dirty="0"/>
            </a:br>
            <a:r>
              <a:rPr lang="en-US" dirty="0"/>
              <a:t>&lt;p class="article"&gt;A paragraph in an article&lt;/p&gt; </a:t>
            </a:r>
          </a:p>
          <a:p>
            <a:endParaRPr lang="en-US" dirty="0"/>
          </a:p>
          <a:p>
            <a:r>
              <a:rPr lang="en-US" dirty="0"/>
              <a:t>The example above will display the first letter of all paragraphs with class="article", in red.</a:t>
            </a:r>
          </a:p>
          <a:p>
            <a:endParaRPr lang="en-US" dirty="0"/>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Pseudo-elements</a:t>
            </a:r>
          </a:p>
        </p:txBody>
      </p:sp>
      <p:sp>
        <p:nvSpPr>
          <p:cNvPr id="3" name="Content Placeholder 2"/>
          <p:cNvSpPr>
            <a:spLocks noGrp="1"/>
          </p:cNvSpPr>
          <p:nvPr>
            <p:ph sz="quarter" idx="1"/>
          </p:nvPr>
        </p:nvSpPr>
        <p:spPr/>
        <p:txBody>
          <a:bodyPr>
            <a:normAutofit fontScale="77500" lnSpcReduction="20000"/>
          </a:bodyPr>
          <a:lstStyle/>
          <a:p>
            <a:pPr>
              <a:buNone/>
            </a:pPr>
            <a:r>
              <a:rPr lang="en-US" b="1" dirty="0"/>
              <a:t>Multiple Pseudo-elements</a:t>
            </a:r>
          </a:p>
          <a:p>
            <a:r>
              <a:rPr lang="en-US" dirty="0"/>
              <a:t>Several pseudo-elements can also be combined.</a:t>
            </a:r>
          </a:p>
          <a:p>
            <a:r>
              <a:rPr lang="en-US" dirty="0"/>
              <a:t>In the following example, the first letter of a paragraph will be red, in an xx-large font size. The rest of the first line will be blue, and in small-caps. The rest of the paragraph will be the default font size and color:</a:t>
            </a:r>
          </a:p>
          <a:p>
            <a:endParaRPr lang="en-US" dirty="0"/>
          </a:p>
          <a:p>
            <a:pPr>
              <a:buNone/>
            </a:pPr>
            <a:r>
              <a:rPr lang="en-US" b="1" dirty="0">
                <a:hlinkClick r:id="rId2" action="ppaction://hlinkfile"/>
              </a:rPr>
              <a:t>Example</a:t>
            </a:r>
            <a:endParaRPr lang="en-US" b="1" dirty="0"/>
          </a:p>
          <a:p>
            <a:pPr lvl="1">
              <a:buNone/>
            </a:pPr>
            <a:r>
              <a:rPr lang="en-US" dirty="0"/>
              <a:t>	p:first-letter</a:t>
            </a:r>
            <a:br>
              <a:rPr lang="en-US" dirty="0"/>
            </a:br>
            <a:r>
              <a:rPr lang="en-US" dirty="0"/>
              <a:t>{</a:t>
            </a:r>
            <a:br>
              <a:rPr lang="en-US" dirty="0"/>
            </a:br>
            <a:r>
              <a:rPr lang="en-US" dirty="0"/>
              <a:t>color:#ff0000;</a:t>
            </a:r>
            <a:br>
              <a:rPr lang="en-US" dirty="0"/>
            </a:br>
            <a:r>
              <a:rPr lang="en-US" dirty="0"/>
              <a:t>font-</a:t>
            </a:r>
            <a:r>
              <a:rPr lang="en-US" dirty="0" err="1"/>
              <a:t>size:xx</a:t>
            </a:r>
            <a:r>
              <a:rPr lang="en-US" dirty="0"/>
              <a:t>-large;</a:t>
            </a:r>
            <a:br>
              <a:rPr lang="en-US" dirty="0"/>
            </a:br>
            <a:r>
              <a:rPr lang="en-US" dirty="0"/>
              <a:t>}</a:t>
            </a:r>
            <a:br>
              <a:rPr lang="en-US" dirty="0"/>
            </a:br>
            <a:r>
              <a:rPr lang="en-US" dirty="0"/>
              <a:t>p:first-line </a:t>
            </a:r>
            <a:br>
              <a:rPr lang="en-US" dirty="0"/>
            </a:br>
            <a:r>
              <a:rPr lang="en-US" dirty="0"/>
              <a:t>{</a:t>
            </a:r>
            <a:br>
              <a:rPr lang="en-US" dirty="0"/>
            </a:br>
            <a:r>
              <a:rPr lang="en-US" dirty="0"/>
              <a:t>color:#0000ff;</a:t>
            </a:r>
            <a:br>
              <a:rPr lang="en-US" dirty="0"/>
            </a:br>
            <a:r>
              <a:rPr lang="en-US" dirty="0"/>
              <a:t>font-</a:t>
            </a:r>
            <a:r>
              <a:rPr lang="en-US" dirty="0" err="1"/>
              <a:t>variant:small</a:t>
            </a:r>
            <a:r>
              <a:rPr lang="en-US" dirty="0"/>
              <a:t>-caps;</a:t>
            </a:r>
            <a:br>
              <a:rPr lang="en-US" dirty="0"/>
            </a:br>
            <a:r>
              <a:rPr lang="en-US" dirty="0"/>
              <a:t>}</a:t>
            </a:r>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Pseudo-elements</a:t>
            </a:r>
          </a:p>
        </p:txBody>
      </p:sp>
      <p:sp>
        <p:nvSpPr>
          <p:cNvPr id="3" name="Content Placeholder 2"/>
          <p:cNvSpPr>
            <a:spLocks noGrp="1"/>
          </p:cNvSpPr>
          <p:nvPr>
            <p:ph sz="quarter" idx="1"/>
          </p:nvPr>
        </p:nvSpPr>
        <p:spPr/>
        <p:txBody>
          <a:bodyPr>
            <a:normAutofit fontScale="92500" lnSpcReduction="20000"/>
          </a:bodyPr>
          <a:lstStyle/>
          <a:p>
            <a:pPr>
              <a:buNone/>
            </a:pPr>
            <a:r>
              <a:rPr lang="en-US" b="1" dirty="0"/>
              <a:t>CSS - The :before Pseudo-element</a:t>
            </a:r>
          </a:p>
          <a:p>
            <a:pPr>
              <a:buNone/>
            </a:pPr>
            <a:endParaRPr lang="en-US" b="1" dirty="0"/>
          </a:p>
          <a:p>
            <a:r>
              <a:rPr lang="en-US" dirty="0"/>
              <a:t>The ":before" pseudo-element can be used to insert some content before the content of an element.</a:t>
            </a:r>
          </a:p>
          <a:p>
            <a:endParaRPr lang="en-US" dirty="0"/>
          </a:p>
          <a:p>
            <a:r>
              <a:rPr lang="en-US" dirty="0"/>
              <a:t>The following example inserts an image before each &lt;h1&gt; element:</a:t>
            </a:r>
          </a:p>
          <a:p>
            <a:endParaRPr lang="en-US" dirty="0"/>
          </a:p>
          <a:p>
            <a:pPr>
              <a:buNone/>
            </a:pPr>
            <a:r>
              <a:rPr lang="en-US" b="1" dirty="0">
                <a:hlinkClick r:id="rId2" action="ppaction://hlinkfile"/>
              </a:rPr>
              <a:t>Example</a:t>
            </a:r>
            <a:endParaRPr lang="en-US" b="1" dirty="0"/>
          </a:p>
          <a:p>
            <a:pPr lvl="1">
              <a:buNone/>
            </a:pPr>
            <a:r>
              <a:rPr lang="en-US" dirty="0"/>
              <a:t>	h1:before </a:t>
            </a:r>
            <a:br>
              <a:rPr lang="en-US" dirty="0"/>
            </a:br>
            <a:r>
              <a:rPr lang="en-US" dirty="0"/>
              <a:t>{</a:t>
            </a:r>
            <a:br>
              <a:rPr lang="en-US" dirty="0"/>
            </a:br>
            <a:r>
              <a:rPr lang="en-US" dirty="0" err="1"/>
              <a:t>content:url</a:t>
            </a:r>
            <a:r>
              <a:rPr lang="en-US" dirty="0"/>
              <a:t>(smiley.gif);</a:t>
            </a:r>
            <a:br>
              <a:rPr lang="en-US" dirty="0"/>
            </a:br>
            <a:r>
              <a:rPr lang="en-US" dirty="0"/>
              <a:t>}</a:t>
            </a:r>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Pseudo-elements</a:t>
            </a:r>
          </a:p>
        </p:txBody>
      </p:sp>
      <p:sp>
        <p:nvSpPr>
          <p:cNvPr id="3" name="Content Placeholder 2"/>
          <p:cNvSpPr>
            <a:spLocks noGrp="1"/>
          </p:cNvSpPr>
          <p:nvPr>
            <p:ph sz="quarter" idx="1"/>
          </p:nvPr>
        </p:nvSpPr>
        <p:spPr/>
        <p:txBody>
          <a:bodyPr>
            <a:normAutofit fontScale="92500" lnSpcReduction="20000"/>
          </a:bodyPr>
          <a:lstStyle/>
          <a:p>
            <a:pPr>
              <a:buNone/>
            </a:pPr>
            <a:r>
              <a:rPr lang="en-US" b="1" dirty="0"/>
              <a:t>CSS - The :after Pseudo-element</a:t>
            </a:r>
          </a:p>
          <a:p>
            <a:pPr>
              <a:buNone/>
            </a:pPr>
            <a:endParaRPr lang="en-US" b="1" dirty="0"/>
          </a:p>
          <a:p>
            <a:r>
              <a:rPr lang="en-US" dirty="0"/>
              <a:t>The ":after" pseudo-element can be used to insert some content after the content of an element.</a:t>
            </a:r>
          </a:p>
          <a:p>
            <a:endParaRPr lang="en-US" dirty="0"/>
          </a:p>
          <a:p>
            <a:r>
              <a:rPr lang="en-US" dirty="0"/>
              <a:t>The following example inserts an image after each &lt;h1&gt; element:</a:t>
            </a:r>
          </a:p>
          <a:p>
            <a:endParaRPr lang="en-US" dirty="0"/>
          </a:p>
          <a:p>
            <a:pPr>
              <a:buNone/>
            </a:pPr>
            <a:r>
              <a:rPr lang="en-US" b="1" dirty="0">
                <a:hlinkClick r:id="rId2" action="ppaction://hlinkfile"/>
              </a:rPr>
              <a:t>Example</a:t>
            </a:r>
            <a:endParaRPr lang="en-US" b="1" dirty="0"/>
          </a:p>
          <a:p>
            <a:pPr lvl="1">
              <a:buNone/>
            </a:pPr>
            <a:r>
              <a:rPr lang="en-US" dirty="0"/>
              <a:t>	h1:after</a:t>
            </a:r>
            <a:br>
              <a:rPr lang="en-US" dirty="0"/>
            </a:br>
            <a:r>
              <a:rPr lang="en-US" dirty="0"/>
              <a:t>{</a:t>
            </a:r>
            <a:br>
              <a:rPr lang="en-US" dirty="0"/>
            </a:br>
            <a:r>
              <a:rPr lang="en-US" dirty="0" err="1"/>
              <a:t>content:url</a:t>
            </a:r>
            <a:r>
              <a:rPr lang="en-US" dirty="0"/>
              <a:t>(smiley.gif);</a:t>
            </a:r>
            <a:br>
              <a:rPr lang="en-US" dirty="0"/>
            </a:br>
            <a:r>
              <a:rPr lang="en-US" dirty="0"/>
              <a:t>}</a:t>
            </a: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Pseudo-elements</a:t>
            </a:r>
          </a:p>
        </p:txBody>
      </p:sp>
      <p:graphicFrame>
        <p:nvGraphicFramePr>
          <p:cNvPr id="4" name="Content Placeholder 3"/>
          <p:cNvGraphicFramePr>
            <a:graphicFrameLocks noGrp="1"/>
          </p:cNvGraphicFramePr>
          <p:nvPr>
            <p:ph sz="quarter" idx="1"/>
          </p:nvPr>
        </p:nvGraphicFramePr>
        <p:xfrm>
          <a:off x="381000" y="2743200"/>
          <a:ext cx="8504238" cy="185420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tblGrid>
              <a:tr h="370840">
                <a:tc>
                  <a:txBody>
                    <a:bodyPr/>
                    <a:lstStyle/>
                    <a:p>
                      <a:pPr algn="l"/>
                      <a:r>
                        <a:rPr lang="en-US" dirty="0"/>
                        <a:t>Pseudo name</a:t>
                      </a:r>
                    </a:p>
                  </a:txBody>
                  <a:tcPr anchor="ctr"/>
                </a:tc>
                <a:tc>
                  <a:txBody>
                    <a:bodyPr/>
                    <a:lstStyle/>
                    <a:p>
                      <a:pPr algn="l"/>
                      <a:r>
                        <a:rPr lang="en-US"/>
                        <a:t>Description</a:t>
                      </a:r>
                    </a:p>
                  </a:txBody>
                  <a:tcPr anchor="ctr"/>
                </a:tc>
                <a:tc>
                  <a:txBody>
                    <a:bodyPr/>
                    <a:lstStyle/>
                    <a:p>
                      <a:pPr algn="l"/>
                      <a:r>
                        <a:rPr lang="en-US"/>
                        <a:t>CSS</a:t>
                      </a:r>
                    </a:p>
                  </a:txBody>
                  <a:tcPr anchor="ctr"/>
                </a:tc>
                <a:extLst>
                  <a:ext uri="{0D108BD9-81ED-4DB2-BD59-A6C34878D82A}">
                    <a16:rowId xmlns:a16="http://schemas.microsoft.com/office/drawing/2014/main" val="10000"/>
                  </a:ext>
                </a:extLst>
              </a:tr>
              <a:tr h="370840">
                <a:tc>
                  <a:txBody>
                    <a:bodyPr/>
                    <a:lstStyle/>
                    <a:p>
                      <a:r>
                        <a:rPr lang="en-US" dirty="0"/>
                        <a:t>:after</a:t>
                      </a:r>
                    </a:p>
                  </a:txBody>
                  <a:tcPr anchor="ctr"/>
                </a:tc>
                <a:tc>
                  <a:txBody>
                    <a:bodyPr/>
                    <a:lstStyle/>
                    <a:p>
                      <a:r>
                        <a:rPr lang="en-US"/>
                        <a:t>Adds content after an element</a:t>
                      </a:r>
                    </a:p>
                  </a:txBody>
                  <a:tcPr anchor="ctr"/>
                </a:tc>
                <a:tc>
                  <a:txBody>
                    <a:bodyPr/>
                    <a:lstStyle/>
                    <a:p>
                      <a:r>
                        <a:rPr lang="en-US"/>
                        <a:t>2</a:t>
                      </a:r>
                    </a:p>
                  </a:txBody>
                  <a:tcPr anchor="ctr"/>
                </a:tc>
                <a:extLst>
                  <a:ext uri="{0D108BD9-81ED-4DB2-BD59-A6C34878D82A}">
                    <a16:rowId xmlns:a16="http://schemas.microsoft.com/office/drawing/2014/main" val="10001"/>
                  </a:ext>
                </a:extLst>
              </a:tr>
              <a:tr h="370840">
                <a:tc>
                  <a:txBody>
                    <a:bodyPr/>
                    <a:lstStyle/>
                    <a:p>
                      <a:r>
                        <a:rPr lang="en-US" dirty="0"/>
                        <a:t>:before</a:t>
                      </a:r>
                    </a:p>
                  </a:txBody>
                  <a:tcPr anchor="ctr"/>
                </a:tc>
                <a:tc>
                  <a:txBody>
                    <a:bodyPr/>
                    <a:lstStyle/>
                    <a:p>
                      <a:r>
                        <a:rPr lang="en-US"/>
                        <a:t>Adds content before an element</a:t>
                      </a:r>
                    </a:p>
                  </a:txBody>
                  <a:tcPr anchor="ctr"/>
                </a:tc>
                <a:tc>
                  <a:txBody>
                    <a:bodyPr/>
                    <a:lstStyle/>
                    <a:p>
                      <a:r>
                        <a:rPr lang="en-US"/>
                        <a:t>2</a:t>
                      </a:r>
                    </a:p>
                  </a:txBody>
                  <a:tcPr anchor="ctr"/>
                </a:tc>
                <a:extLst>
                  <a:ext uri="{0D108BD9-81ED-4DB2-BD59-A6C34878D82A}">
                    <a16:rowId xmlns:a16="http://schemas.microsoft.com/office/drawing/2014/main" val="10002"/>
                  </a:ext>
                </a:extLst>
              </a:tr>
              <a:tr h="370840">
                <a:tc>
                  <a:txBody>
                    <a:bodyPr/>
                    <a:lstStyle/>
                    <a:p>
                      <a:r>
                        <a:rPr lang="en-US" dirty="0"/>
                        <a:t>:first-letter</a:t>
                      </a:r>
                    </a:p>
                  </a:txBody>
                  <a:tcPr anchor="ctr"/>
                </a:tc>
                <a:tc>
                  <a:txBody>
                    <a:bodyPr/>
                    <a:lstStyle/>
                    <a:p>
                      <a:r>
                        <a:rPr lang="en-US"/>
                        <a:t>Adds a style to the first character of a text</a:t>
                      </a:r>
                    </a:p>
                  </a:txBody>
                  <a:tcPr anchor="ctr"/>
                </a:tc>
                <a:tc>
                  <a:txBody>
                    <a:bodyPr/>
                    <a:lstStyle/>
                    <a:p>
                      <a:r>
                        <a:rPr lang="en-US"/>
                        <a:t>1</a:t>
                      </a:r>
                    </a:p>
                  </a:txBody>
                  <a:tcPr anchor="ctr"/>
                </a:tc>
                <a:extLst>
                  <a:ext uri="{0D108BD9-81ED-4DB2-BD59-A6C34878D82A}">
                    <a16:rowId xmlns:a16="http://schemas.microsoft.com/office/drawing/2014/main" val="10003"/>
                  </a:ext>
                </a:extLst>
              </a:tr>
              <a:tr h="370840">
                <a:tc>
                  <a:txBody>
                    <a:bodyPr/>
                    <a:lstStyle/>
                    <a:p>
                      <a:r>
                        <a:rPr lang="en-US" dirty="0"/>
                        <a:t>:first-line</a:t>
                      </a:r>
                    </a:p>
                  </a:txBody>
                  <a:tcPr anchor="ctr"/>
                </a:tc>
                <a:tc>
                  <a:txBody>
                    <a:bodyPr/>
                    <a:lstStyle/>
                    <a:p>
                      <a:r>
                        <a:rPr lang="en-US"/>
                        <a:t>Adds a style to the first line of a text</a:t>
                      </a:r>
                    </a:p>
                  </a:txBody>
                  <a:tcPr anchor="ctr"/>
                </a:tc>
                <a:tc>
                  <a:txBody>
                    <a:bodyPr/>
                    <a:lstStyle/>
                    <a:p>
                      <a:r>
                        <a:rPr lang="en-US" dirty="0"/>
                        <a:t>1</a:t>
                      </a:r>
                    </a:p>
                  </a:txBody>
                  <a:tcPr anchor="ctr"/>
                </a:tc>
                <a:extLst>
                  <a:ext uri="{0D108BD9-81ED-4DB2-BD59-A6C34878D82A}">
                    <a16:rowId xmlns:a16="http://schemas.microsoft.com/office/drawing/2014/main" val="10004"/>
                  </a:ext>
                </a:extLst>
              </a:tr>
            </a:tbl>
          </a:graphicData>
        </a:graphic>
      </p:graphicFrame>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Images</a:t>
            </a:r>
          </a:p>
        </p:txBody>
      </p:sp>
      <p:sp>
        <p:nvSpPr>
          <p:cNvPr id="3" name="Content Placeholder 2"/>
          <p:cNvSpPr>
            <a:spLocks noGrp="1"/>
          </p:cNvSpPr>
          <p:nvPr>
            <p:ph sz="quarter" idx="1"/>
          </p:nvPr>
        </p:nvSpPr>
        <p:spPr/>
        <p:txBody>
          <a:bodyPr/>
          <a:lstStyle/>
          <a:p>
            <a:r>
              <a:rPr lang="en-US" dirty="0"/>
              <a:t>CSS can be used to create an image gallery.</a:t>
            </a:r>
          </a:p>
          <a:p>
            <a:endParaRPr lang="en-US" dirty="0"/>
          </a:p>
          <a:p>
            <a:pPr>
              <a:buNone/>
            </a:pPr>
            <a:r>
              <a:rPr lang="en-US" b="1" dirty="0">
                <a:hlinkClick r:id="rId2" action="ppaction://hlinkfile"/>
              </a:rPr>
              <a:t>Example</a:t>
            </a:r>
            <a:endParaRPr lang="en-US" b="1" dirty="0"/>
          </a:p>
          <a:p>
            <a:pPr>
              <a:buNone/>
            </a:pPr>
            <a:endParaRPr lang="en-US" b="1" dirty="0"/>
          </a:p>
          <a:p>
            <a:pPr>
              <a:buNone/>
            </a:pPr>
            <a:endParaRPr lang="en-US" dirty="0"/>
          </a:p>
          <a:p>
            <a:endParaRPr lang="en-US" dirty="0"/>
          </a:p>
        </p:txBody>
      </p:sp>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Images</a:t>
            </a:r>
          </a:p>
        </p:txBody>
      </p:sp>
      <p:sp>
        <p:nvSpPr>
          <p:cNvPr id="3" name="Content Placeholder 2"/>
          <p:cNvSpPr>
            <a:spLocks noGrp="1"/>
          </p:cNvSpPr>
          <p:nvPr>
            <p:ph sz="quarter" idx="1"/>
          </p:nvPr>
        </p:nvSpPr>
        <p:spPr/>
        <p:txBody>
          <a:bodyPr>
            <a:normAutofit fontScale="77500" lnSpcReduction="20000"/>
          </a:bodyPr>
          <a:lstStyle/>
          <a:p>
            <a:pPr>
              <a:buNone/>
            </a:pPr>
            <a:r>
              <a:rPr lang="en-US" b="1" dirty="0">
                <a:hlinkClick r:id="rId2" action="ppaction://hlinkfile"/>
              </a:rPr>
              <a:t>Image Transparency - </a:t>
            </a:r>
            <a:r>
              <a:rPr lang="en-US" b="1" dirty="0" err="1">
                <a:hlinkClick r:id="rId2" action="ppaction://hlinkfile"/>
              </a:rPr>
              <a:t>Mouseover</a:t>
            </a:r>
            <a:r>
              <a:rPr lang="en-US" b="1" dirty="0">
                <a:hlinkClick r:id="rId2" action="ppaction://hlinkfile"/>
              </a:rPr>
              <a:t> Effect</a:t>
            </a:r>
            <a:endParaRPr lang="en-US" b="1" dirty="0"/>
          </a:p>
          <a:p>
            <a:pPr>
              <a:buNone/>
            </a:pPr>
            <a:endParaRPr lang="en-US" b="1" dirty="0"/>
          </a:p>
          <a:p>
            <a:r>
              <a:rPr lang="en-US" dirty="0"/>
              <a:t>We see that the first line of the source code is similar to the source code in Example 1. In addition, we have added an </a:t>
            </a:r>
            <a:r>
              <a:rPr lang="en-US" dirty="0" err="1"/>
              <a:t>onmouseover</a:t>
            </a:r>
            <a:r>
              <a:rPr lang="en-US" dirty="0"/>
              <a:t> attribute and an </a:t>
            </a:r>
            <a:r>
              <a:rPr lang="en-US" dirty="0" err="1"/>
              <a:t>onmouseout</a:t>
            </a:r>
            <a:r>
              <a:rPr lang="en-US" dirty="0"/>
              <a:t> attribute. The </a:t>
            </a:r>
            <a:r>
              <a:rPr lang="en-US" dirty="0" err="1"/>
              <a:t>onmouseover</a:t>
            </a:r>
            <a:r>
              <a:rPr lang="en-US" dirty="0"/>
              <a:t> attribute defines what will happen when the mouse pointer moves over the image. In this case we want the image to NOT be transparent when we move the mouse pointer over it.</a:t>
            </a:r>
          </a:p>
          <a:p>
            <a:endParaRPr lang="en-US" dirty="0"/>
          </a:p>
          <a:p>
            <a:r>
              <a:rPr lang="en-US" dirty="0"/>
              <a:t>The syntax for this in Firefox is: </a:t>
            </a:r>
            <a:r>
              <a:rPr lang="en-US" b="1" dirty="0" err="1"/>
              <a:t>this.style.opacity</a:t>
            </a:r>
            <a:r>
              <a:rPr lang="en-US" b="1" dirty="0"/>
              <a:t>=1</a:t>
            </a:r>
            <a:r>
              <a:rPr lang="en-US" dirty="0"/>
              <a:t> and the syntax in IE is: </a:t>
            </a:r>
            <a:r>
              <a:rPr lang="en-US" b="1" dirty="0" err="1"/>
              <a:t>this.filters.alpha.opacity</a:t>
            </a:r>
            <a:r>
              <a:rPr lang="en-US" b="1" dirty="0"/>
              <a:t>=100</a:t>
            </a:r>
            <a:r>
              <a:rPr lang="en-US" dirty="0"/>
              <a:t>.</a:t>
            </a:r>
          </a:p>
          <a:p>
            <a:endParaRPr lang="en-US" dirty="0"/>
          </a:p>
          <a:p>
            <a:r>
              <a:rPr lang="en-US" dirty="0"/>
              <a:t>When the mouse pointer moves away from the image, we want the image to be transparent again. This is done in the </a:t>
            </a:r>
            <a:r>
              <a:rPr lang="en-US" dirty="0" err="1"/>
              <a:t>onmouseout</a:t>
            </a:r>
            <a:r>
              <a:rPr lang="en-US" dirty="0"/>
              <a:t> attribute.</a:t>
            </a:r>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Images</a:t>
            </a:r>
          </a:p>
        </p:txBody>
      </p:sp>
      <p:sp>
        <p:nvSpPr>
          <p:cNvPr id="3" name="Content Placeholder 2"/>
          <p:cNvSpPr>
            <a:spLocks noGrp="1"/>
          </p:cNvSpPr>
          <p:nvPr>
            <p:ph sz="quarter" idx="1"/>
          </p:nvPr>
        </p:nvSpPr>
        <p:spPr/>
        <p:txBody>
          <a:bodyPr>
            <a:normAutofit lnSpcReduction="10000"/>
          </a:bodyPr>
          <a:lstStyle/>
          <a:p>
            <a:pPr>
              <a:buNone/>
            </a:pPr>
            <a:r>
              <a:rPr lang="en-US" b="1" dirty="0">
                <a:hlinkClick r:id="rId2" action="ppaction://hlinkfile"/>
              </a:rPr>
              <a:t>Text in Transparent Box</a:t>
            </a:r>
            <a:endParaRPr lang="en-US" b="1" dirty="0"/>
          </a:p>
          <a:p>
            <a:pPr>
              <a:buNone/>
            </a:pPr>
            <a:endParaRPr lang="en-US" b="1" dirty="0"/>
          </a:p>
          <a:p>
            <a:r>
              <a:rPr lang="en-US" dirty="0"/>
              <a:t>First, we create a div element (class="background") with a fixed height and width, a background image, and a border. Then we create a smaller div (class="</a:t>
            </a:r>
            <a:r>
              <a:rPr lang="en-US" dirty="0" err="1"/>
              <a:t>transbox</a:t>
            </a:r>
            <a:r>
              <a:rPr lang="en-US" dirty="0"/>
              <a:t>") inside the first div element. This div also have a fixed width, a background image, and a border. In addition we make this div transparent.</a:t>
            </a:r>
          </a:p>
          <a:p>
            <a:endParaRPr lang="en-US" dirty="0"/>
          </a:p>
          <a:p>
            <a:r>
              <a:rPr lang="en-US" dirty="0"/>
              <a:t>Inside the transparent div, we add some text inside a p element.</a:t>
            </a:r>
          </a:p>
          <a:p>
            <a:endParaRPr lang="en-US"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Dimension Properties</a:t>
            </a:r>
          </a:p>
        </p:txBody>
      </p:sp>
      <p:sp>
        <p:nvSpPr>
          <p:cNvPr id="3" name="Content Placeholder 2"/>
          <p:cNvSpPr>
            <a:spLocks noGrp="1"/>
          </p:cNvSpPr>
          <p:nvPr>
            <p:ph sz="quarter" idx="1"/>
          </p:nvPr>
        </p:nvSpPr>
        <p:spPr/>
        <p:txBody>
          <a:bodyPr>
            <a:normAutofit/>
          </a:bodyPr>
          <a:lstStyle/>
          <a:p>
            <a:pPr>
              <a:buNone/>
            </a:pPr>
            <a:r>
              <a:rPr lang="en-US" sz="1400" dirty="0"/>
              <a:t>The number in the "CSS" column indicates in which CSS version the property is defined (CSS1 or CSS2).</a:t>
            </a:r>
          </a:p>
        </p:txBody>
      </p:sp>
      <p:graphicFrame>
        <p:nvGraphicFramePr>
          <p:cNvPr id="4" name="Table 3"/>
          <p:cNvGraphicFramePr>
            <a:graphicFrameLocks noGrp="1"/>
          </p:cNvGraphicFramePr>
          <p:nvPr/>
        </p:nvGraphicFramePr>
        <p:xfrm>
          <a:off x="495300" y="2131060"/>
          <a:ext cx="8153400" cy="25958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70840">
                <a:tc>
                  <a:txBody>
                    <a:bodyPr/>
                    <a:lstStyle/>
                    <a:p>
                      <a:pPr algn="l"/>
                      <a:r>
                        <a:rPr lang="en-US" sz="1400" dirty="0"/>
                        <a:t>Property</a:t>
                      </a:r>
                    </a:p>
                  </a:txBody>
                  <a:tcPr anchor="ctr"/>
                </a:tc>
                <a:tc>
                  <a:txBody>
                    <a:bodyPr/>
                    <a:lstStyle/>
                    <a:p>
                      <a:pPr algn="l"/>
                      <a:r>
                        <a:rPr lang="en-US" sz="1400" dirty="0"/>
                        <a:t>Description</a:t>
                      </a:r>
                    </a:p>
                  </a:txBody>
                  <a:tcPr anchor="ctr"/>
                </a:tc>
                <a:tc>
                  <a:txBody>
                    <a:bodyPr/>
                    <a:lstStyle/>
                    <a:p>
                      <a:pPr algn="l"/>
                      <a:r>
                        <a:rPr lang="en-US" sz="1400"/>
                        <a:t>Values</a:t>
                      </a:r>
                    </a:p>
                  </a:txBody>
                  <a:tcPr anchor="ctr"/>
                </a:tc>
                <a:tc>
                  <a:txBody>
                    <a:bodyPr/>
                    <a:lstStyle/>
                    <a:p>
                      <a:pPr algn="l"/>
                      <a:r>
                        <a:rPr lang="en-US" sz="1400"/>
                        <a:t>CSS</a:t>
                      </a:r>
                    </a:p>
                  </a:txBody>
                  <a:tcPr anchor="ctr"/>
                </a:tc>
                <a:extLst>
                  <a:ext uri="{0D108BD9-81ED-4DB2-BD59-A6C34878D82A}">
                    <a16:rowId xmlns:a16="http://schemas.microsoft.com/office/drawing/2014/main" val="10000"/>
                  </a:ext>
                </a:extLst>
              </a:tr>
              <a:tr h="370840">
                <a:tc>
                  <a:txBody>
                    <a:bodyPr/>
                    <a:lstStyle/>
                    <a:p>
                      <a:r>
                        <a:rPr lang="en-US" sz="1400" dirty="0"/>
                        <a:t>height</a:t>
                      </a:r>
                    </a:p>
                  </a:txBody>
                  <a:tcPr anchor="ctr"/>
                </a:tc>
                <a:tc>
                  <a:txBody>
                    <a:bodyPr/>
                    <a:lstStyle/>
                    <a:p>
                      <a:r>
                        <a:rPr lang="en-US" sz="1400"/>
                        <a:t>Sets the height of an element</a:t>
                      </a:r>
                    </a:p>
                  </a:txBody>
                  <a:tcPr anchor="ctr"/>
                </a:tc>
                <a:tc>
                  <a:txBody>
                    <a:bodyPr/>
                    <a:lstStyle/>
                    <a:p>
                      <a:r>
                        <a:rPr lang="en-US" sz="1400" dirty="0"/>
                        <a:t>auto, </a:t>
                      </a:r>
                      <a:r>
                        <a:rPr lang="en-US" sz="1400" i="1" dirty="0"/>
                        <a:t>length, %, </a:t>
                      </a:r>
                      <a:r>
                        <a:rPr lang="en-US" sz="1400" dirty="0"/>
                        <a:t>inherit</a:t>
                      </a:r>
                    </a:p>
                  </a:txBody>
                  <a:tcPr anchor="ctr"/>
                </a:tc>
                <a:tc>
                  <a:txBody>
                    <a:bodyPr/>
                    <a:lstStyle/>
                    <a:p>
                      <a:r>
                        <a:rPr lang="en-US" sz="1400"/>
                        <a:t>1</a:t>
                      </a:r>
                    </a:p>
                  </a:txBody>
                  <a:tcPr anchor="ctr"/>
                </a:tc>
                <a:extLst>
                  <a:ext uri="{0D108BD9-81ED-4DB2-BD59-A6C34878D82A}">
                    <a16:rowId xmlns:a16="http://schemas.microsoft.com/office/drawing/2014/main" val="10001"/>
                  </a:ext>
                </a:extLst>
              </a:tr>
              <a:tr h="370840">
                <a:tc>
                  <a:txBody>
                    <a:bodyPr/>
                    <a:lstStyle/>
                    <a:p>
                      <a:r>
                        <a:rPr lang="en-US" sz="1400" dirty="0"/>
                        <a:t>max-height</a:t>
                      </a:r>
                    </a:p>
                  </a:txBody>
                  <a:tcPr anchor="ctr"/>
                </a:tc>
                <a:tc>
                  <a:txBody>
                    <a:bodyPr/>
                    <a:lstStyle/>
                    <a:p>
                      <a:r>
                        <a:rPr lang="en-US" sz="1400"/>
                        <a:t>Sets the maximum height of an element</a:t>
                      </a:r>
                    </a:p>
                  </a:txBody>
                  <a:tcPr anchor="ctr"/>
                </a:tc>
                <a:tc>
                  <a:txBody>
                    <a:bodyPr/>
                    <a:lstStyle/>
                    <a:p>
                      <a:r>
                        <a:rPr lang="en-US" sz="1400" dirty="0"/>
                        <a:t>none, </a:t>
                      </a:r>
                      <a:r>
                        <a:rPr lang="en-US" sz="1400" i="1" dirty="0"/>
                        <a:t>length, %, </a:t>
                      </a:r>
                      <a:r>
                        <a:rPr lang="en-US" sz="1400" dirty="0"/>
                        <a:t>inherit</a:t>
                      </a:r>
                    </a:p>
                  </a:txBody>
                  <a:tcPr anchor="ctr"/>
                </a:tc>
                <a:tc>
                  <a:txBody>
                    <a:bodyPr/>
                    <a:lstStyle/>
                    <a:p>
                      <a:r>
                        <a:rPr lang="en-US" sz="1400"/>
                        <a:t>2</a:t>
                      </a:r>
                    </a:p>
                  </a:txBody>
                  <a:tcPr anchor="ctr"/>
                </a:tc>
                <a:extLst>
                  <a:ext uri="{0D108BD9-81ED-4DB2-BD59-A6C34878D82A}">
                    <a16:rowId xmlns:a16="http://schemas.microsoft.com/office/drawing/2014/main" val="10002"/>
                  </a:ext>
                </a:extLst>
              </a:tr>
              <a:tr h="370840">
                <a:tc>
                  <a:txBody>
                    <a:bodyPr/>
                    <a:lstStyle/>
                    <a:p>
                      <a:r>
                        <a:rPr lang="en-US" sz="1400" dirty="0"/>
                        <a:t>max-width</a:t>
                      </a:r>
                    </a:p>
                  </a:txBody>
                  <a:tcPr anchor="ctr"/>
                </a:tc>
                <a:tc>
                  <a:txBody>
                    <a:bodyPr/>
                    <a:lstStyle/>
                    <a:p>
                      <a:r>
                        <a:rPr lang="en-US" sz="1400"/>
                        <a:t>Sets the maximum width of an element</a:t>
                      </a:r>
                    </a:p>
                  </a:txBody>
                  <a:tcPr anchor="ctr"/>
                </a:tc>
                <a:tc>
                  <a:txBody>
                    <a:bodyPr/>
                    <a:lstStyle/>
                    <a:p>
                      <a:r>
                        <a:rPr lang="en-US" sz="1400" dirty="0"/>
                        <a:t>none, </a:t>
                      </a:r>
                      <a:r>
                        <a:rPr lang="en-US" sz="1400" i="1" dirty="0"/>
                        <a:t>length, %, </a:t>
                      </a:r>
                      <a:r>
                        <a:rPr lang="en-US" sz="1400" dirty="0"/>
                        <a:t>inherit</a:t>
                      </a:r>
                    </a:p>
                  </a:txBody>
                  <a:tcPr anchor="ctr"/>
                </a:tc>
                <a:tc>
                  <a:txBody>
                    <a:bodyPr/>
                    <a:lstStyle/>
                    <a:p>
                      <a:r>
                        <a:rPr lang="en-US" sz="1400"/>
                        <a:t>2</a:t>
                      </a:r>
                    </a:p>
                  </a:txBody>
                  <a:tcPr anchor="ctr"/>
                </a:tc>
                <a:extLst>
                  <a:ext uri="{0D108BD9-81ED-4DB2-BD59-A6C34878D82A}">
                    <a16:rowId xmlns:a16="http://schemas.microsoft.com/office/drawing/2014/main" val="10003"/>
                  </a:ext>
                </a:extLst>
              </a:tr>
              <a:tr h="370840">
                <a:tc>
                  <a:txBody>
                    <a:bodyPr/>
                    <a:lstStyle/>
                    <a:p>
                      <a:r>
                        <a:rPr lang="en-US" sz="1400" dirty="0"/>
                        <a:t>min-height</a:t>
                      </a:r>
                    </a:p>
                  </a:txBody>
                  <a:tcPr anchor="ctr"/>
                </a:tc>
                <a:tc>
                  <a:txBody>
                    <a:bodyPr/>
                    <a:lstStyle/>
                    <a:p>
                      <a:r>
                        <a:rPr lang="en-US" sz="1400"/>
                        <a:t>Sets the minimum height of an element</a:t>
                      </a:r>
                    </a:p>
                  </a:txBody>
                  <a:tcPr anchor="ctr"/>
                </a:tc>
                <a:tc>
                  <a:txBody>
                    <a:bodyPr/>
                    <a:lstStyle/>
                    <a:p>
                      <a:r>
                        <a:rPr lang="en-US" sz="1400" i="1" dirty="0"/>
                        <a:t>length, %, </a:t>
                      </a:r>
                      <a:r>
                        <a:rPr lang="en-US" sz="1400" dirty="0"/>
                        <a:t>inherit</a:t>
                      </a:r>
                    </a:p>
                  </a:txBody>
                  <a:tcPr anchor="ctr"/>
                </a:tc>
                <a:tc>
                  <a:txBody>
                    <a:bodyPr/>
                    <a:lstStyle/>
                    <a:p>
                      <a:r>
                        <a:rPr lang="en-US" sz="1400"/>
                        <a:t>2</a:t>
                      </a:r>
                    </a:p>
                  </a:txBody>
                  <a:tcPr anchor="ctr"/>
                </a:tc>
                <a:extLst>
                  <a:ext uri="{0D108BD9-81ED-4DB2-BD59-A6C34878D82A}">
                    <a16:rowId xmlns:a16="http://schemas.microsoft.com/office/drawing/2014/main" val="10004"/>
                  </a:ext>
                </a:extLst>
              </a:tr>
              <a:tr h="370840">
                <a:tc>
                  <a:txBody>
                    <a:bodyPr/>
                    <a:lstStyle/>
                    <a:p>
                      <a:r>
                        <a:rPr lang="en-US" sz="1400" dirty="0"/>
                        <a:t>min-width</a:t>
                      </a:r>
                    </a:p>
                  </a:txBody>
                  <a:tcPr anchor="ctr"/>
                </a:tc>
                <a:tc>
                  <a:txBody>
                    <a:bodyPr/>
                    <a:lstStyle/>
                    <a:p>
                      <a:r>
                        <a:rPr lang="en-US" sz="1400"/>
                        <a:t>Sets the minimum width of an element</a:t>
                      </a:r>
                    </a:p>
                  </a:txBody>
                  <a:tcPr anchor="ctr"/>
                </a:tc>
                <a:tc>
                  <a:txBody>
                    <a:bodyPr/>
                    <a:lstStyle/>
                    <a:p>
                      <a:r>
                        <a:rPr lang="en-US" sz="1400" i="1" dirty="0"/>
                        <a:t>length, %, </a:t>
                      </a:r>
                      <a:r>
                        <a:rPr lang="en-US" sz="1400" dirty="0"/>
                        <a:t>inherit</a:t>
                      </a:r>
                    </a:p>
                  </a:txBody>
                  <a:tcPr anchor="ctr"/>
                </a:tc>
                <a:tc>
                  <a:txBody>
                    <a:bodyPr/>
                    <a:lstStyle/>
                    <a:p>
                      <a:r>
                        <a:rPr lang="en-US" sz="1400"/>
                        <a:t>2</a:t>
                      </a:r>
                    </a:p>
                  </a:txBody>
                  <a:tcPr anchor="ctr"/>
                </a:tc>
                <a:extLst>
                  <a:ext uri="{0D108BD9-81ED-4DB2-BD59-A6C34878D82A}">
                    <a16:rowId xmlns:a16="http://schemas.microsoft.com/office/drawing/2014/main" val="10005"/>
                  </a:ext>
                </a:extLst>
              </a:tr>
              <a:tr h="370840">
                <a:tc>
                  <a:txBody>
                    <a:bodyPr/>
                    <a:lstStyle/>
                    <a:p>
                      <a:r>
                        <a:rPr lang="en-US" sz="1400" dirty="0"/>
                        <a:t>width</a:t>
                      </a:r>
                    </a:p>
                  </a:txBody>
                  <a:tcPr anchor="ctr"/>
                </a:tc>
                <a:tc>
                  <a:txBody>
                    <a:bodyPr/>
                    <a:lstStyle/>
                    <a:p>
                      <a:r>
                        <a:rPr lang="en-US" sz="1400"/>
                        <a:t>Sets the width of an element</a:t>
                      </a:r>
                    </a:p>
                  </a:txBody>
                  <a:tcPr anchor="ctr"/>
                </a:tc>
                <a:tc>
                  <a:txBody>
                    <a:bodyPr/>
                    <a:lstStyle/>
                    <a:p>
                      <a:r>
                        <a:rPr lang="en-US" sz="1400" dirty="0"/>
                        <a:t>auto, </a:t>
                      </a:r>
                      <a:r>
                        <a:rPr lang="en-US" sz="1400" i="1" dirty="0"/>
                        <a:t>length, %, </a:t>
                      </a:r>
                      <a:r>
                        <a:rPr lang="en-US" sz="1400" dirty="0"/>
                        <a:t>inherit</a:t>
                      </a:r>
                    </a:p>
                  </a:txBody>
                  <a:tcPr anchor="ctr"/>
                </a:tc>
                <a:tc>
                  <a:txBody>
                    <a:bodyPr/>
                    <a:lstStyle/>
                    <a:p>
                      <a:r>
                        <a:rPr lang="en-US" sz="1400" dirty="0"/>
                        <a:t>1</a:t>
                      </a:r>
                    </a:p>
                  </a:txBody>
                  <a:tcPr anchor="ctr"/>
                </a:tc>
                <a:extLst>
                  <a:ext uri="{0D108BD9-81ED-4DB2-BD59-A6C34878D82A}">
                    <a16:rowId xmlns:a16="http://schemas.microsoft.com/office/drawing/2014/main" val="10006"/>
                  </a:ext>
                </a:extLst>
              </a:tr>
            </a:tbl>
          </a:graphicData>
        </a:graphic>
      </p:graphicFrame>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sz="quarter" idx="1"/>
          </p:nvPr>
        </p:nvSpPr>
        <p:spPr/>
        <p:txBody>
          <a:bodyPr/>
          <a:lstStyle/>
          <a:p>
            <a:r>
              <a:rPr lang="en-US" dirty="0"/>
              <a:t>Examples are used courtesy of </a:t>
            </a:r>
            <a:r>
              <a:rPr lang="en-US">
                <a:hlinkClick r:id="rId2"/>
              </a:rPr>
              <a:t>W3Schools</a:t>
            </a:r>
            <a:r>
              <a:rPr lang="en-US"/>
              <a:t>.</a:t>
            </a:r>
            <a:endParaRPr lang="en-US" dirty="0"/>
          </a:p>
          <a:p>
            <a:pPr>
              <a:buNone/>
            </a:pPr>
            <a:endParaRPr lang="en-US"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Display and Visibility</a:t>
            </a:r>
          </a:p>
        </p:txBody>
      </p:sp>
      <p:sp>
        <p:nvSpPr>
          <p:cNvPr id="3" name="Content Placeholder 2"/>
          <p:cNvSpPr>
            <a:spLocks noGrp="1"/>
          </p:cNvSpPr>
          <p:nvPr>
            <p:ph sz="quarter" idx="1"/>
          </p:nvPr>
        </p:nvSpPr>
        <p:spPr/>
        <p:txBody>
          <a:bodyPr/>
          <a:lstStyle/>
          <a:p>
            <a:r>
              <a:rPr lang="en-US" dirty="0"/>
              <a:t>The display property specifies if/how an element is displayed, and the visibility property specifies if an element should be visible or hidden.</a:t>
            </a:r>
          </a:p>
          <a:p>
            <a:endParaRPr lang="en-US" dirty="0"/>
          </a:p>
          <a:p>
            <a:pPr>
              <a:buNone/>
            </a:pPr>
            <a:r>
              <a:rPr lang="en-US" dirty="0">
                <a:hlinkClick r:id="rId2" action="ppaction://hlinkfile"/>
              </a:rPr>
              <a:t>Example</a:t>
            </a:r>
            <a:endParaRPr lang="en-US"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Display and Visibility</a:t>
            </a:r>
          </a:p>
        </p:txBody>
      </p:sp>
      <p:sp>
        <p:nvSpPr>
          <p:cNvPr id="3" name="Content Placeholder 2"/>
          <p:cNvSpPr>
            <a:spLocks noGrp="1"/>
          </p:cNvSpPr>
          <p:nvPr>
            <p:ph sz="quarter" idx="1"/>
          </p:nvPr>
        </p:nvSpPr>
        <p:spPr/>
        <p:txBody>
          <a:bodyPr>
            <a:normAutofit fontScale="77500" lnSpcReduction="20000"/>
          </a:bodyPr>
          <a:lstStyle/>
          <a:p>
            <a:pPr>
              <a:buNone/>
            </a:pPr>
            <a:r>
              <a:rPr lang="en-US" b="1" dirty="0"/>
              <a:t>Hiding an Element - </a:t>
            </a:r>
            <a:r>
              <a:rPr lang="en-US" b="1" dirty="0" err="1"/>
              <a:t>display:none</a:t>
            </a:r>
            <a:r>
              <a:rPr lang="en-US" b="1" dirty="0"/>
              <a:t> or </a:t>
            </a:r>
            <a:r>
              <a:rPr lang="en-US" b="1" dirty="0" err="1"/>
              <a:t>visibility:hidden</a:t>
            </a:r>
            <a:endParaRPr lang="en-US" b="1" dirty="0"/>
          </a:p>
          <a:p>
            <a:r>
              <a:rPr lang="en-US" dirty="0"/>
              <a:t>Hiding an element can be done by setting the display property to "none" or the visibility property to "hidden". However, notice that these two methods produce different results:</a:t>
            </a:r>
          </a:p>
          <a:p>
            <a:r>
              <a:rPr lang="en-US" dirty="0" err="1"/>
              <a:t>visibility:hidden</a:t>
            </a:r>
            <a:r>
              <a:rPr lang="en-US" dirty="0"/>
              <a:t> hides an element, but it will still take up the same space as before. The element will be hidden, but still affect the layout.</a:t>
            </a:r>
          </a:p>
          <a:p>
            <a:endParaRPr lang="en-US" dirty="0"/>
          </a:p>
          <a:p>
            <a:pPr>
              <a:buNone/>
            </a:pPr>
            <a:r>
              <a:rPr lang="en-US" b="1" dirty="0">
                <a:hlinkClick r:id="rId2" action="ppaction://hlinkfile"/>
              </a:rPr>
              <a:t>Example</a:t>
            </a:r>
            <a:endParaRPr lang="en-US" b="1" dirty="0"/>
          </a:p>
          <a:p>
            <a:pPr lvl="1">
              <a:buNone/>
            </a:pPr>
            <a:r>
              <a:rPr lang="en-US" dirty="0"/>
              <a:t>	h1.hidden {</a:t>
            </a:r>
            <a:r>
              <a:rPr lang="en-US" dirty="0" err="1"/>
              <a:t>visibility:hidden</a:t>
            </a:r>
            <a:r>
              <a:rPr lang="en-US" dirty="0"/>
              <a:t>;} </a:t>
            </a:r>
          </a:p>
          <a:p>
            <a:r>
              <a:rPr lang="en-US" dirty="0" err="1"/>
              <a:t>display:none</a:t>
            </a:r>
            <a:r>
              <a:rPr lang="en-US" dirty="0"/>
              <a:t> hides an element, and it will not take up any space. The element will be hidden, and the page will be displayed as the element is not there:</a:t>
            </a:r>
          </a:p>
          <a:p>
            <a:pPr>
              <a:buNone/>
            </a:pPr>
            <a:r>
              <a:rPr lang="en-US" b="1" dirty="0">
                <a:hlinkClick r:id="rId3" action="ppaction://hlinkfile"/>
              </a:rPr>
              <a:t>Example</a:t>
            </a:r>
            <a:endParaRPr lang="en-US" b="1" dirty="0"/>
          </a:p>
          <a:p>
            <a:pPr lvl="1">
              <a:buNone/>
            </a:pPr>
            <a:r>
              <a:rPr lang="en-US" dirty="0"/>
              <a:t>	h1.hidden {</a:t>
            </a:r>
            <a:r>
              <a:rPr lang="en-US" dirty="0" err="1"/>
              <a:t>display:none</a:t>
            </a:r>
            <a:r>
              <a:rPr lang="en-US" dirty="0"/>
              <a:t>;}</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Display and Visibility</a:t>
            </a:r>
          </a:p>
        </p:txBody>
      </p:sp>
      <p:sp>
        <p:nvSpPr>
          <p:cNvPr id="3" name="Content Placeholder 2"/>
          <p:cNvSpPr>
            <a:spLocks noGrp="1"/>
          </p:cNvSpPr>
          <p:nvPr>
            <p:ph sz="quarter" idx="1"/>
          </p:nvPr>
        </p:nvSpPr>
        <p:spPr/>
        <p:txBody>
          <a:bodyPr>
            <a:normAutofit fontScale="85000" lnSpcReduction="20000"/>
          </a:bodyPr>
          <a:lstStyle/>
          <a:p>
            <a:pPr>
              <a:buNone/>
            </a:pPr>
            <a:r>
              <a:rPr lang="en-US" b="1" dirty="0"/>
              <a:t>CSS Display - Block and Inline Elements</a:t>
            </a:r>
          </a:p>
          <a:p>
            <a:pPr>
              <a:buNone/>
            </a:pPr>
            <a:endParaRPr lang="en-US" b="1" dirty="0"/>
          </a:p>
          <a:p>
            <a:r>
              <a:rPr lang="en-US" dirty="0"/>
              <a:t>A block element is an element that takes up the full width available, and has a line break before and after it.</a:t>
            </a:r>
          </a:p>
          <a:p>
            <a:pPr>
              <a:buNone/>
            </a:pPr>
            <a:r>
              <a:rPr lang="en-US" dirty="0"/>
              <a:t>Examples of block elements:</a:t>
            </a:r>
          </a:p>
          <a:p>
            <a:pPr lvl="1"/>
            <a:r>
              <a:rPr lang="en-US" dirty="0"/>
              <a:t>&lt;h1&gt;</a:t>
            </a:r>
          </a:p>
          <a:p>
            <a:pPr lvl="1"/>
            <a:r>
              <a:rPr lang="en-US" dirty="0"/>
              <a:t>&lt;p&gt;</a:t>
            </a:r>
          </a:p>
          <a:p>
            <a:pPr lvl="1"/>
            <a:r>
              <a:rPr lang="en-US" dirty="0"/>
              <a:t>&lt;div&gt;</a:t>
            </a:r>
          </a:p>
          <a:p>
            <a:pPr lvl="1"/>
            <a:endParaRPr lang="en-US" dirty="0"/>
          </a:p>
          <a:p>
            <a:r>
              <a:rPr lang="en-US" dirty="0"/>
              <a:t>An inline element only takes up as much width as necessary, and does not force line breaks.</a:t>
            </a:r>
          </a:p>
          <a:p>
            <a:pPr>
              <a:buNone/>
            </a:pPr>
            <a:r>
              <a:rPr lang="en-US" dirty="0"/>
              <a:t>Examples of inline elements:</a:t>
            </a:r>
          </a:p>
          <a:p>
            <a:pPr lvl="1"/>
            <a:r>
              <a:rPr lang="en-US" dirty="0"/>
              <a:t>&lt;span&gt;</a:t>
            </a:r>
          </a:p>
          <a:p>
            <a:pPr lvl="1"/>
            <a:r>
              <a:rPr lang="en-US" dirty="0"/>
              <a:t>&lt;a&gt;</a:t>
            </a:r>
          </a:p>
          <a:p>
            <a:endParaRPr lang="en-US"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Display and Visibility</a:t>
            </a:r>
          </a:p>
        </p:txBody>
      </p:sp>
      <p:sp>
        <p:nvSpPr>
          <p:cNvPr id="3" name="Content Placeholder 2"/>
          <p:cNvSpPr>
            <a:spLocks noGrp="1"/>
          </p:cNvSpPr>
          <p:nvPr>
            <p:ph sz="quarter" idx="1"/>
          </p:nvPr>
        </p:nvSpPr>
        <p:spPr/>
        <p:txBody>
          <a:bodyPr>
            <a:normAutofit fontScale="70000" lnSpcReduction="20000"/>
          </a:bodyPr>
          <a:lstStyle/>
          <a:p>
            <a:pPr>
              <a:buNone/>
            </a:pPr>
            <a:r>
              <a:rPr lang="en-US" b="1" dirty="0"/>
              <a:t>Changing How an Element is Displayed</a:t>
            </a:r>
          </a:p>
          <a:p>
            <a:pPr>
              <a:buNone/>
            </a:pPr>
            <a:endParaRPr lang="en-US" b="1" dirty="0"/>
          </a:p>
          <a:p>
            <a:r>
              <a:rPr lang="en-US" dirty="0"/>
              <a:t>Changing an inline element to a block element, or vice versa, can be useful for making the page look a specific way, and still follow web standards.</a:t>
            </a:r>
          </a:p>
          <a:p>
            <a:r>
              <a:rPr lang="en-US" dirty="0"/>
              <a:t>The following example displays list items as inline elements:</a:t>
            </a:r>
          </a:p>
          <a:p>
            <a:pPr>
              <a:buNone/>
            </a:pPr>
            <a:endParaRPr lang="en-US" b="1" dirty="0"/>
          </a:p>
          <a:p>
            <a:pPr>
              <a:buNone/>
            </a:pPr>
            <a:r>
              <a:rPr lang="en-US" b="1" dirty="0">
                <a:hlinkClick r:id="rId2" action="ppaction://hlinkfile"/>
              </a:rPr>
              <a:t>Example</a:t>
            </a:r>
            <a:endParaRPr lang="en-US" b="1" dirty="0"/>
          </a:p>
          <a:p>
            <a:pPr lvl="1">
              <a:buNone/>
            </a:pPr>
            <a:r>
              <a:rPr lang="en-US" dirty="0"/>
              <a:t>	</a:t>
            </a:r>
            <a:r>
              <a:rPr lang="en-US" dirty="0" err="1"/>
              <a:t>li</a:t>
            </a:r>
            <a:r>
              <a:rPr lang="en-US" dirty="0"/>
              <a:t> {</a:t>
            </a:r>
            <a:r>
              <a:rPr lang="en-US" dirty="0" err="1"/>
              <a:t>display:inline</a:t>
            </a:r>
            <a:r>
              <a:rPr lang="en-US" dirty="0"/>
              <a:t>;} </a:t>
            </a:r>
          </a:p>
          <a:p>
            <a:pPr lvl="1">
              <a:buNone/>
            </a:pPr>
            <a:endParaRPr lang="en-US" dirty="0"/>
          </a:p>
          <a:p>
            <a:r>
              <a:rPr lang="en-US" dirty="0"/>
              <a:t>The following example displays span elements as block elements:</a:t>
            </a:r>
          </a:p>
          <a:p>
            <a:pPr>
              <a:buNone/>
            </a:pPr>
            <a:r>
              <a:rPr lang="en-US" b="1" dirty="0">
                <a:hlinkClick r:id="rId3" action="ppaction://hlinkfile"/>
              </a:rPr>
              <a:t>Example</a:t>
            </a:r>
            <a:endParaRPr lang="en-US" b="1" dirty="0"/>
          </a:p>
          <a:p>
            <a:pPr lvl="1">
              <a:buNone/>
            </a:pPr>
            <a:r>
              <a:rPr lang="en-US" dirty="0"/>
              <a:t>	span {</a:t>
            </a:r>
            <a:r>
              <a:rPr lang="en-US" dirty="0" err="1"/>
              <a:t>display:block</a:t>
            </a:r>
            <a:r>
              <a:rPr lang="en-US" dirty="0"/>
              <a:t>;} </a:t>
            </a:r>
          </a:p>
          <a:p>
            <a:pPr>
              <a:buNone/>
            </a:pPr>
            <a:endParaRPr lang="en-US" b="1" dirty="0"/>
          </a:p>
          <a:p>
            <a:pPr>
              <a:buNone/>
            </a:pPr>
            <a:r>
              <a:rPr lang="en-US" b="1" dirty="0"/>
              <a:t>Note:</a:t>
            </a:r>
            <a:r>
              <a:rPr lang="en-US" dirty="0"/>
              <a:t> Changing the display type of an element changes only how the element is displayed, NOT what kind of element it is. For example: An inline element set to </a:t>
            </a:r>
            <a:r>
              <a:rPr lang="en-US" dirty="0" err="1"/>
              <a:t>display:block</a:t>
            </a:r>
            <a:r>
              <a:rPr lang="en-US" dirty="0"/>
              <a:t> is not allowed to have a block element nested inside of it.</a:t>
            </a:r>
          </a:p>
          <a:p>
            <a:endParaRPr lang="en-US" dirty="0"/>
          </a:p>
        </p:txBody>
      </p:sp>
    </p:spTree>
  </p:cSld>
  <p:clrMapOvr>
    <a:masterClrMapping/>
  </p:clrMapOvr>
  <p:transition>
    <p:fade thruBlk="1"/>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188</TotalTime>
  <Words>2595</Words>
  <Application>Microsoft Office PowerPoint</Application>
  <PresentationFormat>On-screen Show (4:3)</PresentationFormat>
  <Paragraphs>534</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Georgia</vt:lpstr>
      <vt:lpstr>Wingdings</vt:lpstr>
      <vt:lpstr>Wingdings 2</vt:lpstr>
      <vt:lpstr>Civic</vt:lpstr>
      <vt:lpstr>CSS Advanced</vt:lpstr>
      <vt:lpstr>CSS Grouping and Nesting Selectors</vt:lpstr>
      <vt:lpstr>CSS Grouping and Nesting Selectors</vt:lpstr>
      <vt:lpstr>CSS Dimension</vt:lpstr>
      <vt:lpstr>CSS Dimension Properties</vt:lpstr>
      <vt:lpstr>CSS Display and Visibility</vt:lpstr>
      <vt:lpstr>CSS Display and Visibility</vt:lpstr>
      <vt:lpstr>CSS Display and Visibility</vt:lpstr>
      <vt:lpstr>CSS Display and Visibility</vt:lpstr>
      <vt:lpstr>CSS Display and Visibility</vt:lpstr>
      <vt:lpstr>CSS Positioning</vt:lpstr>
      <vt:lpstr>CSS Positioning</vt:lpstr>
      <vt:lpstr>CSS Positioning</vt:lpstr>
      <vt:lpstr>CSS Positioning</vt:lpstr>
      <vt:lpstr>CSS Positioning</vt:lpstr>
      <vt:lpstr>CSS Positioning</vt:lpstr>
      <vt:lpstr>CSS Positioning</vt:lpstr>
      <vt:lpstr>CSS Positioning Properties</vt:lpstr>
      <vt:lpstr>CSS Float</vt:lpstr>
      <vt:lpstr>CSS Float</vt:lpstr>
      <vt:lpstr>CSS Float</vt:lpstr>
      <vt:lpstr>CSS Float</vt:lpstr>
      <vt:lpstr>CSS Float</vt:lpstr>
      <vt:lpstr>CSS Horizontal Align</vt:lpstr>
      <vt:lpstr>CSS Horizontal Align</vt:lpstr>
      <vt:lpstr>CSS Horizontal Align</vt:lpstr>
      <vt:lpstr>CSS Horizontal Align</vt:lpstr>
      <vt:lpstr>CSS Horizontal Align</vt:lpstr>
      <vt:lpstr>CSS Horizontal Align</vt:lpstr>
      <vt:lpstr>CSS Pseudo-classes</vt:lpstr>
      <vt:lpstr>CSS Pseudo-classes</vt:lpstr>
      <vt:lpstr>CSS Pseudo-classes</vt:lpstr>
      <vt:lpstr>CSS Pseudo-classes</vt:lpstr>
      <vt:lpstr>CSS Pseudo-classes</vt:lpstr>
      <vt:lpstr>CSS Pseudo-classes</vt:lpstr>
      <vt:lpstr>CSS Pseudo-classes</vt:lpstr>
      <vt:lpstr>CSS Pseudo-classes</vt:lpstr>
      <vt:lpstr>CSS Pseudo-classes</vt:lpstr>
      <vt:lpstr>CSS Pseudo-elements</vt:lpstr>
      <vt:lpstr>CSS Pseudo-elements</vt:lpstr>
      <vt:lpstr>CSS Pseudo-elements</vt:lpstr>
      <vt:lpstr>CSS Pseudo-elements</vt:lpstr>
      <vt:lpstr>CSS Pseudo-elements</vt:lpstr>
      <vt:lpstr>CSS Pseudo-elements</vt:lpstr>
      <vt:lpstr>CSS Pseudo-elements</vt:lpstr>
      <vt:lpstr>CSS Pseudo-elements</vt:lpstr>
      <vt:lpstr>CSS Images</vt:lpstr>
      <vt:lpstr>CSS Images</vt:lpstr>
      <vt:lpstr>CSS Images</vt:lpstr>
      <vt:lpstr>credits</vt:lpstr>
    </vt:vector>
  </TitlesOfParts>
  <Company>Sacred Heart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shu</dc:creator>
  <cp:lastModifiedBy>Joshua Randall</cp:lastModifiedBy>
  <cp:revision>35</cp:revision>
  <dcterms:created xsi:type="dcterms:W3CDTF">2010-08-26T16:14:10Z</dcterms:created>
  <dcterms:modified xsi:type="dcterms:W3CDTF">2020-01-31T20:59:46Z</dcterms:modified>
</cp:coreProperties>
</file>