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8"/>
  </p:notesMasterIdLst>
  <p:sldIdLst>
    <p:sldId id="294" r:id="rId2"/>
    <p:sldId id="256" r:id="rId3"/>
    <p:sldId id="257" r:id="rId4"/>
    <p:sldId id="258" r:id="rId5"/>
    <p:sldId id="259" r:id="rId6"/>
    <p:sldId id="274" r:id="rId7"/>
    <p:sldId id="260" r:id="rId8"/>
    <p:sldId id="296" r:id="rId9"/>
    <p:sldId id="261" r:id="rId10"/>
    <p:sldId id="263" r:id="rId11"/>
    <p:sldId id="264" r:id="rId12"/>
    <p:sldId id="265" r:id="rId13"/>
    <p:sldId id="266" r:id="rId14"/>
    <p:sldId id="267" r:id="rId15"/>
    <p:sldId id="268" r:id="rId16"/>
    <p:sldId id="269" r:id="rId17"/>
    <p:sldId id="270" r:id="rId18"/>
    <p:sldId id="272" r:id="rId19"/>
    <p:sldId id="273"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5"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167" autoAdjust="0"/>
  </p:normalViewPr>
  <p:slideViewPr>
    <p:cSldViewPr>
      <p:cViewPr varScale="1">
        <p:scale>
          <a:sx n="113" d="100"/>
          <a:sy n="113" d="100"/>
        </p:scale>
        <p:origin x="1554"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28C403-F4A8-495C-BDAA-4888030A95A1}" type="datetimeFigureOut">
              <a:rPr lang="en-US" smtClean="0"/>
              <a:pPr/>
              <a:t>9/14/2015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E625F3-808A-459B-BA1D-1261D4952AA1}" type="slidenum">
              <a:rPr lang="en-US" smtClean="0"/>
              <a:pPr/>
              <a:t>‹#›</a:t>
            </a:fld>
            <a:endParaRPr lang="en-US"/>
          </a:p>
        </p:txBody>
      </p:sp>
    </p:spTree>
    <p:extLst>
      <p:ext uri="{BB962C8B-B14F-4D97-AF65-F5344CB8AC3E}">
        <p14:creationId xmlns:p14="http://schemas.microsoft.com/office/powerpoint/2010/main" val="2526094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purpose of a web browser (like Internet Explorer or Firefox) is to read HTML documents and display them as web pages. </a:t>
            </a:r>
          </a:p>
          <a:p>
            <a:endParaRPr lang="en-US" dirty="0" smtClean="0"/>
          </a:p>
          <a:p>
            <a:r>
              <a:rPr lang="en-US" dirty="0" smtClean="0"/>
              <a:t>The browser does not display the HTML tags, but uses the tags to interpret the content of the page:</a:t>
            </a:r>
          </a:p>
          <a:p>
            <a:endParaRPr lang="en-US" dirty="0" smtClean="0"/>
          </a:p>
          <a:p>
            <a:r>
              <a:rPr lang="en-US" dirty="0" smtClean="0"/>
              <a:t>&lt;html&gt;</a:t>
            </a:r>
            <a:br>
              <a:rPr lang="en-US" dirty="0" smtClean="0"/>
            </a:br>
            <a:r>
              <a:rPr lang="en-US" dirty="0" smtClean="0"/>
              <a:t>&lt;body&gt;</a:t>
            </a:r>
            <a:br>
              <a:rPr lang="en-US" dirty="0" smtClean="0"/>
            </a:br>
            <a:r>
              <a:rPr lang="en-US" dirty="0" smtClean="0"/>
              <a:t/>
            </a:r>
            <a:br>
              <a:rPr lang="en-US" dirty="0" smtClean="0"/>
            </a:br>
            <a:r>
              <a:rPr lang="en-US" dirty="0" smtClean="0"/>
              <a:t>&lt;h1&gt;My First Heading&lt;/h1&gt;</a:t>
            </a:r>
            <a:br>
              <a:rPr lang="en-US" dirty="0" smtClean="0"/>
            </a:br>
            <a:r>
              <a:rPr lang="en-US" dirty="0" smtClean="0"/>
              <a:t/>
            </a:r>
            <a:br>
              <a:rPr lang="en-US" dirty="0" smtClean="0"/>
            </a:br>
            <a:r>
              <a:rPr lang="en-US" dirty="0" smtClean="0"/>
              <a:t>&lt;p&gt;My first paragraph.&lt;/p&gt;</a:t>
            </a:r>
            <a:br>
              <a:rPr lang="en-US" dirty="0" smtClean="0"/>
            </a:br>
            <a:r>
              <a:rPr lang="en-US" dirty="0" smtClean="0"/>
              <a:t/>
            </a:r>
            <a:br>
              <a:rPr lang="en-US" dirty="0" smtClean="0"/>
            </a:br>
            <a:r>
              <a:rPr lang="en-US" dirty="0" smtClean="0"/>
              <a:t>&lt;/body&gt;</a:t>
            </a:r>
            <a:br>
              <a:rPr lang="en-US" dirty="0" smtClean="0"/>
            </a:br>
            <a:r>
              <a:rPr lang="en-US" dirty="0" smtClean="0"/>
              <a:t>&lt;/html&gt;</a:t>
            </a:r>
          </a:p>
          <a:p>
            <a:endParaRPr lang="en-US" dirty="0" smtClean="0"/>
          </a:p>
          <a:p>
            <a:r>
              <a:rPr lang="en-US" b="1" dirty="0" smtClean="0"/>
              <a:t>Example Explained</a:t>
            </a:r>
          </a:p>
          <a:p>
            <a:r>
              <a:rPr lang="en-US" dirty="0" smtClean="0"/>
              <a:t>The text between &lt;html&gt; and &lt;/html&gt; describes the web page</a:t>
            </a:r>
          </a:p>
          <a:p>
            <a:r>
              <a:rPr lang="en-US" dirty="0" smtClean="0"/>
              <a:t>The text between &lt;body&gt; and &lt;/body&gt; is the visible page content</a:t>
            </a:r>
          </a:p>
          <a:p>
            <a:r>
              <a:rPr lang="en-US" dirty="0" smtClean="0"/>
              <a:t>The text between &lt;h1&gt; and &lt;/h1&gt; is displayed as a heading</a:t>
            </a:r>
          </a:p>
          <a:p>
            <a:r>
              <a:rPr lang="en-US" dirty="0" smtClean="0"/>
              <a:t>The text between &lt;p&gt; and &lt;/p&gt; is displayed as a paragraph</a:t>
            </a:r>
          </a:p>
          <a:p>
            <a:endParaRPr lang="en-US" dirty="0"/>
          </a:p>
        </p:txBody>
      </p:sp>
      <p:sp>
        <p:nvSpPr>
          <p:cNvPr id="4" name="Slide Number Placeholder 3"/>
          <p:cNvSpPr>
            <a:spLocks noGrp="1"/>
          </p:cNvSpPr>
          <p:nvPr>
            <p:ph type="sldNum" sz="quarter" idx="10"/>
          </p:nvPr>
        </p:nvSpPr>
        <p:spPr/>
        <p:txBody>
          <a:bodyPr/>
          <a:lstStyle/>
          <a:p>
            <a:fld id="{D9E625F3-808A-459B-BA1D-1261D4952AA1}" type="slidenum">
              <a:rPr lang="en-US" smtClean="0"/>
              <a:pPr/>
              <a:t>4</a:t>
            </a:fld>
            <a:endParaRPr lang="en-US"/>
          </a:p>
        </p:txBody>
      </p:sp>
    </p:spTree>
    <p:extLst>
      <p:ext uri="{BB962C8B-B14F-4D97-AF65-F5344CB8AC3E}">
        <p14:creationId xmlns:p14="http://schemas.microsoft.com/office/powerpoint/2010/main" val="4182004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08D4886-9BEF-492B-9C79-4A86FBB45E70}" type="datetimeFigureOut">
              <a:rPr lang="en-US" smtClean="0"/>
              <a:pPr/>
              <a:t>9/14/2015</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E6F81B2-CAA7-46F3-AE14-BCE71F4EEA84}"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08D4886-9BEF-492B-9C79-4A86FBB45E70}" type="datetimeFigureOut">
              <a:rPr lang="en-US" smtClean="0"/>
              <a:pPr/>
              <a:t>9/14/2015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F81B2-CAA7-46F3-AE14-BCE71F4EEA8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E6F81B2-CAA7-46F3-AE14-BCE71F4EEA84}"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08D4886-9BEF-492B-9C79-4A86FBB45E70}" type="datetimeFigureOut">
              <a:rPr lang="en-US" smtClean="0"/>
              <a:pPr/>
              <a:t>9/14/2015</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08D4886-9BEF-492B-9C79-4A86FBB45E70}" type="datetimeFigureOut">
              <a:rPr lang="en-US" smtClean="0"/>
              <a:pPr/>
              <a:t>9/14/2015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2E6F81B2-CAA7-46F3-AE14-BCE71F4EEA84}"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708D4886-9BEF-492B-9C79-4A86FBB45E70}" type="datetimeFigureOut">
              <a:rPr lang="en-US" smtClean="0"/>
              <a:pPr/>
              <a:t>9/14/2015</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E6F81B2-CAA7-46F3-AE14-BCE71F4EEA84}"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708D4886-9BEF-492B-9C79-4A86FBB45E70}" type="datetimeFigureOut">
              <a:rPr lang="en-US" smtClean="0"/>
              <a:pPr/>
              <a:t>9/14/2015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6F81B2-CAA7-46F3-AE14-BCE71F4EEA84}"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08D4886-9BEF-492B-9C79-4A86FBB45E70}" type="datetimeFigureOut">
              <a:rPr lang="en-US" smtClean="0"/>
              <a:pPr/>
              <a:t>9/14/2015</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2E6F81B2-CAA7-46F3-AE14-BCE71F4EEA84}"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08D4886-9BEF-492B-9C79-4A86FBB45E70}" type="datetimeFigureOut">
              <a:rPr lang="en-US" smtClean="0"/>
              <a:pPr/>
              <a:t>9/14/2015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2E6F81B2-CAA7-46F3-AE14-BCE71F4EEA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708D4886-9BEF-492B-9C79-4A86FBB45E70}" type="datetimeFigureOut">
              <a:rPr lang="en-US" smtClean="0"/>
              <a:pPr/>
              <a:t>9/14/2015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E6F81B2-CAA7-46F3-AE14-BCE71F4EEA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E6F81B2-CAA7-46F3-AE14-BCE71F4EEA84}"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708D4886-9BEF-492B-9C79-4A86FBB45E70}" type="datetimeFigureOut">
              <a:rPr lang="en-US" smtClean="0"/>
              <a:pPr/>
              <a:t>9/14/2015</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E6F81B2-CAA7-46F3-AE14-BCE71F4EEA84}"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708D4886-9BEF-492B-9C79-4A86FBB45E70}" type="datetimeFigureOut">
              <a:rPr lang="en-US" smtClean="0"/>
              <a:pPr/>
              <a:t>9/14/2015</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08D4886-9BEF-492B-9C79-4A86FBB45E70}" type="datetimeFigureOut">
              <a:rPr lang="en-US" smtClean="0"/>
              <a:pPr/>
              <a:t>9/14/2015</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2E6F81B2-CAA7-46F3-AE14-BCE71F4EEA84}"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link.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flower.jp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link.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eadings.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r.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comment.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paragraph.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paragraph_no_closing_tags.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br.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output2.html" TargetMode="External"/><Relationship Id="rId2" Type="http://schemas.openxmlformats.org/officeDocument/2006/relationships/hyperlink" Target="output1.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hyperlink" Target="http://www.w3schools.com/default.as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page1.htm" TargetMode="External"/><Relationship Id="rId2" Type="http://schemas.openxmlformats.org/officeDocument/2006/relationships/hyperlink" Target="mainpage.htm" TargetMode="External"/><Relationship Id="rId1" Type="http://schemas.openxmlformats.org/officeDocument/2006/relationships/slideLayout" Target="../slideLayouts/slideLayout2.xml"/><Relationship Id="rId4" Type="http://schemas.openxmlformats.org/officeDocument/2006/relationships/hyperlink" Target="page2.ht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eading.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dirty="0" smtClean="0"/>
              <a:t>HTML Introduction, Elements, Attributes, Headings, Paragraphs</a:t>
            </a:r>
            <a:endParaRPr lang="en-US" sz="2200" dirty="0"/>
          </a:p>
        </p:txBody>
      </p:sp>
      <p:sp>
        <p:nvSpPr>
          <p:cNvPr id="4" name="Content Placeholder 3"/>
          <p:cNvSpPr txBox="1">
            <a:spLocks noGrp="1"/>
          </p:cNvSpPr>
          <p:nvPr>
            <p:ph sz="quarter" idx="1"/>
          </p:nvPr>
        </p:nvSpPr>
        <p:spPr>
          <a:xfrm>
            <a:off x="928360" y="1527048"/>
            <a:ext cx="7250703" cy="3133165"/>
          </a:xfrm>
          <a:prstGeom prst="rect">
            <a:avLst/>
          </a:prstGeom>
          <a:noFill/>
        </p:spPr>
        <p:txBody>
          <a:bodyPr wrap="none" rtlCol="0">
            <a:spAutoFit/>
          </a:bodyPr>
          <a:lstStyle/>
          <a:p>
            <a:pPr algn="ctr">
              <a:buNone/>
            </a:pPr>
            <a:endParaRPr lang="en-US" sz="2000" b="1" dirty="0" smtClean="0"/>
          </a:p>
          <a:p>
            <a:pPr algn="ctr">
              <a:buNone/>
            </a:pPr>
            <a:r>
              <a:rPr lang="en-US" sz="2000" b="1" dirty="0" smtClean="0"/>
              <a:t>Class 01</a:t>
            </a:r>
          </a:p>
          <a:p>
            <a:pPr algn="ctr">
              <a:buNone/>
            </a:pPr>
            <a:endParaRPr lang="en-US" sz="2000" b="1" dirty="0" smtClean="0"/>
          </a:p>
          <a:p>
            <a:pPr algn="ctr">
              <a:buNone/>
            </a:pPr>
            <a:endParaRPr lang="en-US" b="1" dirty="0" smtClean="0"/>
          </a:p>
          <a:p>
            <a:pPr>
              <a:buNone/>
            </a:pPr>
            <a:r>
              <a:rPr lang="en-US" b="1" dirty="0" smtClean="0"/>
              <a:t>Course No.:</a:t>
            </a:r>
            <a:r>
              <a:rPr lang="en-US" dirty="0" smtClean="0"/>
              <a:t>	CS553</a:t>
            </a:r>
          </a:p>
          <a:p>
            <a:pPr>
              <a:buNone/>
            </a:pPr>
            <a:r>
              <a:rPr lang="en-US" b="1" dirty="0" smtClean="0"/>
              <a:t>Course Title:</a:t>
            </a:r>
            <a:r>
              <a:rPr lang="en-US" dirty="0" smtClean="0"/>
              <a:t> 	Web Design with JavaScript</a:t>
            </a:r>
          </a:p>
          <a:p>
            <a:pPr>
              <a:buNone/>
            </a:pPr>
            <a:r>
              <a:rPr lang="en-US" b="1" dirty="0" smtClean="0"/>
              <a:t>Instructor:</a:t>
            </a:r>
            <a:r>
              <a:rPr lang="en-US" dirty="0" smtClean="0"/>
              <a:t>	Joshua Randall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Basics</a:t>
            </a:r>
            <a:endParaRPr lang="en-US" dirty="0"/>
          </a:p>
        </p:txBody>
      </p:sp>
      <p:sp>
        <p:nvSpPr>
          <p:cNvPr id="3" name="Content Placeholder 2"/>
          <p:cNvSpPr>
            <a:spLocks noGrp="1"/>
          </p:cNvSpPr>
          <p:nvPr>
            <p:ph sz="quarter" idx="1"/>
          </p:nvPr>
        </p:nvSpPr>
        <p:spPr/>
        <p:txBody>
          <a:bodyPr/>
          <a:lstStyle/>
          <a:p>
            <a:pPr>
              <a:buNone/>
            </a:pPr>
            <a:r>
              <a:rPr lang="en-US" b="1" dirty="0" smtClean="0"/>
              <a:t>HTML Links</a:t>
            </a:r>
          </a:p>
          <a:p>
            <a:pPr>
              <a:buNone/>
            </a:pPr>
            <a:endParaRPr lang="en-US" dirty="0" smtClean="0"/>
          </a:p>
          <a:p>
            <a:r>
              <a:rPr lang="en-US" dirty="0" smtClean="0"/>
              <a:t>HTML links are defined with the &lt;a&gt; tag.</a:t>
            </a:r>
          </a:p>
          <a:p>
            <a:endParaRPr lang="en-US" dirty="0" smtClean="0"/>
          </a:p>
          <a:p>
            <a:pPr>
              <a:buNone/>
            </a:pPr>
            <a:r>
              <a:rPr lang="en-US" b="1" dirty="0" smtClean="0">
                <a:hlinkClick r:id="rId2" action="ppaction://hlinkfile"/>
              </a:rPr>
              <a:t>Example:</a:t>
            </a:r>
            <a:endParaRPr lang="en-US" b="1" dirty="0" smtClean="0"/>
          </a:p>
          <a:p>
            <a:pPr lvl="1">
              <a:buNone/>
            </a:pPr>
            <a:r>
              <a:rPr lang="en-US" dirty="0" smtClean="0"/>
              <a:t>	</a:t>
            </a:r>
            <a:r>
              <a:rPr lang="en-US" sz="1900" dirty="0" smtClean="0"/>
              <a:t>&lt;a </a:t>
            </a:r>
            <a:r>
              <a:rPr lang="en-US" sz="1900" dirty="0" err="1" smtClean="0"/>
              <a:t>href</a:t>
            </a:r>
            <a:r>
              <a:rPr lang="en-US" sz="1900" dirty="0" smtClean="0"/>
              <a:t>="http://www.google.com"&gt;This is a link&lt;/a&gt; </a:t>
            </a:r>
            <a:br>
              <a:rPr lang="en-US" sz="1900" dirty="0" smtClean="0"/>
            </a:br>
            <a:endParaRPr lang="en-US" sz="1900" dirty="0" smtClean="0"/>
          </a:p>
          <a:p>
            <a:pPr>
              <a:buNone/>
            </a:pPr>
            <a:r>
              <a:rPr lang="en-US" sz="2400" dirty="0" smtClean="0"/>
              <a:t>	Note: The link address is specified in the </a:t>
            </a:r>
            <a:r>
              <a:rPr lang="en-US" sz="2400" dirty="0" err="1" smtClean="0"/>
              <a:t>href</a:t>
            </a:r>
            <a:r>
              <a:rPr lang="en-US" sz="2400" dirty="0" smtClean="0"/>
              <a:t> attribute.</a:t>
            </a:r>
          </a:p>
          <a:p>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Basics</a:t>
            </a:r>
            <a:endParaRPr lang="en-US" dirty="0"/>
          </a:p>
        </p:txBody>
      </p:sp>
      <p:sp>
        <p:nvSpPr>
          <p:cNvPr id="3" name="Content Placeholder 2"/>
          <p:cNvSpPr>
            <a:spLocks noGrp="1"/>
          </p:cNvSpPr>
          <p:nvPr>
            <p:ph sz="quarter" idx="1"/>
          </p:nvPr>
        </p:nvSpPr>
        <p:spPr/>
        <p:txBody>
          <a:bodyPr/>
          <a:lstStyle/>
          <a:p>
            <a:pPr>
              <a:buNone/>
            </a:pPr>
            <a:r>
              <a:rPr lang="en-US" b="1" dirty="0" smtClean="0"/>
              <a:t>HTML Images</a:t>
            </a:r>
          </a:p>
          <a:p>
            <a:pPr>
              <a:buNone/>
            </a:pPr>
            <a:endParaRPr lang="en-US" b="1" dirty="0" smtClean="0"/>
          </a:p>
          <a:p>
            <a:r>
              <a:rPr lang="en-US" dirty="0" smtClean="0"/>
              <a:t>HTML images are defined with the &lt;</a:t>
            </a:r>
            <a:r>
              <a:rPr lang="en-US" dirty="0" err="1" smtClean="0"/>
              <a:t>img</a:t>
            </a:r>
            <a:r>
              <a:rPr lang="en-US" dirty="0" smtClean="0"/>
              <a:t>&gt; tag.</a:t>
            </a:r>
          </a:p>
          <a:p>
            <a:endParaRPr lang="en-US" dirty="0" smtClean="0"/>
          </a:p>
          <a:p>
            <a:pPr>
              <a:buNone/>
            </a:pPr>
            <a:r>
              <a:rPr lang="en-US" b="1" dirty="0" smtClean="0">
                <a:hlinkClick r:id="rId2" action="ppaction://hlinkfile"/>
              </a:rPr>
              <a:t>Example:</a:t>
            </a:r>
            <a:endParaRPr lang="en-US" b="1" dirty="0" smtClean="0"/>
          </a:p>
          <a:p>
            <a:pPr lvl="1">
              <a:buNone/>
            </a:pPr>
            <a:r>
              <a:rPr lang="en-US" sz="2000" dirty="0" smtClean="0"/>
              <a:t>	&lt;</a:t>
            </a:r>
            <a:r>
              <a:rPr lang="en-US" sz="2000" dirty="0" err="1" smtClean="0"/>
              <a:t>img</a:t>
            </a:r>
            <a:r>
              <a:rPr lang="en-US" sz="2000" dirty="0" smtClean="0"/>
              <a:t> </a:t>
            </a:r>
            <a:r>
              <a:rPr lang="en-US" sz="2000" dirty="0" err="1" smtClean="0"/>
              <a:t>src</a:t>
            </a:r>
            <a:r>
              <a:rPr lang="en-US" sz="2000" dirty="0" smtClean="0"/>
              <a:t>=“flower.jpg" width=“274" height=“184" /&gt; </a:t>
            </a:r>
            <a:br>
              <a:rPr lang="en-US" sz="2000" dirty="0" smtClean="0"/>
            </a:br>
            <a:endParaRPr lang="en-US" sz="2000" dirty="0" smtClean="0"/>
          </a:p>
          <a:p>
            <a:pPr>
              <a:buNone/>
            </a:pPr>
            <a:r>
              <a:rPr lang="en-US" sz="2400" dirty="0" smtClean="0"/>
              <a:t>	Note: The name and the size of the image are provided as attributes.</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HTML Elements</a:t>
            </a:r>
            <a:endParaRPr lang="en-US" dirty="0"/>
          </a:p>
        </p:txBody>
      </p:sp>
      <p:sp>
        <p:nvSpPr>
          <p:cNvPr id="3" name="Content Placeholder 2"/>
          <p:cNvSpPr>
            <a:spLocks noGrp="1"/>
          </p:cNvSpPr>
          <p:nvPr>
            <p:ph sz="quarter" idx="1"/>
          </p:nvPr>
        </p:nvSpPr>
        <p:spPr/>
        <p:txBody>
          <a:bodyPr>
            <a:normAutofit lnSpcReduction="10000"/>
          </a:bodyPr>
          <a:lstStyle/>
          <a:p>
            <a:r>
              <a:rPr lang="en-US" sz="2400" dirty="0" smtClean="0"/>
              <a:t>HTML documents are defined by HTML elements.</a:t>
            </a:r>
          </a:p>
          <a:p>
            <a:endParaRPr lang="en-US" dirty="0" smtClean="0"/>
          </a:p>
          <a:p>
            <a:pPr>
              <a:buNone/>
            </a:pPr>
            <a:r>
              <a:rPr lang="en-US" b="1" dirty="0" smtClean="0"/>
              <a:t>HTML Elements</a:t>
            </a:r>
          </a:p>
          <a:p>
            <a:r>
              <a:rPr lang="en-US" sz="2400" dirty="0" smtClean="0"/>
              <a:t>An HTML element is everything from the start tag to the end tag:</a:t>
            </a:r>
          </a:p>
          <a:p>
            <a:endParaRPr lang="en-US" sz="2400" dirty="0" smtClean="0"/>
          </a:p>
          <a:p>
            <a:pPr>
              <a:buNone/>
            </a:pPr>
            <a:endParaRPr lang="en-US" sz="2400" dirty="0" smtClean="0"/>
          </a:p>
          <a:p>
            <a:endParaRPr lang="en-US" sz="2400" dirty="0" smtClean="0"/>
          </a:p>
          <a:p>
            <a:pPr>
              <a:buNone/>
            </a:pPr>
            <a:endParaRPr lang="en-US" sz="2400" b="1" dirty="0" smtClean="0"/>
          </a:p>
          <a:p>
            <a:pPr>
              <a:buNone/>
            </a:pPr>
            <a:r>
              <a:rPr lang="en-US" sz="2400" b="1" dirty="0" smtClean="0"/>
              <a:t>*</a:t>
            </a:r>
            <a:r>
              <a:rPr lang="en-US" sz="2400" dirty="0" smtClean="0"/>
              <a:t> The start tag is often called the </a:t>
            </a:r>
            <a:r>
              <a:rPr lang="en-US" sz="2400" b="1" dirty="0" smtClean="0"/>
              <a:t>opening tag</a:t>
            </a:r>
            <a:r>
              <a:rPr lang="en-US" sz="2400" dirty="0" smtClean="0"/>
              <a:t>. The end tag is often called the </a:t>
            </a:r>
            <a:r>
              <a:rPr lang="en-US" sz="2400" b="1" dirty="0" smtClean="0"/>
              <a:t>closing tag</a:t>
            </a:r>
            <a:r>
              <a:rPr lang="en-US" sz="2400" dirty="0" smtClean="0"/>
              <a:t>.</a:t>
            </a:r>
          </a:p>
          <a:p>
            <a:endParaRPr lang="en-US" dirty="0"/>
          </a:p>
        </p:txBody>
      </p:sp>
      <p:graphicFrame>
        <p:nvGraphicFramePr>
          <p:cNvPr id="4" name="Table 3"/>
          <p:cNvGraphicFramePr>
            <a:graphicFrameLocks noGrp="1"/>
          </p:cNvGraphicFramePr>
          <p:nvPr/>
        </p:nvGraphicFramePr>
        <p:xfrm>
          <a:off x="495300" y="3657600"/>
          <a:ext cx="8153400" cy="1483360"/>
        </p:xfrm>
        <a:graphic>
          <a:graphicData uri="http://schemas.openxmlformats.org/drawingml/2006/table">
            <a:tbl>
              <a:tblPr firstRow="1" bandRow="1">
                <a:tableStyleId>{5C22544A-7EE6-4342-B048-85BDC9FD1C3A}</a:tableStyleId>
              </a:tblPr>
              <a:tblGrid>
                <a:gridCol w="2717800"/>
                <a:gridCol w="2717800"/>
                <a:gridCol w="2717800"/>
              </a:tblGrid>
              <a:tr h="370840">
                <a:tc>
                  <a:txBody>
                    <a:bodyPr/>
                    <a:lstStyle/>
                    <a:p>
                      <a:r>
                        <a:rPr lang="en-US" sz="1800" dirty="0" smtClean="0"/>
                        <a:t>Start tag * </a:t>
                      </a:r>
                      <a:endParaRPr lang="en-US" dirty="0"/>
                    </a:p>
                  </a:txBody>
                  <a:tcPr/>
                </a:tc>
                <a:tc>
                  <a:txBody>
                    <a:bodyPr/>
                    <a:lstStyle/>
                    <a:p>
                      <a:r>
                        <a:rPr lang="en-US" sz="1800" dirty="0" smtClean="0"/>
                        <a:t>Element content </a:t>
                      </a:r>
                      <a:endParaRPr lang="en-US" dirty="0"/>
                    </a:p>
                  </a:txBody>
                  <a:tcPr/>
                </a:tc>
                <a:tc>
                  <a:txBody>
                    <a:bodyPr/>
                    <a:lstStyle/>
                    <a:p>
                      <a:r>
                        <a:rPr lang="en-US" sz="1800" dirty="0" smtClean="0"/>
                        <a:t>End tag * </a:t>
                      </a:r>
                      <a:endParaRPr lang="en-US" dirty="0"/>
                    </a:p>
                  </a:txBody>
                  <a:tcPr/>
                </a:tc>
              </a:tr>
              <a:tr h="370840">
                <a:tc>
                  <a:txBody>
                    <a:bodyPr/>
                    <a:lstStyle/>
                    <a:p>
                      <a:r>
                        <a:rPr lang="en-US" sz="1800" dirty="0" smtClean="0"/>
                        <a:t>&lt;p&gt;</a:t>
                      </a:r>
                      <a:endParaRPr lang="en-US" dirty="0"/>
                    </a:p>
                  </a:txBody>
                  <a:tcPr/>
                </a:tc>
                <a:tc>
                  <a:txBody>
                    <a:bodyPr/>
                    <a:lstStyle/>
                    <a:p>
                      <a:r>
                        <a:rPr lang="en-US" sz="1800" dirty="0" smtClean="0"/>
                        <a:t>This is a paragraph </a:t>
                      </a:r>
                      <a:endParaRPr lang="en-US" dirty="0"/>
                    </a:p>
                  </a:txBody>
                  <a:tcPr/>
                </a:tc>
                <a:tc>
                  <a:txBody>
                    <a:bodyPr/>
                    <a:lstStyle/>
                    <a:p>
                      <a:r>
                        <a:rPr lang="en-US" sz="1800" dirty="0" smtClean="0"/>
                        <a:t>&lt;/p&gt;</a:t>
                      </a:r>
                      <a:endParaRPr lang="en-US" dirty="0"/>
                    </a:p>
                  </a:txBody>
                  <a:tcPr/>
                </a:tc>
              </a:tr>
              <a:tr h="370840">
                <a:tc>
                  <a:txBody>
                    <a:bodyPr/>
                    <a:lstStyle/>
                    <a:p>
                      <a:r>
                        <a:rPr lang="en-US" sz="1800" dirty="0" smtClean="0"/>
                        <a:t>&lt;a </a:t>
                      </a:r>
                      <a:r>
                        <a:rPr lang="en-US" sz="1800" dirty="0" err="1" smtClean="0"/>
                        <a:t>href</a:t>
                      </a:r>
                      <a:r>
                        <a:rPr lang="en-US" sz="1800" dirty="0" smtClean="0"/>
                        <a:t>="default.htm" &gt; </a:t>
                      </a:r>
                      <a:endParaRPr lang="en-US" dirty="0"/>
                    </a:p>
                  </a:txBody>
                  <a:tcPr/>
                </a:tc>
                <a:tc>
                  <a:txBody>
                    <a:bodyPr/>
                    <a:lstStyle/>
                    <a:p>
                      <a:r>
                        <a:rPr lang="en-US" sz="1800" dirty="0" smtClean="0"/>
                        <a:t>This is a link </a:t>
                      </a:r>
                      <a:endParaRPr lang="en-US" dirty="0"/>
                    </a:p>
                  </a:txBody>
                  <a:tcPr/>
                </a:tc>
                <a:tc>
                  <a:txBody>
                    <a:bodyPr/>
                    <a:lstStyle/>
                    <a:p>
                      <a:r>
                        <a:rPr lang="en-US" sz="1800" dirty="0" smtClean="0"/>
                        <a:t>&lt;/a&gt;</a:t>
                      </a:r>
                      <a:endParaRPr lang="en-US" dirty="0"/>
                    </a:p>
                  </a:txBody>
                  <a:tcPr/>
                </a:tc>
              </a:tr>
              <a:tr h="370840">
                <a:tc>
                  <a:txBody>
                    <a:bodyPr/>
                    <a:lstStyle/>
                    <a:p>
                      <a:r>
                        <a:rPr lang="en-US" sz="1800" dirty="0" smtClean="0"/>
                        <a:t>&lt;</a:t>
                      </a:r>
                      <a:r>
                        <a:rPr lang="en-US" sz="1800" dirty="0" err="1" smtClean="0"/>
                        <a:t>br</a:t>
                      </a:r>
                      <a:r>
                        <a:rPr lang="en-US" sz="1800" dirty="0" smtClean="0"/>
                        <a:t> /&gt;</a:t>
                      </a:r>
                      <a:endParaRPr lang="en-US" dirty="0"/>
                    </a:p>
                  </a:txBody>
                  <a:tcPr/>
                </a:tc>
                <a:tc>
                  <a:txBody>
                    <a:bodyPr/>
                    <a:lstStyle/>
                    <a:p>
                      <a:endParaRPr lang="en-US"/>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Elements</a:t>
            </a:r>
            <a:endParaRPr lang="en-US" dirty="0"/>
          </a:p>
        </p:txBody>
      </p:sp>
      <p:sp>
        <p:nvSpPr>
          <p:cNvPr id="3" name="Content Placeholder 2"/>
          <p:cNvSpPr>
            <a:spLocks noGrp="1"/>
          </p:cNvSpPr>
          <p:nvPr>
            <p:ph sz="quarter" idx="1"/>
          </p:nvPr>
        </p:nvSpPr>
        <p:spPr/>
        <p:txBody>
          <a:bodyPr>
            <a:normAutofit/>
          </a:bodyPr>
          <a:lstStyle/>
          <a:p>
            <a:pPr>
              <a:buNone/>
            </a:pPr>
            <a:r>
              <a:rPr lang="en-US" b="1" dirty="0" smtClean="0"/>
              <a:t>HTML Element Syntax</a:t>
            </a:r>
          </a:p>
          <a:p>
            <a:r>
              <a:rPr lang="en-US" sz="2000" dirty="0" smtClean="0"/>
              <a:t>An HTML element starts with a </a:t>
            </a:r>
            <a:r>
              <a:rPr lang="en-US" sz="2000" b="1" dirty="0" smtClean="0"/>
              <a:t>start tag / opening tag</a:t>
            </a:r>
          </a:p>
          <a:p>
            <a:endParaRPr lang="en-US" sz="2000" dirty="0" smtClean="0"/>
          </a:p>
          <a:p>
            <a:r>
              <a:rPr lang="en-US" sz="2000" dirty="0" smtClean="0"/>
              <a:t>An HTML element ends with an </a:t>
            </a:r>
            <a:r>
              <a:rPr lang="en-US" sz="2000" b="1" dirty="0" smtClean="0"/>
              <a:t>end tag / closing tag</a:t>
            </a:r>
          </a:p>
          <a:p>
            <a:endParaRPr lang="en-US" sz="2000" dirty="0" smtClean="0"/>
          </a:p>
          <a:p>
            <a:r>
              <a:rPr lang="en-US" sz="2000" dirty="0" smtClean="0"/>
              <a:t>The </a:t>
            </a:r>
            <a:r>
              <a:rPr lang="en-US" sz="2000" b="1" dirty="0" smtClean="0"/>
              <a:t>element content</a:t>
            </a:r>
            <a:r>
              <a:rPr lang="en-US" sz="2000" dirty="0" smtClean="0"/>
              <a:t> is everything between the start and the end tag</a:t>
            </a:r>
          </a:p>
          <a:p>
            <a:endParaRPr lang="en-US" sz="2000" dirty="0" smtClean="0"/>
          </a:p>
          <a:p>
            <a:r>
              <a:rPr lang="en-US" sz="2000" dirty="0" smtClean="0"/>
              <a:t>Some HTML elements have </a:t>
            </a:r>
            <a:r>
              <a:rPr lang="en-US" sz="2000" b="1" dirty="0" smtClean="0"/>
              <a:t>empty content</a:t>
            </a:r>
          </a:p>
          <a:p>
            <a:endParaRPr lang="en-US" sz="2000" dirty="0" smtClean="0"/>
          </a:p>
          <a:p>
            <a:r>
              <a:rPr lang="en-US" sz="2000" dirty="0" smtClean="0"/>
              <a:t>Empty elements are </a:t>
            </a:r>
            <a:r>
              <a:rPr lang="en-US" sz="2000" b="1" dirty="0" smtClean="0"/>
              <a:t>closed in the start tag</a:t>
            </a:r>
          </a:p>
          <a:p>
            <a:endParaRPr lang="en-US" sz="2000" dirty="0" smtClean="0"/>
          </a:p>
          <a:p>
            <a:r>
              <a:rPr lang="en-US" sz="2000" dirty="0" smtClean="0"/>
              <a:t>Most HTML elements can have </a:t>
            </a:r>
            <a:r>
              <a:rPr lang="en-US" sz="2000" b="1" dirty="0" smtClean="0"/>
              <a:t>attributes</a:t>
            </a:r>
            <a:endParaRPr lang="en-US" sz="2000"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Elements</a:t>
            </a:r>
            <a:endParaRPr lang="en-US" dirty="0"/>
          </a:p>
        </p:txBody>
      </p:sp>
      <p:sp>
        <p:nvSpPr>
          <p:cNvPr id="3" name="Content Placeholder 2"/>
          <p:cNvSpPr>
            <a:spLocks noGrp="1"/>
          </p:cNvSpPr>
          <p:nvPr>
            <p:ph sz="quarter" idx="1"/>
          </p:nvPr>
        </p:nvSpPr>
        <p:spPr/>
        <p:txBody>
          <a:bodyPr>
            <a:noAutofit/>
          </a:bodyPr>
          <a:lstStyle/>
          <a:p>
            <a:pPr>
              <a:buNone/>
            </a:pPr>
            <a:r>
              <a:rPr lang="en-US" sz="2400" b="1" dirty="0" smtClean="0"/>
              <a:t>Nested HTML Elements</a:t>
            </a:r>
          </a:p>
          <a:p>
            <a:r>
              <a:rPr lang="en-US" sz="2000" dirty="0" smtClean="0"/>
              <a:t>Most HTML elements can be nested (can contain other HTML elements).</a:t>
            </a:r>
          </a:p>
          <a:p>
            <a:r>
              <a:rPr lang="en-US" sz="2000" dirty="0" smtClean="0"/>
              <a:t>HTML documents consist of nested HTML elements.</a:t>
            </a:r>
          </a:p>
          <a:p>
            <a:endParaRPr lang="en-US" sz="2400" dirty="0" smtClean="0"/>
          </a:p>
          <a:p>
            <a:pPr>
              <a:buNone/>
            </a:pPr>
            <a:r>
              <a:rPr lang="en-US" sz="2400" b="1" dirty="0" smtClean="0"/>
              <a:t>HTML Document Example</a:t>
            </a:r>
          </a:p>
          <a:p>
            <a:pPr lvl="1">
              <a:buNone/>
            </a:pPr>
            <a:r>
              <a:rPr lang="en-US" sz="1500" dirty="0" smtClean="0"/>
              <a:t>	</a:t>
            </a:r>
            <a:r>
              <a:rPr lang="en-US" sz="2000" dirty="0" smtClean="0"/>
              <a:t>&lt;html&gt;</a:t>
            </a:r>
            <a:br>
              <a:rPr lang="en-US" sz="2000" dirty="0" smtClean="0"/>
            </a:br>
            <a:r>
              <a:rPr lang="en-US" sz="2000" dirty="0" smtClean="0"/>
              <a:t>&lt;body&gt;</a:t>
            </a:r>
            <a:br>
              <a:rPr lang="en-US" sz="2000" dirty="0" smtClean="0"/>
            </a:br>
            <a:r>
              <a:rPr lang="en-US" sz="2000" dirty="0" smtClean="0"/>
              <a:t>&lt;p&gt;This is my first paragraph.&lt;/p&gt;</a:t>
            </a:r>
            <a:br>
              <a:rPr lang="en-US" sz="2000" dirty="0" smtClean="0"/>
            </a:br>
            <a:r>
              <a:rPr lang="en-US" sz="2000" dirty="0" smtClean="0"/>
              <a:t>&lt;/body&gt;</a:t>
            </a:r>
            <a:br>
              <a:rPr lang="en-US" sz="2000" dirty="0" smtClean="0"/>
            </a:br>
            <a:r>
              <a:rPr lang="en-US" sz="2000" dirty="0" smtClean="0"/>
              <a:t>&lt;/html&gt; </a:t>
            </a:r>
          </a:p>
          <a:p>
            <a:pPr>
              <a:buNone/>
            </a:pPr>
            <a:endParaRPr lang="en-US" sz="2000" dirty="0" smtClean="0"/>
          </a:p>
          <a:p>
            <a:pPr>
              <a:buNone/>
            </a:pPr>
            <a:r>
              <a:rPr lang="en-US" sz="2000" dirty="0" smtClean="0"/>
              <a:t>The example above contains 3 HTML elements.</a:t>
            </a:r>
          </a:p>
          <a:p>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Elements</a:t>
            </a:r>
            <a:endParaRPr lang="en-US" dirty="0"/>
          </a:p>
        </p:txBody>
      </p:sp>
      <p:sp>
        <p:nvSpPr>
          <p:cNvPr id="3" name="Content Placeholder 2"/>
          <p:cNvSpPr>
            <a:spLocks noGrp="1"/>
          </p:cNvSpPr>
          <p:nvPr>
            <p:ph sz="quarter" idx="1"/>
          </p:nvPr>
        </p:nvSpPr>
        <p:spPr/>
        <p:txBody>
          <a:bodyPr>
            <a:normAutofit/>
          </a:bodyPr>
          <a:lstStyle/>
          <a:p>
            <a:pPr>
              <a:buNone/>
            </a:pPr>
            <a:r>
              <a:rPr lang="en-US" b="1" dirty="0" smtClean="0"/>
              <a:t>HTML Example Explained</a:t>
            </a:r>
          </a:p>
          <a:p>
            <a:endParaRPr lang="en-US" b="1" dirty="0" smtClean="0"/>
          </a:p>
          <a:p>
            <a:r>
              <a:rPr lang="en-US" b="1" dirty="0" smtClean="0"/>
              <a:t>The &lt;p&gt; element:</a:t>
            </a:r>
          </a:p>
          <a:p>
            <a:endParaRPr lang="en-US" dirty="0" smtClean="0"/>
          </a:p>
          <a:p>
            <a:pPr lvl="1">
              <a:buNone/>
            </a:pPr>
            <a:r>
              <a:rPr lang="en-US" dirty="0" smtClean="0"/>
              <a:t>&lt;p&gt;This is my first paragraph.&lt;/p&gt; </a:t>
            </a:r>
          </a:p>
          <a:p>
            <a:endParaRPr lang="en-US" dirty="0" smtClean="0"/>
          </a:p>
          <a:p>
            <a:r>
              <a:rPr lang="en-US" sz="2000" dirty="0" smtClean="0"/>
              <a:t>The &lt;p&gt; element defines a paragraph in the HTML document.</a:t>
            </a:r>
          </a:p>
          <a:p>
            <a:r>
              <a:rPr lang="en-US" sz="2000" dirty="0" smtClean="0"/>
              <a:t>The element has a start tag &lt;p&gt; and an end tag &lt;/p&gt;.</a:t>
            </a:r>
          </a:p>
          <a:p>
            <a:r>
              <a:rPr lang="en-US" sz="2000" dirty="0" smtClean="0"/>
              <a:t>The element content is: This is my first paragraph.</a:t>
            </a:r>
          </a:p>
          <a:p>
            <a:endParaRPr 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Elements</a:t>
            </a:r>
            <a:endParaRPr lang="en-US" dirty="0"/>
          </a:p>
        </p:txBody>
      </p:sp>
      <p:sp>
        <p:nvSpPr>
          <p:cNvPr id="3" name="Content Placeholder 2"/>
          <p:cNvSpPr>
            <a:spLocks noGrp="1"/>
          </p:cNvSpPr>
          <p:nvPr>
            <p:ph sz="quarter" idx="1"/>
          </p:nvPr>
        </p:nvSpPr>
        <p:spPr/>
        <p:txBody>
          <a:bodyPr>
            <a:normAutofit/>
          </a:bodyPr>
          <a:lstStyle/>
          <a:p>
            <a:pPr>
              <a:buNone/>
            </a:pPr>
            <a:r>
              <a:rPr lang="en-US" b="1" dirty="0" smtClean="0"/>
              <a:t>HTML Example Explained</a:t>
            </a:r>
          </a:p>
          <a:p>
            <a:endParaRPr lang="en-US" b="1" dirty="0" smtClean="0"/>
          </a:p>
          <a:p>
            <a:r>
              <a:rPr lang="en-US" b="1" dirty="0" smtClean="0"/>
              <a:t>The &lt;body&gt; element:</a:t>
            </a:r>
          </a:p>
          <a:p>
            <a:pPr>
              <a:buNone/>
            </a:pPr>
            <a:endParaRPr lang="en-US" dirty="0" smtClean="0"/>
          </a:p>
          <a:p>
            <a:pPr lvl="1">
              <a:buNone/>
            </a:pPr>
            <a:r>
              <a:rPr lang="en-US" dirty="0" smtClean="0"/>
              <a:t>	&lt;body&gt;</a:t>
            </a:r>
            <a:br>
              <a:rPr lang="en-US" dirty="0" smtClean="0"/>
            </a:br>
            <a:r>
              <a:rPr lang="en-US" dirty="0" smtClean="0"/>
              <a:t>&lt;p&gt;This is my first paragraph.&lt;/p&gt;</a:t>
            </a:r>
            <a:br>
              <a:rPr lang="en-US" dirty="0" smtClean="0"/>
            </a:br>
            <a:r>
              <a:rPr lang="en-US" dirty="0" smtClean="0"/>
              <a:t>&lt;/body&gt; </a:t>
            </a:r>
          </a:p>
          <a:p>
            <a:pPr lvl="1">
              <a:buNone/>
            </a:pPr>
            <a:endParaRPr lang="en-US" dirty="0" smtClean="0"/>
          </a:p>
          <a:p>
            <a:r>
              <a:rPr lang="en-US" sz="2000" dirty="0" smtClean="0"/>
              <a:t>The &lt;body&gt; element defines the body of the HTML document.</a:t>
            </a:r>
          </a:p>
          <a:p>
            <a:r>
              <a:rPr lang="en-US" sz="2000" dirty="0" smtClean="0"/>
              <a:t>The element has a start tag &lt;body&gt; and an end tag &lt;/body&gt;.</a:t>
            </a:r>
          </a:p>
          <a:p>
            <a:r>
              <a:rPr lang="en-US" sz="2000" dirty="0" smtClean="0"/>
              <a:t>The element content is another HTML element (a p element).</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Elements</a:t>
            </a:r>
            <a:endParaRPr lang="en-US" dirty="0"/>
          </a:p>
        </p:txBody>
      </p:sp>
      <p:sp>
        <p:nvSpPr>
          <p:cNvPr id="3" name="Content Placeholder 2"/>
          <p:cNvSpPr>
            <a:spLocks noGrp="1"/>
          </p:cNvSpPr>
          <p:nvPr>
            <p:ph sz="quarter" idx="1"/>
          </p:nvPr>
        </p:nvSpPr>
        <p:spPr/>
        <p:txBody>
          <a:bodyPr>
            <a:normAutofit fontScale="85000" lnSpcReduction="10000"/>
          </a:bodyPr>
          <a:lstStyle/>
          <a:p>
            <a:pPr>
              <a:buNone/>
            </a:pPr>
            <a:r>
              <a:rPr lang="en-US" sz="3300" b="1" dirty="0" smtClean="0"/>
              <a:t>HTML</a:t>
            </a:r>
            <a:r>
              <a:rPr lang="en-US" b="1" dirty="0" smtClean="0"/>
              <a:t> Example Explained</a:t>
            </a:r>
          </a:p>
          <a:p>
            <a:pPr>
              <a:buNone/>
            </a:pPr>
            <a:endParaRPr lang="en-US" b="1" dirty="0" smtClean="0"/>
          </a:p>
          <a:p>
            <a:r>
              <a:rPr lang="en-US" b="1" dirty="0" smtClean="0"/>
              <a:t>The &lt;html&gt; element:</a:t>
            </a:r>
            <a:endParaRPr lang="en-US" dirty="0" smtClean="0"/>
          </a:p>
          <a:p>
            <a:pPr lvl="1">
              <a:buNone/>
            </a:pPr>
            <a:r>
              <a:rPr lang="en-US" dirty="0" smtClean="0"/>
              <a:t>	&lt;html&gt;</a:t>
            </a:r>
            <a:br>
              <a:rPr lang="en-US" dirty="0" smtClean="0"/>
            </a:br>
            <a:r>
              <a:rPr lang="en-US" dirty="0" smtClean="0"/>
              <a:t/>
            </a:r>
            <a:br>
              <a:rPr lang="en-US" dirty="0" smtClean="0"/>
            </a:br>
            <a:r>
              <a:rPr lang="en-US" dirty="0" smtClean="0"/>
              <a:t>&lt;body&gt;</a:t>
            </a:r>
            <a:br>
              <a:rPr lang="en-US" dirty="0" smtClean="0"/>
            </a:br>
            <a:r>
              <a:rPr lang="en-US" dirty="0" smtClean="0"/>
              <a:t>&lt;p&gt;This is my first paragraph.&lt;/p&gt;</a:t>
            </a:r>
            <a:br>
              <a:rPr lang="en-US" dirty="0" smtClean="0"/>
            </a:br>
            <a:r>
              <a:rPr lang="en-US" dirty="0" smtClean="0"/>
              <a:t>&lt;/body&gt;</a:t>
            </a:r>
            <a:br>
              <a:rPr lang="en-US" dirty="0" smtClean="0"/>
            </a:br>
            <a:r>
              <a:rPr lang="en-US" dirty="0" smtClean="0"/>
              <a:t/>
            </a:r>
            <a:br>
              <a:rPr lang="en-US" dirty="0" smtClean="0"/>
            </a:br>
            <a:r>
              <a:rPr lang="en-US" dirty="0" smtClean="0"/>
              <a:t>&lt;/html&gt; </a:t>
            </a:r>
          </a:p>
          <a:p>
            <a:pPr>
              <a:buNone/>
            </a:pPr>
            <a:endParaRPr lang="en-US" dirty="0" smtClean="0"/>
          </a:p>
          <a:p>
            <a:r>
              <a:rPr lang="en-US" sz="2400" dirty="0" smtClean="0"/>
              <a:t>The &lt;html&gt; element defines the whole HTML document.</a:t>
            </a:r>
          </a:p>
          <a:p>
            <a:r>
              <a:rPr lang="en-US" sz="2400" dirty="0" smtClean="0"/>
              <a:t>The element has a start tag &lt;html&gt; and an end tag &lt;/html&gt;.</a:t>
            </a:r>
          </a:p>
          <a:p>
            <a:r>
              <a:rPr lang="en-US" sz="2400" dirty="0" smtClean="0"/>
              <a:t>The element content is another HTML element (the body element).</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HTML Elements</a:t>
            </a:r>
            <a:endParaRPr lang="en-US" dirty="0"/>
          </a:p>
        </p:txBody>
      </p:sp>
      <p:sp>
        <p:nvSpPr>
          <p:cNvPr id="3" name="Content Placeholder 2"/>
          <p:cNvSpPr>
            <a:spLocks noGrp="1"/>
          </p:cNvSpPr>
          <p:nvPr>
            <p:ph sz="quarter" idx="1"/>
          </p:nvPr>
        </p:nvSpPr>
        <p:spPr/>
        <p:txBody>
          <a:bodyPr>
            <a:normAutofit fontScale="92500" lnSpcReduction="20000"/>
          </a:bodyPr>
          <a:lstStyle/>
          <a:p>
            <a:pPr>
              <a:buNone/>
            </a:pPr>
            <a:r>
              <a:rPr lang="en-US" sz="2600" b="1" dirty="0" smtClean="0"/>
              <a:t>Empty HTML Elements</a:t>
            </a:r>
          </a:p>
          <a:p>
            <a:endParaRPr lang="en-US" sz="2000" dirty="0" smtClean="0"/>
          </a:p>
          <a:p>
            <a:r>
              <a:rPr lang="en-US" sz="2000" dirty="0" smtClean="0"/>
              <a:t>HTML elements with no content are called </a:t>
            </a:r>
            <a:r>
              <a:rPr lang="en-US" sz="2000" b="1" dirty="0" smtClean="0"/>
              <a:t>empty elements</a:t>
            </a:r>
            <a:r>
              <a:rPr lang="en-US" sz="2000" dirty="0" smtClean="0"/>
              <a:t>. Empty elements can be closed in the start tag.</a:t>
            </a:r>
          </a:p>
          <a:p>
            <a:endParaRPr lang="en-US" sz="2000" dirty="0" smtClean="0"/>
          </a:p>
          <a:p>
            <a:r>
              <a:rPr lang="en-US" sz="2000" dirty="0" smtClean="0"/>
              <a:t>&lt;</a:t>
            </a:r>
            <a:r>
              <a:rPr lang="en-US" sz="2000" dirty="0" err="1" smtClean="0"/>
              <a:t>br</a:t>
            </a:r>
            <a:r>
              <a:rPr lang="en-US" sz="2000" dirty="0" smtClean="0"/>
              <a:t>&gt; is an empty element without a closing tag (the &lt;</a:t>
            </a:r>
            <a:r>
              <a:rPr lang="en-US" sz="2000" dirty="0" err="1" smtClean="0"/>
              <a:t>br</a:t>
            </a:r>
            <a:r>
              <a:rPr lang="en-US" sz="2000" dirty="0" smtClean="0"/>
              <a:t>&gt; tag defines a line break).</a:t>
            </a:r>
          </a:p>
          <a:p>
            <a:endParaRPr lang="en-US" sz="2000" dirty="0" smtClean="0"/>
          </a:p>
          <a:p>
            <a:r>
              <a:rPr lang="en-US" sz="2000" dirty="0" smtClean="0"/>
              <a:t>In XHTML, XML, and future versions of HTML, all elements must be closed. </a:t>
            </a:r>
          </a:p>
          <a:p>
            <a:endParaRPr lang="en-US" sz="2000" dirty="0" smtClean="0"/>
          </a:p>
          <a:p>
            <a:r>
              <a:rPr lang="en-US" sz="2000" dirty="0" smtClean="0"/>
              <a:t>Adding a slash to the start tag, like &lt;</a:t>
            </a:r>
            <a:r>
              <a:rPr lang="en-US" sz="2000" dirty="0" err="1" smtClean="0"/>
              <a:t>br</a:t>
            </a:r>
            <a:r>
              <a:rPr lang="en-US" sz="2000" dirty="0" smtClean="0"/>
              <a:t> /&gt;, is the proper way of closing empty elements, accepted by HTML, XHTML and XML.</a:t>
            </a:r>
          </a:p>
          <a:p>
            <a:endParaRPr lang="en-US" sz="2000" dirty="0" smtClean="0"/>
          </a:p>
          <a:p>
            <a:r>
              <a:rPr lang="en-US" sz="2000" dirty="0" smtClean="0"/>
              <a:t>Even if &lt;</a:t>
            </a:r>
            <a:r>
              <a:rPr lang="en-US" sz="2000" dirty="0" err="1" smtClean="0"/>
              <a:t>br</a:t>
            </a:r>
            <a:r>
              <a:rPr lang="en-US" sz="2000" dirty="0" smtClean="0"/>
              <a:t>&gt; works in all browsers, writing &lt;</a:t>
            </a:r>
            <a:r>
              <a:rPr lang="en-US" sz="2000" dirty="0" err="1" smtClean="0"/>
              <a:t>br</a:t>
            </a:r>
            <a:r>
              <a:rPr lang="en-US" sz="2000" dirty="0" smtClean="0"/>
              <a:t> /&gt; instead is more future proof.</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Elements</a:t>
            </a:r>
            <a:endParaRPr lang="en-US" dirty="0"/>
          </a:p>
        </p:txBody>
      </p:sp>
      <p:sp>
        <p:nvSpPr>
          <p:cNvPr id="3" name="Content Placeholder 2"/>
          <p:cNvSpPr>
            <a:spLocks noGrp="1"/>
          </p:cNvSpPr>
          <p:nvPr>
            <p:ph sz="quarter" idx="1"/>
          </p:nvPr>
        </p:nvSpPr>
        <p:spPr/>
        <p:txBody>
          <a:bodyPr/>
          <a:lstStyle/>
          <a:p>
            <a:r>
              <a:rPr lang="en-US" b="1" dirty="0" smtClean="0"/>
              <a:t>HTML Tip: Use Lowercase Tags</a:t>
            </a:r>
          </a:p>
          <a:p>
            <a:endParaRPr lang="en-US" b="1" dirty="0" smtClean="0"/>
          </a:p>
          <a:p>
            <a:r>
              <a:rPr lang="en-US" sz="2400" dirty="0" smtClean="0"/>
              <a:t>HTML tags are not case sensitive: &lt;P&gt; means the same as &lt;p&gt;. Many web sites use uppercase HTML tags.</a:t>
            </a:r>
          </a:p>
          <a:p>
            <a:endParaRPr lang="en-US" sz="2400" dirty="0" smtClean="0"/>
          </a:p>
          <a:p>
            <a:r>
              <a:rPr lang="en-US" sz="2400" dirty="0" smtClean="0"/>
              <a:t>Use lowercase tags because the World Wide Web Consortium (W3C) </a:t>
            </a:r>
            <a:r>
              <a:rPr lang="en-US" sz="2400" b="1" dirty="0" smtClean="0"/>
              <a:t>recommends</a:t>
            </a:r>
            <a:r>
              <a:rPr lang="en-US" sz="2400" dirty="0" smtClean="0"/>
              <a:t> lowercase in HTML 4, and </a:t>
            </a:r>
            <a:r>
              <a:rPr lang="en-US" sz="2400" b="1" dirty="0" smtClean="0"/>
              <a:t>demands</a:t>
            </a:r>
            <a:r>
              <a:rPr lang="en-US" sz="2400" dirty="0" smtClean="0"/>
              <a:t> lowercase tags in future versions of (X)HTML.</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HTML Introduction</a:t>
            </a:r>
            <a:endParaRPr lang="en-US" dirty="0"/>
          </a:p>
        </p:txBody>
      </p:sp>
      <p:sp>
        <p:nvSpPr>
          <p:cNvPr id="5" name="Content Placeholder 4"/>
          <p:cNvSpPr>
            <a:spLocks noGrp="1"/>
          </p:cNvSpPr>
          <p:nvPr>
            <p:ph sz="quarter" idx="1"/>
          </p:nvPr>
        </p:nvSpPr>
        <p:spPr/>
        <p:txBody>
          <a:bodyPr/>
          <a:lstStyle/>
          <a:p>
            <a:pPr>
              <a:buNone/>
            </a:pPr>
            <a:r>
              <a:rPr lang="en-US" b="1" dirty="0" smtClean="0"/>
              <a:t>What is HTML?</a:t>
            </a:r>
          </a:p>
          <a:p>
            <a:pPr>
              <a:buNone/>
            </a:pPr>
            <a:endParaRPr lang="en-US" b="1" dirty="0" smtClean="0"/>
          </a:p>
          <a:p>
            <a:pPr lvl="1">
              <a:buNone/>
            </a:pPr>
            <a:r>
              <a:rPr lang="en-US" dirty="0" smtClean="0"/>
              <a:t>HTML is a language for describing web pages.</a:t>
            </a:r>
          </a:p>
          <a:p>
            <a:pPr lvl="1">
              <a:buNone/>
            </a:pPr>
            <a:endParaRPr lang="en-US" dirty="0" smtClean="0"/>
          </a:p>
          <a:p>
            <a:pPr lvl="2"/>
            <a:r>
              <a:rPr lang="en-US" dirty="0" smtClean="0"/>
              <a:t>HTML stands for </a:t>
            </a:r>
            <a:r>
              <a:rPr lang="en-US" b="1" dirty="0" smtClean="0"/>
              <a:t>H</a:t>
            </a:r>
            <a:r>
              <a:rPr lang="en-US" dirty="0" smtClean="0"/>
              <a:t>yper </a:t>
            </a:r>
            <a:r>
              <a:rPr lang="en-US" b="1" dirty="0" smtClean="0"/>
              <a:t>T</a:t>
            </a:r>
            <a:r>
              <a:rPr lang="en-US" dirty="0" smtClean="0"/>
              <a:t>ext </a:t>
            </a:r>
            <a:r>
              <a:rPr lang="en-US" b="1" dirty="0" smtClean="0"/>
              <a:t>M</a:t>
            </a:r>
            <a:r>
              <a:rPr lang="en-US" dirty="0" smtClean="0"/>
              <a:t>arkup </a:t>
            </a:r>
            <a:r>
              <a:rPr lang="en-US" b="1" dirty="0" smtClean="0"/>
              <a:t>L</a:t>
            </a:r>
            <a:r>
              <a:rPr lang="en-US" dirty="0" smtClean="0"/>
              <a:t>anguage</a:t>
            </a:r>
          </a:p>
          <a:p>
            <a:pPr lvl="2"/>
            <a:endParaRPr lang="en-US" dirty="0" smtClean="0"/>
          </a:p>
          <a:p>
            <a:pPr lvl="2"/>
            <a:r>
              <a:rPr lang="en-US" dirty="0" smtClean="0"/>
              <a:t>HTML is not a programming language, it is a </a:t>
            </a:r>
            <a:r>
              <a:rPr lang="en-US" b="1" dirty="0" smtClean="0"/>
              <a:t>markup language</a:t>
            </a:r>
          </a:p>
          <a:p>
            <a:pPr lvl="2"/>
            <a:endParaRPr lang="en-US" dirty="0" smtClean="0"/>
          </a:p>
          <a:p>
            <a:pPr lvl="2"/>
            <a:r>
              <a:rPr lang="en-US" dirty="0" smtClean="0"/>
              <a:t>A markup language is a set of </a:t>
            </a:r>
            <a:r>
              <a:rPr lang="en-US" b="1" dirty="0" smtClean="0"/>
              <a:t>markup tags</a:t>
            </a:r>
          </a:p>
          <a:p>
            <a:pPr lvl="2"/>
            <a:endParaRPr lang="en-US" dirty="0" smtClean="0"/>
          </a:p>
          <a:p>
            <a:pPr lvl="2"/>
            <a:r>
              <a:rPr lang="en-US" dirty="0" smtClean="0"/>
              <a:t>HTML uses </a:t>
            </a:r>
            <a:r>
              <a:rPr lang="en-US" b="1" dirty="0" smtClean="0"/>
              <a:t>markup tags</a:t>
            </a:r>
            <a:r>
              <a:rPr lang="en-US" dirty="0" smtClean="0"/>
              <a:t> to describe web pages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HTML Attributes</a:t>
            </a:r>
            <a:endParaRPr lang="en-US" dirty="0"/>
          </a:p>
        </p:txBody>
      </p:sp>
      <p:sp>
        <p:nvSpPr>
          <p:cNvPr id="3" name="Content Placeholder 2"/>
          <p:cNvSpPr>
            <a:spLocks noGrp="1"/>
          </p:cNvSpPr>
          <p:nvPr>
            <p:ph sz="quarter" idx="1"/>
          </p:nvPr>
        </p:nvSpPr>
        <p:spPr/>
        <p:txBody>
          <a:bodyPr>
            <a:normAutofit lnSpcReduction="10000"/>
          </a:bodyPr>
          <a:lstStyle/>
          <a:p>
            <a:pPr lvl="1">
              <a:buNone/>
            </a:pPr>
            <a:r>
              <a:rPr lang="en-US" dirty="0" smtClean="0"/>
              <a:t>Attributes provide additional information about HTML elements.</a:t>
            </a:r>
          </a:p>
          <a:p>
            <a:pPr lvl="1">
              <a:buNone/>
            </a:pPr>
            <a:endParaRPr lang="en-US" dirty="0" smtClean="0"/>
          </a:p>
          <a:p>
            <a:pPr>
              <a:buNone/>
            </a:pPr>
            <a:r>
              <a:rPr lang="en-US" b="1" dirty="0" smtClean="0"/>
              <a:t>HTML Attributes</a:t>
            </a:r>
          </a:p>
          <a:p>
            <a:pPr>
              <a:buNone/>
            </a:pPr>
            <a:endParaRPr lang="en-US" b="1" dirty="0" smtClean="0"/>
          </a:p>
          <a:p>
            <a:r>
              <a:rPr lang="en-US" sz="2000" dirty="0" smtClean="0"/>
              <a:t>HTML elements can have </a:t>
            </a:r>
            <a:r>
              <a:rPr lang="en-US" sz="2000" b="1" dirty="0" smtClean="0"/>
              <a:t>attributes</a:t>
            </a:r>
          </a:p>
          <a:p>
            <a:endParaRPr lang="en-US" sz="2000" dirty="0" smtClean="0"/>
          </a:p>
          <a:p>
            <a:r>
              <a:rPr lang="en-US" sz="2000" dirty="0" smtClean="0"/>
              <a:t>Attributes provide </a:t>
            </a:r>
            <a:r>
              <a:rPr lang="en-US" sz="2000" b="1" dirty="0" smtClean="0"/>
              <a:t>additional information</a:t>
            </a:r>
            <a:r>
              <a:rPr lang="en-US" sz="2000" dirty="0" smtClean="0"/>
              <a:t> about an element</a:t>
            </a:r>
          </a:p>
          <a:p>
            <a:endParaRPr lang="en-US" sz="2000" dirty="0" smtClean="0"/>
          </a:p>
          <a:p>
            <a:r>
              <a:rPr lang="en-US" sz="2000" dirty="0" smtClean="0"/>
              <a:t>Attributes are always specified in </a:t>
            </a:r>
            <a:r>
              <a:rPr lang="en-US" sz="2000" b="1" dirty="0" smtClean="0"/>
              <a:t>the start tag</a:t>
            </a:r>
          </a:p>
          <a:p>
            <a:endParaRPr lang="en-US" sz="2000" dirty="0" smtClean="0"/>
          </a:p>
          <a:p>
            <a:r>
              <a:rPr lang="en-US" sz="2000" dirty="0" smtClean="0"/>
              <a:t>Attributes come in name/value pairs like: </a:t>
            </a:r>
            <a:r>
              <a:rPr lang="en-US" sz="2000" b="1" dirty="0" smtClean="0"/>
              <a:t>name="value"</a:t>
            </a:r>
            <a:endParaRPr lang="en-US" sz="2000"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Attributes</a:t>
            </a:r>
            <a:endParaRPr lang="en-US" dirty="0"/>
          </a:p>
        </p:txBody>
      </p:sp>
      <p:sp>
        <p:nvSpPr>
          <p:cNvPr id="3" name="Content Placeholder 2"/>
          <p:cNvSpPr>
            <a:spLocks noGrp="1"/>
          </p:cNvSpPr>
          <p:nvPr>
            <p:ph sz="quarter" idx="1"/>
          </p:nvPr>
        </p:nvSpPr>
        <p:spPr/>
        <p:txBody>
          <a:bodyPr/>
          <a:lstStyle/>
          <a:p>
            <a:pPr>
              <a:buNone/>
            </a:pPr>
            <a:r>
              <a:rPr lang="en-US" b="1" dirty="0" smtClean="0"/>
              <a:t>Attribute Example</a:t>
            </a:r>
          </a:p>
          <a:p>
            <a:r>
              <a:rPr lang="en-US" dirty="0" smtClean="0"/>
              <a:t>HTML links are defined with the &lt;a&gt; tag. The link address is specified in the </a:t>
            </a:r>
            <a:r>
              <a:rPr lang="en-US" dirty="0" err="1" smtClean="0"/>
              <a:t>href</a:t>
            </a:r>
            <a:r>
              <a:rPr lang="en-US" dirty="0" smtClean="0"/>
              <a:t> attribute:</a:t>
            </a:r>
          </a:p>
          <a:p>
            <a:endParaRPr lang="en-US" dirty="0" smtClean="0"/>
          </a:p>
          <a:p>
            <a:pPr>
              <a:buNone/>
            </a:pPr>
            <a:r>
              <a:rPr lang="en-US" b="1" dirty="0" smtClean="0">
                <a:hlinkClick r:id="rId2" action="ppaction://hlinkfile"/>
              </a:rPr>
              <a:t>Example:</a:t>
            </a:r>
            <a:endParaRPr lang="en-US" b="1" dirty="0" smtClean="0"/>
          </a:p>
          <a:p>
            <a:pPr lvl="1"/>
            <a:r>
              <a:rPr lang="en-US" sz="1900" dirty="0" smtClean="0"/>
              <a:t>&lt;a </a:t>
            </a:r>
            <a:r>
              <a:rPr lang="en-US" sz="1900" dirty="0" err="1" smtClean="0"/>
              <a:t>href</a:t>
            </a:r>
            <a:r>
              <a:rPr lang="en-US" sz="1900" dirty="0" smtClean="0"/>
              <a:t>="http://www.google.com"&gt;This is a link&lt;/a&gt; </a:t>
            </a:r>
            <a:endParaRPr lang="en-US" sz="19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Attributes</a:t>
            </a:r>
            <a:endParaRPr lang="en-US" dirty="0"/>
          </a:p>
        </p:txBody>
      </p:sp>
      <p:sp>
        <p:nvSpPr>
          <p:cNvPr id="3" name="Content Placeholder 2"/>
          <p:cNvSpPr>
            <a:spLocks noGrp="1"/>
          </p:cNvSpPr>
          <p:nvPr>
            <p:ph sz="quarter" idx="1"/>
          </p:nvPr>
        </p:nvSpPr>
        <p:spPr/>
        <p:txBody>
          <a:bodyPr/>
          <a:lstStyle/>
          <a:p>
            <a:pPr>
              <a:buNone/>
            </a:pPr>
            <a:r>
              <a:rPr lang="en-US" b="1" dirty="0" smtClean="0"/>
              <a:t>Always Quote Attribute Values</a:t>
            </a:r>
          </a:p>
          <a:p>
            <a:pPr>
              <a:buNone/>
            </a:pPr>
            <a:endParaRPr lang="en-US" b="1" dirty="0" smtClean="0"/>
          </a:p>
          <a:p>
            <a:r>
              <a:rPr lang="en-US" sz="2400" dirty="0" smtClean="0"/>
              <a:t>Attribute values should always be enclosed in quotes. </a:t>
            </a:r>
          </a:p>
          <a:p>
            <a:endParaRPr lang="en-US" sz="2400" dirty="0" smtClean="0"/>
          </a:p>
          <a:p>
            <a:r>
              <a:rPr lang="en-US" sz="2400" dirty="0" smtClean="0"/>
              <a:t>Double style quotes are the most common, but single style quotes are also allowed.</a:t>
            </a:r>
          </a:p>
          <a:p>
            <a:endParaRPr lang="en-US" sz="2400" dirty="0" smtClean="0"/>
          </a:p>
          <a:p>
            <a:r>
              <a:rPr lang="en-US" sz="2400" b="1" dirty="0" smtClean="0"/>
              <a:t>Tip:</a:t>
            </a:r>
            <a:r>
              <a:rPr lang="en-US" sz="2400" dirty="0" smtClean="0"/>
              <a:t> In some rare situations, when the attribute value itself contains quotes, it is necessary to use single quotes: name='John "</a:t>
            </a:r>
            <a:r>
              <a:rPr lang="en-US" sz="2400" dirty="0" err="1" smtClean="0"/>
              <a:t>ShotGun</a:t>
            </a:r>
            <a:r>
              <a:rPr lang="en-US" sz="2400" dirty="0" smtClean="0"/>
              <a:t>" Nelson'</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Attributes</a:t>
            </a:r>
            <a:endParaRPr lang="en-US" dirty="0"/>
          </a:p>
        </p:txBody>
      </p:sp>
      <p:sp>
        <p:nvSpPr>
          <p:cNvPr id="3" name="Content Placeholder 2"/>
          <p:cNvSpPr>
            <a:spLocks noGrp="1"/>
          </p:cNvSpPr>
          <p:nvPr>
            <p:ph sz="quarter" idx="1"/>
          </p:nvPr>
        </p:nvSpPr>
        <p:spPr/>
        <p:txBody>
          <a:bodyPr>
            <a:normAutofit lnSpcReduction="10000"/>
          </a:bodyPr>
          <a:lstStyle/>
          <a:p>
            <a:pPr>
              <a:buNone/>
            </a:pPr>
            <a:r>
              <a:rPr lang="en-US" b="1" dirty="0" smtClean="0"/>
              <a:t>HTML Tip: Use Lowercase Attributes</a:t>
            </a:r>
          </a:p>
          <a:p>
            <a:pPr>
              <a:buNone/>
            </a:pPr>
            <a:endParaRPr lang="en-US" b="1" dirty="0" smtClean="0"/>
          </a:p>
          <a:p>
            <a:r>
              <a:rPr lang="en-US" dirty="0" smtClean="0"/>
              <a:t>Attribute names and attribute values are case-insensitive.</a:t>
            </a:r>
          </a:p>
          <a:p>
            <a:endParaRPr lang="en-US" dirty="0" smtClean="0"/>
          </a:p>
          <a:p>
            <a:r>
              <a:rPr lang="en-US" dirty="0" smtClean="0"/>
              <a:t>However, it is recommended to use lowercase attributes/attribute values in HTML 4.</a:t>
            </a:r>
          </a:p>
          <a:p>
            <a:endParaRPr lang="en-US" dirty="0" smtClean="0"/>
          </a:p>
          <a:p>
            <a:r>
              <a:rPr lang="en-US" dirty="0" smtClean="0"/>
              <a:t>Newer versions of (X)HTML will demand lowercase attributes.</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Attributes</a:t>
            </a:r>
            <a:endParaRPr lang="en-US" dirty="0"/>
          </a:p>
        </p:txBody>
      </p:sp>
      <p:sp>
        <p:nvSpPr>
          <p:cNvPr id="3" name="Content Placeholder 2"/>
          <p:cNvSpPr>
            <a:spLocks noGrp="1"/>
          </p:cNvSpPr>
          <p:nvPr>
            <p:ph sz="quarter" idx="1"/>
          </p:nvPr>
        </p:nvSpPr>
        <p:spPr/>
        <p:txBody>
          <a:bodyPr/>
          <a:lstStyle/>
          <a:p>
            <a:pPr>
              <a:buNone/>
            </a:pPr>
            <a:r>
              <a:rPr lang="en-US" b="1" dirty="0" smtClean="0"/>
              <a:t>HTML Attributes Reference</a:t>
            </a:r>
          </a:p>
          <a:p>
            <a:pPr lvl="1">
              <a:buNone/>
            </a:pPr>
            <a:r>
              <a:rPr lang="en-US" sz="1500" dirty="0" smtClean="0"/>
              <a:t>Below is a list of some attributes that are standard for most HTML elements:</a:t>
            </a:r>
            <a:endParaRPr lang="en-US" sz="1500" dirty="0"/>
          </a:p>
        </p:txBody>
      </p:sp>
      <p:graphicFrame>
        <p:nvGraphicFramePr>
          <p:cNvPr id="4" name="Table 3"/>
          <p:cNvGraphicFramePr>
            <a:graphicFrameLocks noGrp="1"/>
          </p:cNvGraphicFramePr>
          <p:nvPr/>
        </p:nvGraphicFramePr>
        <p:xfrm>
          <a:off x="304800" y="2667000"/>
          <a:ext cx="8534400" cy="3479800"/>
        </p:xfrm>
        <a:graphic>
          <a:graphicData uri="http://schemas.openxmlformats.org/drawingml/2006/table">
            <a:tbl>
              <a:tblPr firstRow="1" bandRow="1">
                <a:tableStyleId>{5C22544A-7EE6-4342-B048-85BDC9FD1C3A}</a:tableStyleId>
              </a:tblPr>
              <a:tblGrid>
                <a:gridCol w="2844800"/>
                <a:gridCol w="2844800"/>
                <a:gridCol w="2844800"/>
              </a:tblGrid>
              <a:tr h="370840">
                <a:tc>
                  <a:txBody>
                    <a:bodyPr/>
                    <a:lstStyle/>
                    <a:p>
                      <a:r>
                        <a:rPr lang="en-US" dirty="0" smtClean="0"/>
                        <a:t>Attribute</a:t>
                      </a:r>
                      <a:endParaRPr lang="en-US" dirty="0"/>
                    </a:p>
                  </a:txBody>
                  <a:tcPr/>
                </a:tc>
                <a:tc>
                  <a:txBody>
                    <a:bodyPr/>
                    <a:lstStyle/>
                    <a:p>
                      <a:r>
                        <a:rPr lang="en-US" dirty="0" smtClean="0"/>
                        <a:t>Value</a:t>
                      </a:r>
                      <a:endParaRPr lang="en-US" dirty="0"/>
                    </a:p>
                  </a:txBody>
                  <a:tcPr/>
                </a:tc>
                <a:tc>
                  <a:txBody>
                    <a:bodyPr/>
                    <a:lstStyle/>
                    <a:p>
                      <a:r>
                        <a:rPr lang="en-US" dirty="0" smtClean="0"/>
                        <a:t>Description</a:t>
                      </a:r>
                      <a:endParaRPr lang="en-US" dirty="0"/>
                    </a:p>
                  </a:txBody>
                  <a:tcPr/>
                </a:tc>
              </a:tr>
              <a:tr h="370840">
                <a:tc>
                  <a:txBody>
                    <a:bodyPr/>
                    <a:lstStyle/>
                    <a:p>
                      <a:r>
                        <a:rPr lang="en-US"/>
                        <a:t>class</a:t>
                      </a:r>
                    </a:p>
                  </a:txBody>
                  <a:tcPr anchor="ctr"/>
                </a:tc>
                <a:tc>
                  <a:txBody>
                    <a:bodyPr/>
                    <a:lstStyle/>
                    <a:p>
                      <a:r>
                        <a:rPr lang="en-US" i="1"/>
                        <a:t>classname</a:t>
                      </a:r>
                      <a:endParaRPr lang="en-US"/>
                    </a:p>
                  </a:txBody>
                  <a:tcPr anchor="ctr"/>
                </a:tc>
                <a:tc>
                  <a:txBody>
                    <a:bodyPr/>
                    <a:lstStyle/>
                    <a:p>
                      <a:r>
                        <a:rPr lang="en-US"/>
                        <a:t>Specifies a classname for an element</a:t>
                      </a:r>
                    </a:p>
                  </a:txBody>
                  <a:tcPr anchor="ctr"/>
                </a:tc>
              </a:tr>
              <a:tr h="370840">
                <a:tc>
                  <a:txBody>
                    <a:bodyPr/>
                    <a:lstStyle/>
                    <a:p>
                      <a:r>
                        <a:rPr lang="en-US"/>
                        <a:t>id</a:t>
                      </a:r>
                    </a:p>
                  </a:txBody>
                  <a:tcPr anchor="ctr"/>
                </a:tc>
                <a:tc>
                  <a:txBody>
                    <a:bodyPr/>
                    <a:lstStyle/>
                    <a:p>
                      <a:r>
                        <a:rPr lang="en-US" i="1"/>
                        <a:t>id</a:t>
                      </a:r>
                      <a:endParaRPr lang="en-US"/>
                    </a:p>
                  </a:txBody>
                  <a:tcPr anchor="ctr"/>
                </a:tc>
                <a:tc>
                  <a:txBody>
                    <a:bodyPr/>
                    <a:lstStyle/>
                    <a:p>
                      <a:r>
                        <a:rPr lang="en-US"/>
                        <a:t>Specifies a unique id for an element</a:t>
                      </a:r>
                    </a:p>
                  </a:txBody>
                  <a:tcPr anchor="ctr"/>
                </a:tc>
              </a:tr>
              <a:tr h="370840">
                <a:tc>
                  <a:txBody>
                    <a:bodyPr/>
                    <a:lstStyle/>
                    <a:p>
                      <a:r>
                        <a:rPr lang="en-US"/>
                        <a:t>style</a:t>
                      </a:r>
                    </a:p>
                  </a:txBody>
                  <a:tcPr anchor="ctr"/>
                </a:tc>
                <a:tc>
                  <a:txBody>
                    <a:bodyPr/>
                    <a:lstStyle/>
                    <a:p>
                      <a:r>
                        <a:rPr lang="en-US" i="1"/>
                        <a:t>style_definition</a:t>
                      </a:r>
                      <a:endParaRPr lang="en-US"/>
                    </a:p>
                  </a:txBody>
                  <a:tcPr anchor="ctr"/>
                </a:tc>
                <a:tc>
                  <a:txBody>
                    <a:bodyPr/>
                    <a:lstStyle/>
                    <a:p>
                      <a:r>
                        <a:rPr lang="en-US"/>
                        <a:t>Specifies an inline style for an element</a:t>
                      </a:r>
                    </a:p>
                  </a:txBody>
                  <a:tcPr anchor="ctr"/>
                </a:tc>
              </a:tr>
              <a:tr h="370840">
                <a:tc>
                  <a:txBody>
                    <a:bodyPr/>
                    <a:lstStyle/>
                    <a:p>
                      <a:r>
                        <a:rPr lang="en-US"/>
                        <a:t>title</a:t>
                      </a:r>
                    </a:p>
                  </a:txBody>
                  <a:tcPr anchor="ctr"/>
                </a:tc>
                <a:tc>
                  <a:txBody>
                    <a:bodyPr/>
                    <a:lstStyle/>
                    <a:p>
                      <a:r>
                        <a:rPr lang="en-US" i="1"/>
                        <a:t>tooltip_text </a:t>
                      </a:r>
                      <a:endParaRPr lang="en-US"/>
                    </a:p>
                  </a:txBody>
                  <a:tcPr anchor="ctr"/>
                </a:tc>
                <a:tc>
                  <a:txBody>
                    <a:bodyPr/>
                    <a:lstStyle/>
                    <a:p>
                      <a:r>
                        <a:rPr lang="en-US" dirty="0"/>
                        <a:t>Specifies extra information about an element (displayed as a tool tip)</a:t>
                      </a:r>
                    </a:p>
                  </a:txBody>
                  <a:tcPr anchor="ct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HTML Headings</a:t>
            </a:r>
            <a:endParaRPr lang="en-US" dirty="0"/>
          </a:p>
        </p:txBody>
      </p:sp>
      <p:sp>
        <p:nvSpPr>
          <p:cNvPr id="3" name="Content Placeholder 2"/>
          <p:cNvSpPr>
            <a:spLocks noGrp="1"/>
          </p:cNvSpPr>
          <p:nvPr>
            <p:ph sz="quarter" idx="1"/>
          </p:nvPr>
        </p:nvSpPr>
        <p:spPr/>
        <p:txBody>
          <a:bodyPr>
            <a:normAutofit fontScale="85000" lnSpcReduction="20000"/>
          </a:bodyPr>
          <a:lstStyle/>
          <a:p>
            <a:pPr>
              <a:buNone/>
            </a:pPr>
            <a:r>
              <a:rPr lang="en-US" b="1" dirty="0" smtClean="0"/>
              <a:t>HTML Headings</a:t>
            </a:r>
          </a:p>
          <a:p>
            <a:pPr>
              <a:buNone/>
            </a:pPr>
            <a:endParaRPr lang="en-US" b="1" dirty="0" smtClean="0"/>
          </a:p>
          <a:p>
            <a:r>
              <a:rPr lang="en-US" dirty="0" smtClean="0"/>
              <a:t>Headings are defined with the &lt;h1&gt; to &lt;h6&gt; tags.</a:t>
            </a:r>
          </a:p>
          <a:p>
            <a:r>
              <a:rPr lang="en-US" dirty="0" smtClean="0"/>
              <a:t>&lt;h1&gt; defines the largest heading. </a:t>
            </a:r>
          </a:p>
          <a:p>
            <a:r>
              <a:rPr lang="en-US" dirty="0" smtClean="0"/>
              <a:t>&lt;h6&gt; defines the smallest heading.</a:t>
            </a:r>
          </a:p>
          <a:p>
            <a:endParaRPr lang="en-US" dirty="0" smtClean="0"/>
          </a:p>
          <a:p>
            <a:pPr>
              <a:buNone/>
            </a:pPr>
            <a:r>
              <a:rPr lang="en-US" b="1" dirty="0" smtClean="0">
                <a:hlinkClick r:id="rId2" action="ppaction://hlinkfile"/>
              </a:rPr>
              <a:t>Example:</a:t>
            </a:r>
            <a:endParaRPr lang="en-US" b="1" dirty="0" smtClean="0"/>
          </a:p>
          <a:p>
            <a:pPr>
              <a:buNone/>
            </a:pPr>
            <a:endParaRPr lang="en-US" b="1" dirty="0" smtClean="0"/>
          </a:p>
          <a:p>
            <a:pPr lvl="1">
              <a:buNone/>
            </a:pPr>
            <a:r>
              <a:rPr lang="en-US" dirty="0" smtClean="0"/>
              <a:t>	&lt;h1&gt;This is a heading&lt;/h1&gt;</a:t>
            </a:r>
            <a:br>
              <a:rPr lang="en-US" dirty="0" smtClean="0"/>
            </a:br>
            <a:r>
              <a:rPr lang="en-US" dirty="0" smtClean="0"/>
              <a:t>&lt;h2&gt;This is a heading&lt;/h2&gt;</a:t>
            </a:r>
            <a:br>
              <a:rPr lang="en-US" dirty="0" smtClean="0"/>
            </a:br>
            <a:r>
              <a:rPr lang="en-US" dirty="0" smtClean="0"/>
              <a:t>&lt;h3&gt;This is a heading&lt;/h3&gt; </a:t>
            </a:r>
          </a:p>
          <a:p>
            <a:pPr>
              <a:buNone/>
            </a:pPr>
            <a:endParaRPr lang="en-US" dirty="0" smtClean="0"/>
          </a:p>
          <a:p>
            <a:pPr>
              <a:buNone/>
            </a:pPr>
            <a:r>
              <a:rPr lang="en-US" b="1" dirty="0" smtClean="0"/>
              <a:t>Note:</a:t>
            </a:r>
            <a:r>
              <a:rPr lang="en-US" dirty="0" smtClean="0"/>
              <a:t> Browsers automatically add an empty line before and after a heading.</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Headings</a:t>
            </a:r>
            <a:endParaRPr lang="en-US" dirty="0"/>
          </a:p>
        </p:txBody>
      </p:sp>
      <p:sp>
        <p:nvSpPr>
          <p:cNvPr id="3" name="Content Placeholder 2"/>
          <p:cNvSpPr>
            <a:spLocks noGrp="1"/>
          </p:cNvSpPr>
          <p:nvPr>
            <p:ph sz="quarter" idx="1"/>
          </p:nvPr>
        </p:nvSpPr>
        <p:spPr/>
        <p:txBody>
          <a:bodyPr>
            <a:normAutofit lnSpcReduction="10000"/>
          </a:bodyPr>
          <a:lstStyle/>
          <a:p>
            <a:pPr>
              <a:buNone/>
            </a:pPr>
            <a:r>
              <a:rPr lang="en-US" b="1" dirty="0" smtClean="0"/>
              <a:t>Headings Are Important</a:t>
            </a:r>
          </a:p>
          <a:p>
            <a:pPr>
              <a:buNone/>
            </a:pPr>
            <a:endParaRPr lang="en-US" b="1" dirty="0" smtClean="0"/>
          </a:p>
          <a:p>
            <a:r>
              <a:rPr lang="en-US" sz="2000" dirty="0" smtClean="0"/>
              <a:t>Use HTML headings for headings only. Don't use headings to make text </a:t>
            </a:r>
            <a:r>
              <a:rPr lang="en-US" sz="2000" b="1" dirty="0" smtClean="0"/>
              <a:t>BIG</a:t>
            </a:r>
            <a:r>
              <a:rPr lang="en-US" sz="2000" dirty="0" smtClean="0"/>
              <a:t> or </a:t>
            </a:r>
            <a:r>
              <a:rPr lang="en-US" sz="2000" b="1" dirty="0" smtClean="0"/>
              <a:t>bold</a:t>
            </a:r>
            <a:r>
              <a:rPr lang="en-US" sz="2000" dirty="0" smtClean="0"/>
              <a:t>.</a:t>
            </a:r>
          </a:p>
          <a:p>
            <a:endParaRPr lang="en-US" sz="2000" dirty="0" smtClean="0"/>
          </a:p>
          <a:p>
            <a:r>
              <a:rPr lang="en-US" sz="2000" dirty="0" smtClean="0"/>
              <a:t>Search engines use your headings to index the structure and content of your web pages.</a:t>
            </a:r>
          </a:p>
          <a:p>
            <a:endParaRPr lang="en-US" sz="2000" dirty="0" smtClean="0"/>
          </a:p>
          <a:p>
            <a:r>
              <a:rPr lang="en-US" sz="2000" dirty="0" smtClean="0"/>
              <a:t>Since users may skim your pages by its headings, it is important to use headings to show the document structure.</a:t>
            </a:r>
          </a:p>
          <a:p>
            <a:endParaRPr lang="en-US" sz="2000" dirty="0" smtClean="0"/>
          </a:p>
          <a:p>
            <a:r>
              <a:rPr lang="en-US" sz="2000" dirty="0" smtClean="0"/>
              <a:t>H1 headings should be used as main headings, followed by H2 headings, then the less important H3 headings, and so on.</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Headings</a:t>
            </a:r>
            <a:endParaRPr lang="en-US" dirty="0"/>
          </a:p>
        </p:txBody>
      </p:sp>
      <p:sp>
        <p:nvSpPr>
          <p:cNvPr id="3" name="Content Placeholder 2"/>
          <p:cNvSpPr>
            <a:spLocks noGrp="1"/>
          </p:cNvSpPr>
          <p:nvPr>
            <p:ph sz="quarter" idx="1"/>
          </p:nvPr>
        </p:nvSpPr>
        <p:spPr/>
        <p:txBody>
          <a:bodyPr>
            <a:normAutofit fontScale="92500" lnSpcReduction="20000"/>
          </a:bodyPr>
          <a:lstStyle/>
          <a:p>
            <a:pPr>
              <a:buNone/>
            </a:pPr>
            <a:r>
              <a:rPr lang="en-US" b="1" dirty="0" smtClean="0"/>
              <a:t>HTML Lines</a:t>
            </a:r>
          </a:p>
          <a:p>
            <a:pPr>
              <a:buNone/>
            </a:pPr>
            <a:endParaRPr lang="en-US" b="1" dirty="0" smtClean="0"/>
          </a:p>
          <a:p>
            <a:r>
              <a:rPr lang="en-US" dirty="0" smtClean="0"/>
              <a:t>The &lt;hr /&gt; tag creates a horizontal line in an HTML page.</a:t>
            </a:r>
            <a:br>
              <a:rPr lang="en-US" dirty="0" smtClean="0"/>
            </a:br>
            <a:endParaRPr lang="en-US" dirty="0" smtClean="0"/>
          </a:p>
          <a:p>
            <a:r>
              <a:rPr lang="en-US" dirty="0" smtClean="0"/>
              <a:t>The hr element can be used to separate content:</a:t>
            </a:r>
          </a:p>
          <a:p>
            <a:endParaRPr lang="en-US" dirty="0" smtClean="0"/>
          </a:p>
          <a:p>
            <a:pPr>
              <a:buNone/>
            </a:pPr>
            <a:r>
              <a:rPr lang="en-US" b="1" dirty="0" smtClean="0">
                <a:hlinkClick r:id="rId2" action="ppaction://hlinkfile"/>
              </a:rPr>
              <a:t>Example:</a:t>
            </a:r>
            <a:endParaRPr lang="en-US" b="1" dirty="0" smtClean="0"/>
          </a:p>
          <a:p>
            <a:pPr>
              <a:buNone/>
            </a:pPr>
            <a:endParaRPr lang="en-US" b="1" dirty="0" smtClean="0"/>
          </a:p>
          <a:p>
            <a:pPr lvl="1">
              <a:buNone/>
            </a:pPr>
            <a:r>
              <a:rPr lang="en-US" dirty="0" smtClean="0"/>
              <a:t>	&lt;p&gt;This is a paragraph&lt;/p&gt;</a:t>
            </a:r>
            <a:br>
              <a:rPr lang="en-US" dirty="0" smtClean="0"/>
            </a:br>
            <a:r>
              <a:rPr lang="en-US" dirty="0" smtClean="0"/>
              <a:t>&lt;hr /&gt;</a:t>
            </a:r>
            <a:br>
              <a:rPr lang="en-US" dirty="0" smtClean="0"/>
            </a:br>
            <a:r>
              <a:rPr lang="en-US" dirty="0" smtClean="0"/>
              <a:t>&lt;p&gt;This is a paragraph&lt;/p&gt;</a:t>
            </a:r>
            <a:br>
              <a:rPr lang="en-US" dirty="0" smtClean="0"/>
            </a:br>
            <a:r>
              <a:rPr lang="en-US" dirty="0" smtClean="0"/>
              <a:t>&lt;hr /&gt;</a:t>
            </a:r>
            <a:br>
              <a:rPr lang="en-US" dirty="0" smtClean="0"/>
            </a:br>
            <a:r>
              <a:rPr lang="en-US" dirty="0" smtClean="0"/>
              <a:t>&lt;p&gt;This is a paragraph&lt;/p&gt;</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Headings</a:t>
            </a:r>
            <a:endParaRPr lang="en-US" dirty="0"/>
          </a:p>
        </p:txBody>
      </p:sp>
      <p:sp>
        <p:nvSpPr>
          <p:cNvPr id="3" name="Content Placeholder 2"/>
          <p:cNvSpPr>
            <a:spLocks noGrp="1"/>
          </p:cNvSpPr>
          <p:nvPr>
            <p:ph sz="quarter" idx="1"/>
          </p:nvPr>
        </p:nvSpPr>
        <p:spPr/>
        <p:txBody>
          <a:bodyPr>
            <a:normAutofit fontScale="70000" lnSpcReduction="20000"/>
          </a:bodyPr>
          <a:lstStyle/>
          <a:p>
            <a:pPr>
              <a:buNone/>
            </a:pPr>
            <a:r>
              <a:rPr lang="en-US" b="1" dirty="0" smtClean="0"/>
              <a:t>HTML Comments</a:t>
            </a:r>
          </a:p>
          <a:p>
            <a:pPr>
              <a:buNone/>
            </a:pPr>
            <a:endParaRPr lang="en-US" b="1" dirty="0" smtClean="0"/>
          </a:p>
          <a:p>
            <a:r>
              <a:rPr lang="en-US" dirty="0" smtClean="0"/>
              <a:t>Comments can be inserted into the HTML code to make it more readable and understandable. </a:t>
            </a:r>
          </a:p>
          <a:p>
            <a:endParaRPr lang="en-US" dirty="0" smtClean="0"/>
          </a:p>
          <a:p>
            <a:r>
              <a:rPr lang="en-US" dirty="0" smtClean="0"/>
              <a:t>Comments are ignored by the browser and are not displayed.</a:t>
            </a:r>
          </a:p>
          <a:p>
            <a:endParaRPr lang="en-US" dirty="0" smtClean="0"/>
          </a:p>
          <a:p>
            <a:r>
              <a:rPr lang="en-US" dirty="0" smtClean="0"/>
              <a:t>Comments are written like this:</a:t>
            </a:r>
          </a:p>
          <a:p>
            <a:endParaRPr lang="en-US" dirty="0" smtClean="0"/>
          </a:p>
          <a:p>
            <a:pPr>
              <a:buNone/>
            </a:pPr>
            <a:r>
              <a:rPr lang="en-US" b="1" dirty="0" smtClean="0">
                <a:hlinkClick r:id="rId2" action="ppaction://hlinkfile"/>
              </a:rPr>
              <a:t>Example:</a:t>
            </a:r>
            <a:endParaRPr lang="en-US" b="1" dirty="0" smtClean="0"/>
          </a:p>
          <a:p>
            <a:pPr>
              <a:buNone/>
            </a:pPr>
            <a:endParaRPr lang="en-US" b="1" dirty="0" smtClean="0"/>
          </a:p>
          <a:p>
            <a:pPr lvl="1">
              <a:buNone/>
            </a:pPr>
            <a:r>
              <a:rPr lang="en-US" dirty="0" smtClean="0"/>
              <a:t>&lt;!-- This is a comment --&gt; </a:t>
            </a:r>
          </a:p>
          <a:p>
            <a:pPr>
              <a:buNone/>
            </a:pPr>
            <a:endParaRPr lang="en-US" dirty="0" smtClean="0"/>
          </a:p>
          <a:p>
            <a:pPr>
              <a:buNone/>
            </a:pPr>
            <a:r>
              <a:rPr lang="en-US" b="1" dirty="0" smtClean="0"/>
              <a:t>Note:</a:t>
            </a:r>
            <a:r>
              <a:rPr lang="en-US" dirty="0" smtClean="0"/>
              <a:t> There is an exclamation point after the opening bracket, but not before the closing bracket.</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Headings</a:t>
            </a:r>
            <a:endParaRPr lang="en-US" dirty="0"/>
          </a:p>
        </p:txBody>
      </p:sp>
      <p:sp>
        <p:nvSpPr>
          <p:cNvPr id="3" name="Content Placeholder 2"/>
          <p:cNvSpPr>
            <a:spLocks noGrp="1"/>
          </p:cNvSpPr>
          <p:nvPr>
            <p:ph sz="quarter" idx="1"/>
          </p:nvPr>
        </p:nvSpPr>
        <p:spPr/>
        <p:txBody>
          <a:bodyPr/>
          <a:lstStyle/>
          <a:p>
            <a:r>
              <a:rPr lang="en-US" b="1" dirty="0" smtClean="0"/>
              <a:t>HTML Tip - How to View HTML Source</a:t>
            </a:r>
          </a:p>
          <a:p>
            <a:endParaRPr lang="en-US" b="1" dirty="0" smtClean="0"/>
          </a:p>
          <a:p>
            <a:r>
              <a:rPr lang="en-US" sz="2400" dirty="0" smtClean="0"/>
              <a:t>Have you ever seen a Web page and wondered "Hey! How did they do that?“</a:t>
            </a:r>
          </a:p>
          <a:p>
            <a:endParaRPr lang="en-US" sz="2400" dirty="0" smtClean="0"/>
          </a:p>
          <a:p>
            <a:r>
              <a:rPr lang="en-US" sz="2400" dirty="0" smtClean="0"/>
              <a:t>To find out, right-click in the page and select "View Source" (IE) or "View Page Source" (Firefox), or similar for other browsers. This will open a window containing the HTML code of the page.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Introduction</a:t>
            </a:r>
          </a:p>
        </p:txBody>
      </p:sp>
      <p:sp>
        <p:nvSpPr>
          <p:cNvPr id="3" name="Content Placeholder 2"/>
          <p:cNvSpPr>
            <a:spLocks noGrp="1"/>
          </p:cNvSpPr>
          <p:nvPr>
            <p:ph sz="quarter" idx="1"/>
          </p:nvPr>
        </p:nvSpPr>
        <p:spPr/>
        <p:txBody>
          <a:bodyPr>
            <a:normAutofit fontScale="92500"/>
          </a:bodyPr>
          <a:lstStyle/>
          <a:p>
            <a:pPr>
              <a:buNone/>
            </a:pPr>
            <a:r>
              <a:rPr lang="en-US" b="1" dirty="0" smtClean="0"/>
              <a:t>HTML markup tags are usually called HTML tags</a:t>
            </a:r>
          </a:p>
          <a:p>
            <a:pPr lvl="1">
              <a:buNone/>
            </a:pPr>
            <a:endParaRPr lang="en-US" dirty="0" smtClean="0"/>
          </a:p>
          <a:p>
            <a:pPr lvl="1"/>
            <a:r>
              <a:rPr lang="en-US" dirty="0" smtClean="0"/>
              <a:t>HTML tags are keywords surrounded by </a:t>
            </a:r>
            <a:r>
              <a:rPr lang="en-US" b="1" dirty="0" smtClean="0"/>
              <a:t>angle brackets </a:t>
            </a:r>
            <a:r>
              <a:rPr lang="en-US" dirty="0" smtClean="0"/>
              <a:t>like &lt;html&gt;</a:t>
            </a:r>
          </a:p>
          <a:p>
            <a:pPr lvl="1"/>
            <a:endParaRPr lang="en-US" dirty="0" smtClean="0"/>
          </a:p>
          <a:p>
            <a:pPr lvl="1"/>
            <a:r>
              <a:rPr lang="en-US" dirty="0" smtClean="0"/>
              <a:t>HTML tags normally </a:t>
            </a:r>
            <a:r>
              <a:rPr lang="en-US" b="1" dirty="0" smtClean="0"/>
              <a:t>come in pairs</a:t>
            </a:r>
            <a:r>
              <a:rPr lang="en-US" dirty="0" smtClean="0"/>
              <a:t> like &lt;b&gt; and &lt;/b&gt;</a:t>
            </a:r>
          </a:p>
          <a:p>
            <a:pPr lvl="1"/>
            <a:endParaRPr lang="en-US" dirty="0" smtClean="0"/>
          </a:p>
          <a:p>
            <a:pPr lvl="1"/>
            <a:r>
              <a:rPr lang="en-US" dirty="0" smtClean="0"/>
              <a:t>The first tag in a pair is the </a:t>
            </a:r>
            <a:r>
              <a:rPr lang="en-US" b="1" dirty="0" smtClean="0"/>
              <a:t>start tag,</a:t>
            </a:r>
            <a:r>
              <a:rPr lang="en-US" dirty="0" smtClean="0"/>
              <a:t> the second tag is the </a:t>
            </a:r>
            <a:r>
              <a:rPr lang="en-US" b="1" dirty="0" smtClean="0"/>
              <a:t>end tag</a:t>
            </a:r>
          </a:p>
          <a:p>
            <a:pPr lvl="1"/>
            <a:endParaRPr lang="en-US" dirty="0" smtClean="0"/>
          </a:p>
          <a:p>
            <a:pPr lvl="1"/>
            <a:r>
              <a:rPr lang="en-US" dirty="0" smtClean="0"/>
              <a:t>Start and end tags are also called </a:t>
            </a:r>
            <a:r>
              <a:rPr lang="en-US" b="1" dirty="0" smtClean="0"/>
              <a:t>opening tags</a:t>
            </a:r>
            <a:r>
              <a:rPr lang="en-US" dirty="0" smtClean="0"/>
              <a:t> and </a:t>
            </a:r>
            <a:r>
              <a:rPr lang="en-US" b="1" dirty="0" smtClean="0"/>
              <a:t>closing tags</a:t>
            </a:r>
            <a:endParaRPr lang="en-US" dirty="0" smtClean="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Headings</a:t>
            </a:r>
            <a:endParaRPr lang="en-US" dirty="0"/>
          </a:p>
        </p:txBody>
      </p:sp>
      <p:sp>
        <p:nvSpPr>
          <p:cNvPr id="3" name="Content Placeholder 2"/>
          <p:cNvSpPr>
            <a:spLocks noGrp="1"/>
          </p:cNvSpPr>
          <p:nvPr>
            <p:ph sz="quarter" idx="1"/>
          </p:nvPr>
        </p:nvSpPr>
        <p:spPr/>
        <p:txBody>
          <a:bodyPr/>
          <a:lstStyle/>
          <a:p>
            <a:pPr>
              <a:buNone/>
            </a:pPr>
            <a:r>
              <a:rPr lang="en-US" b="1" dirty="0" smtClean="0"/>
              <a:t>HTML Tag Reference</a:t>
            </a:r>
          </a:p>
          <a:p>
            <a:pPr marL="274320" lvl="1">
              <a:buClr>
                <a:schemeClr val="accent1"/>
              </a:buClr>
              <a:buSzPct val="85000"/>
              <a:buNone/>
            </a:pPr>
            <a:r>
              <a:rPr lang="en-US" sz="1500" dirty="0" smtClean="0"/>
              <a:t>	Below is a list of some attributes that are standard for most HTML elements:</a:t>
            </a:r>
          </a:p>
          <a:p>
            <a:pPr>
              <a:buNone/>
            </a:pPr>
            <a:endParaRPr lang="en-US" b="1" dirty="0" smtClean="0"/>
          </a:p>
          <a:p>
            <a:endParaRPr lang="en-US" dirty="0"/>
          </a:p>
        </p:txBody>
      </p:sp>
      <p:graphicFrame>
        <p:nvGraphicFramePr>
          <p:cNvPr id="4" name="Table 3"/>
          <p:cNvGraphicFramePr>
            <a:graphicFrameLocks noGrp="1"/>
          </p:cNvGraphicFramePr>
          <p:nvPr/>
        </p:nvGraphicFramePr>
        <p:xfrm>
          <a:off x="1219200" y="3108960"/>
          <a:ext cx="6705600" cy="2225040"/>
        </p:xfrm>
        <a:graphic>
          <a:graphicData uri="http://schemas.openxmlformats.org/drawingml/2006/table">
            <a:tbl>
              <a:tblPr firstRow="1" bandRow="1">
                <a:tableStyleId>{5C22544A-7EE6-4342-B048-85BDC9FD1C3A}</a:tableStyleId>
              </a:tblPr>
              <a:tblGrid>
                <a:gridCol w="3352800"/>
                <a:gridCol w="3352800"/>
              </a:tblGrid>
              <a:tr h="370840">
                <a:tc>
                  <a:txBody>
                    <a:bodyPr/>
                    <a:lstStyle/>
                    <a:p>
                      <a:pPr algn="l"/>
                      <a:r>
                        <a:rPr lang="en-US" dirty="0"/>
                        <a:t>Tag</a:t>
                      </a:r>
                    </a:p>
                  </a:txBody>
                  <a:tcPr anchor="ctr"/>
                </a:tc>
                <a:tc>
                  <a:txBody>
                    <a:bodyPr/>
                    <a:lstStyle/>
                    <a:p>
                      <a:pPr algn="l"/>
                      <a:r>
                        <a:rPr lang="en-US"/>
                        <a:t>Description</a:t>
                      </a:r>
                    </a:p>
                  </a:txBody>
                  <a:tcPr anchor="ctr"/>
                </a:tc>
              </a:tr>
              <a:tr h="370840">
                <a:tc>
                  <a:txBody>
                    <a:bodyPr/>
                    <a:lstStyle/>
                    <a:p>
                      <a:r>
                        <a:rPr lang="en-US" dirty="0" smtClean="0"/>
                        <a:t>&lt;html&gt;</a:t>
                      </a:r>
                      <a:endParaRPr lang="en-US" dirty="0"/>
                    </a:p>
                  </a:txBody>
                  <a:tcPr anchor="ctr"/>
                </a:tc>
                <a:tc>
                  <a:txBody>
                    <a:bodyPr/>
                    <a:lstStyle/>
                    <a:p>
                      <a:r>
                        <a:rPr lang="en-US" smtClean="0"/>
                        <a:t>Defines an HTML document</a:t>
                      </a:r>
                      <a:endParaRPr lang="en-US"/>
                    </a:p>
                  </a:txBody>
                  <a:tcPr anchor="ctr"/>
                </a:tc>
              </a:tr>
              <a:tr h="370840">
                <a:tc>
                  <a:txBody>
                    <a:bodyPr/>
                    <a:lstStyle/>
                    <a:p>
                      <a:r>
                        <a:rPr lang="en-US" dirty="0" smtClean="0"/>
                        <a:t>&lt;body&gt;</a:t>
                      </a:r>
                      <a:endParaRPr lang="en-US" dirty="0"/>
                    </a:p>
                  </a:txBody>
                  <a:tcPr anchor="ctr"/>
                </a:tc>
                <a:tc>
                  <a:txBody>
                    <a:bodyPr/>
                    <a:lstStyle/>
                    <a:p>
                      <a:r>
                        <a:rPr lang="en-US" smtClean="0"/>
                        <a:t>Defines the document's body</a:t>
                      </a:r>
                      <a:endParaRPr lang="en-US"/>
                    </a:p>
                  </a:txBody>
                  <a:tcPr anchor="ctr"/>
                </a:tc>
              </a:tr>
              <a:tr h="370840">
                <a:tc>
                  <a:txBody>
                    <a:bodyPr/>
                    <a:lstStyle/>
                    <a:p>
                      <a:r>
                        <a:rPr lang="en-US" dirty="0" smtClean="0"/>
                        <a:t>&lt;h1&gt; to &lt;h6&gt;</a:t>
                      </a:r>
                      <a:endParaRPr lang="en-US" dirty="0"/>
                    </a:p>
                  </a:txBody>
                  <a:tcPr anchor="ctr"/>
                </a:tc>
                <a:tc>
                  <a:txBody>
                    <a:bodyPr/>
                    <a:lstStyle/>
                    <a:p>
                      <a:r>
                        <a:rPr lang="en-US" smtClean="0"/>
                        <a:t>Defines HTML headings</a:t>
                      </a:r>
                      <a:endParaRPr lang="en-US" dirty="0"/>
                    </a:p>
                  </a:txBody>
                  <a:tcPr anchor="ctr"/>
                </a:tc>
              </a:tr>
              <a:tr h="370840">
                <a:tc>
                  <a:txBody>
                    <a:bodyPr/>
                    <a:lstStyle/>
                    <a:p>
                      <a:r>
                        <a:rPr lang="en-US" dirty="0" smtClean="0"/>
                        <a:t>&lt;hr /&gt;</a:t>
                      </a:r>
                      <a:endParaRPr lang="en-US" dirty="0"/>
                    </a:p>
                  </a:txBody>
                  <a:tcPr anchor="ctr"/>
                </a:tc>
                <a:tc>
                  <a:txBody>
                    <a:bodyPr/>
                    <a:lstStyle/>
                    <a:p>
                      <a:r>
                        <a:rPr lang="en-US" smtClean="0"/>
                        <a:t>Defines a horizontal line</a:t>
                      </a:r>
                      <a:endParaRPr lang="en-US" dirty="0"/>
                    </a:p>
                  </a:txBody>
                  <a:tcPr anchor="ctr"/>
                </a:tc>
              </a:tr>
              <a:tr h="370840">
                <a:tc>
                  <a:txBody>
                    <a:bodyPr/>
                    <a:lstStyle/>
                    <a:p>
                      <a:r>
                        <a:rPr lang="en-US" dirty="0" smtClean="0"/>
                        <a:t>&lt;!--&gt;</a:t>
                      </a:r>
                      <a:endParaRPr lang="en-US" dirty="0"/>
                    </a:p>
                  </a:txBody>
                  <a:tcPr anchor="ctr"/>
                </a:tc>
                <a:tc>
                  <a:txBody>
                    <a:bodyPr/>
                    <a:lstStyle/>
                    <a:p>
                      <a:r>
                        <a:rPr lang="en-US" dirty="0" smtClean="0"/>
                        <a:t>Defines a comment</a:t>
                      </a:r>
                      <a:endParaRPr lang="en-US" dirty="0"/>
                    </a:p>
                  </a:txBody>
                  <a:tcPr anchor="ct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HTML Paragraphs</a:t>
            </a:r>
            <a:endParaRPr lang="en-US" dirty="0"/>
          </a:p>
        </p:txBody>
      </p:sp>
      <p:sp>
        <p:nvSpPr>
          <p:cNvPr id="3" name="Content Placeholder 2"/>
          <p:cNvSpPr>
            <a:spLocks noGrp="1"/>
          </p:cNvSpPr>
          <p:nvPr>
            <p:ph sz="quarter" idx="1"/>
          </p:nvPr>
        </p:nvSpPr>
        <p:spPr/>
        <p:txBody>
          <a:bodyPr>
            <a:normAutofit fontScale="85000" lnSpcReduction="20000"/>
          </a:bodyPr>
          <a:lstStyle/>
          <a:p>
            <a:pPr lvl="1">
              <a:buNone/>
            </a:pPr>
            <a:r>
              <a:rPr lang="en-US" dirty="0" smtClean="0"/>
              <a:t>HTML documents are divided into paragraphs.</a:t>
            </a:r>
          </a:p>
          <a:p>
            <a:endParaRPr lang="en-US" dirty="0" smtClean="0"/>
          </a:p>
          <a:p>
            <a:pPr>
              <a:buNone/>
            </a:pPr>
            <a:r>
              <a:rPr lang="en-US" b="1" dirty="0" smtClean="0"/>
              <a:t>HTML Paragraphs</a:t>
            </a:r>
          </a:p>
          <a:p>
            <a:pPr>
              <a:buNone/>
            </a:pPr>
            <a:endParaRPr lang="en-US" b="1" dirty="0" smtClean="0"/>
          </a:p>
          <a:p>
            <a:r>
              <a:rPr lang="en-US" dirty="0" smtClean="0"/>
              <a:t>Paragraphs are defined with the &lt;p&gt; tag.</a:t>
            </a:r>
          </a:p>
          <a:p>
            <a:pPr>
              <a:buNone/>
            </a:pPr>
            <a:endParaRPr lang="en-US" dirty="0" smtClean="0"/>
          </a:p>
          <a:p>
            <a:pPr>
              <a:buNone/>
            </a:pPr>
            <a:r>
              <a:rPr lang="en-US" b="1" dirty="0" smtClean="0">
                <a:hlinkClick r:id="rId2" action="ppaction://hlinkfile"/>
              </a:rPr>
              <a:t>Example:</a:t>
            </a:r>
            <a:endParaRPr lang="en-US" b="1" dirty="0" smtClean="0"/>
          </a:p>
          <a:p>
            <a:pPr>
              <a:buNone/>
            </a:pPr>
            <a:endParaRPr lang="en-US" b="1" dirty="0" smtClean="0"/>
          </a:p>
          <a:p>
            <a:pPr lvl="1">
              <a:buNone/>
            </a:pPr>
            <a:r>
              <a:rPr lang="en-US" dirty="0" smtClean="0"/>
              <a:t>	&lt;p&gt;This is a paragraph&lt;/p&gt;</a:t>
            </a:r>
            <a:br>
              <a:rPr lang="en-US" dirty="0" smtClean="0"/>
            </a:br>
            <a:r>
              <a:rPr lang="en-US" dirty="0" smtClean="0"/>
              <a:t>&lt;p&gt;This is another paragraph&lt;/p&gt; </a:t>
            </a:r>
          </a:p>
          <a:p>
            <a:pPr>
              <a:buNone/>
            </a:pPr>
            <a:endParaRPr lang="en-US" dirty="0" smtClean="0"/>
          </a:p>
          <a:p>
            <a:pPr>
              <a:buNone/>
            </a:pPr>
            <a:r>
              <a:rPr lang="en-US" b="1" dirty="0" smtClean="0"/>
              <a:t>Note:</a:t>
            </a:r>
            <a:r>
              <a:rPr lang="en-US" dirty="0" smtClean="0"/>
              <a:t> Browsers automatically add an empty line before and after a paragraph.</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Paragraphs</a:t>
            </a:r>
            <a:endParaRPr lang="en-US" dirty="0"/>
          </a:p>
        </p:txBody>
      </p:sp>
      <p:sp>
        <p:nvSpPr>
          <p:cNvPr id="3" name="Content Placeholder 2"/>
          <p:cNvSpPr>
            <a:spLocks noGrp="1"/>
          </p:cNvSpPr>
          <p:nvPr>
            <p:ph sz="quarter" idx="1"/>
          </p:nvPr>
        </p:nvSpPr>
        <p:spPr/>
        <p:txBody>
          <a:bodyPr>
            <a:normAutofit fontScale="77500" lnSpcReduction="20000"/>
          </a:bodyPr>
          <a:lstStyle/>
          <a:p>
            <a:pPr>
              <a:buNone/>
            </a:pPr>
            <a:r>
              <a:rPr lang="en-US" b="1" dirty="0" smtClean="0"/>
              <a:t>Don't Forget the End Tag</a:t>
            </a:r>
          </a:p>
          <a:p>
            <a:pPr>
              <a:buNone/>
            </a:pPr>
            <a:endParaRPr lang="en-US" b="1" dirty="0" smtClean="0"/>
          </a:p>
          <a:p>
            <a:r>
              <a:rPr lang="en-US" dirty="0" smtClean="0"/>
              <a:t>Most browsers will display HTML correctly even if you forget the end tag:</a:t>
            </a:r>
          </a:p>
          <a:p>
            <a:endParaRPr lang="en-US" dirty="0" smtClean="0"/>
          </a:p>
          <a:p>
            <a:pPr>
              <a:buNone/>
            </a:pPr>
            <a:r>
              <a:rPr lang="en-US" b="1" dirty="0" smtClean="0">
                <a:hlinkClick r:id="rId2" action="ppaction://hlinkfile"/>
              </a:rPr>
              <a:t>Example:</a:t>
            </a:r>
            <a:endParaRPr lang="en-US" b="1" dirty="0" smtClean="0"/>
          </a:p>
          <a:p>
            <a:pPr lvl="1">
              <a:buNone/>
            </a:pPr>
            <a:r>
              <a:rPr lang="en-US" dirty="0" smtClean="0"/>
              <a:t>	&lt;p&gt;This is a paragraph</a:t>
            </a:r>
            <a:br>
              <a:rPr lang="en-US" dirty="0" smtClean="0"/>
            </a:br>
            <a:r>
              <a:rPr lang="en-US" dirty="0" smtClean="0"/>
              <a:t>&lt;p&gt;This is another paragraph </a:t>
            </a:r>
          </a:p>
          <a:p>
            <a:pPr>
              <a:buNone/>
            </a:pPr>
            <a:r>
              <a:rPr lang="en-US" dirty="0" smtClean="0"/>
              <a:t/>
            </a:r>
            <a:br>
              <a:rPr lang="en-US" dirty="0" smtClean="0"/>
            </a:br>
            <a:r>
              <a:rPr lang="en-US" dirty="0" smtClean="0"/>
              <a:t>The example above will work in most browsers, but don't rely on it. Forgetting the end tag can produce unexpected results or errors.</a:t>
            </a:r>
          </a:p>
          <a:p>
            <a:pPr>
              <a:buNone/>
            </a:pPr>
            <a:endParaRPr lang="en-US" dirty="0" smtClean="0"/>
          </a:p>
          <a:p>
            <a:pPr>
              <a:buNone/>
            </a:pPr>
            <a:r>
              <a:rPr lang="en-US" b="1" dirty="0" smtClean="0"/>
              <a:t>Note:</a:t>
            </a:r>
            <a:r>
              <a:rPr lang="en-US" dirty="0" smtClean="0"/>
              <a:t> Future version of HTML will not allow you to skip end tags.</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Paragraphs</a:t>
            </a:r>
            <a:endParaRPr lang="en-US" dirty="0"/>
          </a:p>
        </p:txBody>
      </p:sp>
      <p:sp>
        <p:nvSpPr>
          <p:cNvPr id="3" name="Content Placeholder 2"/>
          <p:cNvSpPr>
            <a:spLocks noGrp="1"/>
          </p:cNvSpPr>
          <p:nvPr>
            <p:ph sz="quarter" idx="1"/>
          </p:nvPr>
        </p:nvSpPr>
        <p:spPr/>
        <p:txBody>
          <a:bodyPr>
            <a:normAutofit fontScale="62500" lnSpcReduction="20000"/>
          </a:bodyPr>
          <a:lstStyle/>
          <a:p>
            <a:pPr>
              <a:buNone/>
            </a:pPr>
            <a:r>
              <a:rPr lang="en-US" sz="3200" b="1" dirty="0" smtClean="0"/>
              <a:t>HTML Line Breaks</a:t>
            </a:r>
          </a:p>
          <a:p>
            <a:pPr>
              <a:buNone/>
            </a:pPr>
            <a:endParaRPr lang="en-US" b="1" dirty="0" smtClean="0"/>
          </a:p>
          <a:p>
            <a:r>
              <a:rPr lang="en-US" dirty="0" smtClean="0"/>
              <a:t>Use the &lt;</a:t>
            </a:r>
            <a:r>
              <a:rPr lang="en-US" dirty="0" err="1" smtClean="0"/>
              <a:t>br</a:t>
            </a:r>
            <a:r>
              <a:rPr lang="en-US" dirty="0" smtClean="0"/>
              <a:t> /&gt; tag if you want a line break (a new line) without starting a new paragraph:</a:t>
            </a:r>
          </a:p>
          <a:p>
            <a:endParaRPr lang="en-US" dirty="0" smtClean="0"/>
          </a:p>
          <a:p>
            <a:pPr>
              <a:buNone/>
            </a:pPr>
            <a:r>
              <a:rPr lang="en-US" b="1" dirty="0" smtClean="0">
                <a:hlinkClick r:id="rId2" action="ppaction://hlinkfile"/>
              </a:rPr>
              <a:t>Example:</a:t>
            </a:r>
            <a:endParaRPr lang="en-US" b="1" dirty="0" smtClean="0"/>
          </a:p>
          <a:p>
            <a:pPr lvl="1">
              <a:buNone/>
            </a:pPr>
            <a:r>
              <a:rPr lang="en-US" dirty="0" smtClean="0"/>
              <a:t>&lt;p&gt;This is&lt;</a:t>
            </a:r>
            <a:r>
              <a:rPr lang="en-US" dirty="0" err="1" smtClean="0"/>
              <a:t>br</a:t>
            </a:r>
            <a:r>
              <a:rPr lang="en-US" dirty="0" smtClean="0"/>
              <a:t> /&gt;a </a:t>
            </a:r>
            <a:r>
              <a:rPr lang="en-US" dirty="0" err="1" smtClean="0"/>
              <a:t>para</a:t>
            </a:r>
            <a:r>
              <a:rPr lang="en-US" dirty="0" smtClean="0"/>
              <a:t>&lt;</a:t>
            </a:r>
            <a:r>
              <a:rPr lang="en-US" dirty="0" err="1" smtClean="0"/>
              <a:t>br</a:t>
            </a:r>
            <a:r>
              <a:rPr lang="en-US" dirty="0" smtClean="0"/>
              <a:t> /&gt;graph with line breaks&lt;/p&gt; </a:t>
            </a:r>
          </a:p>
          <a:p>
            <a:pPr>
              <a:buNone/>
            </a:pPr>
            <a:endParaRPr lang="en-US" dirty="0" smtClean="0"/>
          </a:p>
          <a:p>
            <a:r>
              <a:rPr lang="en-US" dirty="0" smtClean="0"/>
              <a:t>The &lt;</a:t>
            </a:r>
            <a:r>
              <a:rPr lang="en-US" dirty="0" err="1" smtClean="0"/>
              <a:t>br</a:t>
            </a:r>
            <a:r>
              <a:rPr lang="en-US" dirty="0" smtClean="0"/>
              <a:t> /&gt; element is an empty HTML element. It has no end tag.</a:t>
            </a:r>
          </a:p>
          <a:p>
            <a:endParaRPr lang="en-US" b="1" dirty="0" smtClean="0"/>
          </a:p>
          <a:p>
            <a:endParaRPr lang="en-US" b="1" dirty="0" smtClean="0"/>
          </a:p>
          <a:p>
            <a:pPr>
              <a:buNone/>
            </a:pPr>
            <a:r>
              <a:rPr lang="en-US" sz="3200" b="1" dirty="0" smtClean="0"/>
              <a:t>&lt;</a:t>
            </a:r>
            <a:r>
              <a:rPr lang="en-US" sz="3200" b="1" dirty="0" err="1" smtClean="0"/>
              <a:t>br</a:t>
            </a:r>
            <a:r>
              <a:rPr lang="en-US" sz="3200" b="1" dirty="0" smtClean="0"/>
              <a:t>&gt; or &lt;</a:t>
            </a:r>
            <a:r>
              <a:rPr lang="en-US" sz="3200" b="1" dirty="0" err="1" smtClean="0"/>
              <a:t>br</a:t>
            </a:r>
            <a:r>
              <a:rPr lang="en-US" sz="3200" b="1" dirty="0" smtClean="0"/>
              <a:t> /&gt;</a:t>
            </a:r>
          </a:p>
          <a:p>
            <a:pPr>
              <a:buNone/>
            </a:pPr>
            <a:endParaRPr lang="en-US" b="1" dirty="0" smtClean="0"/>
          </a:p>
          <a:p>
            <a:r>
              <a:rPr lang="en-US" dirty="0" smtClean="0"/>
              <a:t>In XHTML, XML, and future versions of HTML, HTML elements with no end tag (closing tag) are not allowed. </a:t>
            </a:r>
          </a:p>
          <a:p>
            <a:endParaRPr lang="en-US" dirty="0" smtClean="0"/>
          </a:p>
          <a:p>
            <a:r>
              <a:rPr lang="en-US" dirty="0" smtClean="0"/>
              <a:t>Even if &lt;</a:t>
            </a:r>
            <a:r>
              <a:rPr lang="en-US" dirty="0" err="1" smtClean="0"/>
              <a:t>br</a:t>
            </a:r>
            <a:r>
              <a:rPr lang="en-US" dirty="0" smtClean="0"/>
              <a:t>&gt; works in all browsers, writing &lt;</a:t>
            </a:r>
            <a:r>
              <a:rPr lang="en-US" dirty="0" err="1" smtClean="0"/>
              <a:t>br</a:t>
            </a:r>
            <a:r>
              <a:rPr lang="en-US" dirty="0" smtClean="0"/>
              <a:t> /&gt; instead is more </a:t>
            </a:r>
            <a:r>
              <a:rPr lang="en-US" b="1" dirty="0" smtClean="0"/>
              <a:t>future proof</a:t>
            </a:r>
            <a:r>
              <a:rPr lang="en-US" dirty="0" smtClean="0"/>
              <a:t>.</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Paragraphs</a:t>
            </a:r>
            <a:endParaRPr lang="en-US" dirty="0"/>
          </a:p>
        </p:txBody>
      </p:sp>
      <p:sp>
        <p:nvSpPr>
          <p:cNvPr id="3" name="Content Placeholder 2"/>
          <p:cNvSpPr>
            <a:spLocks noGrp="1"/>
          </p:cNvSpPr>
          <p:nvPr>
            <p:ph sz="quarter" idx="1"/>
          </p:nvPr>
        </p:nvSpPr>
        <p:spPr/>
        <p:txBody>
          <a:bodyPr>
            <a:normAutofit fontScale="77500" lnSpcReduction="20000"/>
          </a:bodyPr>
          <a:lstStyle/>
          <a:p>
            <a:r>
              <a:rPr lang="en-US" b="1" dirty="0" smtClean="0"/>
              <a:t>HTML Output - Useful Tips</a:t>
            </a:r>
          </a:p>
          <a:p>
            <a:endParaRPr lang="en-US" b="1" dirty="0" smtClean="0"/>
          </a:p>
          <a:p>
            <a:r>
              <a:rPr lang="en-US" dirty="0" smtClean="0"/>
              <a:t>You cannot be sure how HTML will be displayed. Large or small screens, and resized windows will create different results. </a:t>
            </a:r>
          </a:p>
          <a:p>
            <a:endParaRPr lang="en-US" dirty="0" smtClean="0"/>
          </a:p>
          <a:p>
            <a:r>
              <a:rPr lang="en-US" dirty="0" smtClean="0"/>
              <a:t>With HTML, you cannot change the output by adding extra spaces or extra lines in your HTML code.</a:t>
            </a:r>
          </a:p>
          <a:p>
            <a:endParaRPr lang="en-US" dirty="0" smtClean="0"/>
          </a:p>
          <a:p>
            <a:r>
              <a:rPr lang="en-US" dirty="0" smtClean="0"/>
              <a:t>The browser will remove extra spaces and extra lines when the page is displayed. Any number of lines count as one line, and any number of spaces count as one space.</a:t>
            </a:r>
          </a:p>
          <a:p>
            <a:endParaRPr lang="en-US" dirty="0" smtClean="0"/>
          </a:p>
          <a:p>
            <a:r>
              <a:rPr lang="en-US" dirty="0" smtClean="0"/>
              <a:t>(The examples demonstrates some HTML formatting problems) </a:t>
            </a:r>
          </a:p>
          <a:p>
            <a:pPr lvl="1"/>
            <a:r>
              <a:rPr lang="en-US" dirty="0" smtClean="0">
                <a:hlinkClick r:id="rId2" action="ppaction://hlinkfile"/>
              </a:rPr>
              <a:t>Example 1</a:t>
            </a:r>
            <a:endParaRPr lang="en-US" dirty="0" smtClean="0"/>
          </a:p>
          <a:p>
            <a:pPr lvl="1"/>
            <a:r>
              <a:rPr lang="en-US" dirty="0" smtClean="0">
                <a:hlinkClick r:id="rId3" action="ppaction://hlinkfile"/>
              </a:rPr>
              <a:t>Example 2</a:t>
            </a:r>
            <a:endParaRPr lang="en-US" dirty="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Paragraphs</a:t>
            </a:r>
            <a:endParaRPr lang="en-US" dirty="0"/>
          </a:p>
        </p:txBody>
      </p:sp>
      <p:sp>
        <p:nvSpPr>
          <p:cNvPr id="3" name="Content Placeholder 2"/>
          <p:cNvSpPr>
            <a:spLocks noGrp="1"/>
          </p:cNvSpPr>
          <p:nvPr>
            <p:ph sz="quarter" idx="1"/>
          </p:nvPr>
        </p:nvSpPr>
        <p:spPr/>
        <p:txBody>
          <a:bodyPr/>
          <a:lstStyle/>
          <a:p>
            <a:pPr>
              <a:buNone/>
            </a:pPr>
            <a:r>
              <a:rPr lang="en-US" b="1" dirty="0" smtClean="0"/>
              <a:t>HTML Tag Reference</a:t>
            </a:r>
          </a:p>
          <a:p>
            <a:pPr marL="274320" lvl="1">
              <a:buClr>
                <a:schemeClr val="accent1"/>
              </a:buClr>
              <a:buSzPct val="85000"/>
              <a:buNone/>
            </a:pPr>
            <a:r>
              <a:rPr lang="en-US" sz="1500" dirty="0" smtClean="0"/>
              <a:t>	Below is a list of some attributes that are standard for most HTML elements:</a:t>
            </a:r>
          </a:p>
          <a:p>
            <a:pPr>
              <a:buNone/>
            </a:pPr>
            <a:endParaRPr lang="en-US" dirty="0"/>
          </a:p>
        </p:txBody>
      </p:sp>
      <p:graphicFrame>
        <p:nvGraphicFramePr>
          <p:cNvPr id="4" name="Table 3"/>
          <p:cNvGraphicFramePr>
            <a:graphicFrameLocks noGrp="1"/>
          </p:cNvGraphicFramePr>
          <p:nvPr/>
        </p:nvGraphicFramePr>
        <p:xfrm>
          <a:off x="1524000" y="3307080"/>
          <a:ext cx="6096000" cy="111252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l"/>
                      <a:r>
                        <a:rPr lang="en-US" dirty="0"/>
                        <a:t>Tag</a:t>
                      </a:r>
                    </a:p>
                  </a:txBody>
                  <a:tcPr anchor="ctr"/>
                </a:tc>
                <a:tc>
                  <a:txBody>
                    <a:bodyPr/>
                    <a:lstStyle/>
                    <a:p>
                      <a:pPr algn="l"/>
                      <a:r>
                        <a:rPr lang="en-US"/>
                        <a:t>Description</a:t>
                      </a:r>
                    </a:p>
                  </a:txBody>
                  <a:tcPr anchor="ctr"/>
                </a:tc>
              </a:tr>
              <a:tr h="370840">
                <a:tc>
                  <a:txBody>
                    <a:bodyPr/>
                    <a:lstStyle/>
                    <a:p>
                      <a:r>
                        <a:rPr lang="en-US" dirty="0"/>
                        <a:t>&lt;p&gt;</a:t>
                      </a:r>
                    </a:p>
                  </a:txBody>
                  <a:tcPr anchor="ctr"/>
                </a:tc>
                <a:tc>
                  <a:txBody>
                    <a:bodyPr/>
                    <a:lstStyle/>
                    <a:p>
                      <a:r>
                        <a:rPr lang="en-US" dirty="0"/>
                        <a:t>Defines a paragraph</a:t>
                      </a:r>
                    </a:p>
                  </a:txBody>
                  <a:tcPr anchor="ctr"/>
                </a:tc>
              </a:tr>
              <a:tr h="370840">
                <a:tc>
                  <a:txBody>
                    <a:bodyPr/>
                    <a:lstStyle/>
                    <a:p>
                      <a:r>
                        <a:rPr lang="en-US" dirty="0"/>
                        <a:t>&lt;</a:t>
                      </a:r>
                      <a:r>
                        <a:rPr lang="en-US" dirty="0" err="1"/>
                        <a:t>br</a:t>
                      </a:r>
                      <a:r>
                        <a:rPr lang="en-US" dirty="0"/>
                        <a:t> /&gt;</a:t>
                      </a:r>
                    </a:p>
                  </a:txBody>
                  <a:tcPr anchor="ctr"/>
                </a:tc>
                <a:tc>
                  <a:txBody>
                    <a:bodyPr/>
                    <a:lstStyle/>
                    <a:p>
                      <a:r>
                        <a:rPr lang="en-US" dirty="0"/>
                        <a:t>Inserts a single line break</a:t>
                      </a:r>
                    </a:p>
                  </a:txBody>
                  <a:tcPr anchor="ct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credits</a:t>
            </a:r>
            <a:endParaRPr lang="en-US" dirty="0"/>
          </a:p>
        </p:txBody>
      </p:sp>
      <p:sp>
        <p:nvSpPr>
          <p:cNvPr id="3" name="Content Placeholder 2"/>
          <p:cNvSpPr>
            <a:spLocks noGrp="1"/>
          </p:cNvSpPr>
          <p:nvPr>
            <p:ph sz="quarter" idx="1"/>
          </p:nvPr>
        </p:nvSpPr>
        <p:spPr/>
        <p:txBody>
          <a:bodyPr/>
          <a:lstStyle/>
          <a:p>
            <a:r>
              <a:rPr lang="en-US" dirty="0" smtClean="0"/>
              <a:t>Examples are used courtesy of </a:t>
            </a:r>
            <a:r>
              <a:rPr lang="en-US" dirty="0" smtClean="0">
                <a:hlinkClick r:id="rId2"/>
              </a:rPr>
              <a:t>W3Schools</a:t>
            </a:r>
            <a:r>
              <a:rPr lang="en-US" dirty="0" smtClean="0"/>
              <a:t>.</a:t>
            </a:r>
            <a:endParaRPr lang="en-US" dirty="0"/>
          </a:p>
        </p:txBody>
      </p:sp>
      <p:pic>
        <p:nvPicPr>
          <p:cNvPr id="4" name="Picture 3" descr="w3schoolscom_gray.gif"/>
          <p:cNvPicPr>
            <a:picLocks noChangeAspect="1"/>
          </p:cNvPicPr>
          <p:nvPr/>
        </p:nvPicPr>
        <p:blipFill>
          <a:blip r:embed="rId3" cstate="print"/>
          <a:stretch>
            <a:fillRect/>
          </a:stretch>
        </p:blipFill>
        <p:spPr>
          <a:xfrm>
            <a:off x="7239000" y="609600"/>
            <a:ext cx="1428750" cy="2667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Introduction</a:t>
            </a:r>
            <a:endParaRPr lang="en-US" dirty="0"/>
          </a:p>
        </p:txBody>
      </p:sp>
      <p:sp>
        <p:nvSpPr>
          <p:cNvPr id="3" name="Content Placeholder 2"/>
          <p:cNvSpPr>
            <a:spLocks noGrp="1"/>
          </p:cNvSpPr>
          <p:nvPr>
            <p:ph sz="quarter" idx="1"/>
          </p:nvPr>
        </p:nvSpPr>
        <p:spPr/>
        <p:txBody>
          <a:bodyPr/>
          <a:lstStyle/>
          <a:p>
            <a:pPr>
              <a:buNone/>
            </a:pPr>
            <a:r>
              <a:rPr lang="en-US" b="1" dirty="0" smtClean="0"/>
              <a:t>HTML Documents = Web Pages</a:t>
            </a:r>
          </a:p>
          <a:p>
            <a:pPr>
              <a:buNone/>
            </a:pPr>
            <a:endParaRPr lang="en-US" b="1" dirty="0" smtClean="0"/>
          </a:p>
          <a:p>
            <a:pPr lvl="1"/>
            <a:r>
              <a:rPr lang="en-US" dirty="0" smtClean="0"/>
              <a:t>HTML documents </a:t>
            </a:r>
            <a:r>
              <a:rPr lang="en-US" b="1" dirty="0" smtClean="0"/>
              <a:t>describe web pages</a:t>
            </a:r>
          </a:p>
          <a:p>
            <a:pPr lvl="1"/>
            <a:endParaRPr lang="en-US" dirty="0" smtClean="0"/>
          </a:p>
          <a:p>
            <a:pPr lvl="1"/>
            <a:r>
              <a:rPr lang="en-US" dirty="0" smtClean="0"/>
              <a:t>HTML documents </a:t>
            </a:r>
            <a:r>
              <a:rPr lang="en-US" b="1" dirty="0" smtClean="0"/>
              <a:t>contain HTML tags</a:t>
            </a:r>
            <a:r>
              <a:rPr lang="en-US" dirty="0" smtClean="0"/>
              <a:t> and plain text</a:t>
            </a:r>
          </a:p>
          <a:p>
            <a:pPr lvl="1"/>
            <a:endParaRPr lang="en-US" dirty="0" smtClean="0"/>
          </a:p>
          <a:p>
            <a:pPr lvl="1"/>
            <a:r>
              <a:rPr lang="en-US" dirty="0" smtClean="0"/>
              <a:t>HTML documents are also </a:t>
            </a:r>
            <a:r>
              <a:rPr lang="en-US" b="1" dirty="0" smtClean="0"/>
              <a:t>called web pages</a:t>
            </a:r>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Getting started</a:t>
            </a:r>
            <a:endParaRPr lang="en-US" dirty="0"/>
          </a:p>
        </p:txBody>
      </p:sp>
      <p:sp>
        <p:nvSpPr>
          <p:cNvPr id="3" name="Content Placeholder 2"/>
          <p:cNvSpPr>
            <a:spLocks noGrp="1"/>
          </p:cNvSpPr>
          <p:nvPr>
            <p:ph sz="quarter" idx="1"/>
          </p:nvPr>
        </p:nvSpPr>
        <p:spPr/>
        <p:txBody>
          <a:bodyPr>
            <a:normAutofit lnSpcReduction="10000"/>
          </a:bodyPr>
          <a:lstStyle/>
          <a:p>
            <a:pPr>
              <a:buNone/>
            </a:pPr>
            <a:r>
              <a:rPr lang="en-US" dirty="0" smtClean="0"/>
              <a:t>You don't need any tools to learn</a:t>
            </a:r>
          </a:p>
          <a:p>
            <a:pPr lvl="1"/>
            <a:r>
              <a:rPr lang="en-US" dirty="0" smtClean="0"/>
              <a:t>You don't need an HTML editor</a:t>
            </a:r>
          </a:p>
          <a:p>
            <a:pPr lvl="1"/>
            <a:r>
              <a:rPr lang="en-US" dirty="0" smtClean="0"/>
              <a:t>You don't need a web server</a:t>
            </a:r>
          </a:p>
          <a:p>
            <a:pPr lvl="1"/>
            <a:r>
              <a:rPr lang="en-US" dirty="0" smtClean="0"/>
              <a:t>You don't need a web site</a:t>
            </a:r>
          </a:p>
          <a:p>
            <a:pPr lvl="1"/>
            <a:endParaRPr lang="en-US" dirty="0" smtClean="0"/>
          </a:p>
          <a:p>
            <a:pPr>
              <a:buNone/>
            </a:pPr>
            <a:r>
              <a:rPr lang="en-US" dirty="0" smtClean="0"/>
              <a:t>Editing HTML</a:t>
            </a:r>
          </a:p>
          <a:p>
            <a:pPr lvl="1"/>
            <a:r>
              <a:rPr lang="en-US" dirty="0" smtClean="0"/>
              <a:t>Use a plain text editor (like Notepad) to edit HTML. This is the best way to learn HTML.</a:t>
            </a:r>
          </a:p>
          <a:p>
            <a:pPr lvl="1"/>
            <a:endParaRPr lang="en-US" dirty="0" smtClean="0"/>
          </a:p>
          <a:p>
            <a:pPr lvl="1"/>
            <a:r>
              <a:rPr lang="en-US" dirty="0" smtClean="0"/>
              <a:t>However, professional web developers often prefer HTML editors like FrontPage or Dreamweaver, instead of writing plain text.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sz="quarter" idx="1"/>
          </p:nvPr>
        </p:nvSpPr>
        <p:spPr/>
        <p:txBody>
          <a:bodyPr>
            <a:normAutofit fontScale="77500" lnSpcReduction="20000"/>
          </a:bodyPr>
          <a:lstStyle/>
          <a:p>
            <a:pPr>
              <a:buNone/>
            </a:pPr>
            <a:r>
              <a:rPr lang="en-US" b="1" dirty="0" smtClean="0"/>
              <a:t>Create Your Own Test Web</a:t>
            </a:r>
          </a:p>
          <a:p>
            <a:endParaRPr lang="en-US" dirty="0" smtClean="0"/>
          </a:p>
          <a:p>
            <a:r>
              <a:rPr lang="en-US" dirty="0" smtClean="0"/>
              <a:t>If you want to create a test page on your own computer, just copy the 3 files below to your desktop.</a:t>
            </a:r>
          </a:p>
          <a:p>
            <a:endParaRPr lang="en-US" dirty="0" smtClean="0"/>
          </a:p>
          <a:p>
            <a:r>
              <a:rPr lang="en-US" dirty="0" smtClean="0"/>
              <a:t>(Right click on each link, and select "save target as" or "save link as")</a:t>
            </a:r>
          </a:p>
          <a:p>
            <a:endParaRPr lang="en-US" dirty="0" smtClean="0"/>
          </a:p>
          <a:p>
            <a:r>
              <a:rPr lang="en-US" dirty="0" smtClean="0">
                <a:hlinkClick r:id="rId2" action="ppaction://hlinkfile"/>
              </a:rPr>
              <a:t>mainpage.htm</a:t>
            </a:r>
            <a:endParaRPr lang="en-US" dirty="0" smtClean="0"/>
          </a:p>
          <a:p>
            <a:r>
              <a:rPr lang="en-US" dirty="0" smtClean="0">
                <a:hlinkClick r:id="rId3" action="ppaction://hlinkfile"/>
              </a:rPr>
              <a:t>page1.htm</a:t>
            </a:r>
            <a:endParaRPr lang="en-US" dirty="0" smtClean="0"/>
          </a:p>
          <a:p>
            <a:r>
              <a:rPr lang="en-US" dirty="0" smtClean="0">
                <a:hlinkClick r:id="rId4" action="ppaction://hlinkfile"/>
              </a:rPr>
              <a:t>page2.htm</a:t>
            </a:r>
            <a:endParaRPr lang="en-US" dirty="0" smtClean="0"/>
          </a:p>
          <a:p>
            <a:endParaRPr lang="en-US" dirty="0" smtClean="0"/>
          </a:p>
          <a:p>
            <a:r>
              <a:rPr lang="en-US" dirty="0" smtClean="0"/>
              <a:t>After you have copied the files, you can double-click on the file called "mainpage.htm" and see the web site in action.</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sz="quarter" idx="1"/>
          </p:nvPr>
        </p:nvSpPr>
        <p:spPr/>
        <p:txBody>
          <a:bodyPr/>
          <a:lstStyle/>
          <a:p>
            <a:pPr>
              <a:buNone/>
            </a:pPr>
            <a:r>
              <a:rPr lang="en-US" b="1" dirty="0" smtClean="0"/>
              <a:t>.HTM or .HTML File Extension?</a:t>
            </a:r>
          </a:p>
          <a:p>
            <a:endParaRPr lang="en-US" b="1" dirty="0" smtClean="0"/>
          </a:p>
          <a:p>
            <a:pPr lvl="1"/>
            <a:r>
              <a:rPr lang="en-US" dirty="0" smtClean="0"/>
              <a:t>When you save an HTML file, you can use either the .</a:t>
            </a:r>
            <a:r>
              <a:rPr lang="en-US" dirty="0" err="1" smtClean="0"/>
              <a:t>htm</a:t>
            </a:r>
            <a:r>
              <a:rPr lang="en-US" dirty="0" smtClean="0"/>
              <a:t> or the .html file extension. </a:t>
            </a:r>
          </a:p>
          <a:p>
            <a:pPr lvl="1"/>
            <a:endParaRPr lang="en-US" dirty="0" smtClean="0"/>
          </a:p>
          <a:p>
            <a:pPr lvl="1"/>
            <a:r>
              <a:rPr lang="en-US" dirty="0" smtClean="0"/>
              <a:t>The .</a:t>
            </a:r>
            <a:r>
              <a:rPr lang="en-US" dirty="0" err="1" smtClean="0"/>
              <a:t>htm</a:t>
            </a:r>
            <a:r>
              <a:rPr lang="en-US" dirty="0" smtClean="0"/>
              <a:t> is a habit from the past, when the software only allowed three letters in file extensions.</a:t>
            </a:r>
          </a:p>
          <a:p>
            <a:pPr lvl="1"/>
            <a:endParaRPr lang="en-US" dirty="0" smtClean="0"/>
          </a:p>
          <a:p>
            <a:pPr lvl="1"/>
            <a:r>
              <a:rPr lang="en-US" dirty="0" smtClean="0"/>
              <a:t>With new software it is perfectly safe to use .html.</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Basics</a:t>
            </a:r>
          </a:p>
        </p:txBody>
      </p:sp>
      <p:sp>
        <p:nvSpPr>
          <p:cNvPr id="3" name="Content Placeholder 2"/>
          <p:cNvSpPr>
            <a:spLocks noGrp="1"/>
          </p:cNvSpPr>
          <p:nvPr>
            <p:ph sz="quarter" idx="1"/>
          </p:nvPr>
        </p:nvSpPr>
        <p:spPr/>
        <p:txBody>
          <a:bodyPr/>
          <a:lstStyle/>
          <a:p>
            <a:r>
              <a:rPr lang="en-US" dirty="0" smtClean="0"/>
              <a:t>Markup the content using HTML tags</a:t>
            </a:r>
          </a:p>
          <a:p>
            <a:r>
              <a:rPr lang="en-US" dirty="0" smtClean="0"/>
              <a:t>Two classifications of tags</a:t>
            </a:r>
          </a:p>
          <a:p>
            <a:pPr lvl="1"/>
            <a:r>
              <a:rPr lang="en-US" dirty="0" smtClean="0"/>
              <a:t>Inline tags</a:t>
            </a:r>
          </a:p>
          <a:p>
            <a:pPr lvl="2"/>
            <a:r>
              <a:rPr lang="en-US" dirty="0" smtClean="0"/>
              <a:t>Will display the content at the current position of the cursor and leave the cursor following the content.</a:t>
            </a:r>
          </a:p>
          <a:p>
            <a:pPr lvl="1"/>
            <a:r>
              <a:rPr lang="en-US" dirty="0" smtClean="0"/>
              <a:t>Block tags</a:t>
            </a:r>
          </a:p>
          <a:p>
            <a:pPr lvl="2"/>
            <a:r>
              <a:rPr lang="en-US" dirty="0" smtClean="0"/>
              <a:t>Will display the content on a new line and will have a line break following the content</a:t>
            </a:r>
            <a:endParaRPr lang="en-US" dirty="0"/>
          </a:p>
        </p:txBody>
      </p:sp>
    </p:spTree>
    <p:extLst>
      <p:ext uri="{BB962C8B-B14F-4D97-AF65-F5344CB8AC3E}">
        <p14:creationId xmlns:p14="http://schemas.microsoft.com/office/powerpoint/2010/main" val="1072976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HTML Basics</a:t>
            </a:r>
            <a:endParaRPr lang="en-US" dirty="0"/>
          </a:p>
        </p:txBody>
      </p:sp>
      <p:sp>
        <p:nvSpPr>
          <p:cNvPr id="3" name="Content Placeholder 2"/>
          <p:cNvSpPr>
            <a:spLocks noGrp="1"/>
          </p:cNvSpPr>
          <p:nvPr>
            <p:ph sz="quarter" idx="1"/>
          </p:nvPr>
        </p:nvSpPr>
        <p:spPr/>
        <p:txBody>
          <a:bodyPr/>
          <a:lstStyle/>
          <a:p>
            <a:pPr>
              <a:buNone/>
            </a:pPr>
            <a:r>
              <a:rPr lang="en-US" b="1" dirty="0" smtClean="0"/>
              <a:t>HTML Headings</a:t>
            </a:r>
          </a:p>
          <a:p>
            <a:pPr>
              <a:buNone/>
            </a:pPr>
            <a:endParaRPr lang="en-US" b="1" dirty="0" smtClean="0"/>
          </a:p>
          <a:p>
            <a:r>
              <a:rPr lang="en-US" dirty="0" smtClean="0"/>
              <a:t>HTML headings are defined with the &lt;h1&gt; to &lt;h6&gt; tags.</a:t>
            </a:r>
          </a:p>
          <a:p>
            <a:endParaRPr lang="en-US" dirty="0" smtClean="0"/>
          </a:p>
          <a:p>
            <a:pPr>
              <a:buNone/>
            </a:pPr>
            <a:r>
              <a:rPr lang="en-US" b="1" dirty="0" smtClean="0">
                <a:hlinkClick r:id="rId2" action="ppaction://hlinkfile"/>
              </a:rPr>
              <a:t>Example:</a:t>
            </a:r>
            <a:endParaRPr lang="en-US" b="1" dirty="0" smtClean="0"/>
          </a:p>
          <a:p>
            <a:pPr lvl="1">
              <a:buNone/>
            </a:pPr>
            <a:r>
              <a:rPr lang="en-US" dirty="0" smtClean="0"/>
              <a:t>	&lt;h1&gt;This is a heading&lt;/h1&gt;</a:t>
            </a:r>
            <a:br>
              <a:rPr lang="en-US" dirty="0" smtClean="0"/>
            </a:br>
            <a:r>
              <a:rPr lang="en-US" dirty="0" smtClean="0"/>
              <a:t>&lt;h2&gt;This is a heading&lt;/h2&gt;</a:t>
            </a:r>
            <a:br>
              <a:rPr lang="en-US" dirty="0" smtClean="0"/>
            </a:br>
            <a:r>
              <a:rPr lang="en-US" dirty="0" smtClean="0"/>
              <a:t>&lt;h3&gt;This is a heading&lt;/h3&gt; </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222</TotalTime>
  <Words>1810</Words>
  <Application>Microsoft Office PowerPoint</Application>
  <PresentationFormat>On-screen Show (4:3)</PresentationFormat>
  <Paragraphs>378</Paragraphs>
  <Slides>36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Calibri</vt:lpstr>
      <vt:lpstr>Georgia</vt:lpstr>
      <vt:lpstr>Wingdings</vt:lpstr>
      <vt:lpstr>Wingdings 2</vt:lpstr>
      <vt:lpstr>Civic</vt:lpstr>
      <vt:lpstr>HTML Introduction, Elements, Attributes, Headings, Paragraphs</vt:lpstr>
      <vt:lpstr>HTML Introduction</vt:lpstr>
      <vt:lpstr>HTML Introduction</vt:lpstr>
      <vt:lpstr>HTML Introduction</vt:lpstr>
      <vt:lpstr>Getting started</vt:lpstr>
      <vt:lpstr>Getting started</vt:lpstr>
      <vt:lpstr>Getting started</vt:lpstr>
      <vt:lpstr>HTML Basics</vt:lpstr>
      <vt:lpstr>HTML Basics</vt:lpstr>
      <vt:lpstr>HTML Basics</vt:lpstr>
      <vt:lpstr>HTML Basics</vt:lpstr>
      <vt:lpstr>HTML Elements</vt:lpstr>
      <vt:lpstr>HTML Elements</vt:lpstr>
      <vt:lpstr>HTML Elements</vt:lpstr>
      <vt:lpstr>HTML Elements</vt:lpstr>
      <vt:lpstr>HTML Elements</vt:lpstr>
      <vt:lpstr>HTML Elements</vt:lpstr>
      <vt:lpstr>HTML Elements</vt:lpstr>
      <vt:lpstr>HTML Elements</vt:lpstr>
      <vt:lpstr>HTML Attributes</vt:lpstr>
      <vt:lpstr>HTML Attributes</vt:lpstr>
      <vt:lpstr>HTML Attributes</vt:lpstr>
      <vt:lpstr>HTML Attributes</vt:lpstr>
      <vt:lpstr>HTML Attributes</vt:lpstr>
      <vt:lpstr>HTML Headings</vt:lpstr>
      <vt:lpstr>HTML Headings</vt:lpstr>
      <vt:lpstr>HTML Headings</vt:lpstr>
      <vt:lpstr>HTML Headings</vt:lpstr>
      <vt:lpstr>HTML Headings</vt:lpstr>
      <vt:lpstr>HTML Headings</vt:lpstr>
      <vt:lpstr>HTML Paragraphs</vt:lpstr>
      <vt:lpstr>HTML Paragraphs</vt:lpstr>
      <vt:lpstr>HTML Paragraphs</vt:lpstr>
      <vt:lpstr>HTML Paragraphs</vt:lpstr>
      <vt:lpstr>HTML Paragraphs</vt:lpstr>
      <vt:lpstr>credits</vt:lpstr>
    </vt:vector>
  </TitlesOfParts>
  <Company>Sacred Heart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Introduction</dc:title>
  <dc:creator>shu</dc:creator>
  <cp:lastModifiedBy>Joshua Randall</cp:lastModifiedBy>
  <cp:revision>36</cp:revision>
  <dcterms:created xsi:type="dcterms:W3CDTF">2010-08-23T17:45:29Z</dcterms:created>
  <dcterms:modified xsi:type="dcterms:W3CDTF">2015-09-14T19:24:49Z</dcterms:modified>
</cp:coreProperties>
</file>