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4" r:id="rId2"/>
    <p:sldId id="287"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88" r:id="rId20"/>
    <p:sldId id="289" r:id="rId21"/>
    <p:sldId id="272" r:id="rId22"/>
    <p:sldId id="286" r:id="rId23"/>
    <p:sldId id="273" r:id="rId24"/>
    <p:sldId id="274" r:id="rId25"/>
    <p:sldId id="275" r:id="rId26"/>
    <p:sldId id="276" r:id="rId27"/>
    <p:sldId id="290" r:id="rId28"/>
    <p:sldId id="291" r:id="rId29"/>
    <p:sldId id="277" r:id="rId30"/>
    <p:sldId id="278" r:id="rId31"/>
    <p:sldId id="279" r:id="rId32"/>
    <p:sldId id="280" r:id="rId33"/>
    <p:sldId id="281" r:id="rId34"/>
    <p:sldId id="282" r:id="rId35"/>
    <p:sldId id="283" r:id="rId36"/>
    <p:sldId id="28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D415691-3D13-49A2-90DE-E00B059E0E3A}" type="datetimeFigureOut">
              <a:rPr lang="en-US" smtClean="0"/>
              <a:pPr/>
              <a:t>4/10/2020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ECF12EBD-1A61-4EA0-B8F5-D97B48B44BC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415691-3D13-49A2-90DE-E00B059E0E3A}" type="datetimeFigureOut">
              <a:rPr lang="en-US" smtClean="0"/>
              <a:pPr/>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12EBD-1A61-4EA0-B8F5-D97B48B44B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D415691-3D13-49A2-90DE-E00B059E0E3A}" type="datetimeFigureOut">
              <a:rPr lang="en-US" smtClean="0"/>
              <a:pPr/>
              <a:t>4/10/2020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CF12EBD-1A61-4EA0-B8F5-D97B48B44BC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BD415691-3D13-49A2-90DE-E00B059E0E3A}" type="datetimeFigureOut">
              <a:rPr lang="en-US" smtClean="0"/>
              <a:pPr/>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CF12EBD-1A61-4EA0-B8F5-D97B48B44BC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BD415691-3D13-49A2-90DE-E00B059E0E3A}" type="datetimeFigureOut">
              <a:rPr lang="en-US" smtClean="0"/>
              <a:pPr/>
              <a:t>4/10/2020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CF12EBD-1A61-4EA0-B8F5-D97B48B44BC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BD415691-3D13-49A2-90DE-E00B059E0E3A}" type="datetimeFigureOut">
              <a:rPr lang="en-US" smtClean="0"/>
              <a:pPr/>
              <a:t>4/10/2020</a:t>
            </a:fld>
            <a:endParaRPr lang="en-US"/>
          </a:p>
        </p:txBody>
      </p:sp>
      <p:sp>
        <p:nvSpPr>
          <p:cNvPr id="10" name="Slide Number Placeholder 9"/>
          <p:cNvSpPr>
            <a:spLocks noGrp="1"/>
          </p:cNvSpPr>
          <p:nvPr>
            <p:ph type="sldNum" sz="quarter" idx="16"/>
          </p:nvPr>
        </p:nvSpPr>
        <p:spPr/>
        <p:txBody>
          <a:bodyPr rtlCol="0"/>
          <a:lstStyle/>
          <a:p>
            <a:fld id="{ECF12EBD-1A61-4EA0-B8F5-D97B48B44BC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BD415691-3D13-49A2-90DE-E00B059E0E3A}" type="datetimeFigureOut">
              <a:rPr lang="en-US" smtClean="0"/>
              <a:pPr/>
              <a:t>4/10/2020</a:t>
            </a:fld>
            <a:endParaRPr lang="en-US"/>
          </a:p>
        </p:txBody>
      </p:sp>
      <p:sp>
        <p:nvSpPr>
          <p:cNvPr id="12" name="Slide Number Placeholder 11"/>
          <p:cNvSpPr>
            <a:spLocks noGrp="1"/>
          </p:cNvSpPr>
          <p:nvPr>
            <p:ph type="sldNum" sz="quarter" idx="16"/>
          </p:nvPr>
        </p:nvSpPr>
        <p:spPr/>
        <p:txBody>
          <a:bodyPr rtlCol="0"/>
          <a:lstStyle/>
          <a:p>
            <a:fld id="{ECF12EBD-1A61-4EA0-B8F5-D97B48B44BC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D415691-3D13-49A2-90DE-E00B059E0E3A}" type="datetimeFigureOut">
              <a:rPr lang="en-US" smtClean="0"/>
              <a:pPr/>
              <a:t>4/10/2020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CF12EBD-1A61-4EA0-B8F5-D97B48B44B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15691-3D13-49A2-90DE-E00B059E0E3A}" type="datetimeFigureOut">
              <a:rPr lang="en-US" smtClean="0"/>
              <a:pPr/>
              <a:t>4/10/2020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CF12EBD-1A61-4EA0-B8F5-D97B48B44B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BD415691-3D13-49A2-90DE-E00B059E0E3A}" type="datetimeFigureOut">
              <a:rPr lang="en-US" smtClean="0"/>
              <a:pPr/>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CF12EBD-1A61-4EA0-B8F5-D97B48B44BC8}"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D415691-3D13-49A2-90DE-E00B059E0E3A}" type="datetimeFigureOut">
              <a:rPr lang="en-US" smtClean="0"/>
              <a:pPr/>
              <a:t>4/10/2020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CF12EBD-1A61-4EA0-B8F5-D97B48B44BC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D415691-3D13-49A2-90DE-E00B059E0E3A}" type="datetimeFigureOut">
              <a:rPr lang="en-US" smtClean="0"/>
              <a:pPr/>
              <a:t>4/10/2020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CF12EBD-1A61-4EA0-B8F5-D97B48B44BC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bgcolor_obsolete.html" TargetMode="External"/><Relationship Id="rId2" Type="http://schemas.openxmlformats.org/officeDocument/2006/relationships/hyperlink" Target="bgcolor.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fonts_obsolete.html" TargetMode="External"/><Relationship Id="rId2" Type="http://schemas.openxmlformats.org/officeDocument/2006/relationships/hyperlink" Target="font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textalign_obsolete.html" TargetMode="External"/><Relationship Id="rId2" Type="http://schemas.openxmlformats.org/officeDocument/2006/relationships/hyperlink" Target="textalign.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link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sacredheart.edu/"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links2.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links_ch.html" TargetMode="External"/><Relationship Id="rId2" Type="http://schemas.openxmlformats.org/officeDocument/2006/relationships/hyperlink" Target="link_image.html" TargetMode="External"/><Relationship Id="rId1" Type="http://schemas.openxmlformats.org/officeDocument/2006/relationships/slideLayout" Target="../slideLayouts/slideLayout2.xml"/><Relationship Id="rId6" Type="http://schemas.openxmlformats.org/officeDocument/2006/relationships/hyperlink" Target="link_mail2.html" TargetMode="External"/><Relationship Id="rId5" Type="http://schemas.openxmlformats.org/officeDocument/2006/relationships/hyperlink" Target="link_mail.html" TargetMode="External"/><Relationship Id="rId4" Type="http://schemas.openxmlformats.org/officeDocument/2006/relationships/hyperlink" Target="link_frame.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link_image_broke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textformatting.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insert_images2.html" TargetMode="External"/><Relationship Id="rId2" Type="http://schemas.openxmlformats.org/officeDocument/2006/relationships/hyperlink" Target="insert_image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images_float.html" TargetMode="External"/><Relationship Id="rId2" Type="http://schemas.openxmlformats.org/officeDocument/2006/relationships/hyperlink" Target="images_align.html" TargetMode="External"/><Relationship Id="rId1" Type="http://schemas.openxmlformats.org/officeDocument/2006/relationships/slideLayout" Target="../slideLayouts/slideLayout2.xml"/><Relationship Id="rId5" Type="http://schemas.openxmlformats.org/officeDocument/2006/relationships/hyperlink" Target="images_map.html" TargetMode="External"/><Relationship Id="rId4" Type="http://schemas.openxmlformats.org/officeDocument/2006/relationships/hyperlink" Target="link_image.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w3schools.com/default.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quotation.html" TargetMode="External"/><Relationship Id="rId3" Type="http://schemas.openxmlformats.org/officeDocument/2006/relationships/hyperlink" Target="preformatted.html" TargetMode="External"/><Relationship Id="rId7" Type="http://schemas.openxmlformats.org/officeDocument/2006/relationships/hyperlink" Target="textdirection.html" TargetMode="External"/><Relationship Id="rId2" Type="http://schemas.openxmlformats.org/officeDocument/2006/relationships/hyperlink" Target="textformatting2.html" TargetMode="External"/><Relationship Id="rId1" Type="http://schemas.openxmlformats.org/officeDocument/2006/relationships/slideLayout" Target="../slideLayouts/slideLayout2.xml"/><Relationship Id="rId6" Type="http://schemas.openxmlformats.org/officeDocument/2006/relationships/hyperlink" Target="abbreviations.html" TargetMode="External"/><Relationship Id="rId5" Type="http://schemas.openxmlformats.org/officeDocument/2006/relationships/hyperlink" Target="address.html" TargetMode="External"/><Relationship Id="rId4" Type="http://schemas.openxmlformats.org/officeDocument/2006/relationships/hyperlink" Target="computertext.html" TargetMode="External"/><Relationship Id="rId9" Type="http://schemas.openxmlformats.org/officeDocument/2006/relationships/hyperlink" Target="deletedtext.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styl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 Formatting, Styles, Links, Images</a:t>
            </a:r>
          </a:p>
        </p:txBody>
      </p:sp>
      <p:sp>
        <p:nvSpPr>
          <p:cNvPr id="4" name="Content Placeholder 3"/>
          <p:cNvSpPr txBox="1">
            <a:spLocks noGrp="1"/>
          </p:cNvSpPr>
          <p:nvPr>
            <p:ph sz="quarter" idx="1"/>
          </p:nvPr>
        </p:nvSpPr>
        <p:spPr>
          <a:xfrm>
            <a:off x="1133021" y="1600200"/>
            <a:ext cx="7112653" cy="3339376"/>
          </a:xfrm>
          <a:prstGeom prst="rect">
            <a:avLst/>
          </a:prstGeom>
          <a:noFill/>
        </p:spPr>
        <p:txBody>
          <a:bodyPr wrap="none" rtlCol="0">
            <a:spAutoFit/>
          </a:bodyPr>
          <a:lstStyle/>
          <a:p>
            <a:pPr algn="ctr">
              <a:buNone/>
            </a:pPr>
            <a:endParaRPr lang="en-US" sz="2000" b="1" dirty="0"/>
          </a:p>
          <a:p>
            <a:pPr algn="ctr">
              <a:buNone/>
            </a:pPr>
            <a:r>
              <a:rPr lang="en-US" sz="2000" b="1" dirty="0"/>
              <a:t>Class 02</a:t>
            </a:r>
          </a:p>
          <a:p>
            <a:pPr algn="ctr">
              <a:buNone/>
            </a:pPr>
            <a:endParaRPr lang="en-US" sz="2000" b="1" dirty="0"/>
          </a:p>
          <a:p>
            <a:pPr algn="ctr">
              <a:buNone/>
            </a:pPr>
            <a:endParaRPr lang="en-US" b="1" dirty="0"/>
          </a:p>
          <a:p>
            <a:pPr>
              <a:buNone/>
            </a:pPr>
            <a:r>
              <a:rPr lang="en-US" b="1" dirty="0"/>
              <a:t>Course No.:	</a:t>
            </a:r>
            <a:r>
              <a:rPr lang="en-US" dirty="0"/>
              <a:t>	CS553</a:t>
            </a:r>
          </a:p>
          <a:p>
            <a:pPr>
              <a:buNone/>
            </a:pPr>
            <a:r>
              <a:rPr lang="en-US" b="1" dirty="0"/>
              <a:t>Course Title:</a:t>
            </a:r>
            <a:r>
              <a:rPr lang="en-US" dirty="0"/>
              <a:t> 	Web Design with JavaScript</a:t>
            </a:r>
          </a:p>
          <a:p>
            <a:pPr>
              <a:buNone/>
            </a:pPr>
            <a:r>
              <a:rPr lang="en-US" b="1" dirty="0"/>
              <a:t>Instructor:</a:t>
            </a:r>
            <a:r>
              <a:rPr lang="en-US" dirty="0"/>
              <a:t>		Joshua Randall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Styles</a:t>
            </a:r>
          </a:p>
        </p:txBody>
      </p:sp>
      <p:sp>
        <p:nvSpPr>
          <p:cNvPr id="3" name="Content Placeholder 2"/>
          <p:cNvSpPr>
            <a:spLocks noGrp="1"/>
          </p:cNvSpPr>
          <p:nvPr>
            <p:ph sz="quarter" idx="1"/>
          </p:nvPr>
        </p:nvSpPr>
        <p:spPr/>
        <p:txBody>
          <a:bodyPr>
            <a:normAutofit fontScale="77500" lnSpcReduction="20000"/>
          </a:bodyPr>
          <a:lstStyle/>
          <a:p>
            <a:r>
              <a:rPr lang="en-US" b="1" dirty="0"/>
              <a:t>The HTML Style Attribute</a:t>
            </a:r>
          </a:p>
          <a:p>
            <a:endParaRPr lang="en-US" b="1" dirty="0"/>
          </a:p>
          <a:p>
            <a:pPr>
              <a:buNone/>
            </a:pPr>
            <a:r>
              <a:rPr lang="en-US" dirty="0"/>
              <a:t>The purpose of the style attribute is:</a:t>
            </a:r>
          </a:p>
          <a:p>
            <a:pPr>
              <a:buNone/>
            </a:pPr>
            <a:endParaRPr lang="en-US" dirty="0"/>
          </a:p>
          <a:p>
            <a:pPr lvl="1"/>
            <a:r>
              <a:rPr lang="en-US" b="1" dirty="0"/>
              <a:t>To provide a common way to style all HTML elements.</a:t>
            </a:r>
          </a:p>
          <a:p>
            <a:pPr lvl="1"/>
            <a:endParaRPr lang="en-US" dirty="0"/>
          </a:p>
          <a:p>
            <a:pPr lvl="1"/>
            <a:r>
              <a:rPr lang="en-US" dirty="0"/>
              <a:t>Styles were introduced with HTML 4, as the new and preferred way to style HTML elements. </a:t>
            </a:r>
          </a:p>
          <a:p>
            <a:pPr lvl="1"/>
            <a:endParaRPr lang="en-US" dirty="0"/>
          </a:p>
          <a:p>
            <a:pPr lvl="1"/>
            <a:r>
              <a:rPr lang="en-US" dirty="0"/>
              <a:t>With HTML styles, styles can be added to HTML elements directly by using the style attribute, or indirectly in separate style sheets (CSS files).</a:t>
            </a:r>
          </a:p>
          <a:p>
            <a:pPr lvl="1"/>
            <a:endParaRPr lang="en-US" dirty="0"/>
          </a:p>
          <a:p>
            <a:pPr>
              <a:buNone/>
            </a:pPr>
            <a:r>
              <a:rPr lang="en-US" dirty="0"/>
              <a:t>In our HTML examples we will use the style attribute to introduce you to HTML styles.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Styles</a:t>
            </a:r>
          </a:p>
        </p:txBody>
      </p:sp>
      <p:sp>
        <p:nvSpPr>
          <p:cNvPr id="3" name="Content Placeholder 2"/>
          <p:cNvSpPr>
            <a:spLocks noGrp="1"/>
          </p:cNvSpPr>
          <p:nvPr>
            <p:ph sz="quarter" idx="1"/>
          </p:nvPr>
        </p:nvSpPr>
        <p:spPr/>
        <p:txBody>
          <a:bodyPr/>
          <a:lstStyle/>
          <a:p>
            <a:pPr>
              <a:buNone/>
            </a:pPr>
            <a:r>
              <a:rPr lang="en-US" b="1" dirty="0"/>
              <a:t>Deprecated Tags and Attributes</a:t>
            </a:r>
          </a:p>
          <a:p>
            <a:pPr>
              <a:buNone/>
            </a:pPr>
            <a:endParaRPr lang="en-US" b="1" dirty="0"/>
          </a:p>
          <a:p>
            <a:r>
              <a:rPr lang="en-US" sz="2400" dirty="0"/>
              <a:t>In HTML 4, several tags and attributes are deprecated. </a:t>
            </a:r>
          </a:p>
          <a:p>
            <a:endParaRPr lang="en-US" sz="2400" dirty="0"/>
          </a:p>
          <a:p>
            <a:r>
              <a:rPr lang="en-US" sz="2400" dirty="0"/>
              <a:t>Deprecated means that they will not be supported in future versions of HTML and XHTML.</a:t>
            </a:r>
          </a:p>
          <a:p>
            <a:endParaRPr lang="en-US" sz="2400" dirty="0"/>
          </a:p>
          <a:p>
            <a:r>
              <a:rPr lang="en-US" sz="2400" b="1" dirty="0"/>
              <a:t>The message is clear:</a:t>
            </a:r>
            <a:r>
              <a:rPr lang="en-US" sz="2400" dirty="0"/>
              <a:t> Avoid using deprecated tags and attributes!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Styles</a:t>
            </a:r>
          </a:p>
        </p:txBody>
      </p:sp>
      <p:sp>
        <p:nvSpPr>
          <p:cNvPr id="3" name="Content Placeholder 2"/>
          <p:cNvSpPr>
            <a:spLocks noGrp="1"/>
          </p:cNvSpPr>
          <p:nvPr>
            <p:ph sz="quarter" idx="1"/>
          </p:nvPr>
        </p:nvSpPr>
        <p:spPr>
          <a:xfrm>
            <a:off x="612648" y="1600200"/>
            <a:ext cx="8153400" cy="5257800"/>
          </a:xfrm>
        </p:spPr>
        <p:txBody>
          <a:bodyPr>
            <a:normAutofit/>
          </a:bodyPr>
          <a:lstStyle/>
          <a:p>
            <a:pPr>
              <a:buNone/>
            </a:pPr>
            <a:r>
              <a:rPr lang="en-US" sz="2800" b="1" dirty="0"/>
              <a:t>Deprecated Tags and Attributes</a:t>
            </a:r>
          </a:p>
          <a:p>
            <a:r>
              <a:rPr lang="en-US" sz="2000" dirty="0"/>
              <a:t>These tags and attributes should be avoided:</a:t>
            </a:r>
          </a:p>
          <a:p>
            <a:endParaRPr lang="en-US" dirty="0"/>
          </a:p>
          <a:p>
            <a:endParaRPr lang="en-US" dirty="0"/>
          </a:p>
          <a:p>
            <a:endParaRPr lang="en-US" dirty="0"/>
          </a:p>
          <a:p>
            <a:endParaRPr lang="en-US" dirty="0"/>
          </a:p>
          <a:p>
            <a:endParaRPr lang="en-US" dirty="0"/>
          </a:p>
          <a:p>
            <a:endParaRPr lang="en-US" dirty="0"/>
          </a:p>
          <a:p>
            <a:endParaRPr lang="en-US" dirty="0"/>
          </a:p>
          <a:p>
            <a:r>
              <a:rPr lang="en-US" sz="2200" b="1" dirty="0"/>
              <a:t>For all of the above: Use styles instead!</a:t>
            </a:r>
            <a:endParaRPr lang="en-US" sz="2200" dirty="0"/>
          </a:p>
        </p:txBody>
      </p:sp>
      <p:graphicFrame>
        <p:nvGraphicFramePr>
          <p:cNvPr id="5" name="Table 4"/>
          <p:cNvGraphicFramePr>
            <a:graphicFrameLocks noGrp="1"/>
          </p:cNvGraphicFramePr>
          <p:nvPr/>
        </p:nvGraphicFramePr>
        <p:xfrm>
          <a:off x="1524000" y="2743200"/>
          <a:ext cx="6096000" cy="33375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l"/>
                      <a:r>
                        <a:rPr lang="en-US" dirty="0"/>
                        <a:t>Tags</a:t>
                      </a:r>
                    </a:p>
                  </a:txBody>
                  <a:tcPr anchor="ctr"/>
                </a:tc>
                <a:tc>
                  <a:txBody>
                    <a:bodyPr/>
                    <a:lstStyle/>
                    <a:p>
                      <a:pPr algn="l"/>
                      <a:r>
                        <a:rPr lang="en-US"/>
                        <a:t>Description</a:t>
                      </a:r>
                    </a:p>
                  </a:txBody>
                  <a:tcPr anchor="ctr"/>
                </a:tc>
                <a:extLst>
                  <a:ext uri="{0D108BD9-81ED-4DB2-BD59-A6C34878D82A}">
                    <a16:rowId xmlns:a16="http://schemas.microsoft.com/office/drawing/2014/main" val="10000"/>
                  </a:ext>
                </a:extLst>
              </a:tr>
              <a:tr h="370840">
                <a:tc>
                  <a:txBody>
                    <a:bodyPr/>
                    <a:lstStyle/>
                    <a:p>
                      <a:r>
                        <a:rPr lang="en-US"/>
                        <a:t>&lt;center&gt;</a:t>
                      </a:r>
                    </a:p>
                  </a:txBody>
                  <a:tcPr anchor="ctr"/>
                </a:tc>
                <a:tc>
                  <a:txBody>
                    <a:bodyPr/>
                    <a:lstStyle/>
                    <a:p>
                      <a:r>
                        <a:rPr lang="en-US"/>
                        <a:t>Defines centered content</a:t>
                      </a:r>
                    </a:p>
                  </a:txBody>
                  <a:tcPr anchor="ctr"/>
                </a:tc>
                <a:extLst>
                  <a:ext uri="{0D108BD9-81ED-4DB2-BD59-A6C34878D82A}">
                    <a16:rowId xmlns:a16="http://schemas.microsoft.com/office/drawing/2014/main" val="10001"/>
                  </a:ext>
                </a:extLst>
              </a:tr>
              <a:tr h="370840">
                <a:tc>
                  <a:txBody>
                    <a:bodyPr/>
                    <a:lstStyle/>
                    <a:p>
                      <a:r>
                        <a:rPr lang="en-US"/>
                        <a:t>&lt;font&gt; and &lt;basefont&gt;</a:t>
                      </a:r>
                    </a:p>
                  </a:txBody>
                  <a:tcPr anchor="ctr"/>
                </a:tc>
                <a:tc>
                  <a:txBody>
                    <a:bodyPr/>
                    <a:lstStyle/>
                    <a:p>
                      <a:r>
                        <a:rPr lang="en-US" dirty="0"/>
                        <a:t>Defines HTML fonts</a:t>
                      </a:r>
                    </a:p>
                  </a:txBody>
                  <a:tcPr anchor="ctr"/>
                </a:tc>
                <a:extLst>
                  <a:ext uri="{0D108BD9-81ED-4DB2-BD59-A6C34878D82A}">
                    <a16:rowId xmlns:a16="http://schemas.microsoft.com/office/drawing/2014/main" val="10002"/>
                  </a:ext>
                </a:extLst>
              </a:tr>
              <a:tr h="370840">
                <a:tc>
                  <a:txBody>
                    <a:bodyPr/>
                    <a:lstStyle/>
                    <a:p>
                      <a:r>
                        <a:rPr lang="en-US"/>
                        <a:t>&lt;s&gt; and &lt;strike&gt;</a:t>
                      </a:r>
                    </a:p>
                  </a:txBody>
                  <a:tcPr anchor="ctr"/>
                </a:tc>
                <a:tc>
                  <a:txBody>
                    <a:bodyPr/>
                    <a:lstStyle/>
                    <a:p>
                      <a:r>
                        <a:rPr lang="en-US" dirty="0"/>
                        <a:t>Defines strikethrough text</a:t>
                      </a:r>
                    </a:p>
                  </a:txBody>
                  <a:tcPr anchor="ctr"/>
                </a:tc>
                <a:extLst>
                  <a:ext uri="{0D108BD9-81ED-4DB2-BD59-A6C34878D82A}">
                    <a16:rowId xmlns:a16="http://schemas.microsoft.com/office/drawing/2014/main" val="10003"/>
                  </a:ext>
                </a:extLst>
              </a:tr>
              <a:tr h="370840">
                <a:tc>
                  <a:txBody>
                    <a:bodyPr/>
                    <a:lstStyle/>
                    <a:p>
                      <a:r>
                        <a:rPr lang="en-US"/>
                        <a:t>&lt;u&gt;</a:t>
                      </a:r>
                    </a:p>
                  </a:txBody>
                  <a:tcPr anchor="ctr"/>
                </a:tc>
                <a:tc>
                  <a:txBody>
                    <a:bodyPr/>
                    <a:lstStyle/>
                    <a:p>
                      <a:r>
                        <a:rPr lang="en-US" dirty="0"/>
                        <a:t>Defines underlined text</a:t>
                      </a:r>
                    </a:p>
                  </a:txBody>
                  <a:tcPr anchor="ctr"/>
                </a:tc>
                <a:extLst>
                  <a:ext uri="{0D108BD9-81ED-4DB2-BD59-A6C34878D82A}">
                    <a16:rowId xmlns:a16="http://schemas.microsoft.com/office/drawing/2014/main" val="10004"/>
                  </a:ext>
                </a:extLst>
              </a:tr>
              <a:tr h="370840">
                <a:tc>
                  <a:txBody>
                    <a:bodyPr/>
                    <a:lstStyle/>
                    <a:p>
                      <a:pPr algn="l"/>
                      <a:r>
                        <a:rPr lang="en-US" dirty="0">
                          <a:solidFill>
                            <a:schemeClr val="bg1"/>
                          </a:solidFill>
                        </a:rPr>
                        <a:t>Attributes</a:t>
                      </a:r>
                    </a:p>
                  </a:txBody>
                  <a:tcPr anchor="ctr">
                    <a:solidFill>
                      <a:schemeClr val="accent1">
                        <a:lumMod val="75000"/>
                      </a:schemeClr>
                    </a:solidFill>
                  </a:tcPr>
                </a:tc>
                <a:tc>
                  <a:txBody>
                    <a:bodyPr/>
                    <a:lstStyle/>
                    <a:p>
                      <a:pPr algn="l"/>
                      <a:r>
                        <a:rPr lang="en-US" dirty="0">
                          <a:solidFill>
                            <a:schemeClr val="bg1"/>
                          </a:solidFill>
                        </a:rPr>
                        <a:t>Description</a:t>
                      </a:r>
                    </a:p>
                  </a:txBody>
                  <a:tcPr anchor="ctr">
                    <a:solidFill>
                      <a:schemeClr val="accent1">
                        <a:lumMod val="75000"/>
                      </a:schemeClr>
                    </a:solidFill>
                  </a:tcPr>
                </a:tc>
                <a:extLst>
                  <a:ext uri="{0D108BD9-81ED-4DB2-BD59-A6C34878D82A}">
                    <a16:rowId xmlns:a16="http://schemas.microsoft.com/office/drawing/2014/main" val="10005"/>
                  </a:ext>
                </a:extLst>
              </a:tr>
              <a:tr h="370840">
                <a:tc>
                  <a:txBody>
                    <a:bodyPr/>
                    <a:lstStyle/>
                    <a:p>
                      <a:r>
                        <a:rPr lang="en-US"/>
                        <a:t>align</a:t>
                      </a:r>
                    </a:p>
                  </a:txBody>
                  <a:tcPr anchor="ctr"/>
                </a:tc>
                <a:tc>
                  <a:txBody>
                    <a:bodyPr/>
                    <a:lstStyle/>
                    <a:p>
                      <a:r>
                        <a:rPr lang="en-US"/>
                        <a:t>Defines the alignment of text</a:t>
                      </a:r>
                    </a:p>
                  </a:txBody>
                  <a:tcPr anchor="ctr"/>
                </a:tc>
                <a:extLst>
                  <a:ext uri="{0D108BD9-81ED-4DB2-BD59-A6C34878D82A}">
                    <a16:rowId xmlns:a16="http://schemas.microsoft.com/office/drawing/2014/main" val="10006"/>
                  </a:ext>
                </a:extLst>
              </a:tr>
              <a:tr h="370840">
                <a:tc>
                  <a:txBody>
                    <a:bodyPr/>
                    <a:lstStyle/>
                    <a:p>
                      <a:r>
                        <a:rPr lang="en-US"/>
                        <a:t>bgcolor</a:t>
                      </a:r>
                    </a:p>
                  </a:txBody>
                  <a:tcPr anchor="ctr"/>
                </a:tc>
                <a:tc>
                  <a:txBody>
                    <a:bodyPr/>
                    <a:lstStyle/>
                    <a:p>
                      <a:r>
                        <a:rPr lang="en-US"/>
                        <a:t>Defines the background color</a:t>
                      </a:r>
                    </a:p>
                  </a:txBody>
                  <a:tcPr anchor="ctr"/>
                </a:tc>
                <a:extLst>
                  <a:ext uri="{0D108BD9-81ED-4DB2-BD59-A6C34878D82A}">
                    <a16:rowId xmlns:a16="http://schemas.microsoft.com/office/drawing/2014/main" val="10007"/>
                  </a:ext>
                </a:extLst>
              </a:tr>
              <a:tr h="370840">
                <a:tc>
                  <a:txBody>
                    <a:bodyPr/>
                    <a:lstStyle/>
                    <a:p>
                      <a:r>
                        <a:rPr lang="en-US"/>
                        <a:t>color</a:t>
                      </a:r>
                    </a:p>
                  </a:txBody>
                  <a:tcPr anchor="ctr"/>
                </a:tc>
                <a:tc>
                  <a:txBody>
                    <a:bodyPr/>
                    <a:lstStyle/>
                    <a:p>
                      <a:r>
                        <a:rPr lang="en-US" dirty="0"/>
                        <a:t>Defines the text color</a:t>
                      </a:r>
                    </a:p>
                  </a:txBody>
                  <a:tcPr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Styles</a:t>
            </a:r>
          </a:p>
        </p:txBody>
      </p:sp>
      <p:sp>
        <p:nvSpPr>
          <p:cNvPr id="3" name="Content Placeholder 2"/>
          <p:cNvSpPr>
            <a:spLocks noGrp="1"/>
          </p:cNvSpPr>
          <p:nvPr>
            <p:ph sz="quarter" idx="1"/>
          </p:nvPr>
        </p:nvSpPr>
        <p:spPr/>
        <p:txBody>
          <a:bodyPr>
            <a:normAutofit fontScale="70000" lnSpcReduction="20000"/>
          </a:bodyPr>
          <a:lstStyle/>
          <a:p>
            <a:pPr>
              <a:buNone/>
            </a:pPr>
            <a:r>
              <a:rPr lang="en-US" b="1" dirty="0"/>
              <a:t>HTML Style Example - Background Color</a:t>
            </a:r>
          </a:p>
          <a:p>
            <a:r>
              <a:rPr lang="en-US" dirty="0"/>
              <a:t>The background-color property defines the background color for an element:</a:t>
            </a:r>
          </a:p>
          <a:p>
            <a:pPr>
              <a:buNone/>
            </a:pPr>
            <a:r>
              <a:rPr lang="en-US" b="1" dirty="0">
                <a:hlinkClick r:id="rId2" action="ppaction://hlinkfile"/>
              </a:rPr>
              <a:t>Example:</a:t>
            </a:r>
            <a:endParaRPr lang="en-US" b="1" dirty="0"/>
          </a:p>
          <a:p>
            <a:pPr lvl="1">
              <a:buNone/>
            </a:pPr>
            <a:r>
              <a:rPr lang="en-US" dirty="0"/>
              <a:t>	&lt;html&gt;</a:t>
            </a:r>
            <a:br>
              <a:rPr lang="en-US" dirty="0"/>
            </a:br>
            <a:br>
              <a:rPr lang="en-US" dirty="0"/>
            </a:br>
            <a:r>
              <a:rPr lang="en-US" dirty="0"/>
              <a:t>&lt;body style="background-</a:t>
            </a:r>
            <a:r>
              <a:rPr lang="en-US" dirty="0" err="1"/>
              <a:t>color:yellow</a:t>
            </a:r>
            <a:r>
              <a:rPr lang="en-US" dirty="0"/>
              <a:t>"&gt;</a:t>
            </a:r>
            <a:br>
              <a:rPr lang="en-US" dirty="0"/>
            </a:br>
            <a:r>
              <a:rPr lang="en-US" dirty="0"/>
              <a:t>&lt;h2 style="background-</a:t>
            </a:r>
            <a:r>
              <a:rPr lang="en-US" dirty="0" err="1"/>
              <a:t>color:red</a:t>
            </a:r>
            <a:r>
              <a:rPr lang="en-US" dirty="0"/>
              <a:t>"&gt;This is a heading&lt;/h2&gt;</a:t>
            </a:r>
            <a:br>
              <a:rPr lang="en-US" dirty="0"/>
            </a:br>
            <a:r>
              <a:rPr lang="en-US" dirty="0"/>
              <a:t>&lt;p style="background-</a:t>
            </a:r>
            <a:r>
              <a:rPr lang="en-US" dirty="0" err="1"/>
              <a:t>color:green</a:t>
            </a:r>
            <a:r>
              <a:rPr lang="en-US" dirty="0"/>
              <a:t>"&gt;This is a paragraph.&lt;/p&gt;</a:t>
            </a:r>
            <a:br>
              <a:rPr lang="en-US" dirty="0"/>
            </a:br>
            <a:r>
              <a:rPr lang="en-US" dirty="0"/>
              <a:t>&lt;/body&gt;</a:t>
            </a:r>
            <a:br>
              <a:rPr lang="en-US" dirty="0"/>
            </a:br>
            <a:br>
              <a:rPr lang="en-US" dirty="0"/>
            </a:br>
            <a:r>
              <a:rPr lang="en-US" dirty="0"/>
              <a:t>&lt;/html&gt; </a:t>
            </a:r>
          </a:p>
          <a:p>
            <a:pPr lvl="1">
              <a:buNone/>
            </a:pPr>
            <a:endParaRPr lang="en-US" dirty="0"/>
          </a:p>
          <a:p>
            <a:r>
              <a:rPr lang="en-US" dirty="0"/>
              <a:t>The style attribute makes the "old" </a:t>
            </a:r>
            <a:r>
              <a:rPr lang="en-US" dirty="0" err="1"/>
              <a:t>bgcolor</a:t>
            </a:r>
            <a:r>
              <a:rPr lang="en-US" dirty="0"/>
              <a:t> attribute obsolete.</a:t>
            </a:r>
          </a:p>
          <a:p>
            <a:endParaRPr lang="en-US" dirty="0"/>
          </a:p>
          <a:p>
            <a:r>
              <a:rPr lang="en-US" dirty="0">
                <a:hlinkClick r:id="rId3" action="ppaction://hlinkfile"/>
              </a:rPr>
              <a:t>Background color the old way</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Styles</a:t>
            </a:r>
          </a:p>
        </p:txBody>
      </p:sp>
      <p:sp>
        <p:nvSpPr>
          <p:cNvPr id="3" name="Content Placeholder 2"/>
          <p:cNvSpPr>
            <a:spLocks noGrp="1"/>
          </p:cNvSpPr>
          <p:nvPr>
            <p:ph sz="quarter" idx="1"/>
          </p:nvPr>
        </p:nvSpPr>
        <p:spPr/>
        <p:txBody>
          <a:bodyPr>
            <a:normAutofit fontScale="70000" lnSpcReduction="20000"/>
          </a:bodyPr>
          <a:lstStyle/>
          <a:p>
            <a:pPr>
              <a:buNone/>
            </a:pPr>
            <a:r>
              <a:rPr lang="en-US" b="1" dirty="0"/>
              <a:t>HTML Style Example - Font, Color and Size</a:t>
            </a:r>
          </a:p>
          <a:p>
            <a:r>
              <a:rPr lang="en-US" dirty="0"/>
              <a:t>The font-family, color, and font-size properties defines the font, color, and size of the text in an element:</a:t>
            </a:r>
          </a:p>
          <a:p>
            <a:pPr>
              <a:buNone/>
            </a:pPr>
            <a:r>
              <a:rPr lang="en-US" b="1" dirty="0">
                <a:hlinkClick r:id="rId2" action="ppaction://hlinkfile"/>
              </a:rPr>
              <a:t>Example:</a:t>
            </a:r>
            <a:endParaRPr lang="en-US" b="1" dirty="0"/>
          </a:p>
          <a:p>
            <a:pPr lvl="1">
              <a:buNone/>
            </a:pPr>
            <a:r>
              <a:rPr lang="en-US" dirty="0"/>
              <a:t>	&lt;html&gt;</a:t>
            </a:r>
            <a:br>
              <a:rPr lang="en-US" dirty="0"/>
            </a:br>
            <a:br>
              <a:rPr lang="en-US" dirty="0"/>
            </a:br>
            <a:r>
              <a:rPr lang="en-US" dirty="0"/>
              <a:t>&lt;body&gt;</a:t>
            </a:r>
            <a:br>
              <a:rPr lang="en-US" dirty="0"/>
            </a:br>
            <a:r>
              <a:rPr lang="en-US" dirty="0"/>
              <a:t>&lt;h1 style="font-</a:t>
            </a:r>
            <a:r>
              <a:rPr lang="en-US" dirty="0" err="1"/>
              <a:t>family:verdana</a:t>
            </a:r>
            <a:r>
              <a:rPr lang="en-US" dirty="0"/>
              <a:t>"&gt;A heading&lt;/h1&gt;</a:t>
            </a:r>
            <a:br>
              <a:rPr lang="en-US" dirty="0"/>
            </a:br>
            <a:r>
              <a:rPr lang="en-US" dirty="0"/>
              <a:t>&lt;p style="font-family:arial;color:red;font-size:20px;"&gt;A paragraph.&lt;/p&gt;</a:t>
            </a:r>
            <a:br>
              <a:rPr lang="en-US" dirty="0"/>
            </a:br>
            <a:r>
              <a:rPr lang="en-US" dirty="0"/>
              <a:t>&lt;/body&gt;</a:t>
            </a:r>
            <a:br>
              <a:rPr lang="en-US" dirty="0"/>
            </a:br>
            <a:br>
              <a:rPr lang="en-US" dirty="0"/>
            </a:br>
            <a:r>
              <a:rPr lang="en-US" dirty="0"/>
              <a:t>&lt;/html&gt;</a:t>
            </a:r>
          </a:p>
          <a:p>
            <a:pPr lvl="1">
              <a:buNone/>
            </a:pPr>
            <a:endParaRPr lang="en-US" dirty="0"/>
          </a:p>
          <a:p>
            <a:r>
              <a:rPr lang="en-US" dirty="0"/>
              <a:t>The style attribute makes the old &lt;font&gt; tag obsolete.</a:t>
            </a:r>
          </a:p>
          <a:p>
            <a:endParaRPr lang="en-US" dirty="0"/>
          </a:p>
          <a:p>
            <a:r>
              <a:rPr lang="en-US" dirty="0">
                <a:hlinkClick r:id="rId3" action="ppaction://hlinkfile"/>
              </a:rPr>
              <a:t>Fonts the old way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Styles</a:t>
            </a:r>
          </a:p>
        </p:txBody>
      </p:sp>
      <p:sp>
        <p:nvSpPr>
          <p:cNvPr id="3" name="Content Placeholder 2"/>
          <p:cNvSpPr>
            <a:spLocks noGrp="1"/>
          </p:cNvSpPr>
          <p:nvPr>
            <p:ph sz="quarter" idx="1"/>
          </p:nvPr>
        </p:nvSpPr>
        <p:spPr/>
        <p:txBody>
          <a:bodyPr>
            <a:normAutofit fontScale="70000" lnSpcReduction="20000"/>
          </a:bodyPr>
          <a:lstStyle/>
          <a:p>
            <a:pPr>
              <a:buNone/>
            </a:pPr>
            <a:r>
              <a:rPr lang="en-US" b="1" dirty="0"/>
              <a:t>HTML Style Example - Text Alignment</a:t>
            </a:r>
          </a:p>
          <a:p>
            <a:r>
              <a:rPr lang="en-US" dirty="0"/>
              <a:t>The text-align property specifies the horizontal alignment of text in an element:</a:t>
            </a:r>
          </a:p>
          <a:p>
            <a:pPr>
              <a:buNone/>
            </a:pPr>
            <a:r>
              <a:rPr lang="en-US" b="1" dirty="0">
                <a:hlinkClick r:id="rId2" action="ppaction://hlinkfile"/>
              </a:rPr>
              <a:t>Example</a:t>
            </a:r>
            <a:endParaRPr lang="en-US" b="1" dirty="0"/>
          </a:p>
          <a:p>
            <a:pPr lvl="1">
              <a:buNone/>
            </a:pPr>
            <a:r>
              <a:rPr lang="en-US" dirty="0"/>
              <a:t>	&lt;html&gt;</a:t>
            </a:r>
            <a:br>
              <a:rPr lang="en-US" dirty="0"/>
            </a:br>
            <a:br>
              <a:rPr lang="en-US" dirty="0"/>
            </a:br>
            <a:r>
              <a:rPr lang="en-US" dirty="0"/>
              <a:t>&lt;body&gt;</a:t>
            </a:r>
            <a:br>
              <a:rPr lang="en-US" dirty="0"/>
            </a:br>
            <a:r>
              <a:rPr lang="en-US" dirty="0"/>
              <a:t>&lt;h1 style="text-</a:t>
            </a:r>
            <a:r>
              <a:rPr lang="en-US" dirty="0" err="1"/>
              <a:t>align:center</a:t>
            </a:r>
            <a:r>
              <a:rPr lang="en-US" dirty="0"/>
              <a:t>"&gt;This is a heading&lt;/h1&gt;</a:t>
            </a:r>
            <a:br>
              <a:rPr lang="en-US" dirty="0"/>
            </a:br>
            <a:r>
              <a:rPr lang="en-US" dirty="0"/>
              <a:t>&lt;p&gt;The heading above is aligned to the center of this page.&lt;/p&gt;</a:t>
            </a:r>
            <a:br>
              <a:rPr lang="en-US" dirty="0"/>
            </a:br>
            <a:r>
              <a:rPr lang="en-US" dirty="0"/>
              <a:t>&lt;/body&gt;</a:t>
            </a:r>
            <a:br>
              <a:rPr lang="en-US" dirty="0"/>
            </a:br>
            <a:br>
              <a:rPr lang="en-US" dirty="0"/>
            </a:br>
            <a:r>
              <a:rPr lang="en-US" dirty="0"/>
              <a:t>&lt;/html&gt; </a:t>
            </a:r>
          </a:p>
          <a:p>
            <a:pPr lvl="1">
              <a:buNone/>
            </a:pPr>
            <a:endParaRPr lang="en-US" dirty="0"/>
          </a:p>
          <a:p>
            <a:r>
              <a:rPr lang="en-US" dirty="0"/>
              <a:t>The style attribute makes the old "align" attribute obsolete.</a:t>
            </a:r>
          </a:p>
          <a:p>
            <a:endParaRPr lang="en-US" dirty="0"/>
          </a:p>
          <a:p>
            <a:r>
              <a:rPr lang="en-US" dirty="0">
                <a:hlinkClick r:id="rId3" action="ppaction://hlinkfile"/>
              </a:rPr>
              <a:t>Centered heading the old way</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Links</a:t>
            </a:r>
          </a:p>
        </p:txBody>
      </p:sp>
      <p:sp>
        <p:nvSpPr>
          <p:cNvPr id="3" name="Content Placeholder 2"/>
          <p:cNvSpPr>
            <a:spLocks noGrp="1"/>
          </p:cNvSpPr>
          <p:nvPr>
            <p:ph sz="quarter" idx="1"/>
          </p:nvPr>
        </p:nvSpPr>
        <p:spPr/>
        <p:txBody>
          <a:bodyPr>
            <a:normAutofit fontScale="92500" lnSpcReduction="20000"/>
          </a:bodyPr>
          <a:lstStyle/>
          <a:p>
            <a:r>
              <a:rPr lang="en-US" sz="2000" dirty="0"/>
              <a:t>Links are found in nearly all Web pages. </a:t>
            </a:r>
          </a:p>
          <a:p>
            <a:r>
              <a:rPr lang="en-US" sz="2000" dirty="0"/>
              <a:t>Links allow users to click their way from page to page.</a:t>
            </a:r>
          </a:p>
          <a:p>
            <a:endParaRPr lang="en-US" sz="2000" dirty="0"/>
          </a:p>
          <a:p>
            <a:pPr>
              <a:buNone/>
            </a:pPr>
            <a:r>
              <a:rPr lang="en-US" sz="2000" b="1" dirty="0">
                <a:hlinkClick r:id="rId2" action="ppaction://hlinkfile"/>
              </a:rPr>
              <a:t>Examples:</a:t>
            </a:r>
            <a:endParaRPr lang="en-US" sz="2000" b="1" dirty="0"/>
          </a:p>
          <a:p>
            <a:pPr lvl="1">
              <a:buNone/>
            </a:pPr>
            <a:r>
              <a:rPr lang="en-US" sz="1700" dirty="0"/>
              <a:t>&lt;html&gt;</a:t>
            </a:r>
          </a:p>
          <a:p>
            <a:pPr lvl="1">
              <a:buNone/>
            </a:pPr>
            <a:r>
              <a:rPr lang="en-US" sz="1700" dirty="0"/>
              <a:t>&lt;body&gt;</a:t>
            </a:r>
          </a:p>
          <a:p>
            <a:pPr lvl="1">
              <a:buNone/>
            </a:pPr>
            <a:r>
              <a:rPr lang="en-US" sz="1700" dirty="0"/>
              <a:t>	&lt;p&gt;</a:t>
            </a:r>
          </a:p>
          <a:p>
            <a:pPr lvl="1">
              <a:buNone/>
            </a:pPr>
            <a:r>
              <a:rPr lang="en-US" sz="1700" dirty="0"/>
              <a:t>		&lt;a </a:t>
            </a:r>
            <a:r>
              <a:rPr lang="en-US" sz="1700" dirty="0" err="1"/>
              <a:t>href</a:t>
            </a:r>
            <a:r>
              <a:rPr lang="en-US" sz="1700" dirty="0"/>
              <a:t>=“http://www.sacredheart.edu / pages/1938_myshu.cfm "&gt;SHU&lt;/a&gt; This is 	a link to a page on the school’s website.</a:t>
            </a:r>
          </a:p>
          <a:p>
            <a:pPr lvl="1">
              <a:buNone/>
            </a:pPr>
            <a:r>
              <a:rPr lang="en-US" sz="1700" dirty="0"/>
              <a:t>	&lt;/p&gt;</a:t>
            </a:r>
          </a:p>
          <a:p>
            <a:pPr lvl="1">
              <a:buNone/>
            </a:pPr>
            <a:r>
              <a:rPr lang="en-US" sz="1700" dirty="0"/>
              <a:t>	&lt;p&gt;</a:t>
            </a:r>
          </a:p>
          <a:p>
            <a:pPr lvl="1">
              <a:buNone/>
            </a:pPr>
            <a:r>
              <a:rPr lang="en-US" sz="1700" dirty="0"/>
              <a:t>		&lt;a </a:t>
            </a:r>
            <a:r>
              <a:rPr lang="en-US" sz="1700" dirty="0" err="1"/>
              <a:t>href</a:t>
            </a:r>
            <a:r>
              <a:rPr lang="en-US" sz="1700" dirty="0"/>
              <a:t>="http://www.google.com/"&gt;Google&lt;/a&gt; This is a link to a website on the 	World Wide Web.</a:t>
            </a:r>
          </a:p>
          <a:p>
            <a:pPr lvl="1">
              <a:buNone/>
            </a:pPr>
            <a:r>
              <a:rPr lang="en-US" sz="1700" dirty="0"/>
              <a:t>	&lt;/p&gt;</a:t>
            </a:r>
          </a:p>
          <a:p>
            <a:pPr lvl="1">
              <a:buNone/>
            </a:pPr>
            <a:r>
              <a:rPr lang="en-US" sz="1700" dirty="0"/>
              <a:t>&lt;/body&gt;</a:t>
            </a:r>
          </a:p>
          <a:p>
            <a:pPr lvl="1">
              <a:buNone/>
            </a:pPr>
            <a:r>
              <a:rPr lang="en-US" sz="1700" dirty="0"/>
              <a:t>&lt;/html&gt;</a:t>
            </a:r>
          </a:p>
          <a:p>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Links</a:t>
            </a:r>
          </a:p>
        </p:txBody>
      </p:sp>
      <p:sp>
        <p:nvSpPr>
          <p:cNvPr id="3" name="Content Placeholder 2"/>
          <p:cNvSpPr>
            <a:spLocks noGrp="1"/>
          </p:cNvSpPr>
          <p:nvPr>
            <p:ph sz="quarter" idx="1"/>
          </p:nvPr>
        </p:nvSpPr>
        <p:spPr/>
        <p:txBody>
          <a:bodyPr>
            <a:normAutofit fontScale="92500" lnSpcReduction="20000"/>
          </a:bodyPr>
          <a:lstStyle/>
          <a:p>
            <a:pPr>
              <a:buNone/>
            </a:pPr>
            <a:r>
              <a:rPr lang="en-US" sz="2800" b="1" dirty="0"/>
              <a:t>HTML Hyperlinks (Links)</a:t>
            </a:r>
          </a:p>
          <a:p>
            <a:r>
              <a:rPr lang="en-US" sz="2400" dirty="0"/>
              <a:t>A hyperlink (or link) is a word, group of words, or image that you can click on to jump to a new document or a new section within the current document.</a:t>
            </a:r>
          </a:p>
          <a:p>
            <a:endParaRPr lang="en-US" sz="2400" dirty="0"/>
          </a:p>
          <a:p>
            <a:r>
              <a:rPr lang="en-US" sz="2400" dirty="0"/>
              <a:t>When you move the cursor over a link in a Web page, the arrow will turn into a little hand.</a:t>
            </a:r>
          </a:p>
          <a:p>
            <a:endParaRPr lang="en-US" sz="2400" dirty="0"/>
          </a:p>
          <a:p>
            <a:r>
              <a:rPr lang="en-US" sz="2400" dirty="0"/>
              <a:t>Links are specified in HTML using the &lt;a&gt; tag.</a:t>
            </a:r>
          </a:p>
          <a:p>
            <a:endParaRPr lang="en-US" sz="2400" dirty="0"/>
          </a:p>
          <a:p>
            <a:r>
              <a:rPr lang="en-US" sz="2400" dirty="0"/>
              <a:t>The &lt;a&gt; tag can be used in two ways:</a:t>
            </a:r>
          </a:p>
          <a:p>
            <a:pPr marL="777240" lvl="1" indent="-457200">
              <a:buFont typeface="+mj-lt"/>
              <a:buAutoNum type="arabicPeriod"/>
            </a:pPr>
            <a:r>
              <a:rPr lang="en-US" sz="2100" dirty="0"/>
              <a:t>To create a link to another document, by using the </a:t>
            </a:r>
            <a:r>
              <a:rPr lang="en-US" sz="2100" dirty="0" err="1"/>
              <a:t>href</a:t>
            </a:r>
            <a:r>
              <a:rPr lang="en-US" sz="2100" dirty="0"/>
              <a:t> attribute</a:t>
            </a:r>
          </a:p>
          <a:p>
            <a:pPr marL="777240" lvl="1" indent="-457200">
              <a:buFont typeface="+mj-lt"/>
              <a:buAutoNum type="arabicPeriod"/>
            </a:pPr>
            <a:r>
              <a:rPr lang="en-US" sz="2100" dirty="0"/>
              <a:t>To create a bookmark inside a document, by using the name attribute</a:t>
            </a:r>
          </a:p>
          <a:p>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Links</a:t>
            </a:r>
          </a:p>
        </p:txBody>
      </p:sp>
      <p:sp>
        <p:nvSpPr>
          <p:cNvPr id="3" name="Content Placeholder 2"/>
          <p:cNvSpPr>
            <a:spLocks noGrp="1"/>
          </p:cNvSpPr>
          <p:nvPr>
            <p:ph sz="quarter" idx="1"/>
          </p:nvPr>
        </p:nvSpPr>
        <p:spPr/>
        <p:txBody>
          <a:bodyPr>
            <a:normAutofit fontScale="55000" lnSpcReduction="20000"/>
          </a:bodyPr>
          <a:lstStyle/>
          <a:p>
            <a:pPr>
              <a:buNone/>
            </a:pPr>
            <a:r>
              <a:rPr lang="en-US" b="1" dirty="0"/>
              <a:t>HTML Link Syntax</a:t>
            </a:r>
          </a:p>
          <a:p>
            <a:r>
              <a:rPr lang="en-US" dirty="0"/>
              <a:t>The HTML code for a link is simple. It looks like this:</a:t>
            </a:r>
          </a:p>
          <a:p>
            <a:endParaRPr lang="en-US" dirty="0"/>
          </a:p>
          <a:p>
            <a:pPr lvl="1">
              <a:buNone/>
            </a:pPr>
            <a:r>
              <a:rPr lang="en-US" dirty="0"/>
              <a:t>&lt;a </a:t>
            </a:r>
            <a:r>
              <a:rPr lang="en-US" dirty="0" err="1"/>
              <a:t>href</a:t>
            </a:r>
            <a:r>
              <a:rPr lang="en-US" dirty="0"/>
              <a:t>="</a:t>
            </a:r>
            <a:r>
              <a:rPr lang="en-US" i="1" dirty="0" err="1"/>
              <a:t>url</a:t>
            </a:r>
            <a:r>
              <a:rPr lang="en-US" dirty="0"/>
              <a:t>"&gt;</a:t>
            </a:r>
            <a:r>
              <a:rPr lang="en-US" i="1" dirty="0"/>
              <a:t>Link text</a:t>
            </a:r>
            <a:r>
              <a:rPr lang="en-US" dirty="0"/>
              <a:t>&lt;/a&gt; </a:t>
            </a:r>
          </a:p>
          <a:p>
            <a:pPr lvl="1">
              <a:buNone/>
            </a:pPr>
            <a:endParaRPr lang="en-US" dirty="0"/>
          </a:p>
          <a:p>
            <a:r>
              <a:rPr lang="en-US" dirty="0"/>
              <a:t>The </a:t>
            </a:r>
            <a:r>
              <a:rPr lang="en-US" dirty="0" err="1"/>
              <a:t>href</a:t>
            </a:r>
            <a:r>
              <a:rPr lang="en-US" dirty="0"/>
              <a:t> attribute specifies the destination of a link.</a:t>
            </a:r>
          </a:p>
          <a:p>
            <a:endParaRPr lang="en-US" dirty="0"/>
          </a:p>
          <a:p>
            <a:pPr>
              <a:buNone/>
            </a:pPr>
            <a:r>
              <a:rPr lang="en-US" b="1" dirty="0"/>
              <a:t>Example</a:t>
            </a:r>
          </a:p>
          <a:p>
            <a:r>
              <a:rPr lang="en-US" dirty="0"/>
              <a:t>&lt;a </a:t>
            </a:r>
            <a:r>
              <a:rPr lang="en-US" dirty="0" err="1"/>
              <a:t>href</a:t>
            </a:r>
            <a:r>
              <a:rPr lang="en-US" dirty="0"/>
              <a:t>="http://www.sacredheart.edu/"&gt;Visit SHU&lt;/a&gt; which will display like this: </a:t>
            </a:r>
          </a:p>
          <a:p>
            <a:endParaRPr lang="en-US" dirty="0"/>
          </a:p>
          <a:p>
            <a:r>
              <a:rPr lang="en-US" dirty="0">
                <a:hlinkClick r:id="rId2"/>
              </a:rPr>
              <a:t>Visit SHU</a:t>
            </a:r>
            <a:endParaRPr lang="en-US" dirty="0"/>
          </a:p>
          <a:p>
            <a:endParaRPr lang="en-US" dirty="0"/>
          </a:p>
          <a:p>
            <a:r>
              <a:rPr lang="en-US" dirty="0"/>
              <a:t>Clicking on this hyperlink will send the user to SHU’s homepage.</a:t>
            </a:r>
          </a:p>
          <a:p>
            <a:pPr>
              <a:buNone/>
            </a:pPr>
            <a:endParaRPr lang="en-US" b="1" dirty="0"/>
          </a:p>
          <a:p>
            <a:pPr>
              <a:buNone/>
            </a:pPr>
            <a:r>
              <a:rPr lang="en-US" b="1" dirty="0"/>
              <a:t>Tip:</a:t>
            </a:r>
            <a:r>
              <a:rPr lang="en-US" dirty="0"/>
              <a:t> The "Link text" doesn't have to be text. You can link from an image or any other HTML element.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1FB4-463E-4D76-815C-A9AC469F4387}"/>
              </a:ext>
            </a:extLst>
          </p:cNvPr>
          <p:cNvSpPr>
            <a:spLocks noGrp="1"/>
          </p:cNvSpPr>
          <p:nvPr>
            <p:ph type="title"/>
          </p:nvPr>
        </p:nvSpPr>
        <p:spPr/>
        <p:txBody>
          <a:bodyPr/>
          <a:lstStyle/>
          <a:p>
            <a:r>
              <a:rPr lang="en-US" dirty="0"/>
              <a:t>Absolute vs. Relative</a:t>
            </a:r>
          </a:p>
        </p:txBody>
      </p:sp>
      <p:sp>
        <p:nvSpPr>
          <p:cNvPr id="3" name="Content Placeholder 2">
            <a:extLst>
              <a:ext uri="{FF2B5EF4-FFF2-40B4-BE49-F238E27FC236}">
                <a16:creationId xmlns:a16="http://schemas.microsoft.com/office/drawing/2014/main" id="{A2ECF626-831F-43F1-82E2-C19A2DF0D5CF}"/>
              </a:ext>
            </a:extLst>
          </p:cNvPr>
          <p:cNvSpPr>
            <a:spLocks noGrp="1"/>
          </p:cNvSpPr>
          <p:nvPr>
            <p:ph sz="quarter" idx="1"/>
          </p:nvPr>
        </p:nvSpPr>
        <p:spPr/>
        <p:txBody>
          <a:bodyPr>
            <a:normAutofit fontScale="85000" lnSpcReduction="10000"/>
          </a:bodyPr>
          <a:lstStyle/>
          <a:p>
            <a:r>
              <a:rPr lang="en-US" dirty="0"/>
              <a:t>As we see the </a:t>
            </a:r>
            <a:r>
              <a:rPr lang="en-US" dirty="0" err="1"/>
              <a:t>href</a:t>
            </a:r>
            <a:r>
              <a:rPr lang="en-US" dirty="0"/>
              <a:t> attribute tells us the destination of the link.  The web browser will move to that destination.</a:t>
            </a:r>
          </a:p>
          <a:p>
            <a:r>
              <a:rPr lang="en-US" dirty="0"/>
              <a:t>Absolute path</a:t>
            </a:r>
          </a:p>
          <a:p>
            <a:pPr lvl="1"/>
            <a:r>
              <a:rPr lang="en-US" dirty="0"/>
              <a:t>We specify all of the details how to find the resource</a:t>
            </a:r>
          </a:p>
          <a:p>
            <a:pPr lvl="2"/>
            <a:r>
              <a:rPr lang="en-US" dirty="0" err="1"/>
              <a:t>href</a:t>
            </a:r>
            <a:r>
              <a:rPr lang="en-US" dirty="0"/>
              <a:t>=“http://www.sacredheart.edu/”</a:t>
            </a:r>
          </a:p>
          <a:p>
            <a:pPr lvl="2"/>
            <a:r>
              <a:rPr lang="en-US" dirty="0" err="1"/>
              <a:t>Href</a:t>
            </a:r>
            <a:r>
              <a:rPr lang="en-US" dirty="0"/>
              <a:t>="C:\Users\19492\Desktop\Third Project\Prop1.html“</a:t>
            </a:r>
          </a:p>
          <a:p>
            <a:pPr lvl="1"/>
            <a:r>
              <a:rPr lang="en-US" dirty="0"/>
              <a:t>You should only use Absolute URLs when moving the user to another site.</a:t>
            </a:r>
          </a:p>
          <a:p>
            <a:r>
              <a:rPr lang="en-US" dirty="0"/>
              <a:t>Relative path</a:t>
            </a:r>
          </a:p>
          <a:p>
            <a:pPr lvl="1"/>
            <a:r>
              <a:rPr lang="en-US" dirty="0"/>
              <a:t>Relative to where this file is saved, how do I find the destination?</a:t>
            </a:r>
          </a:p>
          <a:p>
            <a:pPr lvl="1"/>
            <a:r>
              <a:rPr lang="en-US" dirty="0"/>
              <a:t>You should always use the relative path when the files are part of your web site.</a:t>
            </a:r>
          </a:p>
        </p:txBody>
      </p:sp>
    </p:spTree>
    <p:extLst>
      <p:ext uri="{BB962C8B-B14F-4D97-AF65-F5344CB8AC3E}">
        <p14:creationId xmlns:p14="http://schemas.microsoft.com/office/powerpoint/2010/main" val="3846727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2F8C-4391-415A-B745-96061153E32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B60738F-ACC4-4AA2-89F8-A202E4B73DAC}"/>
              </a:ext>
            </a:extLst>
          </p:cNvPr>
          <p:cNvSpPr>
            <a:spLocks noGrp="1"/>
          </p:cNvSpPr>
          <p:nvPr>
            <p:ph sz="quarter" idx="1"/>
          </p:nvPr>
        </p:nvSpPr>
        <p:spPr/>
        <p:txBody>
          <a:bodyPr/>
          <a:lstStyle/>
          <a:p>
            <a:r>
              <a:rPr lang="en-US" dirty="0"/>
              <a:t>Formatting</a:t>
            </a:r>
          </a:p>
          <a:p>
            <a:r>
              <a:rPr lang="en-US" dirty="0"/>
              <a:t>Links</a:t>
            </a:r>
          </a:p>
          <a:p>
            <a:pPr lvl="1"/>
            <a:r>
              <a:rPr lang="en-US" dirty="0"/>
              <a:t>Absolute</a:t>
            </a:r>
          </a:p>
          <a:p>
            <a:pPr lvl="1"/>
            <a:r>
              <a:rPr lang="en-US" dirty="0"/>
              <a:t>Relative</a:t>
            </a:r>
          </a:p>
          <a:p>
            <a:r>
              <a:rPr lang="en-US" dirty="0"/>
              <a:t>Images</a:t>
            </a:r>
          </a:p>
          <a:p>
            <a:pPr marL="365760" lvl="1" indent="0">
              <a:buNone/>
            </a:pPr>
            <a:endParaRPr lang="en-US" dirty="0"/>
          </a:p>
        </p:txBody>
      </p:sp>
    </p:spTree>
    <p:extLst>
      <p:ext uri="{BB962C8B-B14F-4D97-AF65-F5344CB8AC3E}">
        <p14:creationId xmlns:p14="http://schemas.microsoft.com/office/powerpoint/2010/main" val="4251249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642F-E6AF-4886-AA16-46B285451200}"/>
              </a:ext>
            </a:extLst>
          </p:cNvPr>
          <p:cNvSpPr>
            <a:spLocks noGrp="1"/>
          </p:cNvSpPr>
          <p:nvPr>
            <p:ph type="title"/>
          </p:nvPr>
        </p:nvSpPr>
        <p:spPr/>
        <p:txBody>
          <a:bodyPr/>
          <a:lstStyle/>
          <a:p>
            <a:r>
              <a:rPr lang="en-US" dirty="0"/>
              <a:t>Relative Path</a:t>
            </a:r>
          </a:p>
        </p:txBody>
      </p:sp>
      <p:sp>
        <p:nvSpPr>
          <p:cNvPr id="3" name="Content Placeholder 2">
            <a:extLst>
              <a:ext uri="{FF2B5EF4-FFF2-40B4-BE49-F238E27FC236}">
                <a16:creationId xmlns:a16="http://schemas.microsoft.com/office/drawing/2014/main" id="{FEB853E4-B2D0-4D68-9C1A-03ACEBECE601}"/>
              </a:ext>
            </a:extLst>
          </p:cNvPr>
          <p:cNvSpPr>
            <a:spLocks noGrp="1"/>
          </p:cNvSpPr>
          <p:nvPr>
            <p:ph sz="quarter" idx="1"/>
          </p:nvPr>
        </p:nvSpPr>
        <p:spPr>
          <a:xfrm>
            <a:off x="612648" y="1600200"/>
            <a:ext cx="8153400" cy="5029200"/>
          </a:xfrm>
        </p:spPr>
        <p:txBody>
          <a:bodyPr>
            <a:normAutofit fontScale="77500" lnSpcReduction="20000"/>
          </a:bodyPr>
          <a:lstStyle/>
          <a:p>
            <a:r>
              <a:rPr lang="en-US" dirty="0"/>
              <a:t>The path is based on where the current file is saved.  From that folder, you have to determine the path to get to the other resource.</a:t>
            </a:r>
          </a:p>
          <a:p>
            <a:r>
              <a:rPr lang="en-US" dirty="0"/>
              <a:t>Examples:</a:t>
            </a:r>
          </a:p>
          <a:p>
            <a:pPr lvl="1"/>
            <a:r>
              <a:rPr lang="en-US" dirty="0"/>
              <a:t>&lt;a </a:t>
            </a:r>
            <a:r>
              <a:rPr lang="en-US" dirty="0" err="1"/>
              <a:t>href</a:t>
            </a:r>
            <a:r>
              <a:rPr lang="en-US" dirty="0"/>
              <a:t>=“about.html”&gt;About Page&lt;/a&gt;</a:t>
            </a:r>
          </a:p>
          <a:p>
            <a:pPr lvl="2"/>
            <a:r>
              <a:rPr lang="en-US" dirty="0"/>
              <a:t>The file about.html is in the same folder as the .html file that contains this link.</a:t>
            </a:r>
          </a:p>
          <a:p>
            <a:pPr lvl="1"/>
            <a:r>
              <a:rPr lang="en-US" dirty="0"/>
              <a:t>&lt;a </a:t>
            </a:r>
            <a:r>
              <a:rPr lang="en-US" dirty="0" err="1"/>
              <a:t>href</a:t>
            </a:r>
            <a:r>
              <a:rPr lang="en-US" dirty="0"/>
              <a:t>=“service/about.html”&gt;About Page&lt;/a&gt;</a:t>
            </a:r>
          </a:p>
          <a:p>
            <a:pPr lvl="2"/>
            <a:r>
              <a:rPr lang="en-US" dirty="0"/>
              <a:t>In the same folder as the .html file that contains this link there is a folder called service.  In the service folder there is a file called about.html.</a:t>
            </a:r>
          </a:p>
          <a:p>
            <a:pPr lvl="1"/>
            <a:r>
              <a:rPr lang="en-US" dirty="0"/>
              <a:t>&lt;a </a:t>
            </a:r>
            <a:r>
              <a:rPr lang="en-US" dirty="0" err="1"/>
              <a:t>href</a:t>
            </a:r>
            <a:r>
              <a:rPr lang="en-US" dirty="0"/>
              <a:t>=“../about.html”&gt;About Page&lt;/a&gt;</a:t>
            </a:r>
          </a:p>
          <a:p>
            <a:pPr lvl="2"/>
            <a:r>
              <a:rPr lang="en-US" dirty="0"/>
              <a:t>The .html file that contains this link is in a folder.  A level up from that folder is another folder.  The ../ moves one level up.  In that folder that is one level up is the file about.html.</a:t>
            </a:r>
          </a:p>
          <a:p>
            <a:pPr lvl="1"/>
            <a:r>
              <a:rPr lang="en-US" dirty="0"/>
              <a:t>&lt;a </a:t>
            </a:r>
            <a:r>
              <a:rPr lang="en-US" dirty="0" err="1"/>
              <a:t>href</a:t>
            </a:r>
            <a:r>
              <a:rPr lang="en-US" dirty="0"/>
              <a:t>=“../service/about.html”&gt;About Page&lt;/a&gt;</a:t>
            </a:r>
          </a:p>
          <a:p>
            <a:pPr lvl="2"/>
            <a:r>
              <a:rPr lang="en-US" dirty="0"/>
              <a:t>The .html file that contains this link is in a folder.  A level up from that folder is another folder.  There is a second folder there called service.  The ../ moves one level up.  The service/ then moves to the sibling folder.  In that folder that is one level up is the file about.html.</a:t>
            </a:r>
          </a:p>
          <a:p>
            <a:pPr lvl="1"/>
            <a:endParaRPr lang="en-US" dirty="0"/>
          </a:p>
          <a:p>
            <a:pPr lvl="1"/>
            <a:endParaRPr lang="en-US" dirty="0"/>
          </a:p>
        </p:txBody>
      </p:sp>
    </p:spTree>
    <p:extLst>
      <p:ext uri="{BB962C8B-B14F-4D97-AF65-F5344CB8AC3E}">
        <p14:creationId xmlns:p14="http://schemas.microsoft.com/office/powerpoint/2010/main" val="571080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Links</a:t>
            </a:r>
          </a:p>
        </p:txBody>
      </p:sp>
      <p:sp>
        <p:nvSpPr>
          <p:cNvPr id="3" name="Content Placeholder 2"/>
          <p:cNvSpPr>
            <a:spLocks noGrp="1"/>
          </p:cNvSpPr>
          <p:nvPr>
            <p:ph sz="quarter" idx="1"/>
          </p:nvPr>
        </p:nvSpPr>
        <p:spPr/>
        <p:txBody>
          <a:bodyPr>
            <a:normAutofit fontScale="92500" lnSpcReduction="10000"/>
          </a:bodyPr>
          <a:lstStyle/>
          <a:p>
            <a:pPr>
              <a:buNone/>
            </a:pPr>
            <a:r>
              <a:rPr lang="en-US" b="1" dirty="0"/>
              <a:t>HTML Links - The target Attribute</a:t>
            </a:r>
          </a:p>
          <a:p>
            <a:r>
              <a:rPr lang="en-US" dirty="0"/>
              <a:t>The target attribute specifies where to open the linked document.</a:t>
            </a:r>
          </a:p>
          <a:p>
            <a:r>
              <a:rPr lang="en-US" dirty="0"/>
              <a:t>The example below will open the linked document in a new browser window.</a:t>
            </a:r>
          </a:p>
          <a:p>
            <a:r>
              <a:rPr lang="en-US" dirty="0"/>
              <a:t>Use when you are using the Absolute URL</a:t>
            </a:r>
          </a:p>
          <a:p>
            <a:endParaRPr lang="en-US" dirty="0"/>
          </a:p>
          <a:p>
            <a:pPr>
              <a:buNone/>
            </a:pPr>
            <a:r>
              <a:rPr lang="en-US" b="1" dirty="0">
                <a:hlinkClick r:id="rId2" action="ppaction://hlinkfile"/>
              </a:rPr>
              <a:t>Example:</a:t>
            </a:r>
            <a:endParaRPr lang="en-US" b="1" dirty="0"/>
          </a:p>
          <a:p>
            <a:endParaRPr lang="en-US" b="1" dirty="0"/>
          </a:p>
          <a:p>
            <a:pPr>
              <a:buNone/>
            </a:pPr>
            <a:r>
              <a:rPr lang="en-US" sz="2200" dirty="0"/>
              <a:t>&lt;a </a:t>
            </a:r>
            <a:r>
              <a:rPr lang="en-US" sz="2200" dirty="0" err="1"/>
              <a:t>href</a:t>
            </a:r>
            <a:r>
              <a:rPr lang="en-US" sz="2200" dirty="0"/>
              <a:t>="http://www.sacredheart.edu/" target="_blank"&gt;Visit SHU!&lt;/a&gt;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Links</a:t>
            </a:r>
          </a:p>
        </p:txBody>
      </p:sp>
      <p:sp>
        <p:nvSpPr>
          <p:cNvPr id="3" name="Content Placeholder 2"/>
          <p:cNvSpPr>
            <a:spLocks noGrp="1"/>
          </p:cNvSpPr>
          <p:nvPr>
            <p:ph sz="quarter" idx="1"/>
          </p:nvPr>
        </p:nvSpPr>
        <p:spPr/>
        <p:txBody>
          <a:bodyPr>
            <a:normAutofit lnSpcReduction="10000"/>
          </a:bodyPr>
          <a:lstStyle/>
          <a:p>
            <a:pPr>
              <a:buNone/>
            </a:pPr>
            <a:r>
              <a:rPr lang="en-US" sz="2200" b="1" dirty="0"/>
              <a:t>Syntax</a:t>
            </a:r>
          </a:p>
          <a:p>
            <a:pPr>
              <a:buNone/>
            </a:pPr>
            <a:r>
              <a:rPr lang="en-US" sz="2200" dirty="0"/>
              <a:t>&lt;link target="_blank|_self|_parent|_</a:t>
            </a:r>
            <a:r>
              <a:rPr lang="en-US" sz="2200" dirty="0" err="1"/>
              <a:t>top|framename</a:t>
            </a:r>
            <a:r>
              <a:rPr lang="en-US" sz="2200" dirty="0"/>
              <a:t>"&gt;</a:t>
            </a:r>
          </a:p>
          <a:p>
            <a:pPr>
              <a:buNone/>
            </a:pPr>
            <a:endParaRPr lang="en-US" sz="2200" dirty="0"/>
          </a:p>
          <a:p>
            <a:pPr>
              <a:buNone/>
            </a:pPr>
            <a:r>
              <a:rPr lang="en-US" sz="2200" b="1" dirty="0"/>
              <a:t>Attribute Values</a:t>
            </a:r>
          </a:p>
          <a:p>
            <a:pPr>
              <a:buNone/>
            </a:pPr>
            <a:endParaRPr lang="en-US" sz="2200" dirty="0"/>
          </a:p>
          <a:p>
            <a:pPr>
              <a:buNone/>
            </a:pPr>
            <a:r>
              <a:rPr lang="en-US" sz="2200" dirty="0"/>
              <a:t>	</a:t>
            </a:r>
          </a:p>
          <a:p>
            <a:pPr>
              <a:buNone/>
            </a:pPr>
            <a:r>
              <a:rPr lang="en-US" sz="2200" dirty="0"/>
              <a:t>	</a:t>
            </a:r>
          </a:p>
          <a:p>
            <a:pPr>
              <a:buNone/>
            </a:pPr>
            <a:r>
              <a:rPr lang="en-US" sz="2200" dirty="0"/>
              <a:t>		</a:t>
            </a:r>
          </a:p>
          <a:p>
            <a:pPr>
              <a:buNone/>
            </a:pPr>
            <a:endParaRPr lang="en-US" sz="2200" dirty="0"/>
          </a:p>
          <a:p>
            <a:pPr>
              <a:buNone/>
            </a:pPr>
            <a:r>
              <a:rPr lang="en-US" sz="2200" dirty="0"/>
              <a:t>	</a:t>
            </a:r>
          </a:p>
          <a:p>
            <a:pPr>
              <a:buNone/>
            </a:pPr>
            <a:r>
              <a:rPr lang="en-US" sz="2200" dirty="0"/>
              <a:t>	</a:t>
            </a:r>
          </a:p>
        </p:txBody>
      </p:sp>
      <p:graphicFrame>
        <p:nvGraphicFramePr>
          <p:cNvPr id="6" name="Table 5"/>
          <p:cNvGraphicFramePr>
            <a:graphicFrameLocks noGrp="1"/>
          </p:cNvGraphicFramePr>
          <p:nvPr>
            <p:extLst>
              <p:ext uri="{D42A27DB-BD31-4B8C-83A1-F6EECF244321}">
                <p14:modId xmlns:p14="http://schemas.microsoft.com/office/powerpoint/2010/main" val="92736619"/>
              </p:ext>
            </p:extLst>
          </p:nvPr>
        </p:nvGraphicFramePr>
        <p:xfrm>
          <a:off x="838200" y="3505200"/>
          <a:ext cx="7543800" cy="2255520"/>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val="20000"/>
                    </a:ext>
                  </a:extLst>
                </a:gridCol>
                <a:gridCol w="5676900">
                  <a:extLst>
                    <a:ext uri="{9D8B030D-6E8A-4147-A177-3AD203B41FA5}">
                      <a16:colId xmlns:a16="http://schemas.microsoft.com/office/drawing/2014/main" val="20001"/>
                    </a:ext>
                  </a:extLst>
                </a:gridCol>
              </a:tblGrid>
              <a:tr h="133773">
                <a:tc>
                  <a:txBody>
                    <a:bodyPr/>
                    <a:lstStyle/>
                    <a:p>
                      <a:r>
                        <a:rPr lang="en-US" dirty="0"/>
                        <a:t>Value </a:t>
                      </a:r>
                    </a:p>
                  </a:txBody>
                  <a:tcPr/>
                </a:tc>
                <a:tc>
                  <a:txBody>
                    <a:bodyPr/>
                    <a:lstStyle/>
                    <a:p>
                      <a:r>
                        <a:rPr lang="en-US" dirty="0"/>
                        <a:t>Description</a:t>
                      </a:r>
                    </a:p>
                  </a:txBody>
                  <a:tcPr/>
                </a:tc>
                <a:extLst>
                  <a:ext uri="{0D108BD9-81ED-4DB2-BD59-A6C34878D82A}">
                    <a16:rowId xmlns:a16="http://schemas.microsoft.com/office/drawing/2014/main" val="10000"/>
                  </a:ext>
                </a:extLst>
              </a:tr>
              <a:tr h="133773">
                <a:tc>
                  <a:txBody>
                    <a:bodyPr/>
                    <a:lstStyle/>
                    <a:p>
                      <a:r>
                        <a:rPr lang="en-US" dirty="0"/>
                        <a:t>_blank </a:t>
                      </a:r>
                    </a:p>
                  </a:txBody>
                  <a:tcPr/>
                </a:tc>
                <a:tc>
                  <a:txBody>
                    <a:bodyPr/>
                    <a:lstStyle/>
                    <a:p>
                      <a:r>
                        <a:rPr lang="en-US" dirty="0"/>
                        <a:t>Load in a new window</a:t>
                      </a:r>
                    </a:p>
                  </a:txBody>
                  <a:tcPr/>
                </a:tc>
                <a:extLst>
                  <a:ext uri="{0D108BD9-81ED-4DB2-BD59-A6C34878D82A}">
                    <a16:rowId xmlns:a16="http://schemas.microsoft.com/office/drawing/2014/main" val="10001"/>
                  </a:ext>
                </a:extLst>
              </a:tr>
              <a:tr h="133773">
                <a:tc>
                  <a:txBody>
                    <a:bodyPr/>
                    <a:lstStyle/>
                    <a:p>
                      <a:r>
                        <a:rPr lang="en-US" sz="1800" dirty="0"/>
                        <a:t>_self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Load in the same frame as it was clicked</a:t>
                      </a:r>
                    </a:p>
                  </a:txBody>
                  <a:tcPr/>
                </a:tc>
                <a:extLst>
                  <a:ext uri="{0D108BD9-81ED-4DB2-BD59-A6C34878D82A}">
                    <a16:rowId xmlns:a16="http://schemas.microsoft.com/office/drawing/2014/main" val="10002"/>
                  </a:ext>
                </a:extLst>
              </a:tr>
              <a:tr h="426720">
                <a:tc>
                  <a:txBody>
                    <a:bodyPr/>
                    <a:lstStyle/>
                    <a:p>
                      <a:r>
                        <a:rPr lang="en-US" sz="1800" dirty="0"/>
                        <a:t>_parent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Load in the parent frameset</a:t>
                      </a:r>
                    </a:p>
                  </a:txBody>
                  <a:tcPr/>
                </a:tc>
                <a:extLst>
                  <a:ext uri="{0D108BD9-81ED-4DB2-BD59-A6C34878D82A}">
                    <a16:rowId xmlns:a16="http://schemas.microsoft.com/office/drawing/2014/main" val="10003"/>
                  </a:ext>
                </a:extLst>
              </a:tr>
              <a:tr h="133773">
                <a:tc>
                  <a:txBody>
                    <a:bodyPr/>
                    <a:lstStyle/>
                    <a:p>
                      <a:r>
                        <a:rPr lang="en-US" sz="1800" dirty="0"/>
                        <a:t>_top </a:t>
                      </a:r>
                      <a:endParaRPr lang="en-US" dirty="0"/>
                    </a:p>
                  </a:txBody>
                  <a:tcPr/>
                </a:tc>
                <a:tc>
                  <a:txBody>
                    <a:bodyPr/>
                    <a:lstStyle/>
                    <a:p>
                      <a:r>
                        <a:rPr lang="en-US" sz="1800" dirty="0"/>
                        <a:t>Load in the full body of the window</a:t>
                      </a:r>
                      <a:endParaRPr lang="en-US" dirty="0"/>
                    </a:p>
                  </a:txBody>
                  <a:tcPr/>
                </a:tc>
                <a:extLst>
                  <a:ext uri="{0D108BD9-81ED-4DB2-BD59-A6C34878D82A}">
                    <a16:rowId xmlns:a16="http://schemas.microsoft.com/office/drawing/2014/main" val="10004"/>
                  </a:ext>
                </a:extLst>
              </a:tr>
              <a:tr h="133773">
                <a:tc>
                  <a:txBody>
                    <a:bodyPr/>
                    <a:lstStyle/>
                    <a:p>
                      <a:r>
                        <a:rPr lang="en-US" sz="1800" i="1" dirty="0" err="1"/>
                        <a:t>framename</a:t>
                      </a:r>
                      <a:r>
                        <a:rPr lang="en-US" sz="1800" i="1" dirty="0"/>
                        <a:t> </a:t>
                      </a:r>
                      <a:endParaRPr lang="en-US" i="1" dirty="0"/>
                    </a:p>
                  </a:txBody>
                  <a:tcPr/>
                </a:tc>
                <a:tc>
                  <a:txBody>
                    <a:bodyPr/>
                    <a:lstStyle/>
                    <a:p>
                      <a:r>
                        <a:rPr lang="en-US" sz="1800" dirty="0"/>
                        <a:t>Load in a named frame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29549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Links</a:t>
            </a:r>
          </a:p>
        </p:txBody>
      </p:sp>
      <p:sp>
        <p:nvSpPr>
          <p:cNvPr id="3" name="Content Placeholder 2"/>
          <p:cNvSpPr>
            <a:spLocks noGrp="1"/>
          </p:cNvSpPr>
          <p:nvPr>
            <p:ph sz="quarter" idx="1"/>
          </p:nvPr>
        </p:nvSpPr>
        <p:spPr/>
        <p:txBody>
          <a:bodyPr>
            <a:normAutofit fontScale="70000" lnSpcReduction="20000"/>
          </a:bodyPr>
          <a:lstStyle/>
          <a:p>
            <a:pPr>
              <a:buNone/>
            </a:pPr>
            <a:r>
              <a:rPr lang="en-US" b="1" dirty="0"/>
              <a:t>HTML Links - The name Attribute</a:t>
            </a:r>
          </a:p>
          <a:p>
            <a:r>
              <a:rPr lang="en-US" dirty="0"/>
              <a:t>The name attribute specifies the name of an anchor.</a:t>
            </a:r>
          </a:p>
          <a:p>
            <a:r>
              <a:rPr lang="en-US" dirty="0"/>
              <a:t>The name attribute is used to create a bookmark inside an HTML document.</a:t>
            </a:r>
          </a:p>
          <a:p>
            <a:r>
              <a:rPr lang="en-US" dirty="0"/>
              <a:t>Bookmarks are not displayed in any special way. They are invisible to the reader.</a:t>
            </a:r>
          </a:p>
          <a:p>
            <a:endParaRPr lang="en-US" dirty="0"/>
          </a:p>
          <a:p>
            <a:pPr>
              <a:buNone/>
            </a:pPr>
            <a:r>
              <a:rPr lang="en-US" b="1" dirty="0"/>
              <a:t>Examples:</a:t>
            </a:r>
          </a:p>
          <a:p>
            <a:r>
              <a:rPr lang="en-US" dirty="0"/>
              <a:t>A named anchor inside an HTML document:</a:t>
            </a:r>
          </a:p>
          <a:p>
            <a:pPr lvl="1"/>
            <a:r>
              <a:rPr lang="en-US" dirty="0"/>
              <a:t>&lt;a name="tips"&gt;Useful Tips Section&lt;/a&gt; </a:t>
            </a:r>
          </a:p>
          <a:p>
            <a:r>
              <a:rPr lang="en-US" dirty="0"/>
              <a:t>Create a link to the "Useful Tips Section" inside the same document:</a:t>
            </a:r>
          </a:p>
          <a:p>
            <a:pPr lvl="1"/>
            <a:r>
              <a:rPr lang="en-US" dirty="0"/>
              <a:t>&lt;a </a:t>
            </a:r>
            <a:r>
              <a:rPr lang="en-US" dirty="0" err="1"/>
              <a:t>href</a:t>
            </a:r>
            <a:r>
              <a:rPr lang="en-US" dirty="0"/>
              <a:t>="#tips"&gt;Visit the Useful Tips Section&lt;/a&gt; </a:t>
            </a:r>
          </a:p>
          <a:p>
            <a:r>
              <a:rPr lang="en-US" dirty="0"/>
              <a:t>Or, create a link to the "Useful Tips Section" from another page:</a:t>
            </a:r>
          </a:p>
          <a:p>
            <a:pPr lvl="1"/>
            <a:r>
              <a:rPr lang="en-US" dirty="0"/>
              <a:t>&lt;a </a:t>
            </a:r>
            <a:r>
              <a:rPr lang="en-US" dirty="0" err="1"/>
              <a:t>href</a:t>
            </a:r>
            <a:r>
              <a:rPr lang="en-US" dirty="0"/>
              <a:t>="http://www.acme.com/html_links.htm#tips"&gt;</a:t>
            </a:r>
            <a:br>
              <a:rPr lang="en-US" dirty="0"/>
            </a:br>
            <a:r>
              <a:rPr lang="en-US" dirty="0"/>
              <a:t>Visit the Useful Tips Section&lt;/a&gt;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Links</a:t>
            </a:r>
          </a:p>
        </p:txBody>
      </p:sp>
      <p:sp>
        <p:nvSpPr>
          <p:cNvPr id="3" name="Content Placeholder 2"/>
          <p:cNvSpPr>
            <a:spLocks noGrp="1"/>
          </p:cNvSpPr>
          <p:nvPr>
            <p:ph sz="quarter" idx="1"/>
          </p:nvPr>
        </p:nvSpPr>
        <p:spPr/>
        <p:txBody>
          <a:bodyPr>
            <a:normAutofit fontScale="77500" lnSpcReduction="20000"/>
          </a:bodyPr>
          <a:lstStyle/>
          <a:p>
            <a:pPr>
              <a:buNone/>
            </a:pPr>
            <a:r>
              <a:rPr lang="en-US" b="1" dirty="0"/>
              <a:t>Basic Notes - Useful Tips</a:t>
            </a:r>
          </a:p>
          <a:p>
            <a:r>
              <a:rPr lang="en-US" b="1" dirty="0"/>
              <a:t>Note:</a:t>
            </a:r>
            <a:r>
              <a:rPr lang="en-US" dirty="0"/>
              <a:t> Always add a trailing slash to subfolder references. If you link like this: </a:t>
            </a:r>
            <a:r>
              <a:rPr lang="en-US" dirty="0" err="1"/>
              <a:t>href</a:t>
            </a:r>
            <a:r>
              <a:rPr lang="en-US" dirty="0"/>
              <a:t>="http://www.acme.com/html", you will generate two requests to the server, the server will first add a slash to the address, and then create a new request like this: </a:t>
            </a:r>
            <a:r>
              <a:rPr lang="en-US" dirty="0" err="1"/>
              <a:t>href</a:t>
            </a:r>
            <a:r>
              <a:rPr lang="en-US" dirty="0"/>
              <a:t>="http://www.acme.com/html/". </a:t>
            </a:r>
          </a:p>
          <a:p>
            <a:endParaRPr lang="en-US" dirty="0"/>
          </a:p>
          <a:p>
            <a:r>
              <a:rPr lang="en-US" b="1" dirty="0"/>
              <a:t>Tip:</a:t>
            </a:r>
            <a:r>
              <a:rPr lang="en-US" dirty="0"/>
              <a:t> Named anchors are often used to create "table of contents" at the beginning of a large document. Each chapter within the document is given a named anchor, and links to each of these anchors are put at the top of the document.</a:t>
            </a:r>
          </a:p>
          <a:p>
            <a:endParaRPr lang="en-US" dirty="0"/>
          </a:p>
          <a:p>
            <a:r>
              <a:rPr lang="en-US" b="1" dirty="0"/>
              <a:t>Tip:</a:t>
            </a:r>
            <a:r>
              <a:rPr lang="en-US" dirty="0"/>
              <a:t> If a browser does not find the named anchor specified, it goes to the top of the document. No error occurs.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Links</a:t>
            </a:r>
          </a:p>
        </p:txBody>
      </p:sp>
      <p:sp>
        <p:nvSpPr>
          <p:cNvPr id="3" name="Content Placeholder 2"/>
          <p:cNvSpPr>
            <a:spLocks noGrp="1"/>
          </p:cNvSpPr>
          <p:nvPr>
            <p:ph sz="quarter" idx="1"/>
          </p:nvPr>
        </p:nvSpPr>
        <p:spPr/>
        <p:txBody>
          <a:bodyPr>
            <a:normAutofit fontScale="77500" lnSpcReduction="20000"/>
          </a:bodyPr>
          <a:lstStyle/>
          <a:p>
            <a:pPr>
              <a:buNone/>
            </a:pPr>
            <a:r>
              <a:rPr lang="en-US" b="1" dirty="0"/>
              <a:t>More Examples:</a:t>
            </a:r>
          </a:p>
          <a:p>
            <a:pPr>
              <a:buNone/>
            </a:pPr>
            <a:endParaRPr lang="en-US" b="1" dirty="0"/>
          </a:p>
          <a:p>
            <a:r>
              <a:rPr lang="en-US" dirty="0">
                <a:hlinkClick r:id="rId2" action="ppaction://hlinkfile"/>
              </a:rPr>
              <a:t>An image as a link</a:t>
            </a:r>
            <a:br>
              <a:rPr lang="en-US" dirty="0"/>
            </a:br>
            <a:r>
              <a:rPr lang="en-US" dirty="0"/>
              <a:t>How to use an image as a link. </a:t>
            </a:r>
          </a:p>
          <a:p>
            <a:r>
              <a:rPr lang="en-US" dirty="0">
                <a:hlinkClick r:id="rId3" action="ppaction://hlinkfile"/>
              </a:rPr>
              <a:t>Link to a location on the same page</a:t>
            </a:r>
            <a:br>
              <a:rPr lang="en-US" dirty="0"/>
            </a:br>
            <a:r>
              <a:rPr lang="en-US" dirty="0"/>
              <a:t>How to link to a bookmark. </a:t>
            </a:r>
          </a:p>
          <a:p>
            <a:r>
              <a:rPr lang="en-US" dirty="0">
                <a:hlinkClick r:id="rId4" action="ppaction://hlinkfile"/>
              </a:rPr>
              <a:t>Break out of a frame</a:t>
            </a:r>
            <a:br>
              <a:rPr lang="en-US" dirty="0"/>
            </a:br>
            <a:r>
              <a:rPr lang="en-US" dirty="0"/>
              <a:t>How to break out of a frame (if your site is locked in a frame). </a:t>
            </a:r>
          </a:p>
          <a:p>
            <a:r>
              <a:rPr lang="en-US" dirty="0">
                <a:hlinkClick r:id="rId5" action="ppaction://hlinkfile"/>
              </a:rPr>
              <a:t>Create a mailto link</a:t>
            </a:r>
            <a:br>
              <a:rPr lang="en-US" dirty="0"/>
            </a:br>
            <a:r>
              <a:rPr lang="en-US" dirty="0"/>
              <a:t>How to link to a mail message (will only work if you have mail installed).</a:t>
            </a:r>
          </a:p>
          <a:p>
            <a:r>
              <a:rPr lang="en-US" dirty="0">
                <a:hlinkClick r:id="rId6" action="ppaction://hlinkfile"/>
              </a:rPr>
              <a:t>Create a mailto link 2</a:t>
            </a:r>
            <a:br>
              <a:rPr lang="en-US" dirty="0"/>
            </a:br>
            <a:r>
              <a:rPr lang="en-US" dirty="0"/>
              <a:t>Another mailto link.</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Links</a:t>
            </a:r>
          </a:p>
        </p:txBody>
      </p:sp>
      <p:sp>
        <p:nvSpPr>
          <p:cNvPr id="3" name="Content Placeholder 2"/>
          <p:cNvSpPr>
            <a:spLocks noGrp="1"/>
          </p:cNvSpPr>
          <p:nvPr>
            <p:ph sz="quarter" idx="1"/>
          </p:nvPr>
        </p:nvSpPr>
        <p:spPr/>
        <p:txBody>
          <a:bodyPr/>
          <a:lstStyle/>
          <a:p>
            <a:pPr>
              <a:buNone/>
            </a:pPr>
            <a:r>
              <a:rPr lang="en-US" b="1" dirty="0"/>
              <a:t>HTML Link Tags</a:t>
            </a:r>
          </a:p>
        </p:txBody>
      </p:sp>
      <p:graphicFrame>
        <p:nvGraphicFramePr>
          <p:cNvPr id="4" name="Table 3"/>
          <p:cNvGraphicFramePr>
            <a:graphicFrameLocks noGrp="1"/>
          </p:cNvGraphicFramePr>
          <p:nvPr/>
        </p:nvGraphicFramePr>
        <p:xfrm>
          <a:off x="1524000" y="3058160"/>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l"/>
                      <a:r>
                        <a:rPr lang="en-US"/>
                        <a:t>Tag</a:t>
                      </a:r>
                    </a:p>
                  </a:txBody>
                  <a:tcPr anchor="ctr"/>
                </a:tc>
                <a:tc>
                  <a:txBody>
                    <a:bodyPr/>
                    <a:lstStyle/>
                    <a:p>
                      <a:pPr algn="l"/>
                      <a:r>
                        <a:rPr lang="en-US"/>
                        <a:t>Description</a:t>
                      </a:r>
                    </a:p>
                  </a:txBody>
                  <a:tcPr anchor="ctr"/>
                </a:tc>
                <a:extLst>
                  <a:ext uri="{0D108BD9-81ED-4DB2-BD59-A6C34878D82A}">
                    <a16:rowId xmlns:a16="http://schemas.microsoft.com/office/drawing/2014/main" val="10000"/>
                  </a:ext>
                </a:extLst>
              </a:tr>
              <a:tr h="370840">
                <a:tc>
                  <a:txBody>
                    <a:bodyPr/>
                    <a:lstStyle/>
                    <a:p>
                      <a:r>
                        <a:rPr lang="en-US" dirty="0"/>
                        <a:t>&lt;a&gt;</a:t>
                      </a:r>
                    </a:p>
                  </a:txBody>
                  <a:tcPr anchor="ctr"/>
                </a:tc>
                <a:tc>
                  <a:txBody>
                    <a:bodyPr/>
                    <a:lstStyle/>
                    <a:p>
                      <a:r>
                        <a:rPr lang="en-US" dirty="0"/>
                        <a:t>Defines an anchor</a:t>
                      </a:r>
                    </a:p>
                  </a:txBody>
                  <a:tcPr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4F3B-8F93-4F4D-9E53-A558B52DE0A6}"/>
              </a:ext>
            </a:extLst>
          </p:cNvPr>
          <p:cNvSpPr>
            <a:spLocks noGrp="1"/>
          </p:cNvSpPr>
          <p:nvPr>
            <p:ph type="title"/>
          </p:nvPr>
        </p:nvSpPr>
        <p:spPr/>
        <p:txBody>
          <a:bodyPr/>
          <a:lstStyle/>
          <a:p>
            <a:r>
              <a:rPr lang="en-US" dirty="0"/>
              <a:t>Images</a:t>
            </a:r>
          </a:p>
        </p:txBody>
      </p:sp>
      <p:sp>
        <p:nvSpPr>
          <p:cNvPr id="3" name="Content Placeholder 2">
            <a:extLst>
              <a:ext uri="{FF2B5EF4-FFF2-40B4-BE49-F238E27FC236}">
                <a16:creationId xmlns:a16="http://schemas.microsoft.com/office/drawing/2014/main" id="{1E8C649D-1BD7-4B40-8B19-1E2FA3B5F994}"/>
              </a:ext>
            </a:extLst>
          </p:cNvPr>
          <p:cNvSpPr>
            <a:spLocks noGrp="1"/>
          </p:cNvSpPr>
          <p:nvPr>
            <p:ph sz="quarter" idx="1"/>
          </p:nvPr>
        </p:nvSpPr>
        <p:spPr/>
        <p:txBody>
          <a:bodyPr/>
          <a:lstStyle/>
          <a:p>
            <a:r>
              <a:rPr lang="en-US" dirty="0"/>
              <a:t>A graphic stored in a file.</a:t>
            </a:r>
          </a:p>
          <a:p>
            <a:r>
              <a:rPr lang="en-US" dirty="0"/>
              <a:t>There are many file formats for storing an image:</a:t>
            </a:r>
          </a:p>
          <a:p>
            <a:pPr lvl="1"/>
            <a:r>
              <a:rPr lang="en-US" dirty="0"/>
              <a:t>TIFF (also known as TIF), file types ending in .</a:t>
            </a:r>
            <a:r>
              <a:rPr lang="en-US" dirty="0" err="1"/>
              <a:t>tif</a:t>
            </a:r>
            <a:r>
              <a:rPr lang="en-US" dirty="0"/>
              <a:t>.</a:t>
            </a:r>
          </a:p>
          <a:p>
            <a:pPr lvl="1"/>
            <a:r>
              <a:rPr lang="en-US" dirty="0"/>
              <a:t>JPEG (also known as JPG), file types ending in .jpg. </a:t>
            </a:r>
          </a:p>
          <a:p>
            <a:pPr lvl="1"/>
            <a:r>
              <a:rPr lang="en-US" dirty="0"/>
              <a:t>GIF, file types ending in .gif. ...</a:t>
            </a:r>
          </a:p>
          <a:p>
            <a:pPr lvl="1"/>
            <a:r>
              <a:rPr lang="en-US" dirty="0"/>
              <a:t>PNG, file types ending in .</a:t>
            </a:r>
            <a:r>
              <a:rPr lang="en-US" dirty="0" err="1"/>
              <a:t>png</a:t>
            </a:r>
            <a:r>
              <a:rPr lang="en-US" dirty="0"/>
              <a:t>. ...</a:t>
            </a:r>
          </a:p>
          <a:p>
            <a:pPr lvl="1"/>
            <a:r>
              <a:rPr lang="en-US" dirty="0"/>
              <a:t>BMP, Raw image files.</a:t>
            </a:r>
          </a:p>
          <a:p>
            <a:endParaRPr lang="en-US" dirty="0"/>
          </a:p>
        </p:txBody>
      </p:sp>
    </p:spTree>
    <p:extLst>
      <p:ext uri="{BB962C8B-B14F-4D97-AF65-F5344CB8AC3E}">
        <p14:creationId xmlns:p14="http://schemas.microsoft.com/office/powerpoint/2010/main" val="3643004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8428-F663-4948-837F-8E2FC75175B4}"/>
              </a:ext>
            </a:extLst>
          </p:cNvPr>
          <p:cNvSpPr>
            <a:spLocks noGrp="1"/>
          </p:cNvSpPr>
          <p:nvPr>
            <p:ph type="title"/>
          </p:nvPr>
        </p:nvSpPr>
        <p:spPr/>
        <p:txBody>
          <a:bodyPr/>
          <a:lstStyle/>
          <a:p>
            <a:r>
              <a:rPr lang="en-US" dirty="0"/>
              <a:t>Where to get you images?</a:t>
            </a:r>
          </a:p>
        </p:txBody>
      </p:sp>
      <p:sp>
        <p:nvSpPr>
          <p:cNvPr id="3" name="Content Placeholder 2">
            <a:extLst>
              <a:ext uri="{FF2B5EF4-FFF2-40B4-BE49-F238E27FC236}">
                <a16:creationId xmlns:a16="http://schemas.microsoft.com/office/drawing/2014/main" id="{F4319F54-3653-4BED-97F8-D9ED3B38AAA2}"/>
              </a:ext>
            </a:extLst>
          </p:cNvPr>
          <p:cNvSpPr>
            <a:spLocks noGrp="1"/>
          </p:cNvSpPr>
          <p:nvPr>
            <p:ph sz="quarter" idx="1"/>
          </p:nvPr>
        </p:nvSpPr>
        <p:spPr/>
        <p:txBody>
          <a:bodyPr/>
          <a:lstStyle/>
          <a:p>
            <a:r>
              <a:rPr lang="en-US" dirty="0"/>
              <a:t>Create your own using some type of graphics software, such as </a:t>
            </a:r>
            <a:r>
              <a:rPr lang="en-US" dirty="0" err="1"/>
              <a:t>PhotoShop</a:t>
            </a:r>
            <a:r>
              <a:rPr lang="en-US" dirty="0"/>
              <a:t>.</a:t>
            </a:r>
          </a:p>
          <a:p>
            <a:r>
              <a:rPr lang="en-US" dirty="0"/>
              <a:t>Download from other sites if they give you permission to do so.</a:t>
            </a:r>
          </a:p>
          <a:p>
            <a:r>
              <a:rPr lang="en-US"/>
              <a:t>Use Absolute URLs</a:t>
            </a:r>
          </a:p>
        </p:txBody>
      </p:sp>
    </p:spTree>
    <p:extLst>
      <p:ext uri="{BB962C8B-B14F-4D97-AF65-F5344CB8AC3E}">
        <p14:creationId xmlns:p14="http://schemas.microsoft.com/office/powerpoint/2010/main" val="4093652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Images</a:t>
            </a:r>
          </a:p>
        </p:txBody>
      </p:sp>
      <p:sp>
        <p:nvSpPr>
          <p:cNvPr id="3" name="Content Placeholder 2"/>
          <p:cNvSpPr>
            <a:spLocks noGrp="1"/>
          </p:cNvSpPr>
          <p:nvPr>
            <p:ph sz="quarter" idx="1"/>
          </p:nvPr>
        </p:nvSpPr>
        <p:spPr/>
        <p:txBody>
          <a:bodyPr>
            <a:normAutofit/>
          </a:bodyPr>
          <a:lstStyle/>
          <a:p>
            <a:pPr>
              <a:buNone/>
            </a:pPr>
            <a:r>
              <a:rPr lang="en-US" b="1" dirty="0">
                <a:hlinkClick r:id="rId2" action="ppaction://hlinkfile"/>
              </a:rPr>
              <a:t>Example:</a:t>
            </a:r>
            <a:endParaRPr lang="en-US" b="1" dirty="0"/>
          </a:p>
          <a:p>
            <a:pPr>
              <a:buNone/>
            </a:pPr>
            <a:endParaRPr lang="en-US" b="1" dirty="0"/>
          </a:p>
          <a:p>
            <a:pPr lvl="1">
              <a:buNone/>
            </a:pPr>
            <a:r>
              <a:rPr lang="en-US" sz="2200" dirty="0"/>
              <a:t>&lt;html&gt;</a:t>
            </a:r>
          </a:p>
          <a:p>
            <a:pPr lvl="1">
              <a:buNone/>
            </a:pPr>
            <a:r>
              <a:rPr lang="en-US" sz="2200" dirty="0"/>
              <a:t>&lt;body&gt;</a:t>
            </a:r>
          </a:p>
          <a:p>
            <a:pPr lvl="1">
              <a:buNone/>
            </a:pPr>
            <a:r>
              <a:rPr lang="en-US" sz="2200" dirty="0"/>
              <a:t>	&lt;h2&gt;Norwegian Mountain Trip&lt;/h2&gt;</a:t>
            </a:r>
          </a:p>
          <a:p>
            <a:pPr lvl="1">
              <a:buNone/>
            </a:pPr>
            <a:r>
              <a:rPr lang="en-US" sz="2200" dirty="0"/>
              <a:t>	&lt;</a:t>
            </a:r>
            <a:r>
              <a:rPr lang="en-US" sz="2200" dirty="0" err="1"/>
              <a:t>img</a:t>
            </a:r>
            <a:r>
              <a:rPr lang="en-US" sz="2200" dirty="0"/>
              <a:t> border="0" </a:t>
            </a:r>
            <a:r>
              <a:rPr lang="en-US" sz="2200" dirty="0" err="1"/>
              <a:t>src</a:t>
            </a:r>
            <a:r>
              <a:rPr lang="en-US" sz="2200" dirty="0"/>
              <a:t>="/images/pulpit.jpg" alt="Pulpit rock" width="304" height="228" /&gt;</a:t>
            </a:r>
          </a:p>
          <a:p>
            <a:pPr lvl="1">
              <a:buNone/>
            </a:pPr>
            <a:r>
              <a:rPr lang="en-US" sz="2200" dirty="0"/>
              <a:t>&lt;/body&gt;</a:t>
            </a:r>
          </a:p>
          <a:p>
            <a:pPr lvl="1">
              <a:buNone/>
            </a:pPr>
            <a:r>
              <a:rPr lang="en-US" sz="2200" dirty="0"/>
              <a:t>&lt;/html&gt;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HTML Text Formatting</a:t>
            </a:r>
          </a:p>
        </p:txBody>
      </p:sp>
      <p:sp>
        <p:nvSpPr>
          <p:cNvPr id="5" name="Content Placeholder 4"/>
          <p:cNvSpPr>
            <a:spLocks noGrp="1"/>
          </p:cNvSpPr>
          <p:nvPr>
            <p:ph sz="quarter" idx="1"/>
          </p:nvPr>
        </p:nvSpPr>
        <p:spPr/>
        <p:txBody>
          <a:bodyPr>
            <a:normAutofit fontScale="85000" lnSpcReduction="20000"/>
          </a:bodyPr>
          <a:lstStyle/>
          <a:p>
            <a:r>
              <a:rPr lang="en-US" b="1" dirty="0"/>
              <a:t>HTML Text Formatting</a:t>
            </a:r>
          </a:p>
          <a:p>
            <a:endParaRPr lang="en-US" b="1" dirty="0"/>
          </a:p>
          <a:p>
            <a:pPr>
              <a:buNone/>
            </a:pPr>
            <a:r>
              <a:rPr lang="en-US" b="1" dirty="0"/>
              <a:t>	This text is bold</a:t>
            </a:r>
            <a:br>
              <a:rPr lang="en-US" dirty="0"/>
            </a:br>
            <a:br>
              <a:rPr lang="en-US" dirty="0"/>
            </a:br>
            <a:r>
              <a:rPr lang="en-US" dirty="0"/>
              <a:t>This text is big</a:t>
            </a:r>
            <a:br>
              <a:rPr lang="en-US" dirty="0"/>
            </a:br>
            <a:br>
              <a:rPr lang="en-US" dirty="0"/>
            </a:br>
            <a:r>
              <a:rPr lang="en-US" i="1" dirty="0"/>
              <a:t>This text is italic</a:t>
            </a:r>
            <a:br>
              <a:rPr lang="en-US" dirty="0"/>
            </a:br>
            <a:br>
              <a:rPr lang="en-US" dirty="0"/>
            </a:br>
            <a:r>
              <a:rPr lang="en-US" dirty="0"/>
              <a:t>This is computer output</a:t>
            </a:r>
            <a:br>
              <a:rPr lang="en-US" dirty="0"/>
            </a:br>
            <a:br>
              <a:rPr lang="en-US" dirty="0"/>
            </a:br>
            <a:r>
              <a:rPr lang="en-US" dirty="0"/>
              <a:t>This is</a:t>
            </a:r>
            <a:r>
              <a:rPr lang="en-US" baseline="-25000" dirty="0"/>
              <a:t> subscript</a:t>
            </a:r>
            <a:r>
              <a:rPr lang="en-US" dirty="0"/>
              <a:t> and </a:t>
            </a:r>
            <a:r>
              <a:rPr lang="en-US" baseline="30000" dirty="0"/>
              <a:t>superscript</a:t>
            </a:r>
            <a:br>
              <a:rPr lang="en-US" dirty="0"/>
            </a:br>
            <a:endParaRPr lang="en-US" dirty="0"/>
          </a:p>
          <a:p>
            <a:r>
              <a:rPr lang="en-US" dirty="0">
                <a:hlinkClick r:id="rId2"/>
              </a:rPr>
              <a:t>Example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Images</a:t>
            </a:r>
          </a:p>
        </p:txBody>
      </p:sp>
      <p:sp>
        <p:nvSpPr>
          <p:cNvPr id="3" name="Content Placeholder 2"/>
          <p:cNvSpPr>
            <a:spLocks noGrp="1"/>
          </p:cNvSpPr>
          <p:nvPr>
            <p:ph sz="quarter" idx="1"/>
          </p:nvPr>
        </p:nvSpPr>
        <p:spPr>
          <a:ln>
            <a:solidFill>
              <a:schemeClr val="accent1"/>
            </a:solidFill>
          </a:ln>
        </p:spPr>
        <p:txBody>
          <a:bodyPr/>
          <a:lstStyle/>
          <a:p>
            <a:pPr>
              <a:buNone/>
            </a:pPr>
            <a:r>
              <a:rPr lang="en-US" b="1" dirty="0"/>
              <a:t>Examples:</a:t>
            </a:r>
          </a:p>
          <a:p>
            <a:endParaRPr lang="en-US" b="1" dirty="0"/>
          </a:p>
          <a:p>
            <a:r>
              <a:rPr lang="en-US" dirty="0">
                <a:hlinkClick r:id="rId2" action="ppaction://hlinkfile"/>
              </a:rPr>
              <a:t>Insert images</a:t>
            </a:r>
            <a:br>
              <a:rPr lang="en-US" dirty="0"/>
            </a:br>
            <a:r>
              <a:rPr lang="en-US" dirty="0"/>
              <a:t>How to insert images into an HTML document.</a:t>
            </a:r>
          </a:p>
          <a:p>
            <a:endParaRPr lang="en-US" dirty="0"/>
          </a:p>
          <a:p>
            <a:r>
              <a:rPr lang="en-US" dirty="0">
                <a:hlinkClick r:id="rId3" action="ppaction://hlinkfile"/>
              </a:rPr>
              <a:t>Insert images from different locations</a:t>
            </a:r>
            <a:br>
              <a:rPr lang="en-US" dirty="0"/>
            </a:br>
            <a:r>
              <a:rPr lang="en-US" dirty="0"/>
              <a:t>How to insert an image from another folder or another server.</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Images</a:t>
            </a:r>
          </a:p>
        </p:txBody>
      </p:sp>
      <p:sp>
        <p:nvSpPr>
          <p:cNvPr id="3" name="Content Placeholder 2"/>
          <p:cNvSpPr>
            <a:spLocks noGrp="1"/>
          </p:cNvSpPr>
          <p:nvPr>
            <p:ph sz="quarter" idx="1"/>
          </p:nvPr>
        </p:nvSpPr>
        <p:spPr>
          <a:xfrm>
            <a:off x="612648" y="1600200"/>
            <a:ext cx="8153400" cy="5029200"/>
          </a:xfrm>
        </p:spPr>
        <p:txBody>
          <a:bodyPr>
            <a:normAutofit fontScale="55000" lnSpcReduction="20000"/>
          </a:bodyPr>
          <a:lstStyle/>
          <a:p>
            <a:pPr>
              <a:buNone/>
            </a:pPr>
            <a:r>
              <a:rPr lang="en-US" b="1" dirty="0"/>
              <a:t>HTML The &lt;</a:t>
            </a:r>
            <a:r>
              <a:rPr lang="en-US" b="1" dirty="0" err="1"/>
              <a:t>img</a:t>
            </a:r>
            <a:r>
              <a:rPr lang="en-US" b="1" dirty="0"/>
              <a:t>&gt; Tag and the </a:t>
            </a:r>
            <a:r>
              <a:rPr lang="en-US" b="1" dirty="0" err="1"/>
              <a:t>Src</a:t>
            </a:r>
            <a:r>
              <a:rPr lang="en-US" b="1" dirty="0"/>
              <a:t> Attribute </a:t>
            </a:r>
          </a:p>
          <a:p>
            <a:r>
              <a:rPr lang="en-US" dirty="0"/>
              <a:t>In HTML, images are defined with the &lt;</a:t>
            </a:r>
            <a:r>
              <a:rPr lang="en-US" dirty="0" err="1"/>
              <a:t>img</a:t>
            </a:r>
            <a:r>
              <a:rPr lang="en-US" dirty="0"/>
              <a:t>&gt; tag.  </a:t>
            </a:r>
          </a:p>
          <a:p>
            <a:endParaRPr lang="en-US" dirty="0"/>
          </a:p>
          <a:p>
            <a:r>
              <a:rPr lang="en-US" dirty="0"/>
              <a:t>The &lt;</a:t>
            </a:r>
            <a:r>
              <a:rPr lang="en-US" dirty="0" err="1"/>
              <a:t>img</a:t>
            </a:r>
            <a:r>
              <a:rPr lang="en-US" dirty="0"/>
              <a:t>&gt; tag is empty, which means that it contains attributes only, and has no closing tag. </a:t>
            </a:r>
          </a:p>
          <a:p>
            <a:endParaRPr lang="en-US" dirty="0"/>
          </a:p>
          <a:p>
            <a:r>
              <a:rPr lang="en-US" dirty="0"/>
              <a:t>To display an image on a page, you need to use the </a:t>
            </a:r>
            <a:r>
              <a:rPr lang="en-US" dirty="0" err="1"/>
              <a:t>src</a:t>
            </a:r>
            <a:r>
              <a:rPr lang="en-US" dirty="0"/>
              <a:t> attribute. </a:t>
            </a:r>
            <a:r>
              <a:rPr lang="en-US" dirty="0" err="1"/>
              <a:t>Src</a:t>
            </a:r>
            <a:r>
              <a:rPr lang="en-US" dirty="0"/>
              <a:t> stands for "source". The value of the </a:t>
            </a:r>
            <a:r>
              <a:rPr lang="en-US" dirty="0" err="1"/>
              <a:t>src</a:t>
            </a:r>
            <a:r>
              <a:rPr lang="en-US" dirty="0"/>
              <a:t> attribute is the URL of the image you want to display. </a:t>
            </a:r>
          </a:p>
          <a:p>
            <a:pPr marL="0" indent="0">
              <a:buNone/>
            </a:pPr>
            <a:endParaRPr lang="en-US" dirty="0"/>
          </a:p>
          <a:p>
            <a:r>
              <a:rPr lang="en-US" dirty="0" err="1"/>
              <a:t>Aboslute</a:t>
            </a:r>
            <a:r>
              <a:rPr lang="en-US" dirty="0"/>
              <a:t> vs </a:t>
            </a:r>
            <a:r>
              <a:rPr lang="en-US" dirty="0" err="1"/>
              <a:t>Relaitve</a:t>
            </a:r>
            <a:r>
              <a:rPr lang="en-US" dirty="0"/>
              <a:t> URLs</a:t>
            </a:r>
          </a:p>
          <a:p>
            <a:endParaRPr lang="en-US" dirty="0"/>
          </a:p>
          <a:p>
            <a:pPr>
              <a:buNone/>
            </a:pPr>
            <a:r>
              <a:rPr lang="en-US" b="1" dirty="0"/>
              <a:t>Syntax for defining an image:	</a:t>
            </a:r>
            <a:r>
              <a:rPr lang="en-US" dirty="0"/>
              <a:t>&lt;</a:t>
            </a:r>
            <a:r>
              <a:rPr lang="en-US" dirty="0" err="1"/>
              <a:t>img</a:t>
            </a:r>
            <a:r>
              <a:rPr lang="en-US" dirty="0"/>
              <a:t> </a:t>
            </a:r>
            <a:r>
              <a:rPr lang="en-US" dirty="0" err="1"/>
              <a:t>src</a:t>
            </a:r>
            <a:r>
              <a:rPr lang="en-US" dirty="0"/>
              <a:t>="</a:t>
            </a:r>
            <a:r>
              <a:rPr lang="en-US" i="1" dirty="0" err="1"/>
              <a:t>url</a:t>
            </a:r>
            <a:r>
              <a:rPr lang="en-US" dirty="0"/>
              <a:t>" alt="</a:t>
            </a:r>
            <a:r>
              <a:rPr lang="en-US" i="1" dirty="0" err="1"/>
              <a:t>some_text</a:t>
            </a:r>
            <a:r>
              <a:rPr lang="en-US" dirty="0"/>
              <a:t>"/&gt; </a:t>
            </a:r>
          </a:p>
          <a:p>
            <a:pPr>
              <a:buNone/>
            </a:pPr>
            <a:endParaRPr lang="en-US" dirty="0"/>
          </a:p>
          <a:p>
            <a:r>
              <a:rPr lang="en-US" dirty="0"/>
              <a:t>The URL points to the location where the image is stored. An image named "logo_green.gif", located in the "</a:t>
            </a:r>
            <a:r>
              <a:rPr lang="en-US" dirty="0" err="1"/>
              <a:t>us_homepage</a:t>
            </a:r>
            <a:r>
              <a:rPr lang="en-US" dirty="0"/>
              <a:t>" directory on "www.deere.com" has the URL: http://www.deere.com/en_US/deerecom/media/images/us_homepage/logo_green.gif. </a:t>
            </a:r>
          </a:p>
          <a:p>
            <a:endParaRPr lang="en-US" dirty="0"/>
          </a:p>
          <a:p>
            <a:r>
              <a:rPr lang="en-US" dirty="0"/>
              <a:t>The browser displays the image where the &lt;</a:t>
            </a:r>
            <a:r>
              <a:rPr lang="en-US" dirty="0" err="1"/>
              <a:t>img</a:t>
            </a:r>
            <a:r>
              <a:rPr lang="en-US" dirty="0"/>
              <a:t>&gt; tag occurs in the document. If you put an image tag between two paragraphs, the browser shows the first paragraph, then the image, and then the second paragraph.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Images</a:t>
            </a:r>
          </a:p>
        </p:txBody>
      </p:sp>
      <p:sp>
        <p:nvSpPr>
          <p:cNvPr id="3" name="Content Placeholder 2"/>
          <p:cNvSpPr>
            <a:spLocks noGrp="1"/>
          </p:cNvSpPr>
          <p:nvPr>
            <p:ph sz="quarter" idx="1"/>
          </p:nvPr>
        </p:nvSpPr>
        <p:spPr/>
        <p:txBody>
          <a:bodyPr>
            <a:normAutofit fontScale="85000" lnSpcReduction="20000"/>
          </a:bodyPr>
          <a:lstStyle/>
          <a:p>
            <a:pPr>
              <a:buNone/>
            </a:pPr>
            <a:r>
              <a:rPr lang="en-US" b="1" dirty="0"/>
              <a:t>HTML The Alt Attribute </a:t>
            </a:r>
          </a:p>
          <a:p>
            <a:pPr>
              <a:buNone/>
            </a:pPr>
            <a:endParaRPr lang="en-US" b="1" dirty="0"/>
          </a:p>
          <a:p>
            <a:r>
              <a:rPr lang="en-US" dirty="0"/>
              <a:t>The required alt attribute specifies an alternate text for an image, if the image cannot be displayed.</a:t>
            </a:r>
          </a:p>
          <a:p>
            <a:endParaRPr lang="en-US" dirty="0"/>
          </a:p>
          <a:p>
            <a:r>
              <a:rPr lang="en-US" dirty="0"/>
              <a:t>The value of the alt attribute is an author-defined text: </a:t>
            </a:r>
          </a:p>
          <a:p>
            <a:pPr lvl="1">
              <a:buNone/>
            </a:pPr>
            <a:r>
              <a:rPr lang="en-US" dirty="0"/>
              <a:t>&lt;</a:t>
            </a:r>
            <a:r>
              <a:rPr lang="en-US" dirty="0" err="1"/>
              <a:t>img</a:t>
            </a:r>
            <a:r>
              <a:rPr lang="en-US" dirty="0"/>
              <a:t> </a:t>
            </a:r>
            <a:r>
              <a:rPr lang="en-US" dirty="0" err="1"/>
              <a:t>src</a:t>
            </a:r>
            <a:r>
              <a:rPr lang="en-US" dirty="0"/>
              <a:t>="boat.gif" alt="Big Boat" /&gt; </a:t>
            </a:r>
          </a:p>
          <a:p>
            <a:endParaRPr lang="en-US" dirty="0"/>
          </a:p>
          <a:p>
            <a:r>
              <a:rPr lang="en-US" dirty="0"/>
              <a:t>The alt attribute provides alternative information for an image if a user for some reason cannot view it (because of slow connection, an error in the </a:t>
            </a:r>
            <a:r>
              <a:rPr lang="en-US" dirty="0" err="1"/>
              <a:t>src</a:t>
            </a:r>
            <a:r>
              <a:rPr lang="en-US" dirty="0"/>
              <a:t> attribute, or if the user uses a screen reader).</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Images</a:t>
            </a:r>
          </a:p>
        </p:txBody>
      </p:sp>
      <p:sp>
        <p:nvSpPr>
          <p:cNvPr id="3" name="Content Placeholder 2"/>
          <p:cNvSpPr>
            <a:spLocks noGrp="1"/>
          </p:cNvSpPr>
          <p:nvPr>
            <p:ph sz="quarter" idx="1"/>
          </p:nvPr>
        </p:nvSpPr>
        <p:spPr/>
        <p:txBody>
          <a:bodyPr>
            <a:normAutofit fontScale="85000" lnSpcReduction="20000"/>
          </a:bodyPr>
          <a:lstStyle/>
          <a:p>
            <a:pPr>
              <a:buNone/>
            </a:pPr>
            <a:r>
              <a:rPr lang="en-US" b="1" dirty="0"/>
              <a:t>Basic Notes - Useful Tips</a:t>
            </a:r>
          </a:p>
          <a:p>
            <a:pPr>
              <a:buNone/>
            </a:pPr>
            <a:endParaRPr lang="en-US" b="1" dirty="0"/>
          </a:p>
          <a:p>
            <a:r>
              <a:rPr lang="en-US" b="1" dirty="0"/>
              <a:t>Note:</a:t>
            </a:r>
            <a:r>
              <a:rPr lang="en-US" dirty="0"/>
              <a:t> If an HTML file contains ten images - eleven files are required to display the page right. Loading images take time, so my best advice is: Use images carefully. </a:t>
            </a:r>
          </a:p>
          <a:p>
            <a:endParaRPr lang="en-US" dirty="0"/>
          </a:p>
          <a:p>
            <a:r>
              <a:rPr lang="en-US" b="1" dirty="0"/>
              <a:t>Note:</a:t>
            </a:r>
            <a:r>
              <a:rPr lang="en-US" dirty="0"/>
              <a:t> When a web page is loaded, it is the browser, at that moment, that actually gets the image from a web server and inserts it into the page. Therefore, make sure that the images actually stay in the same spot in relation to the web page, otherwise your visitors will get a broken link icon. The broken link icon is shown if the browser cannot find the image.</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Images</a:t>
            </a:r>
          </a:p>
        </p:txBody>
      </p:sp>
      <p:sp>
        <p:nvSpPr>
          <p:cNvPr id="3" name="Content Placeholder 2"/>
          <p:cNvSpPr>
            <a:spLocks noGrp="1"/>
          </p:cNvSpPr>
          <p:nvPr>
            <p:ph sz="quarter" idx="1"/>
          </p:nvPr>
        </p:nvSpPr>
        <p:spPr/>
        <p:txBody>
          <a:bodyPr>
            <a:normAutofit fontScale="92500" lnSpcReduction="20000"/>
          </a:bodyPr>
          <a:lstStyle/>
          <a:p>
            <a:pPr>
              <a:buNone/>
            </a:pPr>
            <a:r>
              <a:rPr lang="en-US" b="1" dirty="0"/>
              <a:t>More Examples</a:t>
            </a:r>
          </a:p>
          <a:p>
            <a:endParaRPr lang="en-US" b="1" dirty="0"/>
          </a:p>
          <a:p>
            <a:r>
              <a:rPr lang="en-US" dirty="0">
                <a:hlinkClick r:id="rId2" action="ppaction://hlinkfile"/>
              </a:rPr>
              <a:t>Aligning images</a:t>
            </a:r>
            <a:br>
              <a:rPr lang="en-US" dirty="0"/>
            </a:br>
            <a:r>
              <a:rPr lang="en-US" dirty="0"/>
              <a:t>How to align an image within the text.</a:t>
            </a:r>
          </a:p>
          <a:p>
            <a:r>
              <a:rPr lang="en-US" dirty="0">
                <a:hlinkClick r:id="rId3" action="ppaction://hlinkfile"/>
              </a:rPr>
              <a:t>Let the image float</a:t>
            </a:r>
            <a:br>
              <a:rPr lang="en-US" dirty="0"/>
            </a:br>
            <a:r>
              <a:rPr lang="en-US" dirty="0"/>
              <a:t>How to let an image float to the left or right of a paragraph.</a:t>
            </a:r>
          </a:p>
          <a:p>
            <a:r>
              <a:rPr lang="en-US" dirty="0">
                <a:hlinkClick r:id="rId4" action="ppaction://hlinkfile"/>
              </a:rPr>
              <a:t>Make a hyperlink of an image</a:t>
            </a:r>
            <a:br>
              <a:rPr lang="en-US" dirty="0"/>
            </a:br>
            <a:r>
              <a:rPr lang="en-US" dirty="0"/>
              <a:t>How to use an image as a link.</a:t>
            </a:r>
          </a:p>
          <a:p>
            <a:r>
              <a:rPr lang="en-US" dirty="0">
                <a:hlinkClick r:id="rId5" action="ppaction://hlinkfile"/>
              </a:rPr>
              <a:t>Create an image map</a:t>
            </a:r>
            <a:br>
              <a:rPr lang="en-US" dirty="0"/>
            </a:br>
            <a:r>
              <a:rPr lang="en-US" dirty="0"/>
              <a:t>How to create an image map, with clickable regions. Each of the regions is a hyperlink.</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Images</a:t>
            </a:r>
          </a:p>
        </p:txBody>
      </p:sp>
      <p:sp>
        <p:nvSpPr>
          <p:cNvPr id="3" name="Content Placeholder 2"/>
          <p:cNvSpPr>
            <a:spLocks noGrp="1"/>
          </p:cNvSpPr>
          <p:nvPr>
            <p:ph sz="quarter" idx="1"/>
          </p:nvPr>
        </p:nvSpPr>
        <p:spPr/>
        <p:txBody>
          <a:bodyPr/>
          <a:lstStyle/>
          <a:p>
            <a:pPr>
              <a:buNone/>
            </a:pPr>
            <a:r>
              <a:rPr lang="en-US" b="1" dirty="0"/>
              <a:t>HTML Image Tags</a:t>
            </a:r>
          </a:p>
          <a:p>
            <a:pPr>
              <a:buNone/>
            </a:pPr>
            <a:endParaRPr lang="en-US" dirty="0"/>
          </a:p>
        </p:txBody>
      </p:sp>
      <p:graphicFrame>
        <p:nvGraphicFramePr>
          <p:cNvPr id="4" name="Table 3"/>
          <p:cNvGraphicFramePr>
            <a:graphicFrameLocks noGrp="1"/>
          </p:cNvGraphicFramePr>
          <p:nvPr/>
        </p:nvGraphicFramePr>
        <p:xfrm>
          <a:off x="1524000" y="2552700"/>
          <a:ext cx="6096000" cy="17526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l"/>
                      <a:r>
                        <a:rPr lang="en-US"/>
                        <a:t>Tag</a:t>
                      </a:r>
                    </a:p>
                  </a:txBody>
                  <a:tcPr anchor="ctr"/>
                </a:tc>
                <a:tc>
                  <a:txBody>
                    <a:bodyPr/>
                    <a:lstStyle/>
                    <a:p>
                      <a:pPr algn="l"/>
                      <a:r>
                        <a:rPr lang="en-US"/>
                        <a:t>Description</a:t>
                      </a:r>
                    </a:p>
                  </a:txBody>
                  <a:tcPr anchor="ctr"/>
                </a:tc>
                <a:extLst>
                  <a:ext uri="{0D108BD9-81ED-4DB2-BD59-A6C34878D82A}">
                    <a16:rowId xmlns:a16="http://schemas.microsoft.com/office/drawing/2014/main" val="10000"/>
                  </a:ext>
                </a:extLst>
              </a:tr>
              <a:tr h="370840">
                <a:tc>
                  <a:txBody>
                    <a:bodyPr/>
                    <a:lstStyle/>
                    <a:p>
                      <a:r>
                        <a:rPr lang="en-US" dirty="0"/>
                        <a:t>&lt;</a:t>
                      </a:r>
                      <a:r>
                        <a:rPr lang="en-US" dirty="0" err="1"/>
                        <a:t>img</a:t>
                      </a:r>
                      <a:r>
                        <a:rPr lang="en-US" dirty="0"/>
                        <a:t> /&gt;</a:t>
                      </a:r>
                    </a:p>
                  </a:txBody>
                  <a:tcPr anchor="ctr"/>
                </a:tc>
                <a:tc>
                  <a:txBody>
                    <a:bodyPr/>
                    <a:lstStyle/>
                    <a:p>
                      <a:r>
                        <a:rPr lang="en-US"/>
                        <a:t>Defines an image</a:t>
                      </a:r>
                    </a:p>
                  </a:txBody>
                  <a:tcPr anchor="ctr"/>
                </a:tc>
                <a:extLst>
                  <a:ext uri="{0D108BD9-81ED-4DB2-BD59-A6C34878D82A}">
                    <a16:rowId xmlns:a16="http://schemas.microsoft.com/office/drawing/2014/main" val="10001"/>
                  </a:ext>
                </a:extLst>
              </a:tr>
              <a:tr h="370840">
                <a:tc>
                  <a:txBody>
                    <a:bodyPr/>
                    <a:lstStyle/>
                    <a:p>
                      <a:r>
                        <a:rPr lang="en-US" dirty="0"/>
                        <a:t>&lt;map&gt;</a:t>
                      </a:r>
                    </a:p>
                  </a:txBody>
                  <a:tcPr anchor="ctr"/>
                </a:tc>
                <a:tc>
                  <a:txBody>
                    <a:bodyPr/>
                    <a:lstStyle/>
                    <a:p>
                      <a:r>
                        <a:rPr lang="en-US"/>
                        <a:t>Defines an image-map</a:t>
                      </a:r>
                    </a:p>
                  </a:txBody>
                  <a:tcPr anchor="ctr"/>
                </a:tc>
                <a:extLst>
                  <a:ext uri="{0D108BD9-81ED-4DB2-BD59-A6C34878D82A}">
                    <a16:rowId xmlns:a16="http://schemas.microsoft.com/office/drawing/2014/main" val="10002"/>
                  </a:ext>
                </a:extLst>
              </a:tr>
              <a:tr h="370840">
                <a:tc>
                  <a:txBody>
                    <a:bodyPr/>
                    <a:lstStyle/>
                    <a:p>
                      <a:r>
                        <a:rPr lang="en-US" dirty="0"/>
                        <a:t>&lt;area /&gt;</a:t>
                      </a:r>
                    </a:p>
                  </a:txBody>
                  <a:tcPr anchor="ctr"/>
                </a:tc>
                <a:tc>
                  <a:txBody>
                    <a:bodyPr/>
                    <a:lstStyle/>
                    <a:p>
                      <a:r>
                        <a:rPr lang="en-US" dirty="0"/>
                        <a:t>Defines a clickable area inside an image-map</a:t>
                      </a: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sz="quarter" idx="1"/>
          </p:nvPr>
        </p:nvSpPr>
        <p:spPr/>
        <p:txBody>
          <a:bodyPr/>
          <a:lstStyle/>
          <a:p>
            <a:r>
              <a:rPr lang="en-US" dirty="0"/>
              <a:t>Examples are used courtesy of </a:t>
            </a:r>
            <a:r>
              <a:rPr lang="en-US" dirty="0">
                <a:hlinkClick r:id="rId2"/>
              </a:rPr>
              <a:t>W3Schools</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Text Formatting</a:t>
            </a:r>
          </a:p>
        </p:txBody>
      </p:sp>
      <p:sp>
        <p:nvSpPr>
          <p:cNvPr id="3" name="Content Placeholder 2"/>
          <p:cNvSpPr>
            <a:spLocks noGrp="1"/>
          </p:cNvSpPr>
          <p:nvPr>
            <p:ph sz="quarter" idx="1"/>
          </p:nvPr>
        </p:nvSpPr>
        <p:spPr/>
        <p:txBody>
          <a:bodyPr/>
          <a:lstStyle/>
          <a:p>
            <a:r>
              <a:rPr lang="en-US" b="1" dirty="0"/>
              <a:t>HTML Formatting Tags</a:t>
            </a:r>
          </a:p>
          <a:p>
            <a:endParaRPr lang="en-US" b="1" dirty="0"/>
          </a:p>
          <a:p>
            <a:pPr lvl="1"/>
            <a:r>
              <a:rPr lang="en-US" dirty="0"/>
              <a:t>HTML uses tags like &lt;b&gt; and &lt;</a:t>
            </a:r>
            <a:r>
              <a:rPr lang="en-US" dirty="0" err="1"/>
              <a:t>i</a:t>
            </a:r>
            <a:r>
              <a:rPr lang="en-US" dirty="0"/>
              <a:t>&gt; for formatting output, like </a:t>
            </a:r>
            <a:r>
              <a:rPr lang="en-US" b="1" dirty="0"/>
              <a:t>bold</a:t>
            </a:r>
            <a:r>
              <a:rPr lang="en-US" dirty="0"/>
              <a:t> or </a:t>
            </a:r>
            <a:r>
              <a:rPr lang="en-US" i="1" dirty="0"/>
              <a:t>italic</a:t>
            </a:r>
            <a:r>
              <a:rPr lang="en-US" dirty="0"/>
              <a:t> text.</a:t>
            </a:r>
          </a:p>
          <a:p>
            <a:pPr lvl="1"/>
            <a:endParaRPr lang="en-US" dirty="0"/>
          </a:p>
          <a:p>
            <a:pPr lvl="1"/>
            <a:r>
              <a:rPr lang="en-US" dirty="0"/>
              <a:t>These HTML tags are called formatting tags.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Text Formatting</a:t>
            </a:r>
          </a:p>
        </p:txBody>
      </p:sp>
      <p:sp>
        <p:nvSpPr>
          <p:cNvPr id="3" name="Content Placeholder 2"/>
          <p:cNvSpPr>
            <a:spLocks noGrp="1"/>
          </p:cNvSpPr>
          <p:nvPr>
            <p:ph sz="quarter" idx="1"/>
          </p:nvPr>
        </p:nvSpPr>
        <p:spPr/>
        <p:txBody>
          <a:bodyPr/>
          <a:lstStyle/>
          <a:p>
            <a:r>
              <a:rPr lang="en-US" b="1" dirty="0"/>
              <a:t>HTML Text Formatting Tags</a:t>
            </a:r>
          </a:p>
          <a:p>
            <a:endParaRPr lang="en-US" dirty="0"/>
          </a:p>
        </p:txBody>
      </p:sp>
      <p:graphicFrame>
        <p:nvGraphicFramePr>
          <p:cNvPr id="4" name="Table 3"/>
          <p:cNvGraphicFramePr>
            <a:graphicFrameLocks noGrp="1"/>
          </p:cNvGraphicFramePr>
          <p:nvPr/>
        </p:nvGraphicFramePr>
        <p:xfrm>
          <a:off x="1524000" y="2397760"/>
          <a:ext cx="6096000" cy="40792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l"/>
                      <a:r>
                        <a:rPr lang="en-US" dirty="0"/>
                        <a:t>Tag</a:t>
                      </a:r>
                    </a:p>
                  </a:txBody>
                  <a:tcPr anchor="ctr"/>
                </a:tc>
                <a:tc>
                  <a:txBody>
                    <a:bodyPr/>
                    <a:lstStyle/>
                    <a:p>
                      <a:pPr algn="l"/>
                      <a:r>
                        <a:rPr lang="en-US"/>
                        <a:t>Description</a:t>
                      </a:r>
                    </a:p>
                  </a:txBody>
                  <a:tcPr anchor="ctr"/>
                </a:tc>
                <a:extLst>
                  <a:ext uri="{0D108BD9-81ED-4DB2-BD59-A6C34878D82A}">
                    <a16:rowId xmlns:a16="http://schemas.microsoft.com/office/drawing/2014/main" val="10000"/>
                  </a:ext>
                </a:extLst>
              </a:tr>
              <a:tr h="370840">
                <a:tc>
                  <a:txBody>
                    <a:bodyPr/>
                    <a:lstStyle/>
                    <a:p>
                      <a:r>
                        <a:rPr lang="en-US" dirty="0"/>
                        <a:t>&lt;b&gt;</a:t>
                      </a:r>
                    </a:p>
                  </a:txBody>
                  <a:tcPr anchor="ctr"/>
                </a:tc>
                <a:tc>
                  <a:txBody>
                    <a:bodyPr/>
                    <a:lstStyle/>
                    <a:p>
                      <a:r>
                        <a:rPr lang="en-US"/>
                        <a:t>Defines bold text</a:t>
                      </a:r>
                    </a:p>
                  </a:txBody>
                  <a:tcPr anchor="ctr"/>
                </a:tc>
                <a:extLst>
                  <a:ext uri="{0D108BD9-81ED-4DB2-BD59-A6C34878D82A}">
                    <a16:rowId xmlns:a16="http://schemas.microsoft.com/office/drawing/2014/main" val="10001"/>
                  </a:ext>
                </a:extLst>
              </a:tr>
              <a:tr h="370840">
                <a:tc>
                  <a:txBody>
                    <a:bodyPr/>
                    <a:lstStyle/>
                    <a:p>
                      <a:r>
                        <a:rPr lang="en-US" dirty="0"/>
                        <a:t>&lt;big&gt;</a:t>
                      </a:r>
                    </a:p>
                  </a:txBody>
                  <a:tcPr anchor="ctr"/>
                </a:tc>
                <a:tc>
                  <a:txBody>
                    <a:bodyPr/>
                    <a:lstStyle/>
                    <a:p>
                      <a:r>
                        <a:rPr lang="en-US"/>
                        <a:t>Defines big text</a:t>
                      </a:r>
                    </a:p>
                  </a:txBody>
                  <a:tcPr anchor="ctr"/>
                </a:tc>
                <a:extLst>
                  <a:ext uri="{0D108BD9-81ED-4DB2-BD59-A6C34878D82A}">
                    <a16:rowId xmlns:a16="http://schemas.microsoft.com/office/drawing/2014/main" val="10002"/>
                  </a:ext>
                </a:extLst>
              </a:tr>
              <a:tr h="370840">
                <a:tc>
                  <a:txBody>
                    <a:bodyPr/>
                    <a:lstStyle/>
                    <a:p>
                      <a:r>
                        <a:rPr lang="en-US" dirty="0"/>
                        <a:t>&lt;</a:t>
                      </a:r>
                      <a:r>
                        <a:rPr lang="en-US" dirty="0" err="1"/>
                        <a:t>em</a:t>
                      </a:r>
                      <a:r>
                        <a:rPr lang="en-US" dirty="0"/>
                        <a:t>&gt;</a:t>
                      </a:r>
                    </a:p>
                  </a:txBody>
                  <a:tcPr anchor="ctr"/>
                </a:tc>
                <a:tc>
                  <a:txBody>
                    <a:bodyPr/>
                    <a:lstStyle/>
                    <a:p>
                      <a:r>
                        <a:rPr lang="en-US"/>
                        <a:t>Defines emphasized text </a:t>
                      </a:r>
                    </a:p>
                  </a:txBody>
                  <a:tcPr anchor="ctr"/>
                </a:tc>
                <a:extLst>
                  <a:ext uri="{0D108BD9-81ED-4DB2-BD59-A6C34878D82A}">
                    <a16:rowId xmlns:a16="http://schemas.microsoft.com/office/drawing/2014/main" val="10003"/>
                  </a:ext>
                </a:extLst>
              </a:tr>
              <a:tr h="370840">
                <a:tc>
                  <a:txBody>
                    <a:bodyPr/>
                    <a:lstStyle/>
                    <a:p>
                      <a:r>
                        <a:rPr lang="en-US" dirty="0"/>
                        <a:t>&lt;</a:t>
                      </a:r>
                      <a:r>
                        <a:rPr lang="en-US" dirty="0" err="1"/>
                        <a:t>i</a:t>
                      </a:r>
                      <a:r>
                        <a:rPr lang="en-US" dirty="0"/>
                        <a:t>&gt;</a:t>
                      </a:r>
                    </a:p>
                  </a:txBody>
                  <a:tcPr anchor="ctr"/>
                </a:tc>
                <a:tc>
                  <a:txBody>
                    <a:bodyPr/>
                    <a:lstStyle/>
                    <a:p>
                      <a:r>
                        <a:rPr lang="en-US"/>
                        <a:t>Defines italic text</a:t>
                      </a:r>
                    </a:p>
                  </a:txBody>
                  <a:tcPr anchor="ctr"/>
                </a:tc>
                <a:extLst>
                  <a:ext uri="{0D108BD9-81ED-4DB2-BD59-A6C34878D82A}">
                    <a16:rowId xmlns:a16="http://schemas.microsoft.com/office/drawing/2014/main" val="10004"/>
                  </a:ext>
                </a:extLst>
              </a:tr>
              <a:tr h="370840">
                <a:tc>
                  <a:txBody>
                    <a:bodyPr/>
                    <a:lstStyle/>
                    <a:p>
                      <a:r>
                        <a:rPr lang="en-US" dirty="0"/>
                        <a:t>&lt;small&gt;</a:t>
                      </a:r>
                    </a:p>
                  </a:txBody>
                  <a:tcPr anchor="ctr"/>
                </a:tc>
                <a:tc>
                  <a:txBody>
                    <a:bodyPr/>
                    <a:lstStyle/>
                    <a:p>
                      <a:r>
                        <a:rPr lang="en-US"/>
                        <a:t>Defines small text</a:t>
                      </a:r>
                    </a:p>
                  </a:txBody>
                  <a:tcPr anchor="ctr"/>
                </a:tc>
                <a:extLst>
                  <a:ext uri="{0D108BD9-81ED-4DB2-BD59-A6C34878D82A}">
                    <a16:rowId xmlns:a16="http://schemas.microsoft.com/office/drawing/2014/main" val="10005"/>
                  </a:ext>
                </a:extLst>
              </a:tr>
              <a:tr h="370840">
                <a:tc>
                  <a:txBody>
                    <a:bodyPr/>
                    <a:lstStyle/>
                    <a:p>
                      <a:r>
                        <a:rPr lang="en-US" dirty="0"/>
                        <a:t>&lt;strong&gt;</a:t>
                      </a:r>
                    </a:p>
                  </a:txBody>
                  <a:tcPr anchor="ctr"/>
                </a:tc>
                <a:tc>
                  <a:txBody>
                    <a:bodyPr/>
                    <a:lstStyle/>
                    <a:p>
                      <a:r>
                        <a:rPr lang="en-US"/>
                        <a:t>Defines strong text</a:t>
                      </a:r>
                    </a:p>
                  </a:txBody>
                  <a:tcPr anchor="ctr"/>
                </a:tc>
                <a:extLst>
                  <a:ext uri="{0D108BD9-81ED-4DB2-BD59-A6C34878D82A}">
                    <a16:rowId xmlns:a16="http://schemas.microsoft.com/office/drawing/2014/main" val="10006"/>
                  </a:ext>
                </a:extLst>
              </a:tr>
              <a:tr h="370840">
                <a:tc>
                  <a:txBody>
                    <a:bodyPr/>
                    <a:lstStyle/>
                    <a:p>
                      <a:r>
                        <a:rPr lang="en-US" dirty="0"/>
                        <a:t>&lt;sub&gt;</a:t>
                      </a:r>
                    </a:p>
                  </a:txBody>
                  <a:tcPr anchor="ctr"/>
                </a:tc>
                <a:tc>
                  <a:txBody>
                    <a:bodyPr/>
                    <a:lstStyle/>
                    <a:p>
                      <a:r>
                        <a:rPr lang="en-US"/>
                        <a:t>Defines subscripted text</a:t>
                      </a:r>
                    </a:p>
                  </a:txBody>
                  <a:tcPr anchor="ctr"/>
                </a:tc>
                <a:extLst>
                  <a:ext uri="{0D108BD9-81ED-4DB2-BD59-A6C34878D82A}">
                    <a16:rowId xmlns:a16="http://schemas.microsoft.com/office/drawing/2014/main" val="10007"/>
                  </a:ext>
                </a:extLst>
              </a:tr>
              <a:tr h="370840">
                <a:tc>
                  <a:txBody>
                    <a:bodyPr/>
                    <a:lstStyle/>
                    <a:p>
                      <a:r>
                        <a:rPr lang="en-US" dirty="0"/>
                        <a:t>&lt;sup&gt;</a:t>
                      </a:r>
                    </a:p>
                  </a:txBody>
                  <a:tcPr anchor="ctr"/>
                </a:tc>
                <a:tc>
                  <a:txBody>
                    <a:bodyPr/>
                    <a:lstStyle/>
                    <a:p>
                      <a:r>
                        <a:rPr lang="en-US"/>
                        <a:t>Defines superscripted text</a:t>
                      </a:r>
                    </a:p>
                  </a:txBody>
                  <a:tcPr anchor="ctr"/>
                </a:tc>
                <a:extLst>
                  <a:ext uri="{0D108BD9-81ED-4DB2-BD59-A6C34878D82A}">
                    <a16:rowId xmlns:a16="http://schemas.microsoft.com/office/drawing/2014/main" val="10008"/>
                  </a:ext>
                </a:extLst>
              </a:tr>
              <a:tr h="370840">
                <a:tc>
                  <a:txBody>
                    <a:bodyPr/>
                    <a:lstStyle/>
                    <a:p>
                      <a:r>
                        <a:rPr lang="en-US" dirty="0"/>
                        <a:t>&lt;ins&gt;</a:t>
                      </a:r>
                    </a:p>
                  </a:txBody>
                  <a:tcPr anchor="ctr"/>
                </a:tc>
                <a:tc>
                  <a:txBody>
                    <a:bodyPr/>
                    <a:lstStyle/>
                    <a:p>
                      <a:r>
                        <a:rPr lang="en-US"/>
                        <a:t>Defines inserted text</a:t>
                      </a:r>
                    </a:p>
                  </a:txBody>
                  <a:tcPr anchor="ctr"/>
                </a:tc>
                <a:extLst>
                  <a:ext uri="{0D108BD9-81ED-4DB2-BD59-A6C34878D82A}">
                    <a16:rowId xmlns:a16="http://schemas.microsoft.com/office/drawing/2014/main" val="10009"/>
                  </a:ext>
                </a:extLst>
              </a:tr>
              <a:tr h="370840">
                <a:tc>
                  <a:txBody>
                    <a:bodyPr/>
                    <a:lstStyle/>
                    <a:p>
                      <a:r>
                        <a:rPr lang="en-US" dirty="0"/>
                        <a:t>&lt;del&gt;</a:t>
                      </a:r>
                    </a:p>
                  </a:txBody>
                  <a:tcPr anchor="ctr"/>
                </a:tc>
                <a:tc>
                  <a:txBody>
                    <a:bodyPr/>
                    <a:lstStyle/>
                    <a:p>
                      <a:r>
                        <a:rPr lang="en-US" dirty="0"/>
                        <a:t>Defines deleted text</a:t>
                      </a:r>
                    </a:p>
                  </a:txBody>
                  <a:tcPr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Text Formatting</a:t>
            </a:r>
          </a:p>
        </p:txBody>
      </p:sp>
      <p:sp>
        <p:nvSpPr>
          <p:cNvPr id="3" name="Content Placeholder 2"/>
          <p:cNvSpPr>
            <a:spLocks noGrp="1"/>
          </p:cNvSpPr>
          <p:nvPr>
            <p:ph sz="quarter" idx="1"/>
          </p:nvPr>
        </p:nvSpPr>
        <p:spPr/>
        <p:txBody>
          <a:bodyPr/>
          <a:lstStyle/>
          <a:p>
            <a:r>
              <a:rPr lang="en-US" b="1" dirty="0"/>
              <a:t>HTML "Computer Output" Tags</a:t>
            </a:r>
          </a:p>
          <a:p>
            <a:endParaRPr lang="en-US" dirty="0"/>
          </a:p>
        </p:txBody>
      </p:sp>
      <p:graphicFrame>
        <p:nvGraphicFramePr>
          <p:cNvPr id="4" name="Table 3"/>
          <p:cNvGraphicFramePr>
            <a:graphicFrameLocks noGrp="1"/>
          </p:cNvGraphicFramePr>
          <p:nvPr/>
        </p:nvGraphicFramePr>
        <p:xfrm>
          <a:off x="1524000" y="2819400"/>
          <a:ext cx="6096000" cy="2595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l"/>
                      <a:r>
                        <a:rPr lang="en-US" dirty="0"/>
                        <a:t>Tag</a:t>
                      </a:r>
                    </a:p>
                  </a:txBody>
                  <a:tcPr anchor="ctr"/>
                </a:tc>
                <a:tc>
                  <a:txBody>
                    <a:bodyPr/>
                    <a:lstStyle/>
                    <a:p>
                      <a:pPr algn="l"/>
                      <a:r>
                        <a:rPr lang="en-US"/>
                        <a:t>Description</a:t>
                      </a:r>
                    </a:p>
                  </a:txBody>
                  <a:tcPr anchor="ctr"/>
                </a:tc>
                <a:extLst>
                  <a:ext uri="{0D108BD9-81ED-4DB2-BD59-A6C34878D82A}">
                    <a16:rowId xmlns:a16="http://schemas.microsoft.com/office/drawing/2014/main" val="10000"/>
                  </a:ext>
                </a:extLst>
              </a:tr>
              <a:tr h="370840">
                <a:tc>
                  <a:txBody>
                    <a:bodyPr/>
                    <a:lstStyle/>
                    <a:p>
                      <a:r>
                        <a:rPr lang="en-US" dirty="0"/>
                        <a:t>&lt;code&gt;</a:t>
                      </a:r>
                    </a:p>
                  </a:txBody>
                  <a:tcPr anchor="ctr"/>
                </a:tc>
                <a:tc>
                  <a:txBody>
                    <a:bodyPr/>
                    <a:lstStyle/>
                    <a:p>
                      <a:r>
                        <a:rPr lang="en-US"/>
                        <a:t>Defines computer code text</a:t>
                      </a:r>
                    </a:p>
                  </a:txBody>
                  <a:tcPr anchor="ctr"/>
                </a:tc>
                <a:extLst>
                  <a:ext uri="{0D108BD9-81ED-4DB2-BD59-A6C34878D82A}">
                    <a16:rowId xmlns:a16="http://schemas.microsoft.com/office/drawing/2014/main" val="10001"/>
                  </a:ext>
                </a:extLst>
              </a:tr>
              <a:tr h="370840">
                <a:tc>
                  <a:txBody>
                    <a:bodyPr/>
                    <a:lstStyle/>
                    <a:p>
                      <a:r>
                        <a:rPr lang="en-US" dirty="0"/>
                        <a:t>&lt;</a:t>
                      </a:r>
                      <a:r>
                        <a:rPr lang="en-US" dirty="0" err="1"/>
                        <a:t>kbd</a:t>
                      </a:r>
                      <a:r>
                        <a:rPr lang="en-US" dirty="0"/>
                        <a:t>&gt;</a:t>
                      </a:r>
                    </a:p>
                  </a:txBody>
                  <a:tcPr anchor="ctr"/>
                </a:tc>
                <a:tc>
                  <a:txBody>
                    <a:bodyPr/>
                    <a:lstStyle/>
                    <a:p>
                      <a:r>
                        <a:rPr lang="en-US"/>
                        <a:t>Defines keyboard text </a:t>
                      </a:r>
                    </a:p>
                  </a:txBody>
                  <a:tcPr anchor="ctr"/>
                </a:tc>
                <a:extLst>
                  <a:ext uri="{0D108BD9-81ED-4DB2-BD59-A6C34878D82A}">
                    <a16:rowId xmlns:a16="http://schemas.microsoft.com/office/drawing/2014/main" val="10002"/>
                  </a:ext>
                </a:extLst>
              </a:tr>
              <a:tr h="370840">
                <a:tc>
                  <a:txBody>
                    <a:bodyPr/>
                    <a:lstStyle/>
                    <a:p>
                      <a:r>
                        <a:rPr lang="en-US" dirty="0"/>
                        <a:t>&lt;</a:t>
                      </a:r>
                      <a:r>
                        <a:rPr lang="en-US" dirty="0" err="1"/>
                        <a:t>samp</a:t>
                      </a:r>
                      <a:r>
                        <a:rPr lang="en-US" dirty="0"/>
                        <a:t>&gt;</a:t>
                      </a:r>
                    </a:p>
                  </a:txBody>
                  <a:tcPr anchor="ctr"/>
                </a:tc>
                <a:tc>
                  <a:txBody>
                    <a:bodyPr/>
                    <a:lstStyle/>
                    <a:p>
                      <a:r>
                        <a:rPr lang="en-US"/>
                        <a:t>Defines sample computer code</a:t>
                      </a:r>
                    </a:p>
                  </a:txBody>
                  <a:tcPr anchor="ctr"/>
                </a:tc>
                <a:extLst>
                  <a:ext uri="{0D108BD9-81ED-4DB2-BD59-A6C34878D82A}">
                    <a16:rowId xmlns:a16="http://schemas.microsoft.com/office/drawing/2014/main" val="10003"/>
                  </a:ext>
                </a:extLst>
              </a:tr>
              <a:tr h="370840">
                <a:tc>
                  <a:txBody>
                    <a:bodyPr/>
                    <a:lstStyle/>
                    <a:p>
                      <a:r>
                        <a:rPr lang="en-US" dirty="0"/>
                        <a:t>&lt;</a:t>
                      </a:r>
                      <a:r>
                        <a:rPr lang="en-US" dirty="0" err="1"/>
                        <a:t>tt</a:t>
                      </a:r>
                      <a:r>
                        <a:rPr lang="en-US" dirty="0"/>
                        <a:t>&gt;</a:t>
                      </a:r>
                    </a:p>
                  </a:txBody>
                  <a:tcPr anchor="ctr"/>
                </a:tc>
                <a:tc>
                  <a:txBody>
                    <a:bodyPr/>
                    <a:lstStyle/>
                    <a:p>
                      <a:r>
                        <a:rPr lang="en-US"/>
                        <a:t>Defines teletype text</a:t>
                      </a:r>
                    </a:p>
                  </a:txBody>
                  <a:tcPr anchor="ctr"/>
                </a:tc>
                <a:extLst>
                  <a:ext uri="{0D108BD9-81ED-4DB2-BD59-A6C34878D82A}">
                    <a16:rowId xmlns:a16="http://schemas.microsoft.com/office/drawing/2014/main" val="10004"/>
                  </a:ext>
                </a:extLst>
              </a:tr>
              <a:tr h="370840">
                <a:tc>
                  <a:txBody>
                    <a:bodyPr/>
                    <a:lstStyle/>
                    <a:p>
                      <a:r>
                        <a:rPr lang="en-US" dirty="0"/>
                        <a:t>&lt;</a:t>
                      </a:r>
                      <a:r>
                        <a:rPr lang="en-US" dirty="0" err="1"/>
                        <a:t>var</a:t>
                      </a:r>
                      <a:r>
                        <a:rPr lang="en-US" dirty="0"/>
                        <a:t>&gt;</a:t>
                      </a:r>
                    </a:p>
                  </a:txBody>
                  <a:tcPr anchor="ctr"/>
                </a:tc>
                <a:tc>
                  <a:txBody>
                    <a:bodyPr/>
                    <a:lstStyle/>
                    <a:p>
                      <a:r>
                        <a:rPr lang="en-US"/>
                        <a:t>Defines a variable</a:t>
                      </a:r>
                    </a:p>
                  </a:txBody>
                  <a:tcPr anchor="ctr"/>
                </a:tc>
                <a:extLst>
                  <a:ext uri="{0D108BD9-81ED-4DB2-BD59-A6C34878D82A}">
                    <a16:rowId xmlns:a16="http://schemas.microsoft.com/office/drawing/2014/main" val="10005"/>
                  </a:ext>
                </a:extLst>
              </a:tr>
              <a:tr h="370840">
                <a:tc>
                  <a:txBody>
                    <a:bodyPr/>
                    <a:lstStyle/>
                    <a:p>
                      <a:r>
                        <a:rPr lang="en-US" dirty="0"/>
                        <a:t>&lt;pre&gt;</a:t>
                      </a:r>
                    </a:p>
                  </a:txBody>
                  <a:tcPr anchor="ctr"/>
                </a:tc>
                <a:tc>
                  <a:txBody>
                    <a:bodyPr/>
                    <a:lstStyle/>
                    <a:p>
                      <a:r>
                        <a:rPr lang="en-US" dirty="0"/>
                        <a:t>Defines preformatted text</a:t>
                      </a:r>
                    </a:p>
                  </a:txBody>
                  <a:tcPr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Text Formatting</a:t>
            </a:r>
          </a:p>
        </p:txBody>
      </p:sp>
      <p:sp>
        <p:nvSpPr>
          <p:cNvPr id="3" name="Content Placeholder 2"/>
          <p:cNvSpPr>
            <a:spLocks noGrp="1"/>
          </p:cNvSpPr>
          <p:nvPr>
            <p:ph sz="quarter" idx="1"/>
          </p:nvPr>
        </p:nvSpPr>
        <p:spPr/>
        <p:txBody>
          <a:bodyPr/>
          <a:lstStyle/>
          <a:p>
            <a:r>
              <a:rPr lang="en-US" b="1" dirty="0"/>
              <a:t>HTML Citations, Quotations, and Definition Tags</a:t>
            </a:r>
          </a:p>
          <a:p>
            <a:endParaRPr lang="en-US" dirty="0"/>
          </a:p>
        </p:txBody>
      </p:sp>
      <p:graphicFrame>
        <p:nvGraphicFramePr>
          <p:cNvPr id="4" name="Table 3"/>
          <p:cNvGraphicFramePr>
            <a:graphicFrameLocks noGrp="1"/>
          </p:cNvGraphicFramePr>
          <p:nvPr/>
        </p:nvGraphicFramePr>
        <p:xfrm>
          <a:off x="1524000" y="2514600"/>
          <a:ext cx="6096000" cy="3881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l"/>
                      <a:r>
                        <a:rPr lang="en-US"/>
                        <a:t>Tag</a:t>
                      </a:r>
                    </a:p>
                  </a:txBody>
                  <a:tcPr anchor="ctr"/>
                </a:tc>
                <a:tc>
                  <a:txBody>
                    <a:bodyPr/>
                    <a:lstStyle/>
                    <a:p>
                      <a:pPr algn="l"/>
                      <a:r>
                        <a:rPr lang="en-US"/>
                        <a:t>Description</a:t>
                      </a:r>
                    </a:p>
                  </a:txBody>
                  <a:tcPr anchor="ctr"/>
                </a:tc>
                <a:extLst>
                  <a:ext uri="{0D108BD9-81ED-4DB2-BD59-A6C34878D82A}">
                    <a16:rowId xmlns:a16="http://schemas.microsoft.com/office/drawing/2014/main" val="10000"/>
                  </a:ext>
                </a:extLst>
              </a:tr>
              <a:tr h="370840">
                <a:tc>
                  <a:txBody>
                    <a:bodyPr/>
                    <a:lstStyle/>
                    <a:p>
                      <a:r>
                        <a:rPr lang="en-US" dirty="0"/>
                        <a:t>&lt;</a:t>
                      </a:r>
                      <a:r>
                        <a:rPr lang="en-US" dirty="0" err="1"/>
                        <a:t>abbr</a:t>
                      </a:r>
                      <a:r>
                        <a:rPr lang="en-US" dirty="0"/>
                        <a:t>&gt;</a:t>
                      </a:r>
                    </a:p>
                  </a:txBody>
                  <a:tcPr anchor="ctr"/>
                </a:tc>
                <a:tc>
                  <a:txBody>
                    <a:bodyPr/>
                    <a:lstStyle/>
                    <a:p>
                      <a:r>
                        <a:rPr lang="en-US"/>
                        <a:t>Defines an abbreviation</a:t>
                      </a:r>
                    </a:p>
                  </a:txBody>
                  <a:tcPr anchor="ctr"/>
                </a:tc>
                <a:extLst>
                  <a:ext uri="{0D108BD9-81ED-4DB2-BD59-A6C34878D82A}">
                    <a16:rowId xmlns:a16="http://schemas.microsoft.com/office/drawing/2014/main" val="10001"/>
                  </a:ext>
                </a:extLst>
              </a:tr>
              <a:tr h="370840">
                <a:tc>
                  <a:txBody>
                    <a:bodyPr/>
                    <a:lstStyle/>
                    <a:p>
                      <a:r>
                        <a:rPr lang="en-US" dirty="0"/>
                        <a:t>&lt;acronym&gt;</a:t>
                      </a:r>
                    </a:p>
                  </a:txBody>
                  <a:tcPr anchor="ctr"/>
                </a:tc>
                <a:tc>
                  <a:txBody>
                    <a:bodyPr/>
                    <a:lstStyle/>
                    <a:p>
                      <a:r>
                        <a:rPr lang="en-US"/>
                        <a:t>Defines an acronym</a:t>
                      </a:r>
                    </a:p>
                  </a:txBody>
                  <a:tcPr anchor="ctr"/>
                </a:tc>
                <a:extLst>
                  <a:ext uri="{0D108BD9-81ED-4DB2-BD59-A6C34878D82A}">
                    <a16:rowId xmlns:a16="http://schemas.microsoft.com/office/drawing/2014/main" val="10002"/>
                  </a:ext>
                </a:extLst>
              </a:tr>
              <a:tr h="370840">
                <a:tc>
                  <a:txBody>
                    <a:bodyPr/>
                    <a:lstStyle/>
                    <a:p>
                      <a:r>
                        <a:rPr lang="en-US" dirty="0"/>
                        <a:t>&lt;address&gt;</a:t>
                      </a:r>
                    </a:p>
                  </a:txBody>
                  <a:tcPr anchor="ctr"/>
                </a:tc>
                <a:tc>
                  <a:txBody>
                    <a:bodyPr/>
                    <a:lstStyle/>
                    <a:p>
                      <a:r>
                        <a:rPr lang="en-US"/>
                        <a:t>Defines contact information for the author/owner of a document</a:t>
                      </a:r>
                    </a:p>
                  </a:txBody>
                  <a:tcPr anchor="ctr"/>
                </a:tc>
                <a:extLst>
                  <a:ext uri="{0D108BD9-81ED-4DB2-BD59-A6C34878D82A}">
                    <a16:rowId xmlns:a16="http://schemas.microsoft.com/office/drawing/2014/main" val="10003"/>
                  </a:ext>
                </a:extLst>
              </a:tr>
              <a:tr h="370840">
                <a:tc>
                  <a:txBody>
                    <a:bodyPr/>
                    <a:lstStyle/>
                    <a:p>
                      <a:r>
                        <a:rPr lang="en-US" dirty="0"/>
                        <a:t>&lt;</a:t>
                      </a:r>
                      <a:r>
                        <a:rPr lang="en-US" dirty="0" err="1"/>
                        <a:t>bdo</a:t>
                      </a:r>
                      <a:r>
                        <a:rPr lang="en-US" dirty="0"/>
                        <a:t>&gt;</a:t>
                      </a:r>
                    </a:p>
                  </a:txBody>
                  <a:tcPr anchor="ctr"/>
                </a:tc>
                <a:tc>
                  <a:txBody>
                    <a:bodyPr/>
                    <a:lstStyle/>
                    <a:p>
                      <a:r>
                        <a:rPr lang="en-US"/>
                        <a:t>Defines the text direction</a:t>
                      </a:r>
                    </a:p>
                  </a:txBody>
                  <a:tcPr anchor="ctr"/>
                </a:tc>
                <a:extLst>
                  <a:ext uri="{0D108BD9-81ED-4DB2-BD59-A6C34878D82A}">
                    <a16:rowId xmlns:a16="http://schemas.microsoft.com/office/drawing/2014/main" val="10004"/>
                  </a:ext>
                </a:extLst>
              </a:tr>
              <a:tr h="370840">
                <a:tc>
                  <a:txBody>
                    <a:bodyPr/>
                    <a:lstStyle/>
                    <a:p>
                      <a:r>
                        <a:rPr lang="en-US" dirty="0"/>
                        <a:t>&lt;</a:t>
                      </a:r>
                      <a:r>
                        <a:rPr lang="en-US" dirty="0" err="1"/>
                        <a:t>blockquote</a:t>
                      </a:r>
                      <a:r>
                        <a:rPr lang="en-US" dirty="0"/>
                        <a:t>&gt;</a:t>
                      </a:r>
                    </a:p>
                  </a:txBody>
                  <a:tcPr anchor="ctr"/>
                </a:tc>
                <a:tc>
                  <a:txBody>
                    <a:bodyPr/>
                    <a:lstStyle/>
                    <a:p>
                      <a:r>
                        <a:rPr lang="en-US"/>
                        <a:t>Defines a long quotation</a:t>
                      </a:r>
                    </a:p>
                  </a:txBody>
                  <a:tcPr anchor="ctr"/>
                </a:tc>
                <a:extLst>
                  <a:ext uri="{0D108BD9-81ED-4DB2-BD59-A6C34878D82A}">
                    <a16:rowId xmlns:a16="http://schemas.microsoft.com/office/drawing/2014/main" val="10005"/>
                  </a:ext>
                </a:extLst>
              </a:tr>
              <a:tr h="370840">
                <a:tc>
                  <a:txBody>
                    <a:bodyPr/>
                    <a:lstStyle/>
                    <a:p>
                      <a:r>
                        <a:rPr lang="en-US" dirty="0"/>
                        <a:t>&lt;q&gt;</a:t>
                      </a:r>
                    </a:p>
                  </a:txBody>
                  <a:tcPr anchor="ctr"/>
                </a:tc>
                <a:tc>
                  <a:txBody>
                    <a:bodyPr/>
                    <a:lstStyle/>
                    <a:p>
                      <a:r>
                        <a:rPr lang="en-US"/>
                        <a:t>Defines a short quotation</a:t>
                      </a:r>
                    </a:p>
                  </a:txBody>
                  <a:tcPr anchor="ctr"/>
                </a:tc>
                <a:extLst>
                  <a:ext uri="{0D108BD9-81ED-4DB2-BD59-A6C34878D82A}">
                    <a16:rowId xmlns:a16="http://schemas.microsoft.com/office/drawing/2014/main" val="10006"/>
                  </a:ext>
                </a:extLst>
              </a:tr>
              <a:tr h="370840">
                <a:tc>
                  <a:txBody>
                    <a:bodyPr/>
                    <a:lstStyle/>
                    <a:p>
                      <a:r>
                        <a:rPr lang="en-US" dirty="0"/>
                        <a:t>&lt;cite&gt;</a:t>
                      </a:r>
                    </a:p>
                  </a:txBody>
                  <a:tcPr anchor="ctr"/>
                </a:tc>
                <a:tc>
                  <a:txBody>
                    <a:bodyPr/>
                    <a:lstStyle/>
                    <a:p>
                      <a:r>
                        <a:rPr lang="en-US"/>
                        <a:t>Defines a citation</a:t>
                      </a:r>
                    </a:p>
                  </a:txBody>
                  <a:tcPr anchor="ctr"/>
                </a:tc>
                <a:extLst>
                  <a:ext uri="{0D108BD9-81ED-4DB2-BD59-A6C34878D82A}">
                    <a16:rowId xmlns:a16="http://schemas.microsoft.com/office/drawing/2014/main" val="10007"/>
                  </a:ext>
                </a:extLst>
              </a:tr>
              <a:tr h="370840">
                <a:tc>
                  <a:txBody>
                    <a:bodyPr/>
                    <a:lstStyle/>
                    <a:p>
                      <a:r>
                        <a:rPr lang="en-US" dirty="0"/>
                        <a:t>&lt;</a:t>
                      </a:r>
                      <a:r>
                        <a:rPr lang="en-US" dirty="0" err="1"/>
                        <a:t>dfn</a:t>
                      </a:r>
                      <a:r>
                        <a:rPr lang="en-US" dirty="0"/>
                        <a:t>&gt;</a:t>
                      </a:r>
                    </a:p>
                  </a:txBody>
                  <a:tcPr anchor="ctr"/>
                </a:tc>
                <a:tc>
                  <a:txBody>
                    <a:bodyPr/>
                    <a:lstStyle/>
                    <a:p>
                      <a:r>
                        <a:rPr lang="en-US" dirty="0"/>
                        <a:t>Defines a definition term</a:t>
                      </a:r>
                    </a:p>
                  </a:txBody>
                  <a:tcPr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Text Formatting</a:t>
            </a:r>
          </a:p>
        </p:txBody>
      </p:sp>
      <p:sp>
        <p:nvSpPr>
          <p:cNvPr id="3" name="Content Placeholder 2"/>
          <p:cNvSpPr>
            <a:spLocks noGrp="1"/>
          </p:cNvSpPr>
          <p:nvPr>
            <p:ph sz="quarter" idx="1"/>
          </p:nvPr>
        </p:nvSpPr>
        <p:spPr/>
        <p:txBody>
          <a:bodyPr>
            <a:normAutofit fontScale="70000" lnSpcReduction="20000"/>
          </a:bodyPr>
          <a:lstStyle/>
          <a:p>
            <a:r>
              <a:rPr lang="en-US" b="1" dirty="0"/>
              <a:t>Examples</a:t>
            </a:r>
          </a:p>
          <a:p>
            <a:pPr lvl="1"/>
            <a:r>
              <a:rPr lang="en-US" dirty="0">
                <a:hlinkClick r:id="rId2" action="ppaction://hlinkfile"/>
              </a:rPr>
              <a:t>Text formatting</a:t>
            </a:r>
            <a:br>
              <a:rPr lang="en-US" dirty="0"/>
            </a:br>
            <a:r>
              <a:rPr lang="en-US" dirty="0"/>
              <a:t>How to format text in an HTML document. </a:t>
            </a:r>
          </a:p>
          <a:p>
            <a:pPr lvl="1"/>
            <a:r>
              <a:rPr lang="en-US" dirty="0">
                <a:hlinkClick r:id="rId3" action="ppaction://hlinkfile"/>
              </a:rPr>
              <a:t>Preformatted text</a:t>
            </a:r>
            <a:br>
              <a:rPr lang="en-US" dirty="0"/>
            </a:br>
            <a:r>
              <a:rPr lang="en-US" dirty="0"/>
              <a:t>How to control the line breaks and spaces with the pre tag. </a:t>
            </a:r>
          </a:p>
          <a:p>
            <a:pPr lvl="1"/>
            <a:r>
              <a:rPr lang="en-US" dirty="0">
                <a:hlinkClick r:id="rId4" action="ppaction://hlinkfile"/>
              </a:rPr>
              <a:t>"Computer output" tags</a:t>
            </a:r>
            <a:br>
              <a:rPr lang="en-US" dirty="0"/>
            </a:br>
            <a:r>
              <a:rPr lang="en-US" dirty="0"/>
              <a:t>How different "computer output" tags will be displayed. </a:t>
            </a:r>
          </a:p>
          <a:p>
            <a:pPr lvl="1"/>
            <a:r>
              <a:rPr lang="en-US" dirty="0">
                <a:hlinkClick r:id="rId5" action="ppaction://hlinkfile"/>
              </a:rPr>
              <a:t>Address</a:t>
            </a:r>
            <a:br>
              <a:rPr lang="en-US" dirty="0"/>
            </a:br>
            <a:r>
              <a:rPr lang="en-US" dirty="0"/>
              <a:t>How to define contact information for the author/owner of an HTML document.</a:t>
            </a:r>
          </a:p>
          <a:p>
            <a:pPr lvl="1"/>
            <a:r>
              <a:rPr lang="en-US" dirty="0">
                <a:hlinkClick r:id="rId6" action="ppaction://hlinkfile"/>
              </a:rPr>
              <a:t>Abbreviations and acronyms</a:t>
            </a:r>
            <a:br>
              <a:rPr lang="en-US" dirty="0"/>
            </a:br>
            <a:r>
              <a:rPr lang="en-US" dirty="0"/>
              <a:t>How to handle abbreviations and acronyms. </a:t>
            </a:r>
          </a:p>
          <a:p>
            <a:pPr lvl="1"/>
            <a:r>
              <a:rPr lang="en-US" dirty="0">
                <a:hlinkClick r:id="rId7" action="ppaction://hlinkfile"/>
              </a:rPr>
              <a:t>Text direction</a:t>
            </a:r>
            <a:br>
              <a:rPr lang="en-US" dirty="0"/>
            </a:br>
            <a:r>
              <a:rPr lang="en-US" dirty="0"/>
              <a:t>How to change the text direction. </a:t>
            </a:r>
          </a:p>
          <a:p>
            <a:pPr lvl="1"/>
            <a:r>
              <a:rPr lang="en-US" dirty="0">
                <a:hlinkClick r:id="rId8" action="ppaction://hlinkfile"/>
              </a:rPr>
              <a:t>Quotations</a:t>
            </a:r>
            <a:br>
              <a:rPr lang="en-US" dirty="0"/>
            </a:br>
            <a:r>
              <a:rPr lang="en-US" dirty="0"/>
              <a:t>How to handle long and short quotations.</a:t>
            </a:r>
          </a:p>
          <a:p>
            <a:pPr lvl="1"/>
            <a:r>
              <a:rPr lang="en-US" dirty="0">
                <a:hlinkClick r:id="rId9" action="ppaction://hlinkfile"/>
              </a:rPr>
              <a:t>Deleted and inserted text</a:t>
            </a:r>
            <a:br>
              <a:rPr lang="en-US" dirty="0"/>
            </a:br>
            <a:r>
              <a:rPr lang="en-US" dirty="0"/>
              <a:t>How to mark deleted and inserted text.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Styles</a:t>
            </a:r>
          </a:p>
        </p:txBody>
      </p:sp>
      <p:sp>
        <p:nvSpPr>
          <p:cNvPr id="3" name="Content Placeholder 2"/>
          <p:cNvSpPr>
            <a:spLocks noGrp="1"/>
          </p:cNvSpPr>
          <p:nvPr>
            <p:ph sz="quarter" idx="1"/>
          </p:nvPr>
        </p:nvSpPr>
        <p:spPr/>
        <p:txBody>
          <a:bodyPr>
            <a:normAutofit fontScale="92500" lnSpcReduction="20000"/>
          </a:bodyPr>
          <a:lstStyle/>
          <a:p>
            <a:r>
              <a:rPr lang="en-US" dirty="0"/>
              <a:t>The style attribute is used to style HTML elements.</a:t>
            </a:r>
          </a:p>
          <a:p>
            <a:endParaRPr lang="en-US" dirty="0"/>
          </a:p>
          <a:p>
            <a:pPr lvl="1">
              <a:buNone/>
            </a:pPr>
            <a:r>
              <a:rPr lang="en-US" b="1" dirty="0"/>
              <a:t>Look! Styles and colors</a:t>
            </a:r>
          </a:p>
          <a:p>
            <a:pPr lvl="1">
              <a:buNone/>
            </a:pPr>
            <a:endParaRPr lang="en-US" b="1" dirty="0"/>
          </a:p>
          <a:p>
            <a:pPr lvl="1">
              <a:buNone/>
            </a:pPr>
            <a:r>
              <a:rPr lang="en-US" dirty="0">
                <a:solidFill>
                  <a:srgbClr val="FF0000"/>
                </a:solidFill>
                <a:latin typeface="Verdana" pitchFamily="34" charset="0"/>
                <a:ea typeface="Verdana" pitchFamily="34" charset="0"/>
                <a:cs typeface="Verdana" pitchFamily="34" charset="0"/>
              </a:rPr>
              <a:t>This text is in Verdana and red</a:t>
            </a:r>
          </a:p>
          <a:p>
            <a:pPr lvl="1">
              <a:buNone/>
            </a:pPr>
            <a:endParaRPr lang="en-US" dirty="0">
              <a:solidFill>
                <a:srgbClr val="FF0000"/>
              </a:solidFill>
              <a:latin typeface="Verdana" pitchFamily="34" charset="0"/>
              <a:ea typeface="Verdana" pitchFamily="34" charset="0"/>
              <a:cs typeface="Verdana" pitchFamily="34" charset="0"/>
            </a:endParaRPr>
          </a:p>
          <a:p>
            <a:pPr lvl="1">
              <a:buNone/>
            </a:pPr>
            <a:r>
              <a:rPr lang="en-US" dirty="0">
                <a:solidFill>
                  <a:srgbClr val="00B050"/>
                </a:solidFill>
                <a:latin typeface="Times New Roman" pitchFamily="18" charset="0"/>
                <a:cs typeface="Times New Roman" pitchFamily="18" charset="0"/>
              </a:rPr>
              <a:t>This text is in Times and green</a:t>
            </a:r>
          </a:p>
          <a:p>
            <a:pPr lvl="1">
              <a:buNone/>
            </a:pPr>
            <a:endParaRPr lang="en-US" dirty="0">
              <a:solidFill>
                <a:srgbClr val="00B050"/>
              </a:solidFill>
              <a:latin typeface="Times New Roman" pitchFamily="18" charset="0"/>
              <a:cs typeface="Times New Roman" pitchFamily="18" charset="0"/>
            </a:endParaRPr>
          </a:p>
          <a:p>
            <a:pPr lvl="1">
              <a:buNone/>
            </a:pPr>
            <a:r>
              <a:rPr lang="en-US" sz="2700" dirty="0"/>
              <a:t>This text is 30 pixels high</a:t>
            </a:r>
          </a:p>
          <a:p>
            <a:pPr>
              <a:buNone/>
            </a:pPr>
            <a:endParaRPr lang="en-US" dirty="0"/>
          </a:p>
          <a:p>
            <a:r>
              <a:rPr lang="en-US" dirty="0">
                <a:hlinkClick r:id="rId2" action="ppaction://hlinkfile"/>
              </a:rPr>
              <a:t>Example</a:t>
            </a: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219</TotalTime>
  <Words>2036</Words>
  <Application>Microsoft Office PowerPoint</Application>
  <PresentationFormat>On-screen Show (4:3)</PresentationFormat>
  <Paragraphs>389</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Times New Roman</vt:lpstr>
      <vt:lpstr>Tw Cen MT</vt:lpstr>
      <vt:lpstr>Verdana</vt:lpstr>
      <vt:lpstr>Wingdings</vt:lpstr>
      <vt:lpstr>Wingdings 2</vt:lpstr>
      <vt:lpstr>Median</vt:lpstr>
      <vt:lpstr>HTML Formatting, Styles, Links, Images</vt:lpstr>
      <vt:lpstr>Agenda</vt:lpstr>
      <vt:lpstr>HTML Text Formatting</vt:lpstr>
      <vt:lpstr>HTML Text Formatting</vt:lpstr>
      <vt:lpstr>HTML Text Formatting</vt:lpstr>
      <vt:lpstr>HTML Text Formatting</vt:lpstr>
      <vt:lpstr>HTML Text Formatting</vt:lpstr>
      <vt:lpstr>HTML Text Formatting</vt:lpstr>
      <vt:lpstr>HTML Styles</vt:lpstr>
      <vt:lpstr>HTML Styles</vt:lpstr>
      <vt:lpstr>HTML Styles</vt:lpstr>
      <vt:lpstr>HTML Styles</vt:lpstr>
      <vt:lpstr>HTML Styles</vt:lpstr>
      <vt:lpstr>HTML Styles</vt:lpstr>
      <vt:lpstr>HTML Styles</vt:lpstr>
      <vt:lpstr>HTML Links</vt:lpstr>
      <vt:lpstr>HTML Links</vt:lpstr>
      <vt:lpstr>HTML Links</vt:lpstr>
      <vt:lpstr>Absolute vs. Relative</vt:lpstr>
      <vt:lpstr>Relative Path</vt:lpstr>
      <vt:lpstr>HTML Links</vt:lpstr>
      <vt:lpstr>HTML Links</vt:lpstr>
      <vt:lpstr>HTML Links</vt:lpstr>
      <vt:lpstr>HTML Links</vt:lpstr>
      <vt:lpstr>HTML Links</vt:lpstr>
      <vt:lpstr>HTML Links</vt:lpstr>
      <vt:lpstr>Images</vt:lpstr>
      <vt:lpstr>Where to get you images?</vt:lpstr>
      <vt:lpstr>HTML Images</vt:lpstr>
      <vt:lpstr>HTML Images</vt:lpstr>
      <vt:lpstr>HTML Images</vt:lpstr>
      <vt:lpstr>HTML Images</vt:lpstr>
      <vt:lpstr>HTML Images</vt:lpstr>
      <vt:lpstr>HTML Images</vt:lpstr>
      <vt:lpstr>HTML Images</vt:lpstr>
      <vt:lpstr>credits</vt:lpstr>
    </vt:vector>
  </TitlesOfParts>
  <Company>Sacred Heart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Text Formatting</dc:title>
  <dc:creator>shu</dc:creator>
  <cp:lastModifiedBy>Joshua Randall</cp:lastModifiedBy>
  <cp:revision>36</cp:revision>
  <dcterms:created xsi:type="dcterms:W3CDTF">2010-08-23T21:08:32Z</dcterms:created>
  <dcterms:modified xsi:type="dcterms:W3CDTF">2020-04-10T21:56:16Z</dcterms:modified>
</cp:coreProperties>
</file>