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3" r:id="rId8"/>
    <p:sldId id="317" r:id="rId9"/>
    <p:sldId id="264" r:id="rId10"/>
    <p:sldId id="265" r:id="rId11"/>
    <p:sldId id="266" r:id="rId12"/>
    <p:sldId id="267" r:id="rId13"/>
    <p:sldId id="268" r:id="rId14"/>
    <p:sldId id="270" r:id="rId15"/>
    <p:sldId id="271" r:id="rId16"/>
    <p:sldId id="26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1" r:id="rId39"/>
    <p:sldId id="294" r:id="rId40"/>
    <p:sldId id="295" r:id="rId41"/>
    <p:sldId id="296" r:id="rId42"/>
    <p:sldId id="297" r:id="rId43"/>
    <p:sldId id="298"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299"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6" d="100"/>
          <a:sy n="86" d="100"/>
        </p:scale>
        <p:origin x="135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2007BA0-B862-42B5-98A4-EBACC0650221}" type="datetimeFigureOut">
              <a:rPr lang="en-US" smtClean="0"/>
              <a:pPr/>
              <a:t>4/24/2020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6DCD25D-633A-42D0-99D7-C56F170671B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007BA0-B862-42B5-98A4-EBACC0650221}"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CD25D-633A-42D0-99D7-C56F170671B2}"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007BA0-B862-42B5-98A4-EBACC0650221}"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CD25D-633A-42D0-99D7-C56F170671B2}"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2007BA0-B862-42B5-98A4-EBACC0650221}"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CD25D-633A-42D0-99D7-C56F170671B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2007BA0-B862-42B5-98A4-EBACC0650221}" type="datetimeFigureOut">
              <a:rPr lang="en-US" smtClean="0"/>
              <a:pPr/>
              <a:t>4/24/2020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6DCD25D-633A-42D0-99D7-C56F170671B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2007BA0-B862-42B5-98A4-EBACC0650221}"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CD25D-633A-42D0-99D7-C56F170671B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2007BA0-B862-42B5-98A4-EBACC0650221}" type="datetimeFigureOut">
              <a:rPr lang="en-US" smtClean="0"/>
              <a:pPr/>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CD25D-633A-42D0-99D7-C56F170671B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2007BA0-B862-42B5-98A4-EBACC0650221}" type="datetimeFigureOut">
              <a:rPr lang="en-US" smtClean="0"/>
              <a:pPr/>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CD25D-633A-42D0-99D7-C56F170671B2}"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07BA0-B862-42B5-98A4-EBACC0650221}" type="datetimeFigureOut">
              <a:rPr lang="en-US" smtClean="0"/>
              <a:pPr/>
              <a:t>4/24/2020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CD25D-633A-42D0-99D7-C56F170671B2}"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2007BA0-B862-42B5-98A4-EBACC0650221}"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CD25D-633A-42D0-99D7-C56F170671B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2007BA0-B862-42B5-98A4-EBACC0650221}" type="datetimeFigureOut">
              <a:rPr lang="en-US" smtClean="0"/>
              <a:pPr/>
              <a:t>4/24/2020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6DCD25D-633A-42D0-99D7-C56F170671B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2007BA0-B862-42B5-98A4-EBACC0650221}" type="datetimeFigureOut">
              <a:rPr lang="en-US" smtClean="0"/>
              <a:pPr/>
              <a:t>4/24/2020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6DCD25D-633A-42D0-99D7-C56F170671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fade/>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ex4.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ex6.html" TargetMode="External"/><Relationship Id="rId2" Type="http://schemas.openxmlformats.org/officeDocument/2006/relationships/hyperlink" Target="ex5.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bg2.html" TargetMode="External"/><Relationship Id="rId2" Type="http://schemas.openxmlformats.org/officeDocument/2006/relationships/hyperlink" Target="bg1.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bg4.html" TargetMode="External"/><Relationship Id="rId2" Type="http://schemas.openxmlformats.org/officeDocument/2006/relationships/hyperlink" Target="bg3.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bg6.html" TargetMode="External"/><Relationship Id="rId2" Type="http://schemas.openxmlformats.org/officeDocument/2006/relationships/hyperlink" Target="bg5.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bg8.html" TargetMode="External"/><Relationship Id="rId2" Type="http://schemas.openxmlformats.org/officeDocument/2006/relationships/hyperlink" Target="bg7.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bg10.html" TargetMode="External"/><Relationship Id="rId2" Type="http://schemas.openxmlformats.org/officeDocument/2006/relationships/hyperlink" Target="bg9.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bg11.html" TargetMode="External"/><Relationship Id="rId2" Type="http://schemas.openxmlformats.org/officeDocument/2006/relationships/hyperlink" Target="bg10.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text1.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text2.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text4.html" TargetMode="External"/><Relationship Id="rId2" Type="http://schemas.openxmlformats.org/officeDocument/2006/relationships/hyperlink" Target="text3.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text6.html" TargetMode="External"/><Relationship Id="rId2" Type="http://schemas.openxmlformats.org/officeDocument/2006/relationships/hyperlink" Target="text5.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text8.html" TargetMode="External"/><Relationship Id="rId7" Type="http://schemas.openxmlformats.org/officeDocument/2006/relationships/hyperlink" Target="text12.html" TargetMode="External"/><Relationship Id="rId2" Type="http://schemas.openxmlformats.org/officeDocument/2006/relationships/hyperlink" Target="text7.html" TargetMode="External"/><Relationship Id="rId1" Type="http://schemas.openxmlformats.org/officeDocument/2006/relationships/slideLayout" Target="../slideLayouts/slideLayout2.xml"/><Relationship Id="rId6" Type="http://schemas.openxmlformats.org/officeDocument/2006/relationships/hyperlink" Target="text11.html" TargetMode="External"/><Relationship Id="rId5" Type="http://schemas.openxmlformats.org/officeDocument/2006/relationships/hyperlink" Target="text10.html" TargetMode="External"/><Relationship Id="rId4" Type="http://schemas.openxmlformats.org/officeDocument/2006/relationships/hyperlink" Target="text9.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font1.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font2.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font3.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ex2.html" TargetMode="External"/><Relationship Id="rId2" Type="http://schemas.openxmlformats.org/officeDocument/2006/relationships/hyperlink" Target="ex1.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font4.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font5.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font7.html" TargetMode="External"/><Relationship Id="rId2" Type="http://schemas.openxmlformats.org/officeDocument/2006/relationships/hyperlink" Target="font6.html" TargetMode="External"/><Relationship Id="rId1" Type="http://schemas.openxmlformats.org/officeDocument/2006/relationships/slideLayout" Target="../slideLayouts/slideLayout2.xml"/><Relationship Id="rId4" Type="http://schemas.openxmlformats.org/officeDocument/2006/relationships/hyperlink" Target="font8.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link1.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link2.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link4.html" TargetMode="External"/><Relationship Id="rId2" Type="http://schemas.openxmlformats.org/officeDocument/2006/relationships/hyperlink" Target="link3.html" TargetMode="External"/><Relationship Id="rId1" Type="http://schemas.openxmlformats.org/officeDocument/2006/relationships/slideLayout" Target="../slideLayouts/slideLayout2.xml"/><Relationship Id="rId4" Type="http://schemas.openxmlformats.org/officeDocument/2006/relationships/hyperlink" Target="link5.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list1.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list2.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list3.html" TargetMode="Externa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hyperlink" Target="list4.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list5.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table1.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table2.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table3.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table5.html" TargetMode="External"/><Relationship Id="rId2" Type="http://schemas.openxmlformats.org/officeDocument/2006/relationships/hyperlink" Target="table4.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table9.html" TargetMode="External"/><Relationship Id="rId2" Type="http://schemas.openxmlformats.org/officeDocument/2006/relationships/hyperlink" Target="table6.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ex3.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table8.html" TargetMode="External"/><Relationship Id="rId2" Type="http://schemas.openxmlformats.org/officeDocument/2006/relationships/hyperlink" Target="table7.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w3schools.com/default.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CSS Introduction</a:t>
            </a:r>
          </a:p>
        </p:txBody>
      </p:sp>
      <p:sp>
        <p:nvSpPr>
          <p:cNvPr id="6" name="Content Placeholder 3"/>
          <p:cNvSpPr txBox="1">
            <a:spLocks noGrp="1"/>
          </p:cNvSpPr>
          <p:nvPr>
            <p:ph sz="quarter" idx="1"/>
          </p:nvPr>
        </p:nvSpPr>
        <p:spPr>
          <a:xfrm>
            <a:off x="1963169" y="1554162"/>
            <a:ext cx="5370060" cy="3077766"/>
          </a:xfrm>
          <a:prstGeom prst="rect">
            <a:avLst/>
          </a:prstGeom>
          <a:noFill/>
        </p:spPr>
        <p:txBody>
          <a:bodyPr wrap="none" rtlCol="0">
            <a:spAutoFit/>
          </a:bodyPr>
          <a:lstStyle/>
          <a:p>
            <a:pPr algn="ctr">
              <a:buNone/>
            </a:pPr>
            <a:endParaRPr lang="en-US" sz="2000" b="1" dirty="0"/>
          </a:p>
          <a:p>
            <a:pPr algn="ctr">
              <a:buNone/>
            </a:pPr>
            <a:r>
              <a:rPr lang="en-US" sz="2000" b="1"/>
              <a:t>Class 04</a:t>
            </a:r>
            <a:endParaRPr lang="en-US" sz="2000" b="1" dirty="0"/>
          </a:p>
          <a:p>
            <a:pPr algn="ctr">
              <a:buNone/>
            </a:pPr>
            <a:endParaRPr lang="en-US" sz="2000" b="1" dirty="0"/>
          </a:p>
          <a:p>
            <a:pPr>
              <a:buNone/>
            </a:pPr>
            <a:endParaRPr lang="en-US" b="1" dirty="0"/>
          </a:p>
          <a:p>
            <a:pPr>
              <a:buNone/>
            </a:pPr>
            <a:r>
              <a:rPr lang="en-US" b="1" dirty="0"/>
              <a:t>Course No.:</a:t>
            </a:r>
            <a:r>
              <a:rPr lang="en-US" dirty="0"/>
              <a:t>	CS553</a:t>
            </a:r>
          </a:p>
          <a:p>
            <a:pPr>
              <a:buNone/>
            </a:pPr>
            <a:r>
              <a:rPr lang="en-US" b="1" dirty="0"/>
              <a:t>Course Title:</a:t>
            </a:r>
            <a:r>
              <a:rPr lang="en-US" dirty="0"/>
              <a:t> 	Web Design with JavaScript</a:t>
            </a:r>
          </a:p>
          <a:p>
            <a:pPr>
              <a:buNone/>
            </a:pPr>
            <a:r>
              <a:rPr lang="en-US" b="1" dirty="0"/>
              <a:t>Instructor:</a:t>
            </a:r>
            <a:r>
              <a:rPr lang="en-US" dirty="0"/>
              <a:t>	Joshua Randall</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Id and Class</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b="1" dirty="0"/>
              <a:t>The id Selector</a:t>
            </a:r>
          </a:p>
          <a:p>
            <a:r>
              <a:rPr lang="en-US" dirty="0"/>
              <a:t>The id selector is used to specify a style for a single, unique element.</a:t>
            </a:r>
          </a:p>
          <a:p>
            <a:r>
              <a:rPr lang="en-US" dirty="0"/>
              <a:t>The id selector uses the id attribute of the HTML element, and is defined with a "#".</a:t>
            </a:r>
          </a:p>
          <a:p>
            <a:r>
              <a:rPr lang="en-US" dirty="0"/>
              <a:t>The style rule below will be applied to the element with id="para1":</a:t>
            </a:r>
          </a:p>
          <a:p>
            <a:pPr>
              <a:buNone/>
            </a:pPr>
            <a:endParaRPr lang="en-US" b="1" dirty="0"/>
          </a:p>
          <a:p>
            <a:pPr>
              <a:buNone/>
            </a:pPr>
            <a:r>
              <a:rPr lang="en-US" b="1" dirty="0">
                <a:hlinkClick r:id="rId2" action="ppaction://hlinkfile"/>
              </a:rPr>
              <a:t>Example</a:t>
            </a:r>
            <a:endParaRPr lang="en-US" b="1" dirty="0"/>
          </a:p>
          <a:p>
            <a:pPr>
              <a:buNone/>
            </a:pPr>
            <a:endParaRPr lang="en-US" b="1" dirty="0"/>
          </a:p>
          <a:p>
            <a:pPr lvl="1">
              <a:buNone/>
            </a:pPr>
            <a:r>
              <a:rPr lang="en-US" dirty="0"/>
              <a:t>	#para1</a:t>
            </a:r>
            <a:br>
              <a:rPr lang="en-US" dirty="0"/>
            </a:br>
            <a:r>
              <a:rPr lang="en-US" dirty="0"/>
              <a:t>{</a:t>
            </a:r>
            <a:br>
              <a:rPr lang="en-US" dirty="0"/>
            </a:br>
            <a:r>
              <a:rPr lang="en-US" dirty="0"/>
              <a:t>text-</a:t>
            </a:r>
            <a:r>
              <a:rPr lang="en-US" dirty="0" err="1"/>
              <a:t>align:center</a:t>
            </a:r>
            <a:r>
              <a:rPr lang="en-US" dirty="0"/>
              <a:t>;</a:t>
            </a:r>
            <a:br>
              <a:rPr lang="en-US" dirty="0"/>
            </a:br>
            <a:r>
              <a:rPr lang="en-US" dirty="0" err="1"/>
              <a:t>color:red</a:t>
            </a:r>
            <a:r>
              <a:rPr lang="en-US" dirty="0"/>
              <a:t>;</a:t>
            </a:r>
            <a:br>
              <a:rPr lang="en-US" dirty="0"/>
            </a:br>
            <a:r>
              <a:rPr lang="en-US" dirty="0"/>
              <a:t>} </a:t>
            </a:r>
          </a:p>
          <a:p>
            <a:pPr>
              <a:buNone/>
            </a:pPr>
            <a:endParaRPr lang="en-US" dirty="0"/>
          </a:p>
          <a:p>
            <a:pPr>
              <a:buNone/>
            </a:pPr>
            <a:r>
              <a:rPr lang="en-US" dirty="0"/>
              <a:t>Do </a:t>
            </a:r>
            <a:r>
              <a:rPr lang="en-US" b="1" dirty="0"/>
              <a:t>NOT</a:t>
            </a:r>
            <a:r>
              <a:rPr lang="en-US" dirty="0"/>
              <a:t> start an ID name with a number! It will not work in Mozilla/Firefox.</a:t>
            </a:r>
          </a:p>
          <a:p>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Id and Class</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r>
              <a:rPr lang="en-US" b="1" dirty="0"/>
              <a:t>The class Selector</a:t>
            </a:r>
          </a:p>
          <a:p>
            <a:r>
              <a:rPr lang="en-US" dirty="0"/>
              <a:t>The class selector is used to specify a style for a group of elements. Unlike the id selector, the class selector is most often used on several elements. </a:t>
            </a:r>
          </a:p>
          <a:p>
            <a:r>
              <a:rPr lang="en-US" dirty="0"/>
              <a:t>This allows you to set a particular style for any HTML elements with the same class. </a:t>
            </a:r>
          </a:p>
          <a:p>
            <a:r>
              <a:rPr lang="en-US" dirty="0"/>
              <a:t>The class selector uses the HTML class attribute, and is defined with a "."</a:t>
            </a:r>
          </a:p>
          <a:p>
            <a:r>
              <a:rPr lang="en-US" dirty="0"/>
              <a:t>In the example below, all HTML elements with class="center" will be center-aligned:</a:t>
            </a:r>
          </a:p>
          <a:p>
            <a:pPr>
              <a:buNone/>
            </a:pPr>
            <a:r>
              <a:rPr lang="en-US" b="1" dirty="0">
                <a:hlinkClick r:id="rId2" action="ppaction://hlinkfile"/>
              </a:rPr>
              <a:t>Example</a:t>
            </a:r>
            <a:endParaRPr lang="en-US" b="1" dirty="0"/>
          </a:p>
          <a:p>
            <a:pPr lvl="1">
              <a:buNone/>
            </a:pPr>
            <a:r>
              <a:rPr lang="en-US" dirty="0"/>
              <a:t>	.center {text-</a:t>
            </a:r>
            <a:r>
              <a:rPr lang="en-US" dirty="0" err="1"/>
              <a:t>align:center</a:t>
            </a:r>
            <a:r>
              <a:rPr lang="en-US" dirty="0"/>
              <a:t>;} </a:t>
            </a:r>
            <a:br>
              <a:rPr lang="en-US" dirty="0"/>
            </a:br>
            <a:endParaRPr lang="en-US" dirty="0"/>
          </a:p>
          <a:p>
            <a:r>
              <a:rPr lang="en-US" dirty="0"/>
              <a:t>You can also specify that only specific HTML elements should be affected by a class.</a:t>
            </a:r>
          </a:p>
          <a:p>
            <a:r>
              <a:rPr lang="en-US" dirty="0"/>
              <a:t>In the example below, all p elements with class="center" will be center-aligned:</a:t>
            </a:r>
          </a:p>
          <a:p>
            <a:pPr>
              <a:buNone/>
            </a:pPr>
            <a:r>
              <a:rPr lang="en-US" b="1" dirty="0">
                <a:hlinkClick r:id="rId3" action="ppaction://hlinkfile"/>
              </a:rPr>
              <a:t>Example</a:t>
            </a:r>
            <a:endParaRPr lang="en-US" b="1" dirty="0"/>
          </a:p>
          <a:p>
            <a:pPr lvl="1">
              <a:buNone/>
            </a:pPr>
            <a:r>
              <a:rPr lang="en-US" dirty="0"/>
              <a:t>	</a:t>
            </a:r>
            <a:r>
              <a:rPr lang="en-US" dirty="0" err="1"/>
              <a:t>p.center</a:t>
            </a:r>
            <a:r>
              <a:rPr lang="en-US" dirty="0"/>
              <a:t> {text-</a:t>
            </a:r>
            <a:r>
              <a:rPr lang="en-US" dirty="0" err="1"/>
              <a:t>align:center</a:t>
            </a:r>
            <a:r>
              <a:rPr lang="en-US" dirty="0"/>
              <a:t>;} </a:t>
            </a:r>
          </a:p>
          <a:p>
            <a:pPr>
              <a:buNone/>
            </a:pPr>
            <a:br>
              <a:rPr lang="en-US" dirty="0"/>
            </a:br>
            <a:endParaRPr lang="en-US" dirty="0"/>
          </a:p>
          <a:p>
            <a:pPr>
              <a:buNone/>
            </a:pPr>
            <a:r>
              <a:rPr lang="en-US" dirty="0"/>
              <a:t>Do </a:t>
            </a:r>
            <a:r>
              <a:rPr lang="en-US" b="1" dirty="0"/>
              <a:t>NOT</a:t>
            </a:r>
            <a:r>
              <a:rPr lang="en-US" dirty="0"/>
              <a:t> start a class name with a number! This is only supported in Internet Explorer.</a:t>
            </a:r>
          </a:p>
          <a:p>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How To...</a:t>
            </a:r>
            <a:endParaRPr lang="en-US" dirty="0"/>
          </a:p>
        </p:txBody>
      </p:sp>
      <p:sp>
        <p:nvSpPr>
          <p:cNvPr id="3" name="Content Placeholder 2"/>
          <p:cNvSpPr>
            <a:spLocks noGrp="1"/>
          </p:cNvSpPr>
          <p:nvPr>
            <p:ph sz="quarter" idx="1"/>
          </p:nvPr>
        </p:nvSpPr>
        <p:spPr/>
        <p:txBody>
          <a:bodyPr/>
          <a:lstStyle/>
          <a:p>
            <a:pPr>
              <a:buNone/>
            </a:pPr>
            <a:r>
              <a:rPr lang="en-US" sz="2000" dirty="0"/>
              <a:t>When a browser reads a style sheet, it will format the document according to it.</a:t>
            </a:r>
          </a:p>
          <a:p>
            <a:pPr>
              <a:buNone/>
            </a:pPr>
            <a:endParaRPr lang="en-US" dirty="0"/>
          </a:p>
          <a:p>
            <a:pPr>
              <a:buNone/>
            </a:pPr>
            <a:r>
              <a:rPr lang="en-US" b="1" dirty="0"/>
              <a:t>Three Ways to Insert CSS</a:t>
            </a:r>
          </a:p>
          <a:p>
            <a:pPr lvl="1">
              <a:buNone/>
            </a:pPr>
            <a:endParaRPr lang="en-US" dirty="0"/>
          </a:p>
          <a:p>
            <a:pPr lvl="1">
              <a:buNone/>
            </a:pPr>
            <a:r>
              <a:rPr lang="en-US" dirty="0"/>
              <a:t>There are three ways of inserting a style sheet:</a:t>
            </a:r>
          </a:p>
          <a:p>
            <a:pPr lvl="1"/>
            <a:r>
              <a:rPr lang="en-US" dirty="0"/>
              <a:t>External style sheet</a:t>
            </a:r>
          </a:p>
          <a:p>
            <a:pPr lvl="1"/>
            <a:r>
              <a:rPr lang="en-US" dirty="0"/>
              <a:t>Internal style sheet</a:t>
            </a:r>
          </a:p>
          <a:p>
            <a:pPr lvl="1"/>
            <a:r>
              <a:rPr lang="en-US" dirty="0"/>
              <a:t>Inline style</a:t>
            </a:r>
          </a:p>
          <a:p>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How To...</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r>
              <a:rPr lang="en-US" b="1" dirty="0"/>
              <a:t>External Style Sheet</a:t>
            </a:r>
          </a:p>
          <a:p>
            <a:r>
              <a:rPr lang="en-US" dirty="0"/>
              <a:t>An external style sheet is ideal when the style is applied to many pages. With an external style sheet, you can change the look of an entire Web site by changing one file. Each page must link to the style sheet using the &lt;link&gt; tag. The &lt;link&gt; tag goes inside the head section:</a:t>
            </a:r>
          </a:p>
          <a:p>
            <a:pPr lvl="1">
              <a:buNone/>
            </a:pPr>
            <a:r>
              <a:rPr lang="en-US" dirty="0"/>
              <a:t>	</a:t>
            </a:r>
            <a:r>
              <a:rPr lang="en-US" sz="2300" dirty="0"/>
              <a:t>&lt;head&gt;</a:t>
            </a:r>
            <a:br>
              <a:rPr lang="en-US" sz="2300" dirty="0"/>
            </a:br>
            <a:r>
              <a:rPr lang="en-US" sz="2300" dirty="0"/>
              <a:t>&lt;link </a:t>
            </a:r>
            <a:r>
              <a:rPr lang="en-US" sz="2300" dirty="0" err="1"/>
              <a:t>rel</a:t>
            </a:r>
            <a:r>
              <a:rPr lang="en-US" sz="2300" dirty="0"/>
              <a:t>="</a:t>
            </a:r>
            <a:r>
              <a:rPr lang="en-US" sz="2300" dirty="0" err="1"/>
              <a:t>stylesheet</a:t>
            </a:r>
            <a:r>
              <a:rPr lang="en-US" sz="2300" dirty="0"/>
              <a:t>" type="text/</a:t>
            </a:r>
            <a:r>
              <a:rPr lang="en-US" sz="2300" dirty="0" err="1"/>
              <a:t>css</a:t>
            </a:r>
            <a:r>
              <a:rPr lang="en-US" sz="2300" dirty="0"/>
              <a:t>" </a:t>
            </a:r>
            <a:r>
              <a:rPr lang="en-US" sz="2300" dirty="0" err="1"/>
              <a:t>href</a:t>
            </a:r>
            <a:r>
              <a:rPr lang="en-US" sz="2300" dirty="0"/>
              <a:t>="mystyle.css" /&gt;</a:t>
            </a:r>
            <a:br>
              <a:rPr lang="en-US" sz="2300" dirty="0"/>
            </a:br>
            <a:r>
              <a:rPr lang="en-US" sz="2300" dirty="0"/>
              <a:t>&lt;/head&gt; </a:t>
            </a:r>
          </a:p>
          <a:p>
            <a:pPr lvl="1">
              <a:buNone/>
            </a:pPr>
            <a:endParaRPr lang="en-US" sz="2300" dirty="0"/>
          </a:p>
          <a:p>
            <a:r>
              <a:rPr lang="en-US" dirty="0"/>
              <a:t>An external style sheet can be written in any text editor. The file should not contain any html tags. Your style sheet should be saved with a .</a:t>
            </a:r>
            <a:r>
              <a:rPr lang="en-US" dirty="0" err="1"/>
              <a:t>css</a:t>
            </a:r>
            <a:r>
              <a:rPr lang="en-US" dirty="0"/>
              <a:t> extension. An example of a style sheet file is shown below:</a:t>
            </a:r>
          </a:p>
          <a:p>
            <a:pPr lvl="1">
              <a:buNone/>
            </a:pPr>
            <a:r>
              <a:rPr lang="en-US" dirty="0"/>
              <a:t>	</a:t>
            </a:r>
            <a:r>
              <a:rPr lang="en-US" sz="2300" dirty="0"/>
              <a:t>hr {</a:t>
            </a:r>
            <a:r>
              <a:rPr lang="en-US" sz="2300" dirty="0" err="1"/>
              <a:t>color:sienna</a:t>
            </a:r>
            <a:r>
              <a:rPr lang="en-US" sz="2300" dirty="0"/>
              <a:t>;}</a:t>
            </a:r>
            <a:br>
              <a:rPr lang="en-US" sz="2300" dirty="0"/>
            </a:br>
            <a:r>
              <a:rPr lang="en-US" sz="2300" dirty="0"/>
              <a:t>p {margin-left:20px;}</a:t>
            </a:r>
            <a:br>
              <a:rPr lang="en-US" sz="2300" dirty="0"/>
            </a:br>
            <a:r>
              <a:rPr lang="en-US" sz="2300" dirty="0"/>
              <a:t>body {background-</a:t>
            </a:r>
            <a:r>
              <a:rPr lang="en-US" sz="2300" dirty="0" err="1"/>
              <a:t>image:url</a:t>
            </a:r>
            <a:r>
              <a:rPr lang="en-US" sz="2300" dirty="0"/>
              <a:t>("images/back40.gif");}</a:t>
            </a:r>
            <a:r>
              <a:rPr lang="en-US" dirty="0"/>
              <a:t> </a:t>
            </a:r>
          </a:p>
          <a:p>
            <a:pPr lvl="1">
              <a:buNone/>
            </a:pPr>
            <a:endParaRPr lang="en-US" dirty="0"/>
          </a:p>
          <a:p>
            <a:r>
              <a:rPr lang="en-US" dirty="0"/>
              <a:t>Do not leave spaces between the property value and the units! "margin-left:20 </a:t>
            </a:r>
            <a:r>
              <a:rPr lang="en-US" dirty="0" err="1"/>
              <a:t>px</a:t>
            </a:r>
            <a:r>
              <a:rPr lang="en-US" dirty="0"/>
              <a:t>" (instead of "margin-left:20px") will work in IE, but not in Firefox or Opera.</a:t>
            </a:r>
          </a:p>
          <a:p>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How To...</a:t>
            </a:r>
            <a:endParaRPr lang="en-US" dirty="0"/>
          </a:p>
        </p:txBody>
      </p:sp>
      <p:sp>
        <p:nvSpPr>
          <p:cNvPr id="3" name="Content Placeholder 2"/>
          <p:cNvSpPr>
            <a:spLocks noGrp="1"/>
          </p:cNvSpPr>
          <p:nvPr>
            <p:ph sz="quarter" idx="1"/>
          </p:nvPr>
        </p:nvSpPr>
        <p:spPr/>
        <p:txBody>
          <a:bodyPr>
            <a:normAutofit fontScale="92500"/>
          </a:bodyPr>
          <a:lstStyle/>
          <a:p>
            <a:pPr>
              <a:buNone/>
            </a:pPr>
            <a:r>
              <a:rPr lang="en-US" b="1" dirty="0"/>
              <a:t>Internal Style Sheet</a:t>
            </a:r>
          </a:p>
          <a:p>
            <a:r>
              <a:rPr lang="en-US" dirty="0"/>
              <a:t>An internal style sheet should be used when a single document has a unique style. You define internal styles in the head section of an HTML page, by using the &lt;style&gt; tag, like this:</a:t>
            </a:r>
          </a:p>
          <a:p>
            <a:endParaRPr lang="en-US" dirty="0"/>
          </a:p>
          <a:p>
            <a:pPr lvl="1">
              <a:buNone/>
            </a:pPr>
            <a:r>
              <a:rPr lang="en-US" dirty="0"/>
              <a:t>	&lt;head&gt;</a:t>
            </a:r>
            <a:br>
              <a:rPr lang="en-US" dirty="0"/>
            </a:br>
            <a:r>
              <a:rPr lang="en-US" dirty="0"/>
              <a:t>&lt;style type="text/</a:t>
            </a:r>
            <a:r>
              <a:rPr lang="en-US" dirty="0" err="1"/>
              <a:t>css</a:t>
            </a:r>
            <a:r>
              <a:rPr lang="en-US" dirty="0"/>
              <a:t>"&gt;</a:t>
            </a:r>
            <a:br>
              <a:rPr lang="en-US" dirty="0"/>
            </a:br>
            <a:r>
              <a:rPr lang="en-US" dirty="0"/>
              <a:t>hr {</a:t>
            </a:r>
            <a:r>
              <a:rPr lang="en-US" dirty="0" err="1"/>
              <a:t>color:sienna</a:t>
            </a:r>
            <a:r>
              <a:rPr lang="en-US" dirty="0"/>
              <a:t>;}</a:t>
            </a:r>
            <a:br>
              <a:rPr lang="en-US" dirty="0"/>
            </a:br>
            <a:r>
              <a:rPr lang="en-US" dirty="0"/>
              <a:t>p {margin-left:20px;}</a:t>
            </a:r>
            <a:br>
              <a:rPr lang="en-US" dirty="0"/>
            </a:br>
            <a:r>
              <a:rPr lang="en-US" dirty="0"/>
              <a:t>body {background-</a:t>
            </a:r>
            <a:r>
              <a:rPr lang="en-US" dirty="0" err="1"/>
              <a:t>image:url</a:t>
            </a:r>
            <a:r>
              <a:rPr lang="en-US" dirty="0"/>
              <a:t>("images/back40.gif");}</a:t>
            </a:r>
            <a:br>
              <a:rPr lang="en-US" dirty="0"/>
            </a:br>
            <a:r>
              <a:rPr lang="en-US" dirty="0"/>
              <a:t>&lt;/style&gt;</a:t>
            </a:r>
            <a:br>
              <a:rPr lang="en-US" dirty="0"/>
            </a:br>
            <a:r>
              <a:rPr lang="en-US" dirty="0"/>
              <a:t>&lt;/head&gt;</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How To...</a:t>
            </a:r>
            <a:endParaRPr lang="en-US" dirty="0"/>
          </a:p>
        </p:txBody>
      </p:sp>
      <p:sp>
        <p:nvSpPr>
          <p:cNvPr id="3" name="Content Placeholder 2"/>
          <p:cNvSpPr>
            <a:spLocks noGrp="1"/>
          </p:cNvSpPr>
          <p:nvPr>
            <p:ph sz="quarter" idx="1"/>
          </p:nvPr>
        </p:nvSpPr>
        <p:spPr/>
        <p:txBody>
          <a:bodyPr>
            <a:normAutofit fontScale="92500"/>
          </a:bodyPr>
          <a:lstStyle/>
          <a:p>
            <a:pPr>
              <a:buNone/>
            </a:pPr>
            <a:r>
              <a:rPr lang="en-US" b="1" dirty="0"/>
              <a:t>Inline Styles</a:t>
            </a:r>
          </a:p>
          <a:p>
            <a:pPr>
              <a:buNone/>
            </a:pPr>
            <a:endParaRPr lang="en-US" b="1" dirty="0"/>
          </a:p>
          <a:p>
            <a:r>
              <a:rPr lang="en-US" dirty="0"/>
              <a:t>An inline style loses many of the advantages of style sheets by mixing content with presentation. Use this method sparingly!</a:t>
            </a:r>
          </a:p>
          <a:p>
            <a:endParaRPr lang="en-US" dirty="0"/>
          </a:p>
          <a:p>
            <a:r>
              <a:rPr lang="en-US" dirty="0"/>
              <a:t>To use inline styles you use the style attribute in the relevant tag. The style attribute can contain any CSS property. The example shows how to change the color and the left margin of a paragraph:</a:t>
            </a:r>
          </a:p>
          <a:p>
            <a:endParaRPr lang="en-US" dirty="0"/>
          </a:p>
          <a:p>
            <a:pPr lvl="1">
              <a:buNone/>
            </a:pPr>
            <a:r>
              <a:rPr lang="en-US" dirty="0"/>
              <a:t>	&lt;p style="color:sienna;margin-left:20px"&gt;This is a paragraph.&lt;/p&gt;</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How To...</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b="1" dirty="0"/>
              <a:t>Multiple Style Sheets</a:t>
            </a:r>
          </a:p>
          <a:p>
            <a:pPr>
              <a:buNone/>
            </a:pPr>
            <a:endParaRPr lang="en-US" b="1" dirty="0"/>
          </a:p>
          <a:p>
            <a:r>
              <a:rPr lang="en-US" dirty="0"/>
              <a:t>If some properties have been set for the same selector in different style sheets, the values will be inherited from the more specific style sheet. </a:t>
            </a:r>
          </a:p>
          <a:p>
            <a:endParaRPr lang="en-US" dirty="0"/>
          </a:p>
          <a:p>
            <a:r>
              <a:rPr lang="en-US" dirty="0"/>
              <a:t>For example, an </a:t>
            </a:r>
            <a:r>
              <a:rPr lang="en-US" b="1" dirty="0"/>
              <a:t>external</a:t>
            </a:r>
            <a:r>
              <a:rPr lang="en-US" dirty="0"/>
              <a:t> style sheet has these properties for the h3 selector:</a:t>
            </a:r>
          </a:p>
          <a:p>
            <a:pPr lvl="1">
              <a:buNone/>
            </a:pPr>
            <a:r>
              <a:rPr lang="en-US" dirty="0"/>
              <a:t>	h3</a:t>
            </a:r>
            <a:br>
              <a:rPr lang="en-US" dirty="0"/>
            </a:br>
            <a:r>
              <a:rPr lang="en-US" dirty="0"/>
              <a:t>{</a:t>
            </a:r>
            <a:br>
              <a:rPr lang="en-US" dirty="0"/>
            </a:br>
            <a:r>
              <a:rPr lang="en-US" dirty="0" err="1"/>
              <a:t>color:red</a:t>
            </a:r>
            <a:r>
              <a:rPr lang="en-US" dirty="0"/>
              <a:t>;</a:t>
            </a:r>
            <a:br>
              <a:rPr lang="en-US" dirty="0"/>
            </a:br>
            <a:r>
              <a:rPr lang="en-US" dirty="0"/>
              <a:t>text-</a:t>
            </a:r>
            <a:r>
              <a:rPr lang="en-US" dirty="0" err="1"/>
              <a:t>align:left</a:t>
            </a:r>
            <a:r>
              <a:rPr lang="en-US" dirty="0"/>
              <a:t>;</a:t>
            </a:r>
            <a:br>
              <a:rPr lang="en-US" dirty="0"/>
            </a:br>
            <a:r>
              <a:rPr lang="en-US" dirty="0"/>
              <a:t>font-size:8pt;</a:t>
            </a:r>
            <a:br>
              <a:rPr lang="en-US" dirty="0"/>
            </a:br>
            <a:r>
              <a:rPr lang="en-US" dirty="0"/>
              <a:t>}</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How To...</a:t>
            </a:r>
            <a:endParaRPr lang="en-US" dirty="0"/>
          </a:p>
        </p:txBody>
      </p:sp>
      <p:sp>
        <p:nvSpPr>
          <p:cNvPr id="3" name="Content Placeholder 2"/>
          <p:cNvSpPr>
            <a:spLocks noGrp="1"/>
          </p:cNvSpPr>
          <p:nvPr>
            <p:ph sz="quarter" idx="1"/>
          </p:nvPr>
        </p:nvSpPr>
        <p:spPr/>
        <p:txBody>
          <a:bodyPr>
            <a:normAutofit fontScale="85000" lnSpcReduction="10000"/>
          </a:bodyPr>
          <a:lstStyle/>
          <a:p>
            <a:pPr>
              <a:buNone/>
            </a:pPr>
            <a:r>
              <a:rPr lang="en-US" b="1" dirty="0"/>
              <a:t>Multiple Style Sheets </a:t>
            </a:r>
            <a:r>
              <a:rPr lang="en-US" b="1" dirty="0" err="1"/>
              <a:t>con’t</a:t>
            </a:r>
            <a:endParaRPr lang="en-US" b="1" dirty="0"/>
          </a:p>
          <a:p>
            <a:r>
              <a:rPr lang="en-US" dirty="0"/>
              <a:t>And an </a:t>
            </a:r>
            <a:r>
              <a:rPr lang="en-US" b="1" dirty="0"/>
              <a:t>internal</a:t>
            </a:r>
            <a:r>
              <a:rPr lang="en-US" dirty="0"/>
              <a:t> style sheet has these properties for the h3 selector:</a:t>
            </a:r>
          </a:p>
          <a:p>
            <a:pPr lvl="1">
              <a:buNone/>
            </a:pPr>
            <a:r>
              <a:rPr lang="en-US" dirty="0"/>
              <a:t>	h3</a:t>
            </a:r>
            <a:br>
              <a:rPr lang="en-US" dirty="0"/>
            </a:br>
            <a:r>
              <a:rPr lang="en-US" dirty="0"/>
              <a:t>{</a:t>
            </a:r>
            <a:br>
              <a:rPr lang="en-US" dirty="0"/>
            </a:br>
            <a:r>
              <a:rPr lang="en-US" dirty="0"/>
              <a:t>text-</a:t>
            </a:r>
            <a:r>
              <a:rPr lang="en-US" dirty="0" err="1"/>
              <a:t>align:right</a:t>
            </a:r>
            <a:r>
              <a:rPr lang="en-US" dirty="0"/>
              <a:t>;</a:t>
            </a:r>
            <a:br>
              <a:rPr lang="en-US" dirty="0"/>
            </a:br>
            <a:r>
              <a:rPr lang="en-US" dirty="0"/>
              <a:t>font-size:20pt;</a:t>
            </a:r>
            <a:br>
              <a:rPr lang="en-US" dirty="0"/>
            </a:br>
            <a:r>
              <a:rPr lang="en-US" dirty="0"/>
              <a:t>}</a:t>
            </a:r>
          </a:p>
          <a:p>
            <a:r>
              <a:rPr lang="en-US" dirty="0"/>
              <a:t>If the page with the internal style sheet also links to the external style sheet the properties for h3 will be:</a:t>
            </a:r>
          </a:p>
          <a:p>
            <a:pPr lvl="1">
              <a:buNone/>
            </a:pPr>
            <a:r>
              <a:rPr lang="en-US" dirty="0"/>
              <a:t>	</a:t>
            </a:r>
            <a:r>
              <a:rPr lang="en-US" dirty="0" err="1"/>
              <a:t>color:red</a:t>
            </a:r>
            <a:r>
              <a:rPr lang="en-US" dirty="0"/>
              <a:t>;</a:t>
            </a:r>
            <a:br>
              <a:rPr lang="en-US" dirty="0"/>
            </a:br>
            <a:r>
              <a:rPr lang="en-US" dirty="0"/>
              <a:t>text-</a:t>
            </a:r>
            <a:r>
              <a:rPr lang="en-US" dirty="0" err="1"/>
              <a:t>align:right</a:t>
            </a:r>
            <a:r>
              <a:rPr lang="en-US" dirty="0"/>
              <a:t>;</a:t>
            </a:r>
            <a:br>
              <a:rPr lang="en-US" dirty="0"/>
            </a:br>
            <a:r>
              <a:rPr lang="en-US" dirty="0"/>
              <a:t>font-size:20pt; </a:t>
            </a:r>
          </a:p>
          <a:p>
            <a:r>
              <a:rPr lang="en-US" dirty="0"/>
              <a:t>The color is inherited from the external style sheet and the text-alignment and the font-size is replaced by the internal style sheet.</a:t>
            </a:r>
          </a:p>
          <a:p>
            <a:pPr lvl="1">
              <a:buNone/>
            </a:pPr>
            <a:endParaRPr lang="en-US" b="1" dirty="0"/>
          </a:p>
          <a:p>
            <a:endParaRPr 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How To...</a:t>
            </a:r>
            <a:endParaRPr lang="en-US" dirty="0"/>
          </a:p>
        </p:txBody>
      </p:sp>
      <p:sp>
        <p:nvSpPr>
          <p:cNvPr id="3" name="Content Placeholder 2"/>
          <p:cNvSpPr>
            <a:spLocks noGrp="1"/>
          </p:cNvSpPr>
          <p:nvPr>
            <p:ph sz="quarter" idx="1"/>
          </p:nvPr>
        </p:nvSpPr>
        <p:spPr/>
        <p:txBody>
          <a:bodyPr/>
          <a:lstStyle/>
          <a:p>
            <a:pPr>
              <a:buNone/>
            </a:pPr>
            <a:r>
              <a:rPr lang="en-US" b="1" dirty="0"/>
              <a:t>Multiple Styles Will Cascade into One</a:t>
            </a:r>
          </a:p>
          <a:p>
            <a:pPr>
              <a:buNone/>
            </a:pPr>
            <a:endParaRPr lang="en-US" dirty="0"/>
          </a:p>
          <a:p>
            <a:pPr>
              <a:buNone/>
            </a:pPr>
            <a:r>
              <a:rPr lang="en-US" dirty="0"/>
              <a:t>Styles can be specified:</a:t>
            </a:r>
          </a:p>
          <a:p>
            <a:r>
              <a:rPr lang="en-US" dirty="0"/>
              <a:t>inside an HTML element</a:t>
            </a:r>
          </a:p>
          <a:p>
            <a:r>
              <a:rPr lang="en-US" dirty="0"/>
              <a:t>inside the head section of an HTML page</a:t>
            </a:r>
          </a:p>
          <a:p>
            <a:r>
              <a:rPr lang="en-US" dirty="0"/>
              <a:t>in an external CSS file</a:t>
            </a:r>
          </a:p>
          <a:p>
            <a:endParaRPr lang="en-US" dirty="0"/>
          </a:p>
          <a:p>
            <a:pPr>
              <a:buNone/>
            </a:pPr>
            <a:r>
              <a:rPr lang="en-US" b="1" dirty="0"/>
              <a:t>Tip:</a:t>
            </a:r>
            <a:r>
              <a:rPr lang="en-US" dirty="0"/>
              <a:t> Even multiple external style sheets can be referenced inside a single HTML document.</a:t>
            </a:r>
          </a:p>
          <a:p>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How To...</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r>
              <a:rPr lang="en-US" b="1" dirty="0"/>
              <a:t>Cascading order</a:t>
            </a:r>
          </a:p>
          <a:p>
            <a:pPr>
              <a:buNone/>
            </a:pPr>
            <a:r>
              <a:rPr lang="en-US" dirty="0"/>
              <a:t>What style will be used when there is more than one style specified for an HTML element?</a:t>
            </a:r>
          </a:p>
          <a:p>
            <a:pPr>
              <a:buNone/>
            </a:pPr>
            <a:endParaRPr lang="en-US" dirty="0"/>
          </a:p>
          <a:p>
            <a:pPr>
              <a:buNone/>
            </a:pPr>
            <a:r>
              <a:rPr lang="en-US" dirty="0"/>
              <a:t>Generally speaking we can say that all the styles will "cascade" into a new "virtual" style sheet by the following rules, where number four has the highest priority:</a:t>
            </a:r>
          </a:p>
          <a:p>
            <a:pPr marL="514350" indent="-514350">
              <a:buFont typeface="+mj-lt"/>
              <a:buAutoNum type="arabicPeriod"/>
            </a:pPr>
            <a:r>
              <a:rPr lang="en-US" dirty="0"/>
              <a:t>Browser default</a:t>
            </a:r>
          </a:p>
          <a:p>
            <a:pPr marL="514350" indent="-514350">
              <a:buFont typeface="+mj-lt"/>
              <a:buAutoNum type="arabicPeriod"/>
            </a:pPr>
            <a:r>
              <a:rPr lang="en-US" dirty="0"/>
              <a:t>External style sheet</a:t>
            </a:r>
          </a:p>
          <a:p>
            <a:pPr marL="514350" indent="-514350">
              <a:buFont typeface="+mj-lt"/>
              <a:buAutoNum type="arabicPeriod"/>
            </a:pPr>
            <a:r>
              <a:rPr lang="en-US" dirty="0"/>
              <a:t>Internal style sheet (in the head section)</a:t>
            </a:r>
          </a:p>
          <a:p>
            <a:pPr marL="514350" indent="-514350">
              <a:buFont typeface="+mj-lt"/>
              <a:buAutoNum type="arabicPeriod"/>
            </a:pPr>
            <a:r>
              <a:rPr lang="en-US" dirty="0"/>
              <a:t>Inline style (inside an HTML element)</a:t>
            </a:r>
          </a:p>
          <a:p>
            <a:pPr marL="514350" indent="-514350">
              <a:buFont typeface="+mj-lt"/>
              <a:buAutoNum type="arabicPeriod"/>
            </a:pPr>
            <a:endParaRPr lang="en-US" dirty="0"/>
          </a:p>
          <a:p>
            <a:pPr>
              <a:buNone/>
            </a:pPr>
            <a:r>
              <a:rPr lang="en-US" dirty="0"/>
              <a:t>So, an inline style (inside an HTML element) has the highest priority, which means that it will override a style defined inside the &lt;head&gt; tag, or in an external style sheet, or in a browser (a default value).</a:t>
            </a:r>
          </a:p>
          <a:p>
            <a:pPr>
              <a:buNone/>
            </a:pPr>
            <a:endParaRPr lang="en-US" dirty="0"/>
          </a:p>
          <a:p>
            <a:pPr>
              <a:buNone/>
            </a:pPr>
            <a:r>
              <a:rPr lang="en-US" b="1" dirty="0"/>
              <a:t>Note:</a:t>
            </a:r>
            <a:r>
              <a:rPr lang="en-US" dirty="0"/>
              <a:t> If the link to the external style sheet is placed after the internal style sheet in HTML &lt;head&gt;, the external style sheet will override the internal style sheet!</a:t>
            </a:r>
          </a:p>
          <a:p>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Introduction</a:t>
            </a:r>
          </a:p>
        </p:txBody>
      </p:sp>
      <p:sp>
        <p:nvSpPr>
          <p:cNvPr id="3" name="Content Placeholder 2"/>
          <p:cNvSpPr>
            <a:spLocks noGrp="1"/>
          </p:cNvSpPr>
          <p:nvPr>
            <p:ph sz="quarter" idx="1"/>
          </p:nvPr>
        </p:nvSpPr>
        <p:spPr/>
        <p:txBody>
          <a:bodyPr>
            <a:normAutofit/>
          </a:bodyPr>
          <a:lstStyle/>
          <a:p>
            <a:pPr>
              <a:buNone/>
            </a:pPr>
            <a:r>
              <a:rPr lang="en-US" b="1" dirty="0"/>
              <a:t>What is CSS?</a:t>
            </a:r>
          </a:p>
          <a:p>
            <a:r>
              <a:rPr lang="en-US" b="1" dirty="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r>
              <a:rPr lang="en-US" dirty="0"/>
              <a:t>Styles define </a:t>
            </a:r>
            <a:r>
              <a:rPr lang="en-US" b="1" dirty="0"/>
              <a:t>how to display</a:t>
            </a:r>
            <a:r>
              <a:rPr lang="en-US" dirty="0"/>
              <a:t> HTML elements</a:t>
            </a:r>
          </a:p>
          <a:p>
            <a:r>
              <a:rPr lang="en-US" dirty="0"/>
              <a:t>Styles were added to HTML 4.0 </a:t>
            </a:r>
            <a:r>
              <a:rPr lang="en-US" b="1" dirty="0"/>
              <a:t>to solve a problem</a:t>
            </a:r>
            <a:endParaRPr lang="en-US" dirty="0"/>
          </a:p>
          <a:p>
            <a:r>
              <a:rPr lang="en-US" b="1" dirty="0"/>
              <a:t>External Style Sheets</a:t>
            </a:r>
            <a:r>
              <a:rPr lang="en-US" dirty="0"/>
              <a:t> can save a lot of work</a:t>
            </a:r>
          </a:p>
          <a:p>
            <a:r>
              <a:rPr lang="en-US" dirty="0"/>
              <a:t>External Style Sheets are stored in </a:t>
            </a:r>
            <a:r>
              <a:rPr lang="en-US" b="1" dirty="0"/>
              <a:t>CSS files</a:t>
            </a:r>
            <a:endParaRPr lang="en-US" dirty="0"/>
          </a:p>
          <a:p>
            <a:pPr>
              <a:buNone/>
            </a:pPr>
            <a:endParaRPr lang="en-US" b="1" dirty="0"/>
          </a:p>
          <a:p>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Background</a:t>
            </a:r>
            <a:endParaRPr lang="en-US" dirty="0"/>
          </a:p>
        </p:txBody>
      </p:sp>
      <p:sp>
        <p:nvSpPr>
          <p:cNvPr id="3" name="Content Placeholder 2"/>
          <p:cNvSpPr>
            <a:spLocks noGrp="1"/>
          </p:cNvSpPr>
          <p:nvPr>
            <p:ph sz="quarter" idx="1"/>
          </p:nvPr>
        </p:nvSpPr>
        <p:spPr/>
        <p:txBody>
          <a:bodyPr/>
          <a:lstStyle/>
          <a:p>
            <a:pPr>
              <a:buNone/>
            </a:pPr>
            <a:r>
              <a:rPr lang="en-US" dirty="0"/>
              <a:t>CSS background properties are used to define the background effects of an element.</a:t>
            </a:r>
          </a:p>
          <a:p>
            <a:pPr>
              <a:buNone/>
            </a:pPr>
            <a:endParaRPr lang="en-US" dirty="0"/>
          </a:p>
          <a:p>
            <a:pPr>
              <a:buNone/>
            </a:pPr>
            <a:r>
              <a:rPr lang="en-US" dirty="0"/>
              <a:t>CSS properties used for background effects:</a:t>
            </a:r>
          </a:p>
          <a:p>
            <a:pPr lvl="1"/>
            <a:r>
              <a:rPr lang="en-US" dirty="0"/>
              <a:t>background-color</a:t>
            </a:r>
          </a:p>
          <a:p>
            <a:pPr lvl="1"/>
            <a:r>
              <a:rPr lang="en-US" dirty="0"/>
              <a:t>background-image</a:t>
            </a:r>
          </a:p>
          <a:p>
            <a:pPr lvl="1"/>
            <a:r>
              <a:rPr lang="en-US" dirty="0"/>
              <a:t>background-repeat</a:t>
            </a:r>
          </a:p>
          <a:p>
            <a:pPr lvl="1"/>
            <a:r>
              <a:rPr lang="en-US" dirty="0"/>
              <a:t>background-attachment</a:t>
            </a:r>
          </a:p>
          <a:p>
            <a:pPr lvl="1"/>
            <a:r>
              <a:rPr lang="en-US" dirty="0"/>
              <a:t>background-position</a:t>
            </a:r>
          </a:p>
          <a:p>
            <a:endParaRPr 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Background</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r>
              <a:rPr lang="en-US" b="1" dirty="0"/>
              <a:t>Background Color</a:t>
            </a:r>
          </a:p>
          <a:p>
            <a:r>
              <a:rPr lang="en-US" dirty="0"/>
              <a:t>The background-color property specifies the background color of an element.</a:t>
            </a:r>
          </a:p>
          <a:p>
            <a:r>
              <a:rPr lang="en-US" dirty="0"/>
              <a:t>The background color of a page is defined in the body selector:</a:t>
            </a:r>
          </a:p>
          <a:p>
            <a:pPr>
              <a:buNone/>
            </a:pPr>
            <a:r>
              <a:rPr lang="en-US" b="1" dirty="0">
                <a:hlinkClick r:id="rId2" action="ppaction://hlinkfile"/>
              </a:rPr>
              <a:t>Example</a:t>
            </a:r>
            <a:endParaRPr lang="en-US" b="1" dirty="0"/>
          </a:p>
          <a:p>
            <a:pPr lvl="1">
              <a:buNone/>
            </a:pPr>
            <a:r>
              <a:rPr lang="en-US" dirty="0"/>
              <a:t>	body {background-color:#b0c4de;} </a:t>
            </a:r>
            <a:br>
              <a:rPr lang="en-US" dirty="0"/>
            </a:br>
            <a:endParaRPr lang="en-US" dirty="0"/>
          </a:p>
          <a:p>
            <a:r>
              <a:rPr lang="en-US" dirty="0"/>
              <a:t>The background color can be specified by:</a:t>
            </a:r>
          </a:p>
          <a:p>
            <a:pPr lvl="1"/>
            <a:r>
              <a:rPr lang="en-US" dirty="0"/>
              <a:t>name - a color name, like "red"</a:t>
            </a:r>
          </a:p>
          <a:p>
            <a:pPr lvl="1"/>
            <a:r>
              <a:rPr lang="en-US" dirty="0"/>
              <a:t>RGB - an RGB value, like "</a:t>
            </a:r>
            <a:r>
              <a:rPr lang="en-US" dirty="0" err="1"/>
              <a:t>rgb</a:t>
            </a:r>
            <a:r>
              <a:rPr lang="en-US" dirty="0"/>
              <a:t>(255,0,0)"</a:t>
            </a:r>
          </a:p>
          <a:p>
            <a:pPr lvl="1"/>
            <a:r>
              <a:rPr lang="en-US" dirty="0"/>
              <a:t>Hex - a hex value, like "#ff0000“</a:t>
            </a:r>
          </a:p>
          <a:p>
            <a:pPr lvl="1"/>
            <a:endParaRPr lang="en-US" dirty="0"/>
          </a:p>
          <a:p>
            <a:r>
              <a:rPr lang="en-US" dirty="0"/>
              <a:t>In the example below, the h1, p, and div elements have different background colors:</a:t>
            </a:r>
          </a:p>
          <a:p>
            <a:endParaRPr lang="en-US" dirty="0"/>
          </a:p>
          <a:p>
            <a:pPr>
              <a:buNone/>
            </a:pPr>
            <a:r>
              <a:rPr lang="en-US" b="1" dirty="0">
                <a:hlinkClick r:id="rId3" action="ppaction://hlinkfile"/>
              </a:rPr>
              <a:t>Example</a:t>
            </a:r>
            <a:endParaRPr lang="en-US" b="1" dirty="0"/>
          </a:p>
          <a:p>
            <a:pPr lvl="1">
              <a:buNone/>
            </a:pPr>
            <a:r>
              <a:rPr lang="en-US" dirty="0"/>
              <a:t>	h1 {background-color:#6495ed;}</a:t>
            </a:r>
            <a:br>
              <a:rPr lang="en-US" dirty="0"/>
            </a:br>
            <a:r>
              <a:rPr lang="en-US" dirty="0"/>
              <a:t>p {background-color:#e0ffff;}</a:t>
            </a:r>
            <a:br>
              <a:rPr lang="en-US" dirty="0"/>
            </a:br>
            <a:r>
              <a:rPr lang="en-US" dirty="0"/>
              <a:t>div {background-color:#b0c4de;}</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Background</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dirty="0"/>
              <a:t>Background Image</a:t>
            </a:r>
          </a:p>
          <a:p>
            <a:r>
              <a:rPr lang="en-US" dirty="0"/>
              <a:t>The background-image property specifies an image to use as the background of an element.</a:t>
            </a:r>
          </a:p>
          <a:p>
            <a:r>
              <a:rPr lang="en-US" dirty="0"/>
              <a:t>By default, the image is repeated so it covers the entire element.</a:t>
            </a:r>
          </a:p>
          <a:p>
            <a:endParaRPr lang="en-US" dirty="0"/>
          </a:p>
          <a:p>
            <a:r>
              <a:rPr lang="en-US" dirty="0"/>
              <a:t>The background image for a page can be set like this:</a:t>
            </a:r>
          </a:p>
          <a:p>
            <a:pPr>
              <a:buNone/>
            </a:pPr>
            <a:r>
              <a:rPr lang="en-US" b="1" dirty="0">
                <a:hlinkClick r:id="rId2" action="ppaction://hlinkfile"/>
              </a:rPr>
              <a:t>Example</a:t>
            </a:r>
            <a:endParaRPr lang="en-US" b="1" dirty="0"/>
          </a:p>
          <a:p>
            <a:pPr lvl="1">
              <a:buNone/>
            </a:pPr>
            <a:r>
              <a:rPr lang="en-US" dirty="0"/>
              <a:t>	body {background-</a:t>
            </a:r>
            <a:r>
              <a:rPr lang="en-US" dirty="0" err="1"/>
              <a:t>image:url</a:t>
            </a:r>
            <a:r>
              <a:rPr lang="en-US" dirty="0"/>
              <a:t>('paper.gif');} </a:t>
            </a:r>
          </a:p>
          <a:p>
            <a:pPr>
              <a:buNone/>
            </a:pPr>
            <a:endParaRPr lang="en-US" dirty="0"/>
          </a:p>
          <a:p>
            <a:r>
              <a:rPr lang="en-US" dirty="0"/>
              <a:t>Below is an example of a bad combination of text and background image. The text is almost not readable:</a:t>
            </a:r>
          </a:p>
          <a:p>
            <a:pPr>
              <a:buNone/>
            </a:pPr>
            <a:r>
              <a:rPr lang="en-US" b="1" dirty="0">
                <a:hlinkClick r:id="rId3" action="ppaction://hlinkfile"/>
              </a:rPr>
              <a:t>Example</a:t>
            </a:r>
            <a:endParaRPr lang="en-US" b="1" dirty="0"/>
          </a:p>
          <a:p>
            <a:pPr lvl="1">
              <a:buNone/>
            </a:pPr>
            <a:r>
              <a:rPr lang="en-US" dirty="0"/>
              <a:t>	body {background-</a:t>
            </a:r>
            <a:r>
              <a:rPr lang="en-US" dirty="0" err="1"/>
              <a:t>image:url</a:t>
            </a:r>
            <a:r>
              <a:rPr lang="en-US" dirty="0"/>
              <a:t>('bgdesert.jpg');} </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Background</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r>
              <a:rPr lang="en-US" b="1" dirty="0"/>
              <a:t>Background Image - Repeat Horizontally or Vertically</a:t>
            </a:r>
          </a:p>
          <a:p>
            <a:r>
              <a:rPr lang="en-US" dirty="0"/>
              <a:t>By default, the background-image property repeats an image both horizontally and vertically.</a:t>
            </a:r>
          </a:p>
          <a:p>
            <a:r>
              <a:rPr lang="en-US" dirty="0"/>
              <a:t>Some images should be repeated only horizontally or vertically, or they will look strange, like this:  </a:t>
            </a:r>
          </a:p>
          <a:p>
            <a:pPr>
              <a:buNone/>
            </a:pPr>
            <a:r>
              <a:rPr lang="en-US" b="1" dirty="0">
                <a:hlinkClick r:id="rId2" action="ppaction://hlinkfile"/>
              </a:rPr>
              <a:t>Example</a:t>
            </a:r>
            <a:endParaRPr lang="en-US" b="1" dirty="0"/>
          </a:p>
          <a:p>
            <a:pPr lvl="1">
              <a:buNone/>
            </a:pPr>
            <a:r>
              <a:rPr lang="en-US" dirty="0"/>
              <a:t>	body</a:t>
            </a:r>
            <a:br>
              <a:rPr lang="en-US" dirty="0"/>
            </a:br>
            <a:r>
              <a:rPr lang="en-US" dirty="0"/>
              <a:t>{</a:t>
            </a:r>
            <a:br>
              <a:rPr lang="en-US" dirty="0"/>
            </a:br>
            <a:r>
              <a:rPr lang="en-US" dirty="0"/>
              <a:t>background-</a:t>
            </a:r>
            <a:r>
              <a:rPr lang="en-US" dirty="0" err="1"/>
              <a:t>image:url</a:t>
            </a:r>
            <a:r>
              <a:rPr lang="en-US" dirty="0"/>
              <a:t>('gradient2.png');</a:t>
            </a:r>
            <a:br>
              <a:rPr lang="en-US" dirty="0"/>
            </a:br>
            <a:r>
              <a:rPr lang="en-US" dirty="0"/>
              <a:t>} </a:t>
            </a:r>
          </a:p>
          <a:p>
            <a:pPr lvl="1">
              <a:buNone/>
            </a:pPr>
            <a:endParaRPr lang="en-US" dirty="0"/>
          </a:p>
          <a:p>
            <a:r>
              <a:rPr lang="en-US" dirty="0"/>
              <a:t>If the image is repeated only horizontally (repeat-x), the background will look better:</a:t>
            </a:r>
          </a:p>
          <a:p>
            <a:pPr>
              <a:buNone/>
            </a:pPr>
            <a:r>
              <a:rPr lang="en-US" b="1" dirty="0">
                <a:hlinkClick r:id="rId3" action="ppaction://hlinkfile"/>
              </a:rPr>
              <a:t>Example</a:t>
            </a:r>
            <a:endParaRPr lang="en-US" b="1" dirty="0"/>
          </a:p>
          <a:p>
            <a:pPr lvl="1">
              <a:buNone/>
            </a:pPr>
            <a:r>
              <a:rPr lang="en-US" dirty="0"/>
              <a:t>	body</a:t>
            </a:r>
            <a:br>
              <a:rPr lang="en-US" dirty="0"/>
            </a:br>
            <a:r>
              <a:rPr lang="en-US" dirty="0"/>
              <a:t>{</a:t>
            </a:r>
            <a:br>
              <a:rPr lang="en-US" dirty="0"/>
            </a:br>
            <a:r>
              <a:rPr lang="en-US" dirty="0"/>
              <a:t>background-</a:t>
            </a:r>
            <a:r>
              <a:rPr lang="en-US" dirty="0" err="1"/>
              <a:t>image:url</a:t>
            </a:r>
            <a:r>
              <a:rPr lang="en-US" dirty="0"/>
              <a:t>('gradient2.png');</a:t>
            </a:r>
            <a:br>
              <a:rPr lang="en-US" dirty="0"/>
            </a:br>
            <a:r>
              <a:rPr lang="en-US" dirty="0"/>
              <a:t>background-</a:t>
            </a:r>
            <a:r>
              <a:rPr lang="en-US" dirty="0" err="1"/>
              <a:t>repeat:repeat</a:t>
            </a:r>
            <a:r>
              <a:rPr lang="en-US" dirty="0"/>
              <a:t>-x;</a:t>
            </a:r>
            <a:br>
              <a:rPr lang="en-US" dirty="0"/>
            </a:br>
            <a:r>
              <a:rPr lang="en-US" dirty="0"/>
              <a:t>} </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Background</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b="1" dirty="0"/>
              <a:t>Background Image - Set position and no-repeat</a:t>
            </a:r>
          </a:p>
          <a:p>
            <a:r>
              <a:rPr lang="en-US" dirty="0"/>
              <a:t>When using a background image, use an image that does not disturb the text.</a:t>
            </a:r>
          </a:p>
          <a:p>
            <a:r>
              <a:rPr lang="en-US" dirty="0"/>
              <a:t>Showing the image only once is specified by the background-repeat property:</a:t>
            </a:r>
          </a:p>
          <a:p>
            <a:pPr>
              <a:buNone/>
            </a:pPr>
            <a:r>
              <a:rPr lang="en-US" b="1" dirty="0">
                <a:hlinkClick r:id="rId2" action="ppaction://hlinkfile"/>
              </a:rPr>
              <a:t>Example</a:t>
            </a:r>
            <a:endParaRPr lang="en-US" b="1" dirty="0"/>
          </a:p>
          <a:p>
            <a:pPr lvl="1">
              <a:buNone/>
            </a:pPr>
            <a:r>
              <a:rPr lang="en-US" dirty="0"/>
              <a:t>	body</a:t>
            </a:r>
            <a:br>
              <a:rPr lang="en-US" dirty="0"/>
            </a:br>
            <a:r>
              <a:rPr lang="en-US" dirty="0"/>
              <a:t>{</a:t>
            </a:r>
            <a:br>
              <a:rPr lang="en-US" dirty="0"/>
            </a:br>
            <a:r>
              <a:rPr lang="en-US" dirty="0"/>
              <a:t>background-</a:t>
            </a:r>
            <a:r>
              <a:rPr lang="en-US" dirty="0" err="1"/>
              <a:t>image:url</a:t>
            </a:r>
            <a:r>
              <a:rPr lang="en-US" dirty="0"/>
              <a:t>('img_tree.png');</a:t>
            </a:r>
            <a:br>
              <a:rPr lang="en-US" dirty="0"/>
            </a:br>
            <a:r>
              <a:rPr lang="en-US" dirty="0"/>
              <a:t>background-</a:t>
            </a:r>
            <a:r>
              <a:rPr lang="en-US" dirty="0" err="1"/>
              <a:t>repeat:no</a:t>
            </a:r>
            <a:r>
              <a:rPr lang="en-US" dirty="0"/>
              <a:t>-repeat;</a:t>
            </a:r>
            <a:br>
              <a:rPr lang="en-US" dirty="0"/>
            </a:br>
            <a:r>
              <a:rPr lang="en-US" dirty="0"/>
              <a:t>} </a:t>
            </a:r>
          </a:p>
          <a:p>
            <a:r>
              <a:rPr lang="en-US" dirty="0"/>
              <a:t>In the example above, the background image is shown in the same place as the text. We want to change the position of the image, so that it does not disturb the text too much.</a:t>
            </a:r>
          </a:p>
          <a:p>
            <a:endParaRPr lang="en-US" dirty="0"/>
          </a:p>
          <a:p>
            <a:r>
              <a:rPr lang="en-US" dirty="0"/>
              <a:t>The position of the image is specified by the background-position property:</a:t>
            </a:r>
          </a:p>
          <a:p>
            <a:pPr>
              <a:buNone/>
            </a:pPr>
            <a:r>
              <a:rPr lang="en-US" b="1" dirty="0">
                <a:hlinkClick r:id="rId3" action="ppaction://hlinkfile"/>
              </a:rPr>
              <a:t>Example</a:t>
            </a:r>
            <a:endParaRPr lang="en-US" b="1" dirty="0"/>
          </a:p>
          <a:p>
            <a:pPr lvl="1">
              <a:buNone/>
            </a:pPr>
            <a:r>
              <a:rPr lang="en-US" dirty="0"/>
              <a:t>	body</a:t>
            </a:r>
            <a:br>
              <a:rPr lang="en-US" dirty="0"/>
            </a:br>
            <a:r>
              <a:rPr lang="en-US" dirty="0"/>
              <a:t>{</a:t>
            </a:r>
            <a:br>
              <a:rPr lang="en-US" dirty="0"/>
            </a:br>
            <a:r>
              <a:rPr lang="en-US" dirty="0"/>
              <a:t>background-</a:t>
            </a:r>
            <a:r>
              <a:rPr lang="en-US" dirty="0" err="1"/>
              <a:t>image:url</a:t>
            </a:r>
            <a:r>
              <a:rPr lang="en-US" dirty="0"/>
              <a:t>('img_tree.png');</a:t>
            </a:r>
            <a:br>
              <a:rPr lang="en-US" dirty="0"/>
            </a:br>
            <a:r>
              <a:rPr lang="en-US" dirty="0"/>
              <a:t>background-</a:t>
            </a:r>
            <a:r>
              <a:rPr lang="en-US" dirty="0" err="1"/>
              <a:t>repeat:no</a:t>
            </a:r>
            <a:r>
              <a:rPr lang="en-US" dirty="0"/>
              <a:t>-repeat;</a:t>
            </a:r>
            <a:br>
              <a:rPr lang="en-US" dirty="0"/>
            </a:br>
            <a:r>
              <a:rPr lang="en-US" dirty="0"/>
              <a:t>background-</a:t>
            </a:r>
            <a:r>
              <a:rPr lang="en-US" dirty="0" err="1"/>
              <a:t>position:right</a:t>
            </a:r>
            <a:r>
              <a:rPr lang="en-US" dirty="0"/>
              <a:t> top;</a:t>
            </a:r>
            <a:br>
              <a:rPr lang="en-US" dirty="0"/>
            </a:br>
            <a:r>
              <a:rPr lang="en-US" dirty="0"/>
              <a:t>} </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Background</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b="1" dirty="0"/>
              <a:t>Background - Shorthand property</a:t>
            </a:r>
          </a:p>
          <a:p>
            <a:r>
              <a:rPr lang="en-US" dirty="0"/>
              <a:t>As you can see from the examples above, there are many properties to consider when dealing with backgrounds.</a:t>
            </a:r>
          </a:p>
          <a:p>
            <a:r>
              <a:rPr lang="en-US" dirty="0"/>
              <a:t>To shorten the code, it is also possible to specify all the properties in one single property. This is called a shorthand property.</a:t>
            </a:r>
          </a:p>
          <a:p>
            <a:r>
              <a:rPr lang="en-US" dirty="0"/>
              <a:t>The shorthand property for background is simply "background":</a:t>
            </a:r>
          </a:p>
          <a:p>
            <a:pPr>
              <a:buNone/>
            </a:pPr>
            <a:r>
              <a:rPr lang="en-US" b="1" dirty="0">
                <a:hlinkClick r:id="rId2" action="ppaction://hlinkfile"/>
              </a:rPr>
              <a:t>Example</a:t>
            </a:r>
            <a:endParaRPr lang="en-US" b="1" dirty="0"/>
          </a:p>
          <a:p>
            <a:pPr lvl="1">
              <a:buNone/>
            </a:pPr>
            <a:r>
              <a:rPr lang="en-US" dirty="0"/>
              <a:t>	body {background:#</a:t>
            </a:r>
            <a:r>
              <a:rPr lang="en-US" dirty="0" err="1"/>
              <a:t>ffffff</a:t>
            </a:r>
            <a:r>
              <a:rPr lang="en-US" dirty="0"/>
              <a:t> </a:t>
            </a:r>
            <a:r>
              <a:rPr lang="en-US" dirty="0" err="1"/>
              <a:t>url</a:t>
            </a:r>
            <a:r>
              <a:rPr lang="en-US" dirty="0"/>
              <a:t>('img_tree.png') no-repeat right top;} </a:t>
            </a:r>
          </a:p>
          <a:p>
            <a:pPr lvl="1">
              <a:buNone/>
            </a:pPr>
            <a:endParaRPr lang="en-US" dirty="0"/>
          </a:p>
          <a:p>
            <a:pPr>
              <a:buNone/>
            </a:pPr>
            <a:r>
              <a:rPr lang="en-US" dirty="0"/>
              <a:t>When using the shorthand property the order of the property values are:</a:t>
            </a:r>
          </a:p>
          <a:p>
            <a:pPr lvl="1"/>
            <a:r>
              <a:rPr lang="en-US" dirty="0"/>
              <a:t>background-color</a:t>
            </a:r>
          </a:p>
          <a:p>
            <a:pPr lvl="1"/>
            <a:r>
              <a:rPr lang="en-US" dirty="0"/>
              <a:t>background-image</a:t>
            </a:r>
          </a:p>
          <a:p>
            <a:pPr lvl="1"/>
            <a:r>
              <a:rPr lang="en-US" dirty="0"/>
              <a:t>background-repeat</a:t>
            </a:r>
          </a:p>
          <a:p>
            <a:pPr lvl="1"/>
            <a:r>
              <a:rPr lang="en-US" dirty="0"/>
              <a:t>background-attachment</a:t>
            </a:r>
          </a:p>
          <a:p>
            <a:pPr lvl="1"/>
            <a:r>
              <a:rPr lang="en-US" dirty="0"/>
              <a:t>background-position</a:t>
            </a:r>
          </a:p>
          <a:p>
            <a:pPr>
              <a:buNone/>
            </a:pPr>
            <a:r>
              <a:rPr lang="en-US" dirty="0"/>
              <a:t>It does not matter if one of the property values are missing, as long as the ones that are present are in this order.</a:t>
            </a:r>
          </a:p>
          <a:p>
            <a:r>
              <a:rPr lang="en-US" dirty="0"/>
              <a:t>This </a:t>
            </a:r>
            <a:r>
              <a:rPr lang="en-US" dirty="0">
                <a:hlinkClick r:id="rId3" action="ppaction://hlinkfile"/>
              </a:rPr>
              <a:t>example </a:t>
            </a:r>
            <a:r>
              <a:rPr lang="en-US" dirty="0"/>
              <a:t>uses more advanced CSS. </a:t>
            </a:r>
          </a:p>
          <a:p>
            <a:endParaRPr 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Background</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a:t>When using the shorthand property the order of the property values are:</a:t>
            </a:r>
          </a:p>
          <a:p>
            <a:pPr lvl="1"/>
            <a:r>
              <a:rPr lang="en-US" dirty="0"/>
              <a:t>background-color</a:t>
            </a:r>
          </a:p>
          <a:p>
            <a:pPr lvl="1"/>
            <a:r>
              <a:rPr lang="en-US" dirty="0"/>
              <a:t>background-image</a:t>
            </a:r>
          </a:p>
          <a:p>
            <a:pPr lvl="1"/>
            <a:r>
              <a:rPr lang="en-US" dirty="0"/>
              <a:t>background-repeat</a:t>
            </a:r>
          </a:p>
          <a:p>
            <a:pPr lvl="1"/>
            <a:r>
              <a:rPr lang="en-US" dirty="0"/>
              <a:t>background-attachment</a:t>
            </a:r>
          </a:p>
          <a:p>
            <a:pPr lvl="1"/>
            <a:r>
              <a:rPr lang="en-US" dirty="0"/>
              <a:t>background-position</a:t>
            </a:r>
          </a:p>
          <a:p>
            <a:pPr>
              <a:buNone/>
            </a:pPr>
            <a:r>
              <a:rPr lang="en-US" dirty="0"/>
              <a:t>It does not matter if one of the property values are missing, as long as the ones that are present are in this order.</a:t>
            </a:r>
          </a:p>
          <a:p>
            <a:r>
              <a:rPr lang="en-US" dirty="0"/>
              <a:t>This </a:t>
            </a:r>
            <a:r>
              <a:rPr lang="en-US" dirty="0">
                <a:hlinkClick r:id="rId2" action="ppaction://hlinkfile"/>
              </a:rPr>
              <a:t>example </a:t>
            </a:r>
            <a:r>
              <a:rPr lang="en-US" dirty="0"/>
              <a:t>uses more advanced CSS. </a:t>
            </a:r>
          </a:p>
          <a:p>
            <a:endParaRPr lang="en-US" b="1" dirty="0"/>
          </a:p>
          <a:p>
            <a:pPr>
              <a:buNone/>
            </a:pPr>
            <a:r>
              <a:rPr lang="en-US" b="1" dirty="0"/>
              <a:t>More Examples</a:t>
            </a:r>
          </a:p>
          <a:p>
            <a:r>
              <a:rPr lang="en-US" dirty="0"/>
              <a:t>How to set a fixed background image</a:t>
            </a:r>
          </a:p>
          <a:p>
            <a:r>
              <a:rPr lang="en-US" dirty="0"/>
              <a:t>This </a:t>
            </a:r>
            <a:r>
              <a:rPr lang="en-US" dirty="0">
                <a:hlinkClick r:id="rId3" action="ppaction://hlinkfile"/>
              </a:rPr>
              <a:t>example</a:t>
            </a:r>
            <a:r>
              <a:rPr lang="en-US" dirty="0"/>
              <a:t> demonstrates how to set a fixed background image. The image will not scroll with the rest of the page.</a:t>
            </a:r>
          </a:p>
          <a:p>
            <a:endParaRPr lang="en-US" dirty="0"/>
          </a:p>
          <a:p>
            <a:endParaRPr lang="en-US"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Background</a:t>
            </a:r>
            <a:endParaRPr lang="en-US" dirty="0"/>
          </a:p>
        </p:txBody>
      </p:sp>
      <p:sp>
        <p:nvSpPr>
          <p:cNvPr id="3" name="Content Placeholder 2"/>
          <p:cNvSpPr>
            <a:spLocks noGrp="1"/>
          </p:cNvSpPr>
          <p:nvPr>
            <p:ph sz="quarter" idx="1"/>
          </p:nvPr>
        </p:nvSpPr>
        <p:spPr/>
        <p:txBody>
          <a:bodyPr/>
          <a:lstStyle/>
          <a:p>
            <a:pPr>
              <a:buNone/>
            </a:pPr>
            <a:r>
              <a:rPr lang="en-US" sz="2000" b="1" dirty="0"/>
              <a:t>All CSS Background Properties</a:t>
            </a:r>
          </a:p>
          <a:p>
            <a:r>
              <a:rPr lang="en-US" sz="1400" dirty="0"/>
              <a:t>The number in the "CSS" column indicates in which CSS version the property is defined (CSS1 or CSS2).</a:t>
            </a:r>
          </a:p>
          <a:p>
            <a:endParaRPr lang="en-US" dirty="0"/>
          </a:p>
        </p:txBody>
      </p:sp>
      <p:graphicFrame>
        <p:nvGraphicFramePr>
          <p:cNvPr id="4" name="Table 3"/>
          <p:cNvGraphicFramePr>
            <a:graphicFrameLocks noGrp="1"/>
          </p:cNvGraphicFramePr>
          <p:nvPr/>
        </p:nvGraphicFramePr>
        <p:xfrm>
          <a:off x="381000" y="2428240"/>
          <a:ext cx="8305799" cy="39725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457199">
                  <a:extLst>
                    <a:ext uri="{9D8B030D-6E8A-4147-A177-3AD203B41FA5}">
                      <a16:colId xmlns:a16="http://schemas.microsoft.com/office/drawing/2014/main" val="20003"/>
                    </a:ext>
                  </a:extLst>
                </a:gridCol>
              </a:tblGrid>
              <a:tr h="370840">
                <a:tc>
                  <a:txBody>
                    <a:bodyPr/>
                    <a:lstStyle/>
                    <a:p>
                      <a:pPr algn="l"/>
                      <a:r>
                        <a:rPr lang="en-US" sz="1200" dirty="0"/>
                        <a:t>Property</a:t>
                      </a:r>
                    </a:p>
                  </a:txBody>
                  <a:tcPr anchor="ctr"/>
                </a:tc>
                <a:tc>
                  <a:txBody>
                    <a:bodyPr/>
                    <a:lstStyle/>
                    <a:p>
                      <a:pPr algn="l"/>
                      <a:r>
                        <a:rPr lang="en-US" sz="1200"/>
                        <a:t>Description</a:t>
                      </a:r>
                    </a:p>
                  </a:txBody>
                  <a:tcPr anchor="ctr"/>
                </a:tc>
                <a:tc>
                  <a:txBody>
                    <a:bodyPr/>
                    <a:lstStyle/>
                    <a:p>
                      <a:pPr algn="l"/>
                      <a:r>
                        <a:rPr lang="en-US" sz="1200" dirty="0"/>
                        <a:t>Values</a:t>
                      </a:r>
                    </a:p>
                  </a:txBody>
                  <a:tcPr anchor="ctr"/>
                </a:tc>
                <a:tc>
                  <a:txBody>
                    <a:bodyPr/>
                    <a:lstStyle/>
                    <a:p>
                      <a:pPr algn="l"/>
                      <a:r>
                        <a:rPr lang="en-US" sz="1200"/>
                        <a:t>CSS</a:t>
                      </a:r>
                    </a:p>
                  </a:txBody>
                  <a:tcPr anchor="ctr"/>
                </a:tc>
                <a:extLst>
                  <a:ext uri="{0D108BD9-81ED-4DB2-BD59-A6C34878D82A}">
                    <a16:rowId xmlns:a16="http://schemas.microsoft.com/office/drawing/2014/main" val="10000"/>
                  </a:ext>
                </a:extLst>
              </a:tr>
              <a:tr h="370840">
                <a:tc>
                  <a:txBody>
                    <a:bodyPr/>
                    <a:lstStyle/>
                    <a:p>
                      <a:r>
                        <a:rPr lang="en-US" sz="1400" dirty="0"/>
                        <a:t>background</a:t>
                      </a:r>
                    </a:p>
                  </a:txBody>
                  <a:tcPr anchor="ctr"/>
                </a:tc>
                <a:tc>
                  <a:txBody>
                    <a:bodyPr/>
                    <a:lstStyle/>
                    <a:p>
                      <a:r>
                        <a:rPr lang="en-US" sz="1400" dirty="0"/>
                        <a:t>Sets all the background properties in one declaration</a:t>
                      </a:r>
                    </a:p>
                  </a:txBody>
                  <a:tcPr anchor="ctr"/>
                </a:tc>
                <a:tc>
                  <a:txBody>
                    <a:bodyPr/>
                    <a:lstStyle/>
                    <a:p>
                      <a:r>
                        <a:rPr lang="en-US" sz="1400" i="1" dirty="0"/>
                        <a:t>background-color, background-image, background-repeat , background-attachment,</a:t>
                      </a:r>
                      <a:r>
                        <a:rPr lang="en-US" sz="1400" i="1" baseline="0" dirty="0"/>
                        <a:t> </a:t>
                      </a:r>
                      <a:r>
                        <a:rPr lang="en-US" sz="1400" i="1" dirty="0"/>
                        <a:t>background-position, </a:t>
                      </a:r>
                      <a:r>
                        <a:rPr lang="en-US" sz="1400" dirty="0"/>
                        <a:t>inherit</a:t>
                      </a:r>
                    </a:p>
                  </a:txBody>
                  <a:tcPr anchor="ctr"/>
                </a:tc>
                <a:tc>
                  <a:txBody>
                    <a:bodyPr/>
                    <a:lstStyle/>
                    <a:p>
                      <a:r>
                        <a:rPr lang="en-US" sz="1400"/>
                        <a:t>1</a:t>
                      </a:r>
                    </a:p>
                  </a:txBody>
                  <a:tcPr anchor="ctr"/>
                </a:tc>
                <a:extLst>
                  <a:ext uri="{0D108BD9-81ED-4DB2-BD59-A6C34878D82A}">
                    <a16:rowId xmlns:a16="http://schemas.microsoft.com/office/drawing/2014/main" val="10001"/>
                  </a:ext>
                </a:extLst>
              </a:tr>
              <a:tr h="370840">
                <a:tc>
                  <a:txBody>
                    <a:bodyPr/>
                    <a:lstStyle/>
                    <a:p>
                      <a:r>
                        <a:rPr lang="en-US" sz="1400" dirty="0"/>
                        <a:t>background-attachment</a:t>
                      </a:r>
                    </a:p>
                  </a:txBody>
                  <a:tcPr anchor="ctr"/>
                </a:tc>
                <a:tc>
                  <a:txBody>
                    <a:bodyPr/>
                    <a:lstStyle/>
                    <a:p>
                      <a:r>
                        <a:rPr lang="en-US" sz="1400" dirty="0"/>
                        <a:t>Sets whether a background image is fixed or scrolls with the rest of the page</a:t>
                      </a:r>
                    </a:p>
                  </a:txBody>
                  <a:tcPr anchor="ctr"/>
                </a:tc>
                <a:tc>
                  <a:txBody>
                    <a:bodyPr/>
                    <a:lstStyle/>
                    <a:p>
                      <a:r>
                        <a:rPr lang="en-US" sz="1400" dirty="0"/>
                        <a:t>Scroll, fixed, inherit</a:t>
                      </a:r>
                    </a:p>
                  </a:txBody>
                  <a:tcPr anchor="ctr"/>
                </a:tc>
                <a:tc>
                  <a:txBody>
                    <a:bodyPr/>
                    <a:lstStyle/>
                    <a:p>
                      <a:r>
                        <a:rPr lang="en-US" sz="1400"/>
                        <a:t>1</a:t>
                      </a:r>
                    </a:p>
                  </a:txBody>
                  <a:tcPr anchor="ctr"/>
                </a:tc>
                <a:extLst>
                  <a:ext uri="{0D108BD9-81ED-4DB2-BD59-A6C34878D82A}">
                    <a16:rowId xmlns:a16="http://schemas.microsoft.com/office/drawing/2014/main" val="10002"/>
                  </a:ext>
                </a:extLst>
              </a:tr>
              <a:tr h="370840">
                <a:tc>
                  <a:txBody>
                    <a:bodyPr/>
                    <a:lstStyle/>
                    <a:p>
                      <a:r>
                        <a:rPr lang="en-US" sz="1400" dirty="0"/>
                        <a:t>background-color</a:t>
                      </a:r>
                    </a:p>
                  </a:txBody>
                  <a:tcPr anchor="ctr"/>
                </a:tc>
                <a:tc>
                  <a:txBody>
                    <a:bodyPr/>
                    <a:lstStyle/>
                    <a:p>
                      <a:r>
                        <a:rPr lang="en-US" sz="1400" dirty="0"/>
                        <a:t>Sets the background color of an element</a:t>
                      </a:r>
                    </a:p>
                  </a:txBody>
                  <a:tcPr anchor="ctr"/>
                </a:tc>
                <a:tc>
                  <a:txBody>
                    <a:bodyPr/>
                    <a:lstStyle/>
                    <a:p>
                      <a:r>
                        <a:rPr lang="en-US" sz="1400" i="1" dirty="0"/>
                        <a:t>color-</a:t>
                      </a:r>
                      <a:r>
                        <a:rPr lang="en-US" sz="1400" i="1" dirty="0" err="1"/>
                        <a:t>rgb</a:t>
                      </a:r>
                      <a:r>
                        <a:rPr lang="en-US" sz="1400" i="1" dirty="0"/>
                        <a:t>, color-hex, color-name, </a:t>
                      </a:r>
                      <a:r>
                        <a:rPr lang="en-US" sz="1400" dirty="0"/>
                        <a:t>transparent, inherit</a:t>
                      </a:r>
                    </a:p>
                  </a:txBody>
                  <a:tcPr anchor="ctr"/>
                </a:tc>
                <a:tc>
                  <a:txBody>
                    <a:bodyPr/>
                    <a:lstStyle/>
                    <a:p>
                      <a:r>
                        <a:rPr lang="en-US" sz="1400"/>
                        <a:t>1</a:t>
                      </a:r>
                    </a:p>
                  </a:txBody>
                  <a:tcPr anchor="ctr"/>
                </a:tc>
                <a:extLst>
                  <a:ext uri="{0D108BD9-81ED-4DB2-BD59-A6C34878D82A}">
                    <a16:rowId xmlns:a16="http://schemas.microsoft.com/office/drawing/2014/main" val="10003"/>
                  </a:ext>
                </a:extLst>
              </a:tr>
              <a:tr h="370840">
                <a:tc>
                  <a:txBody>
                    <a:bodyPr/>
                    <a:lstStyle/>
                    <a:p>
                      <a:r>
                        <a:rPr lang="en-US" sz="1400" dirty="0"/>
                        <a:t>background-image</a:t>
                      </a:r>
                    </a:p>
                  </a:txBody>
                  <a:tcPr anchor="ctr"/>
                </a:tc>
                <a:tc>
                  <a:txBody>
                    <a:bodyPr/>
                    <a:lstStyle/>
                    <a:p>
                      <a:r>
                        <a:rPr lang="en-US" sz="1400" dirty="0"/>
                        <a:t>Sets the background image for an element</a:t>
                      </a:r>
                    </a:p>
                  </a:txBody>
                  <a:tcPr anchor="ctr"/>
                </a:tc>
                <a:tc>
                  <a:txBody>
                    <a:bodyPr/>
                    <a:lstStyle/>
                    <a:p>
                      <a:r>
                        <a:rPr lang="en-US" sz="1400" dirty="0" err="1"/>
                        <a:t>url</a:t>
                      </a:r>
                      <a:r>
                        <a:rPr lang="en-US" sz="1400" dirty="0"/>
                        <a:t>(</a:t>
                      </a:r>
                      <a:r>
                        <a:rPr lang="en-US" sz="1400" i="1" dirty="0"/>
                        <a:t>URL</a:t>
                      </a:r>
                      <a:r>
                        <a:rPr lang="en-US" sz="1400" dirty="0"/>
                        <a:t>), none, inherit</a:t>
                      </a:r>
                    </a:p>
                  </a:txBody>
                  <a:tcPr anchor="ctr"/>
                </a:tc>
                <a:tc>
                  <a:txBody>
                    <a:bodyPr/>
                    <a:lstStyle/>
                    <a:p>
                      <a:r>
                        <a:rPr lang="en-US" sz="1400"/>
                        <a:t>1</a:t>
                      </a:r>
                    </a:p>
                  </a:txBody>
                  <a:tcPr anchor="ctr"/>
                </a:tc>
                <a:extLst>
                  <a:ext uri="{0D108BD9-81ED-4DB2-BD59-A6C34878D82A}">
                    <a16:rowId xmlns:a16="http://schemas.microsoft.com/office/drawing/2014/main" val="10004"/>
                  </a:ext>
                </a:extLst>
              </a:tr>
              <a:tr h="370840">
                <a:tc>
                  <a:txBody>
                    <a:bodyPr/>
                    <a:lstStyle/>
                    <a:p>
                      <a:r>
                        <a:rPr lang="en-US" sz="1400" dirty="0"/>
                        <a:t>background-position</a:t>
                      </a:r>
                    </a:p>
                  </a:txBody>
                  <a:tcPr anchor="ctr"/>
                </a:tc>
                <a:tc>
                  <a:txBody>
                    <a:bodyPr/>
                    <a:lstStyle/>
                    <a:p>
                      <a:r>
                        <a:rPr lang="en-US" sz="1400" dirty="0"/>
                        <a:t>Sets the starting position of a background image</a:t>
                      </a:r>
                    </a:p>
                  </a:txBody>
                  <a:tcPr anchor="ctr"/>
                </a:tc>
                <a:tc>
                  <a:txBody>
                    <a:bodyPr/>
                    <a:lstStyle/>
                    <a:p>
                      <a:r>
                        <a:rPr lang="en-US" sz="1400" dirty="0"/>
                        <a:t>left top, left center, left bottom</a:t>
                      </a:r>
                      <a:br>
                        <a:rPr lang="en-US" sz="1400" dirty="0"/>
                      </a:br>
                      <a:r>
                        <a:rPr lang="en-US" sz="1400" dirty="0"/>
                        <a:t>right top, right center, right bottom</a:t>
                      </a:r>
                      <a:br>
                        <a:rPr lang="en-US" sz="1400" dirty="0"/>
                      </a:br>
                      <a:r>
                        <a:rPr lang="en-US" sz="1400" dirty="0"/>
                        <a:t>center top, center </a:t>
                      </a:r>
                      <a:r>
                        <a:rPr lang="en-US" sz="1400" dirty="0" err="1"/>
                        <a:t>center</a:t>
                      </a:r>
                      <a:r>
                        <a:rPr lang="en-US" sz="1400" dirty="0"/>
                        <a:t>, center bottom</a:t>
                      </a:r>
                      <a:br>
                        <a:rPr lang="en-US" sz="1400" dirty="0"/>
                      </a:br>
                      <a:r>
                        <a:rPr lang="en-US" sz="1400" i="1" dirty="0"/>
                        <a:t>x% y%, </a:t>
                      </a:r>
                      <a:r>
                        <a:rPr lang="en-US" sz="1400" i="1" dirty="0" err="1"/>
                        <a:t>xpos</a:t>
                      </a:r>
                      <a:r>
                        <a:rPr lang="en-US" sz="1400" i="1" dirty="0"/>
                        <a:t> </a:t>
                      </a:r>
                      <a:r>
                        <a:rPr lang="en-US" sz="1400" i="1" dirty="0" err="1"/>
                        <a:t>ypos</a:t>
                      </a:r>
                      <a:r>
                        <a:rPr lang="en-US" sz="1400" i="1" dirty="0"/>
                        <a:t>, </a:t>
                      </a:r>
                      <a:r>
                        <a:rPr lang="en-US" sz="1400" dirty="0"/>
                        <a:t>inherit</a:t>
                      </a:r>
                    </a:p>
                  </a:txBody>
                  <a:tcPr anchor="ctr"/>
                </a:tc>
                <a:tc>
                  <a:txBody>
                    <a:bodyPr/>
                    <a:lstStyle/>
                    <a:p>
                      <a:r>
                        <a:rPr lang="en-US" sz="1400"/>
                        <a:t>1</a:t>
                      </a:r>
                    </a:p>
                  </a:txBody>
                  <a:tcPr anchor="ctr"/>
                </a:tc>
                <a:extLst>
                  <a:ext uri="{0D108BD9-81ED-4DB2-BD59-A6C34878D82A}">
                    <a16:rowId xmlns:a16="http://schemas.microsoft.com/office/drawing/2014/main" val="10005"/>
                  </a:ext>
                </a:extLst>
              </a:tr>
              <a:tr h="370840">
                <a:tc>
                  <a:txBody>
                    <a:bodyPr/>
                    <a:lstStyle/>
                    <a:p>
                      <a:r>
                        <a:rPr lang="en-US" sz="1400" dirty="0"/>
                        <a:t>background-repeat</a:t>
                      </a:r>
                    </a:p>
                  </a:txBody>
                  <a:tcPr anchor="ctr"/>
                </a:tc>
                <a:tc>
                  <a:txBody>
                    <a:bodyPr/>
                    <a:lstStyle/>
                    <a:p>
                      <a:r>
                        <a:rPr lang="en-US" sz="1400"/>
                        <a:t>Sets if/how a background image will be repeated</a:t>
                      </a:r>
                    </a:p>
                  </a:txBody>
                  <a:tcPr anchor="ctr"/>
                </a:tc>
                <a:tc>
                  <a:txBody>
                    <a:bodyPr/>
                    <a:lstStyle/>
                    <a:p>
                      <a:r>
                        <a:rPr lang="en-US" sz="1400" dirty="0"/>
                        <a:t>Repeat, repeat-x, repeat-y, no-repeat, inherit</a:t>
                      </a:r>
                    </a:p>
                  </a:txBody>
                  <a:tcPr anchor="ctr"/>
                </a:tc>
                <a:tc>
                  <a:txBody>
                    <a:bodyPr/>
                    <a:lstStyle/>
                    <a:p>
                      <a:r>
                        <a:rPr lang="en-US" sz="1400" dirty="0"/>
                        <a:t>1</a:t>
                      </a:r>
                    </a:p>
                  </a:txBody>
                  <a:tcPr anchor="ctr"/>
                </a:tc>
                <a:extLst>
                  <a:ext uri="{0D108BD9-81ED-4DB2-BD59-A6C34878D82A}">
                    <a16:rowId xmlns:a16="http://schemas.microsoft.com/office/drawing/2014/main" val="10006"/>
                  </a:ext>
                </a:extLst>
              </a:tr>
            </a:tbl>
          </a:graphicData>
        </a:graphic>
      </p:graphicFrame>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Text</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dirty="0"/>
              <a:t>Text Color</a:t>
            </a:r>
          </a:p>
          <a:p>
            <a:pPr>
              <a:buNone/>
            </a:pPr>
            <a:r>
              <a:rPr lang="en-US" dirty="0"/>
              <a:t>The color property is used to set the color of the text. The color can be specified by:</a:t>
            </a:r>
          </a:p>
          <a:p>
            <a:pPr lvl="1"/>
            <a:r>
              <a:rPr lang="en-US" dirty="0"/>
              <a:t>name - a color name, like "red"</a:t>
            </a:r>
          </a:p>
          <a:p>
            <a:pPr lvl="1"/>
            <a:r>
              <a:rPr lang="en-US" dirty="0"/>
              <a:t>RGB - an RGB value, like "</a:t>
            </a:r>
            <a:r>
              <a:rPr lang="en-US" dirty="0" err="1"/>
              <a:t>rgb</a:t>
            </a:r>
            <a:r>
              <a:rPr lang="en-US" dirty="0"/>
              <a:t>(255,0,0)"</a:t>
            </a:r>
          </a:p>
          <a:p>
            <a:pPr lvl="1"/>
            <a:r>
              <a:rPr lang="en-US" dirty="0"/>
              <a:t>Hex - a hex value, like "#ff0000"</a:t>
            </a:r>
          </a:p>
          <a:p>
            <a:pPr>
              <a:buNone/>
            </a:pPr>
            <a:r>
              <a:rPr lang="en-US" dirty="0"/>
              <a:t>The default color for a page is defined in the body selector.</a:t>
            </a:r>
          </a:p>
          <a:p>
            <a:pPr>
              <a:buNone/>
            </a:pPr>
            <a:r>
              <a:rPr lang="en-US" b="1" dirty="0">
                <a:hlinkClick r:id="rId2" action="ppaction://hlinkfile"/>
              </a:rPr>
              <a:t>Example</a:t>
            </a:r>
            <a:endParaRPr lang="en-US" b="1" dirty="0"/>
          </a:p>
          <a:p>
            <a:pPr lvl="1">
              <a:buNone/>
            </a:pPr>
            <a:r>
              <a:rPr lang="en-US" dirty="0"/>
              <a:t>	body {</a:t>
            </a:r>
            <a:r>
              <a:rPr lang="en-US" dirty="0" err="1"/>
              <a:t>color:blue</a:t>
            </a:r>
            <a:r>
              <a:rPr lang="en-US" dirty="0"/>
              <a:t>;}</a:t>
            </a:r>
            <a:br>
              <a:rPr lang="en-US" dirty="0"/>
            </a:br>
            <a:r>
              <a:rPr lang="en-US" dirty="0"/>
              <a:t>h1 {color:#00ff00;}</a:t>
            </a:r>
            <a:br>
              <a:rPr lang="en-US" dirty="0"/>
            </a:br>
            <a:r>
              <a:rPr lang="en-US" dirty="0"/>
              <a:t>h2 {</a:t>
            </a:r>
            <a:r>
              <a:rPr lang="en-US" dirty="0" err="1"/>
              <a:t>color:rgb</a:t>
            </a:r>
            <a:r>
              <a:rPr lang="en-US" dirty="0"/>
              <a:t>(255,0,0);} </a:t>
            </a:r>
          </a:p>
          <a:p>
            <a:pPr lvl="1">
              <a:buNone/>
            </a:pPr>
            <a:endParaRPr lang="en-US" dirty="0"/>
          </a:p>
          <a:p>
            <a:r>
              <a:rPr lang="en-US" dirty="0"/>
              <a:t>For W3C-compliant CSS: If you define the color property, you must also define the background-color property. </a:t>
            </a:r>
          </a:p>
          <a:p>
            <a:endParaRPr lang="en-US"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Text</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dirty="0"/>
              <a:t>Text Alignment</a:t>
            </a:r>
          </a:p>
          <a:p>
            <a:pPr>
              <a:buNone/>
            </a:pPr>
            <a:endParaRPr lang="en-US" b="1" dirty="0"/>
          </a:p>
          <a:p>
            <a:r>
              <a:rPr lang="en-US" dirty="0"/>
              <a:t>The text-align property is used to set the horizontal alignment of a text.</a:t>
            </a:r>
          </a:p>
          <a:p>
            <a:endParaRPr lang="en-US" dirty="0"/>
          </a:p>
          <a:p>
            <a:r>
              <a:rPr lang="en-US" dirty="0"/>
              <a:t>Text can be centered, or aligned to the left or right, or justified.</a:t>
            </a:r>
          </a:p>
          <a:p>
            <a:endParaRPr lang="en-US" dirty="0"/>
          </a:p>
          <a:p>
            <a:r>
              <a:rPr lang="en-US" dirty="0"/>
              <a:t>When text-align is set to "justify", each line is stretched so that every line has equal width, and the left and right margins are straight (like in magazines and newspapers).</a:t>
            </a:r>
          </a:p>
          <a:p>
            <a:endParaRPr lang="en-US" dirty="0"/>
          </a:p>
          <a:p>
            <a:pPr>
              <a:buNone/>
            </a:pPr>
            <a:r>
              <a:rPr lang="en-US" b="1" dirty="0">
                <a:hlinkClick r:id="rId2" action="ppaction://hlinkfile"/>
              </a:rPr>
              <a:t>Example</a:t>
            </a:r>
            <a:endParaRPr lang="en-US" b="1" dirty="0"/>
          </a:p>
          <a:p>
            <a:pPr lvl="1">
              <a:buNone/>
            </a:pPr>
            <a:r>
              <a:rPr lang="en-US" dirty="0"/>
              <a:t>	h1 {text-</a:t>
            </a:r>
            <a:r>
              <a:rPr lang="en-US" dirty="0" err="1"/>
              <a:t>align:center</a:t>
            </a:r>
            <a:r>
              <a:rPr lang="en-US" dirty="0"/>
              <a:t>;}</a:t>
            </a:r>
            <a:br>
              <a:rPr lang="en-US" dirty="0"/>
            </a:br>
            <a:r>
              <a:rPr lang="en-US" dirty="0" err="1"/>
              <a:t>p.date</a:t>
            </a:r>
            <a:r>
              <a:rPr lang="en-US" dirty="0"/>
              <a:t> {text-</a:t>
            </a:r>
            <a:r>
              <a:rPr lang="en-US" dirty="0" err="1"/>
              <a:t>align:right</a:t>
            </a:r>
            <a:r>
              <a:rPr lang="en-US" dirty="0"/>
              <a:t>;}</a:t>
            </a:r>
            <a:br>
              <a:rPr lang="en-US" dirty="0"/>
            </a:br>
            <a:r>
              <a:rPr lang="en-US" dirty="0" err="1"/>
              <a:t>p.main</a:t>
            </a:r>
            <a:r>
              <a:rPr lang="en-US" dirty="0"/>
              <a:t> {text-</a:t>
            </a:r>
            <a:r>
              <a:rPr lang="en-US" dirty="0" err="1"/>
              <a:t>align:justify</a:t>
            </a:r>
            <a:r>
              <a:rPr lang="en-US" dirty="0"/>
              <a:t>;} </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Introduction</a:t>
            </a:r>
          </a:p>
        </p:txBody>
      </p:sp>
      <p:sp>
        <p:nvSpPr>
          <p:cNvPr id="3" name="Content Placeholder 2"/>
          <p:cNvSpPr>
            <a:spLocks noGrp="1"/>
          </p:cNvSpPr>
          <p:nvPr>
            <p:ph sz="quarter" idx="1"/>
          </p:nvPr>
        </p:nvSpPr>
        <p:spPr/>
        <p:txBody>
          <a:bodyPr>
            <a:normAutofit fontScale="85000" lnSpcReduction="20000"/>
          </a:bodyPr>
          <a:lstStyle/>
          <a:p>
            <a:pPr>
              <a:buNone/>
            </a:pPr>
            <a:r>
              <a:rPr lang="en-US" b="1" dirty="0"/>
              <a:t>Styles Solved a Big Problem</a:t>
            </a:r>
          </a:p>
          <a:p>
            <a:r>
              <a:rPr lang="en-US" dirty="0"/>
              <a:t>HTML was never intended to contain tags for formatting a document.</a:t>
            </a:r>
          </a:p>
          <a:p>
            <a:r>
              <a:rPr lang="en-US" dirty="0"/>
              <a:t>HTML was intended to define the content of a document, like:</a:t>
            </a:r>
          </a:p>
          <a:p>
            <a:pPr lvl="1">
              <a:buNone/>
            </a:pPr>
            <a:r>
              <a:rPr lang="en-US" dirty="0"/>
              <a:t>	&lt;h1&gt;This is a heading&lt;/h1&gt;</a:t>
            </a:r>
          </a:p>
          <a:p>
            <a:pPr lvl="1">
              <a:buNone/>
            </a:pPr>
            <a:r>
              <a:rPr lang="en-US" dirty="0"/>
              <a:t>	&lt;p&gt;This is a paragraph.&lt;/p&gt;</a:t>
            </a:r>
          </a:p>
          <a:p>
            <a:r>
              <a:rPr lang="en-US" dirty="0"/>
              <a:t>When tags like &lt;font&gt;, and color attributes were added to the HTML 3.2 specification, it started a nightmare for web developers. Development of large web sites, where fonts and color information were added to every single page, became a long and expensive process.</a:t>
            </a:r>
          </a:p>
          <a:p>
            <a:r>
              <a:rPr lang="en-US" dirty="0"/>
              <a:t>To solve this problem, the World Wide Web Consortium (W3C) created CSS.</a:t>
            </a:r>
          </a:p>
          <a:p>
            <a:r>
              <a:rPr lang="en-US" dirty="0"/>
              <a:t>In HTML 4.0, all formatting could be removed from the HTML document, and stored in a separate CSS file.</a:t>
            </a:r>
          </a:p>
          <a:p>
            <a:r>
              <a:rPr lang="en-US" dirty="0"/>
              <a:t>All browsers support CSS today.</a:t>
            </a:r>
          </a:p>
          <a:p>
            <a:endParaRPr lang="en-US" dirty="0"/>
          </a:p>
          <a:p>
            <a:endParaRPr lang="en-US"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Text</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b="1" dirty="0"/>
              <a:t>Text Decoration</a:t>
            </a:r>
          </a:p>
          <a:p>
            <a:r>
              <a:rPr lang="en-US" dirty="0"/>
              <a:t>The text-decoration property is used to set or remove decorations from text.</a:t>
            </a:r>
          </a:p>
          <a:p>
            <a:r>
              <a:rPr lang="en-US" dirty="0"/>
              <a:t>The text-decoration property is mostly used to remove underlines from links for design purposes:</a:t>
            </a:r>
          </a:p>
          <a:p>
            <a:pPr>
              <a:buNone/>
            </a:pPr>
            <a:r>
              <a:rPr lang="en-US" b="1" dirty="0">
                <a:hlinkClick r:id="rId2" action="ppaction://hlinkfile"/>
              </a:rPr>
              <a:t>Example</a:t>
            </a:r>
            <a:endParaRPr lang="en-US" b="1" dirty="0"/>
          </a:p>
          <a:p>
            <a:pPr lvl="1">
              <a:buNone/>
            </a:pPr>
            <a:r>
              <a:rPr lang="en-US" dirty="0"/>
              <a:t>	a {text-</a:t>
            </a:r>
            <a:r>
              <a:rPr lang="en-US" dirty="0" err="1"/>
              <a:t>decoration:none</a:t>
            </a:r>
            <a:r>
              <a:rPr lang="en-US" dirty="0"/>
              <a:t>;} </a:t>
            </a:r>
          </a:p>
          <a:p>
            <a:pPr>
              <a:buNone/>
            </a:pPr>
            <a:endParaRPr lang="en-US" dirty="0"/>
          </a:p>
          <a:p>
            <a:r>
              <a:rPr lang="en-US" dirty="0"/>
              <a:t>It can also be used to decorate text:</a:t>
            </a:r>
          </a:p>
          <a:p>
            <a:pPr>
              <a:buNone/>
            </a:pPr>
            <a:r>
              <a:rPr lang="en-US" b="1" dirty="0">
                <a:hlinkClick r:id="rId3" action="ppaction://hlinkfile"/>
              </a:rPr>
              <a:t>Example</a:t>
            </a:r>
            <a:endParaRPr lang="en-US" b="1" dirty="0"/>
          </a:p>
          <a:p>
            <a:pPr lvl="1">
              <a:buNone/>
            </a:pPr>
            <a:r>
              <a:rPr lang="en-US" dirty="0"/>
              <a:t>	h1 {text-</a:t>
            </a:r>
            <a:r>
              <a:rPr lang="en-US" dirty="0" err="1"/>
              <a:t>decoration:overline</a:t>
            </a:r>
            <a:r>
              <a:rPr lang="en-US" dirty="0"/>
              <a:t>;}</a:t>
            </a:r>
            <a:br>
              <a:rPr lang="en-US" dirty="0"/>
            </a:br>
            <a:r>
              <a:rPr lang="en-US" dirty="0"/>
              <a:t>h2 {text-</a:t>
            </a:r>
            <a:r>
              <a:rPr lang="en-US" dirty="0" err="1"/>
              <a:t>decoration:line</a:t>
            </a:r>
            <a:r>
              <a:rPr lang="en-US" dirty="0"/>
              <a:t>-through;}</a:t>
            </a:r>
            <a:br>
              <a:rPr lang="en-US" dirty="0"/>
            </a:br>
            <a:r>
              <a:rPr lang="en-US" dirty="0"/>
              <a:t>h3 {text-</a:t>
            </a:r>
            <a:r>
              <a:rPr lang="en-US" dirty="0" err="1"/>
              <a:t>decoration:underline</a:t>
            </a:r>
            <a:r>
              <a:rPr lang="en-US" dirty="0"/>
              <a:t>;}</a:t>
            </a:r>
            <a:br>
              <a:rPr lang="en-US" dirty="0"/>
            </a:br>
            <a:r>
              <a:rPr lang="en-US" dirty="0"/>
              <a:t>h4 {text-</a:t>
            </a:r>
            <a:r>
              <a:rPr lang="en-US" dirty="0" err="1"/>
              <a:t>decoration:blink</a:t>
            </a:r>
            <a:r>
              <a:rPr lang="en-US" dirty="0"/>
              <a:t>;} </a:t>
            </a:r>
          </a:p>
          <a:p>
            <a:r>
              <a:rPr lang="en-US" dirty="0"/>
              <a:t>It is not recommended to underline text that is not a link, as this often confuses users.</a:t>
            </a:r>
          </a:p>
          <a:p>
            <a:endParaRPr lang="en-US"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Text</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b="1" dirty="0"/>
              <a:t>Text Transformation</a:t>
            </a:r>
          </a:p>
          <a:p>
            <a:r>
              <a:rPr lang="en-US" dirty="0"/>
              <a:t>The text-transform property is used to specify uppercase and lowercase letters in a text.</a:t>
            </a:r>
          </a:p>
          <a:p>
            <a:r>
              <a:rPr lang="en-US" dirty="0"/>
              <a:t>It can be used to turn everything into uppercase or lowercase letters, or capitalize the first letter of each word.</a:t>
            </a:r>
          </a:p>
          <a:p>
            <a:pPr>
              <a:buNone/>
            </a:pPr>
            <a:r>
              <a:rPr lang="en-US" b="1" dirty="0">
                <a:hlinkClick r:id="rId2" action="ppaction://hlinkfile"/>
              </a:rPr>
              <a:t>Example</a:t>
            </a:r>
            <a:endParaRPr lang="en-US" b="1" dirty="0"/>
          </a:p>
          <a:p>
            <a:pPr lvl="1">
              <a:buNone/>
            </a:pPr>
            <a:r>
              <a:rPr lang="en-US" dirty="0"/>
              <a:t>	</a:t>
            </a:r>
            <a:r>
              <a:rPr lang="en-US" dirty="0" err="1"/>
              <a:t>p.uppercase</a:t>
            </a:r>
            <a:r>
              <a:rPr lang="en-US" dirty="0"/>
              <a:t> {text-</a:t>
            </a:r>
            <a:r>
              <a:rPr lang="en-US" dirty="0" err="1"/>
              <a:t>transform:uppercase</a:t>
            </a:r>
            <a:r>
              <a:rPr lang="en-US" dirty="0"/>
              <a:t>;}</a:t>
            </a:r>
            <a:br>
              <a:rPr lang="en-US" dirty="0"/>
            </a:br>
            <a:r>
              <a:rPr lang="en-US" dirty="0" err="1"/>
              <a:t>p.lowercase</a:t>
            </a:r>
            <a:r>
              <a:rPr lang="en-US" dirty="0"/>
              <a:t> {text-</a:t>
            </a:r>
            <a:r>
              <a:rPr lang="en-US" dirty="0" err="1"/>
              <a:t>transform:lowercase</a:t>
            </a:r>
            <a:r>
              <a:rPr lang="en-US" dirty="0"/>
              <a:t>;}</a:t>
            </a:r>
            <a:br>
              <a:rPr lang="en-US" dirty="0"/>
            </a:br>
            <a:r>
              <a:rPr lang="en-US" dirty="0" err="1"/>
              <a:t>p.capitalize</a:t>
            </a:r>
            <a:r>
              <a:rPr lang="en-US" dirty="0"/>
              <a:t> {text-</a:t>
            </a:r>
            <a:r>
              <a:rPr lang="en-US" dirty="0" err="1"/>
              <a:t>transform:capitalize</a:t>
            </a:r>
            <a:r>
              <a:rPr lang="en-US" dirty="0"/>
              <a:t>;}</a:t>
            </a:r>
          </a:p>
          <a:p>
            <a:pPr>
              <a:buNone/>
            </a:pPr>
            <a:endParaRPr lang="en-US" dirty="0"/>
          </a:p>
          <a:p>
            <a:pPr>
              <a:buNone/>
            </a:pPr>
            <a:r>
              <a:rPr lang="en-US" b="1" dirty="0"/>
              <a:t>Text Indentation</a:t>
            </a:r>
          </a:p>
          <a:p>
            <a:r>
              <a:rPr lang="en-US" dirty="0"/>
              <a:t>The text-indentation property is used to specify the indentation of the first line of a text.</a:t>
            </a:r>
          </a:p>
          <a:p>
            <a:pPr>
              <a:buNone/>
            </a:pPr>
            <a:r>
              <a:rPr lang="en-US" b="1" dirty="0">
                <a:hlinkClick r:id="rId3" action="ppaction://hlinkfile"/>
              </a:rPr>
              <a:t>Example</a:t>
            </a:r>
            <a:endParaRPr lang="en-US" b="1" dirty="0"/>
          </a:p>
          <a:p>
            <a:pPr lvl="1">
              <a:buNone/>
            </a:pPr>
            <a:r>
              <a:rPr lang="en-US" dirty="0"/>
              <a:t>	p {text-indent:50px;} </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Text</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b="1" dirty="0"/>
              <a:t>More Examples</a:t>
            </a:r>
          </a:p>
          <a:p>
            <a:r>
              <a:rPr lang="en-US" dirty="0">
                <a:hlinkClick r:id="rId2" action="ppaction://hlinkfile"/>
              </a:rPr>
              <a:t>Specify the space between characters</a:t>
            </a:r>
            <a:br>
              <a:rPr lang="en-US" dirty="0"/>
            </a:br>
            <a:r>
              <a:rPr lang="en-US" dirty="0"/>
              <a:t>This example demonstrates how to increase or decrease the space between characters.</a:t>
            </a:r>
          </a:p>
          <a:p>
            <a:r>
              <a:rPr lang="en-US" dirty="0">
                <a:hlinkClick r:id="rId3" action="ppaction://hlinkfile"/>
              </a:rPr>
              <a:t>Specify the space between lines</a:t>
            </a:r>
            <a:br>
              <a:rPr lang="en-US" dirty="0"/>
            </a:br>
            <a:r>
              <a:rPr lang="en-US" dirty="0"/>
              <a:t>This example demonstrates how to specify the space between the lines in a paragraph.</a:t>
            </a:r>
          </a:p>
          <a:p>
            <a:r>
              <a:rPr lang="en-US" dirty="0">
                <a:hlinkClick r:id="rId4" action="ppaction://hlinkfile"/>
              </a:rPr>
              <a:t>Set the text direction of an element</a:t>
            </a:r>
            <a:br>
              <a:rPr lang="en-US" dirty="0"/>
            </a:br>
            <a:r>
              <a:rPr lang="en-US" dirty="0"/>
              <a:t>This example demonstrates how to change the text direction of an element.</a:t>
            </a:r>
          </a:p>
          <a:p>
            <a:r>
              <a:rPr lang="en-US" dirty="0">
                <a:hlinkClick r:id="rId5" action="ppaction://hlinkfile"/>
              </a:rPr>
              <a:t>Increase the white space between words</a:t>
            </a:r>
            <a:br>
              <a:rPr lang="en-US" dirty="0"/>
            </a:br>
            <a:r>
              <a:rPr lang="en-US" dirty="0"/>
              <a:t>This example demonstrates how to increase the white space between words in a paragraph.</a:t>
            </a:r>
          </a:p>
          <a:p>
            <a:r>
              <a:rPr lang="en-US" dirty="0">
                <a:hlinkClick r:id="rId6" action="ppaction://hlinkfile"/>
              </a:rPr>
              <a:t>Disable text wrapping inside an element</a:t>
            </a:r>
            <a:br>
              <a:rPr lang="en-US" dirty="0"/>
            </a:br>
            <a:r>
              <a:rPr lang="en-US" dirty="0"/>
              <a:t>This example demonstrates how to disable text wrapping inside an element.</a:t>
            </a:r>
          </a:p>
          <a:p>
            <a:r>
              <a:rPr lang="en-US" dirty="0">
                <a:hlinkClick r:id="rId7" action="ppaction://hlinkfile"/>
              </a:rPr>
              <a:t>Vertical alignment of an image</a:t>
            </a:r>
            <a:br>
              <a:rPr lang="en-US" dirty="0"/>
            </a:br>
            <a:r>
              <a:rPr lang="en-US" dirty="0"/>
              <a:t>This example demonstrates how to set the vertical align of an image in a text.</a:t>
            </a:r>
          </a:p>
          <a:p>
            <a:endParaRPr lang="en-US"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Text</a:t>
            </a:r>
            <a:endParaRPr lang="en-US" dirty="0"/>
          </a:p>
        </p:txBody>
      </p:sp>
      <p:sp>
        <p:nvSpPr>
          <p:cNvPr id="3" name="Content Placeholder 2"/>
          <p:cNvSpPr>
            <a:spLocks noGrp="1"/>
          </p:cNvSpPr>
          <p:nvPr>
            <p:ph sz="quarter" idx="1"/>
          </p:nvPr>
        </p:nvSpPr>
        <p:spPr/>
        <p:txBody>
          <a:bodyPr/>
          <a:lstStyle/>
          <a:p>
            <a:pPr>
              <a:buNone/>
            </a:pPr>
            <a:r>
              <a:rPr lang="en-US" sz="2000" b="1" dirty="0"/>
              <a:t>All CSS Text Properties</a:t>
            </a:r>
          </a:p>
        </p:txBody>
      </p:sp>
      <p:graphicFrame>
        <p:nvGraphicFramePr>
          <p:cNvPr id="4" name="Table 3"/>
          <p:cNvGraphicFramePr>
            <a:graphicFrameLocks noGrp="1"/>
          </p:cNvGraphicFramePr>
          <p:nvPr/>
        </p:nvGraphicFramePr>
        <p:xfrm>
          <a:off x="152400" y="1828800"/>
          <a:ext cx="8839200" cy="48209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70840">
                <a:tc>
                  <a:txBody>
                    <a:bodyPr/>
                    <a:lstStyle/>
                    <a:p>
                      <a:pPr algn="l"/>
                      <a:r>
                        <a:rPr lang="en-US" sz="1200" dirty="0"/>
                        <a:t>Property</a:t>
                      </a:r>
                    </a:p>
                  </a:txBody>
                  <a:tcPr anchor="ctr"/>
                </a:tc>
                <a:tc>
                  <a:txBody>
                    <a:bodyPr/>
                    <a:lstStyle/>
                    <a:p>
                      <a:pPr algn="l"/>
                      <a:r>
                        <a:rPr lang="en-US" sz="1200" dirty="0"/>
                        <a:t>Description</a:t>
                      </a:r>
                    </a:p>
                  </a:txBody>
                  <a:tcPr anchor="ctr"/>
                </a:tc>
                <a:tc>
                  <a:txBody>
                    <a:bodyPr/>
                    <a:lstStyle/>
                    <a:p>
                      <a:pPr algn="l"/>
                      <a:r>
                        <a:rPr lang="en-US" sz="1200" dirty="0"/>
                        <a:t>Values</a:t>
                      </a:r>
                    </a:p>
                  </a:txBody>
                  <a:tcPr anchor="ctr"/>
                </a:tc>
                <a:tc>
                  <a:txBody>
                    <a:bodyPr/>
                    <a:lstStyle/>
                    <a:p>
                      <a:pPr algn="l"/>
                      <a:r>
                        <a:rPr lang="en-US" sz="1200"/>
                        <a:t>CSS</a:t>
                      </a:r>
                    </a:p>
                  </a:txBody>
                  <a:tcPr anchor="ctr"/>
                </a:tc>
                <a:extLst>
                  <a:ext uri="{0D108BD9-81ED-4DB2-BD59-A6C34878D82A}">
                    <a16:rowId xmlns:a16="http://schemas.microsoft.com/office/drawing/2014/main" val="10000"/>
                  </a:ext>
                </a:extLst>
              </a:tr>
              <a:tr h="370840">
                <a:tc>
                  <a:txBody>
                    <a:bodyPr/>
                    <a:lstStyle/>
                    <a:p>
                      <a:r>
                        <a:rPr lang="en-US" sz="1200" dirty="0"/>
                        <a:t>color</a:t>
                      </a:r>
                    </a:p>
                  </a:txBody>
                  <a:tcPr anchor="ctr"/>
                </a:tc>
                <a:tc>
                  <a:txBody>
                    <a:bodyPr/>
                    <a:lstStyle/>
                    <a:p>
                      <a:r>
                        <a:rPr lang="en-US" sz="1200"/>
                        <a:t>Sets the color of a text</a:t>
                      </a:r>
                    </a:p>
                  </a:txBody>
                  <a:tcPr anchor="ctr"/>
                </a:tc>
                <a:tc>
                  <a:txBody>
                    <a:bodyPr/>
                    <a:lstStyle/>
                    <a:p>
                      <a:r>
                        <a:rPr lang="en-US" sz="1200" i="1" dirty="0"/>
                        <a:t>color</a:t>
                      </a:r>
                      <a:endParaRPr lang="en-US" sz="1200" dirty="0"/>
                    </a:p>
                  </a:txBody>
                  <a:tcPr anchor="ctr"/>
                </a:tc>
                <a:tc>
                  <a:txBody>
                    <a:bodyPr/>
                    <a:lstStyle/>
                    <a:p>
                      <a:r>
                        <a:rPr lang="en-US" sz="1200"/>
                        <a:t>1</a:t>
                      </a:r>
                    </a:p>
                  </a:txBody>
                  <a:tcPr anchor="ctr"/>
                </a:tc>
                <a:extLst>
                  <a:ext uri="{0D108BD9-81ED-4DB2-BD59-A6C34878D82A}">
                    <a16:rowId xmlns:a16="http://schemas.microsoft.com/office/drawing/2014/main" val="10001"/>
                  </a:ext>
                </a:extLst>
              </a:tr>
              <a:tr h="370840">
                <a:tc>
                  <a:txBody>
                    <a:bodyPr/>
                    <a:lstStyle/>
                    <a:p>
                      <a:r>
                        <a:rPr lang="en-US" sz="1200" dirty="0"/>
                        <a:t>direction</a:t>
                      </a:r>
                    </a:p>
                  </a:txBody>
                  <a:tcPr anchor="ctr"/>
                </a:tc>
                <a:tc>
                  <a:txBody>
                    <a:bodyPr/>
                    <a:lstStyle/>
                    <a:p>
                      <a:r>
                        <a:rPr lang="en-US" sz="1200"/>
                        <a:t>Sets the text direction</a:t>
                      </a:r>
                    </a:p>
                  </a:txBody>
                  <a:tcPr anchor="ctr"/>
                </a:tc>
                <a:tc>
                  <a:txBody>
                    <a:bodyPr/>
                    <a:lstStyle/>
                    <a:p>
                      <a:r>
                        <a:rPr lang="en-US" sz="1200" dirty="0" err="1"/>
                        <a:t>ltr</a:t>
                      </a:r>
                      <a:r>
                        <a:rPr lang="en-US" sz="1200" dirty="0"/>
                        <a:t>, </a:t>
                      </a:r>
                      <a:r>
                        <a:rPr lang="en-US" sz="1200" dirty="0" err="1"/>
                        <a:t>rtl</a:t>
                      </a:r>
                      <a:endParaRPr lang="en-US" sz="1200" dirty="0"/>
                    </a:p>
                  </a:txBody>
                  <a:tcPr anchor="ctr"/>
                </a:tc>
                <a:tc>
                  <a:txBody>
                    <a:bodyPr/>
                    <a:lstStyle/>
                    <a:p>
                      <a:r>
                        <a:rPr lang="en-US" sz="1200"/>
                        <a:t>2</a:t>
                      </a:r>
                    </a:p>
                  </a:txBody>
                  <a:tcPr anchor="ctr"/>
                </a:tc>
                <a:extLst>
                  <a:ext uri="{0D108BD9-81ED-4DB2-BD59-A6C34878D82A}">
                    <a16:rowId xmlns:a16="http://schemas.microsoft.com/office/drawing/2014/main" val="10002"/>
                  </a:ext>
                </a:extLst>
              </a:tr>
              <a:tr h="370840">
                <a:tc>
                  <a:txBody>
                    <a:bodyPr/>
                    <a:lstStyle/>
                    <a:p>
                      <a:r>
                        <a:rPr lang="en-US" sz="1200" dirty="0"/>
                        <a:t>line-height</a:t>
                      </a:r>
                    </a:p>
                  </a:txBody>
                  <a:tcPr anchor="ctr"/>
                </a:tc>
                <a:tc>
                  <a:txBody>
                    <a:bodyPr/>
                    <a:lstStyle/>
                    <a:p>
                      <a:r>
                        <a:rPr lang="en-US" sz="1200"/>
                        <a:t>Sets the distance between lines</a:t>
                      </a:r>
                    </a:p>
                  </a:txBody>
                  <a:tcPr anchor="ctr"/>
                </a:tc>
                <a:tc>
                  <a:txBody>
                    <a:bodyPr/>
                    <a:lstStyle/>
                    <a:p>
                      <a:r>
                        <a:rPr lang="en-US" sz="1200" dirty="0"/>
                        <a:t>normal, </a:t>
                      </a:r>
                      <a:r>
                        <a:rPr lang="en-US" sz="1200" i="1" dirty="0"/>
                        <a:t>number, length, %</a:t>
                      </a:r>
                      <a:endParaRPr lang="en-US" sz="1200" dirty="0"/>
                    </a:p>
                  </a:txBody>
                  <a:tcPr anchor="ctr"/>
                </a:tc>
                <a:tc>
                  <a:txBody>
                    <a:bodyPr/>
                    <a:lstStyle/>
                    <a:p>
                      <a:r>
                        <a:rPr lang="en-US" sz="1200"/>
                        <a:t>1</a:t>
                      </a:r>
                    </a:p>
                  </a:txBody>
                  <a:tcPr anchor="ctr"/>
                </a:tc>
                <a:extLst>
                  <a:ext uri="{0D108BD9-81ED-4DB2-BD59-A6C34878D82A}">
                    <a16:rowId xmlns:a16="http://schemas.microsoft.com/office/drawing/2014/main" val="10003"/>
                  </a:ext>
                </a:extLst>
              </a:tr>
              <a:tr h="370840">
                <a:tc>
                  <a:txBody>
                    <a:bodyPr/>
                    <a:lstStyle/>
                    <a:p>
                      <a:r>
                        <a:rPr lang="en-US" sz="1200" dirty="0"/>
                        <a:t>letter-spacing</a:t>
                      </a:r>
                    </a:p>
                  </a:txBody>
                  <a:tcPr anchor="ctr"/>
                </a:tc>
                <a:tc>
                  <a:txBody>
                    <a:bodyPr/>
                    <a:lstStyle/>
                    <a:p>
                      <a:r>
                        <a:rPr lang="en-US" sz="1200"/>
                        <a:t>Increase or decrease the space between characters</a:t>
                      </a:r>
                    </a:p>
                  </a:txBody>
                  <a:tcPr anchor="ctr"/>
                </a:tc>
                <a:tc>
                  <a:txBody>
                    <a:bodyPr/>
                    <a:lstStyle/>
                    <a:p>
                      <a:r>
                        <a:rPr lang="en-US" sz="1200" dirty="0"/>
                        <a:t>normal, </a:t>
                      </a:r>
                      <a:r>
                        <a:rPr lang="en-US" sz="1200" i="1" dirty="0"/>
                        <a:t>length</a:t>
                      </a:r>
                      <a:endParaRPr lang="en-US" sz="1200" dirty="0"/>
                    </a:p>
                  </a:txBody>
                  <a:tcPr anchor="ctr"/>
                </a:tc>
                <a:tc>
                  <a:txBody>
                    <a:bodyPr/>
                    <a:lstStyle/>
                    <a:p>
                      <a:r>
                        <a:rPr lang="en-US" sz="1200"/>
                        <a:t>1</a:t>
                      </a:r>
                    </a:p>
                  </a:txBody>
                  <a:tcPr anchor="ctr"/>
                </a:tc>
                <a:extLst>
                  <a:ext uri="{0D108BD9-81ED-4DB2-BD59-A6C34878D82A}">
                    <a16:rowId xmlns:a16="http://schemas.microsoft.com/office/drawing/2014/main" val="10004"/>
                  </a:ext>
                </a:extLst>
              </a:tr>
              <a:tr h="370840">
                <a:tc>
                  <a:txBody>
                    <a:bodyPr/>
                    <a:lstStyle/>
                    <a:p>
                      <a:r>
                        <a:rPr lang="en-US" sz="1200" dirty="0"/>
                        <a:t>text-align</a:t>
                      </a:r>
                    </a:p>
                  </a:txBody>
                  <a:tcPr anchor="ctr"/>
                </a:tc>
                <a:tc>
                  <a:txBody>
                    <a:bodyPr/>
                    <a:lstStyle/>
                    <a:p>
                      <a:r>
                        <a:rPr lang="en-US" sz="1200"/>
                        <a:t>Aligns the text in an element</a:t>
                      </a:r>
                    </a:p>
                  </a:txBody>
                  <a:tcPr anchor="ctr"/>
                </a:tc>
                <a:tc>
                  <a:txBody>
                    <a:bodyPr/>
                    <a:lstStyle/>
                    <a:p>
                      <a:r>
                        <a:rPr lang="en-US" sz="1200" dirty="0"/>
                        <a:t>left, right, center, justify</a:t>
                      </a:r>
                    </a:p>
                  </a:txBody>
                  <a:tcPr anchor="ctr"/>
                </a:tc>
                <a:tc>
                  <a:txBody>
                    <a:bodyPr/>
                    <a:lstStyle/>
                    <a:p>
                      <a:r>
                        <a:rPr lang="en-US" sz="1200"/>
                        <a:t>1</a:t>
                      </a:r>
                    </a:p>
                  </a:txBody>
                  <a:tcPr anchor="ctr"/>
                </a:tc>
                <a:extLst>
                  <a:ext uri="{0D108BD9-81ED-4DB2-BD59-A6C34878D82A}">
                    <a16:rowId xmlns:a16="http://schemas.microsoft.com/office/drawing/2014/main" val="10005"/>
                  </a:ext>
                </a:extLst>
              </a:tr>
              <a:tr h="370840">
                <a:tc>
                  <a:txBody>
                    <a:bodyPr/>
                    <a:lstStyle/>
                    <a:p>
                      <a:r>
                        <a:rPr lang="en-US" sz="1200" dirty="0"/>
                        <a:t>text-decoration</a:t>
                      </a:r>
                    </a:p>
                  </a:txBody>
                  <a:tcPr anchor="ctr"/>
                </a:tc>
                <a:tc>
                  <a:txBody>
                    <a:bodyPr/>
                    <a:lstStyle/>
                    <a:p>
                      <a:r>
                        <a:rPr lang="en-US" sz="1200"/>
                        <a:t>Adds decoration to text</a:t>
                      </a:r>
                    </a:p>
                  </a:txBody>
                  <a:tcPr anchor="ctr"/>
                </a:tc>
                <a:tc>
                  <a:txBody>
                    <a:bodyPr/>
                    <a:lstStyle/>
                    <a:p>
                      <a:r>
                        <a:rPr lang="en-US" sz="1200" dirty="0"/>
                        <a:t>none, underline, </a:t>
                      </a:r>
                      <a:r>
                        <a:rPr lang="en-US" sz="1200" dirty="0" err="1"/>
                        <a:t>overline</a:t>
                      </a:r>
                      <a:r>
                        <a:rPr lang="en-US" sz="1200" dirty="0"/>
                        <a:t>, line-through, blink</a:t>
                      </a:r>
                    </a:p>
                  </a:txBody>
                  <a:tcPr anchor="ctr"/>
                </a:tc>
                <a:tc>
                  <a:txBody>
                    <a:bodyPr/>
                    <a:lstStyle/>
                    <a:p>
                      <a:r>
                        <a:rPr lang="en-US" sz="1200"/>
                        <a:t>1</a:t>
                      </a:r>
                    </a:p>
                  </a:txBody>
                  <a:tcPr anchor="ctr"/>
                </a:tc>
                <a:extLst>
                  <a:ext uri="{0D108BD9-81ED-4DB2-BD59-A6C34878D82A}">
                    <a16:rowId xmlns:a16="http://schemas.microsoft.com/office/drawing/2014/main" val="10006"/>
                  </a:ext>
                </a:extLst>
              </a:tr>
              <a:tr h="370840">
                <a:tc>
                  <a:txBody>
                    <a:bodyPr/>
                    <a:lstStyle/>
                    <a:p>
                      <a:r>
                        <a:rPr lang="en-US" sz="1200" dirty="0"/>
                        <a:t>text-indent</a:t>
                      </a:r>
                    </a:p>
                  </a:txBody>
                  <a:tcPr anchor="ctr"/>
                </a:tc>
                <a:tc>
                  <a:txBody>
                    <a:bodyPr/>
                    <a:lstStyle/>
                    <a:p>
                      <a:r>
                        <a:rPr lang="en-US" sz="1200"/>
                        <a:t>Indents the first line of text in an element</a:t>
                      </a:r>
                    </a:p>
                  </a:txBody>
                  <a:tcPr anchor="ctr"/>
                </a:tc>
                <a:tc>
                  <a:txBody>
                    <a:bodyPr/>
                    <a:lstStyle/>
                    <a:p>
                      <a:r>
                        <a:rPr lang="en-US" sz="1200" i="1" dirty="0"/>
                        <a:t>length, %</a:t>
                      </a:r>
                      <a:endParaRPr lang="en-US" sz="1200" dirty="0"/>
                    </a:p>
                  </a:txBody>
                  <a:tcPr anchor="ctr"/>
                </a:tc>
                <a:tc>
                  <a:txBody>
                    <a:bodyPr/>
                    <a:lstStyle/>
                    <a:p>
                      <a:r>
                        <a:rPr lang="en-US" sz="1200"/>
                        <a:t>1</a:t>
                      </a:r>
                    </a:p>
                  </a:txBody>
                  <a:tcPr anchor="ctr"/>
                </a:tc>
                <a:extLst>
                  <a:ext uri="{0D108BD9-81ED-4DB2-BD59-A6C34878D82A}">
                    <a16:rowId xmlns:a16="http://schemas.microsoft.com/office/drawing/2014/main" val="10007"/>
                  </a:ext>
                </a:extLst>
              </a:tr>
              <a:tr h="370840">
                <a:tc>
                  <a:txBody>
                    <a:bodyPr/>
                    <a:lstStyle/>
                    <a:p>
                      <a:r>
                        <a:rPr lang="en-US" sz="1200"/>
                        <a:t>text-shadow</a:t>
                      </a:r>
                    </a:p>
                  </a:txBody>
                  <a:tcPr anchor="ctr"/>
                </a:tc>
                <a:tc>
                  <a:txBody>
                    <a:bodyPr/>
                    <a:lstStyle/>
                    <a:p>
                      <a:r>
                        <a:rPr lang="en-US" sz="1200"/>
                        <a:t> </a:t>
                      </a:r>
                    </a:p>
                  </a:txBody>
                  <a:tcPr anchor="ctr"/>
                </a:tc>
                <a:tc>
                  <a:txBody>
                    <a:bodyPr/>
                    <a:lstStyle/>
                    <a:p>
                      <a:r>
                        <a:rPr lang="en-US" sz="1200" dirty="0"/>
                        <a:t>none, </a:t>
                      </a:r>
                      <a:r>
                        <a:rPr lang="en-US" sz="1200" i="1" dirty="0"/>
                        <a:t>color,</a:t>
                      </a:r>
                      <a:r>
                        <a:rPr lang="en-US" sz="1200" i="1" baseline="0" dirty="0"/>
                        <a:t> </a:t>
                      </a:r>
                      <a:r>
                        <a:rPr lang="en-US" sz="1200" i="1" dirty="0"/>
                        <a:t>length</a:t>
                      </a:r>
                      <a:endParaRPr lang="en-US" sz="1200" dirty="0"/>
                    </a:p>
                  </a:txBody>
                  <a:tcPr anchor="ctr"/>
                </a:tc>
                <a:tc>
                  <a:txBody>
                    <a:bodyPr/>
                    <a:lstStyle/>
                    <a:p>
                      <a:r>
                        <a:rPr lang="en-US" sz="1200"/>
                        <a:t> </a:t>
                      </a:r>
                    </a:p>
                  </a:txBody>
                  <a:tcPr anchor="ctr"/>
                </a:tc>
                <a:extLst>
                  <a:ext uri="{0D108BD9-81ED-4DB2-BD59-A6C34878D82A}">
                    <a16:rowId xmlns:a16="http://schemas.microsoft.com/office/drawing/2014/main" val="10008"/>
                  </a:ext>
                </a:extLst>
              </a:tr>
              <a:tr h="370840">
                <a:tc>
                  <a:txBody>
                    <a:bodyPr/>
                    <a:lstStyle/>
                    <a:p>
                      <a:r>
                        <a:rPr lang="en-US" sz="1200" dirty="0"/>
                        <a:t>text-transform</a:t>
                      </a:r>
                    </a:p>
                  </a:txBody>
                  <a:tcPr anchor="ctr"/>
                </a:tc>
                <a:tc>
                  <a:txBody>
                    <a:bodyPr/>
                    <a:lstStyle/>
                    <a:p>
                      <a:r>
                        <a:rPr lang="en-US" sz="1200"/>
                        <a:t>Controls the letters in an element</a:t>
                      </a:r>
                    </a:p>
                  </a:txBody>
                  <a:tcPr anchor="ctr"/>
                </a:tc>
                <a:tc>
                  <a:txBody>
                    <a:bodyPr/>
                    <a:lstStyle/>
                    <a:p>
                      <a:r>
                        <a:rPr lang="en-US" sz="1200" dirty="0"/>
                        <a:t>none, capitalize, uppercase, lowercase</a:t>
                      </a:r>
                    </a:p>
                  </a:txBody>
                  <a:tcPr anchor="ctr"/>
                </a:tc>
                <a:tc>
                  <a:txBody>
                    <a:bodyPr/>
                    <a:lstStyle/>
                    <a:p>
                      <a:r>
                        <a:rPr lang="en-US" sz="1200"/>
                        <a:t>1</a:t>
                      </a:r>
                    </a:p>
                  </a:txBody>
                  <a:tcPr anchor="ctr"/>
                </a:tc>
                <a:extLst>
                  <a:ext uri="{0D108BD9-81ED-4DB2-BD59-A6C34878D82A}">
                    <a16:rowId xmlns:a16="http://schemas.microsoft.com/office/drawing/2014/main" val="10009"/>
                  </a:ext>
                </a:extLst>
              </a:tr>
              <a:tr h="370840">
                <a:tc>
                  <a:txBody>
                    <a:bodyPr/>
                    <a:lstStyle/>
                    <a:p>
                      <a:r>
                        <a:rPr lang="en-US" sz="1200" dirty="0"/>
                        <a:t>vertical-align</a:t>
                      </a:r>
                    </a:p>
                  </a:txBody>
                  <a:tcPr anchor="ctr"/>
                </a:tc>
                <a:tc>
                  <a:txBody>
                    <a:bodyPr/>
                    <a:lstStyle/>
                    <a:p>
                      <a:r>
                        <a:rPr lang="en-US" sz="1200"/>
                        <a:t>Sets the vertical alignment of an element</a:t>
                      </a:r>
                    </a:p>
                  </a:txBody>
                  <a:tcPr anchor="ctr"/>
                </a:tc>
                <a:tc>
                  <a:txBody>
                    <a:bodyPr/>
                    <a:lstStyle/>
                    <a:p>
                      <a:r>
                        <a:rPr lang="en-US" sz="1200" dirty="0"/>
                        <a:t>baseline, sub, super, top, text-top, middle, bottom, text-bottom, </a:t>
                      </a:r>
                      <a:r>
                        <a:rPr lang="en-US" sz="1200" i="1" dirty="0"/>
                        <a:t>length, %</a:t>
                      </a:r>
                      <a:endParaRPr lang="en-US" sz="1200" dirty="0"/>
                    </a:p>
                  </a:txBody>
                  <a:tcPr anchor="ctr"/>
                </a:tc>
                <a:tc>
                  <a:txBody>
                    <a:bodyPr/>
                    <a:lstStyle/>
                    <a:p>
                      <a:r>
                        <a:rPr lang="en-US" sz="1200"/>
                        <a:t>1</a:t>
                      </a:r>
                    </a:p>
                  </a:txBody>
                  <a:tcPr anchor="ctr"/>
                </a:tc>
                <a:extLst>
                  <a:ext uri="{0D108BD9-81ED-4DB2-BD59-A6C34878D82A}">
                    <a16:rowId xmlns:a16="http://schemas.microsoft.com/office/drawing/2014/main" val="10010"/>
                  </a:ext>
                </a:extLst>
              </a:tr>
              <a:tr h="370840">
                <a:tc>
                  <a:txBody>
                    <a:bodyPr/>
                    <a:lstStyle/>
                    <a:p>
                      <a:r>
                        <a:rPr lang="en-US" sz="1200" dirty="0"/>
                        <a:t>white-space</a:t>
                      </a:r>
                    </a:p>
                  </a:txBody>
                  <a:tcPr anchor="ctr"/>
                </a:tc>
                <a:tc>
                  <a:txBody>
                    <a:bodyPr/>
                    <a:lstStyle/>
                    <a:p>
                      <a:r>
                        <a:rPr lang="en-US" sz="1200"/>
                        <a:t>Sets how white space inside an element is handled</a:t>
                      </a:r>
                    </a:p>
                  </a:txBody>
                  <a:tcPr anchor="ctr"/>
                </a:tc>
                <a:tc>
                  <a:txBody>
                    <a:bodyPr/>
                    <a:lstStyle/>
                    <a:p>
                      <a:r>
                        <a:rPr lang="en-US" sz="1200" dirty="0"/>
                        <a:t>normal, pre, </a:t>
                      </a:r>
                      <a:r>
                        <a:rPr lang="en-US" sz="1200" dirty="0" err="1"/>
                        <a:t>nowrap</a:t>
                      </a:r>
                      <a:endParaRPr lang="en-US" sz="1200" dirty="0"/>
                    </a:p>
                  </a:txBody>
                  <a:tcPr anchor="ctr"/>
                </a:tc>
                <a:tc>
                  <a:txBody>
                    <a:bodyPr/>
                    <a:lstStyle/>
                    <a:p>
                      <a:r>
                        <a:rPr lang="en-US" sz="1200"/>
                        <a:t>1</a:t>
                      </a:r>
                    </a:p>
                  </a:txBody>
                  <a:tcPr anchor="ctr"/>
                </a:tc>
                <a:extLst>
                  <a:ext uri="{0D108BD9-81ED-4DB2-BD59-A6C34878D82A}">
                    <a16:rowId xmlns:a16="http://schemas.microsoft.com/office/drawing/2014/main" val="10011"/>
                  </a:ext>
                </a:extLst>
              </a:tr>
              <a:tr h="370840">
                <a:tc>
                  <a:txBody>
                    <a:bodyPr/>
                    <a:lstStyle/>
                    <a:p>
                      <a:r>
                        <a:rPr lang="en-US" sz="1200" dirty="0"/>
                        <a:t>word-spacing</a:t>
                      </a:r>
                    </a:p>
                  </a:txBody>
                  <a:tcPr anchor="ctr"/>
                </a:tc>
                <a:tc>
                  <a:txBody>
                    <a:bodyPr/>
                    <a:lstStyle/>
                    <a:p>
                      <a:r>
                        <a:rPr lang="en-US" sz="1200" dirty="0"/>
                        <a:t>Increase or decrease the space between words</a:t>
                      </a:r>
                    </a:p>
                  </a:txBody>
                  <a:tcPr anchor="ctr"/>
                </a:tc>
                <a:tc>
                  <a:txBody>
                    <a:bodyPr/>
                    <a:lstStyle/>
                    <a:p>
                      <a:r>
                        <a:rPr lang="en-US" sz="1200" dirty="0"/>
                        <a:t>normal, </a:t>
                      </a:r>
                      <a:r>
                        <a:rPr lang="en-US" sz="1200" i="1" dirty="0"/>
                        <a:t>length</a:t>
                      </a:r>
                      <a:endParaRPr lang="en-US" sz="1200" dirty="0"/>
                    </a:p>
                  </a:txBody>
                  <a:tcPr anchor="ctr"/>
                </a:tc>
                <a:tc>
                  <a:txBody>
                    <a:bodyPr/>
                    <a:lstStyle/>
                    <a:p>
                      <a:r>
                        <a:rPr lang="en-US" sz="1200" dirty="0"/>
                        <a:t>1</a:t>
                      </a:r>
                    </a:p>
                  </a:txBody>
                  <a:tcPr anchor="ctr"/>
                </a:tc>
                <a:extLst>
                  <a:ext uri="{0D108BD9-81ED-4DB2-BD59-A6C34878D82A}">
                    <a16:rowId xmlns:a16="http://schemas.microsoft.com/office/drawing/2014/main" val="10012"/>
                  </a:ext>
                </a:extLst>
              </a:tr>
            </a:tbl>
          </a:graphicData>
        </a:graphic>
      </p:graphicFrame>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Font</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a:t>CSS font properties define the font family, boldness, size, and the style of a text.</a:t>
            </a:r>
          </a:p>
          <a:p>
            <a:pPr>
              <a:buNone/>
            </a:pPr>
            <a:endParaRPr lang="en-US" dirty="0"/>
          </a:p>
          <a:p>
            <a:pPr>
              <a:buNone/>
            </a:pPr>
            <a:r>
              <a:rPr lang="en-US" b="1" dirty="0"/>
              <a:t>Difference Between Serif and Sans-serif Fonts</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r>
              <a:rPr lang="en-US" sz="2200" dirty="0"/>
              <a:t>On computer screens, sans-serif fonts are considered easier to read than serif fonts.</a:t>
            </a:r>
          </a:p>
          <a:p>
            <a:pPr>
              <a:buNone/>
            </a:pPr>
            <a:endParaRPr lang="en-US" dirty="0"/>
          </a:p>
        </p:txBody>
      </p:sp>
      <p:pic>
        <p:nvPicPr>
          <p:cNvPr id="4" name="Picture 3" descr="serif.gif"/>
          <p:cNvPicPr>
            <a:picLocks noChangeAspect="1"/>
          </p:cNvPicPr>
          <p:nvPr/>
        </p:nvPicPr>
        <p:blipFill>
          <a:blip r:embed="rId2" cstate="print"/>
          <a:stretch>
            <a:fillRect/>
          </a:stretch>
        </p:blipFill>
        <p:spPr>
          <a:xfrm>
            <a:off x="2676525" y="3219450"/>
            <a:ext cx="3790950" cy="1352550"/>
          </a:xfrm>
          <a:prstGeom prst="rect">
            <a:avLst/>
          </a:prstGeom>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Font</a:t>
            </a:r>
            <a:endParaRPr lang="en-US" dirty="0"/>
          </a:p>
        </p:txBody>
      </p:sp>
      <p:sp>
        <p:nvSpPr>
          <p:cNvPr id="3" name="Content Placeholder 2"/>
          <p:cNvSpPr>
            <a:spLocks noGrp="1"/>
          </p:cNvSpPr>
          <p:nvPr>
            <p:ph sz="quarter" idx="1"/>
          </p:nvPr>
        </p:nvSpPr>
        <p:spPr/>
        <p:txBody>
          <a:bodyPr/>
          <a:lstStyle/>
          <a:p>
            <a:pPr>
              <a:buNone/>
            </a:pPr>
            <a:r>
              <a:rPr lang="en-US" b="1" dirty="0"/>
              <a:t>CSS Font Families</a:t>
            </a:r>
          </a:p>
          <a:p>
            <a:pPr>
              <a:buNone/>
            </a:pPr>
            <a:r>
              <a:rPr lang="en-US" dirty="0"/>
              <a:t>In CSS, there are two types of font family names:</a:t>
            </a:r>
          </a:p>
          <a:p>
            <a:r>
              <a:rPr lang="en-US" sz="1600" b="1" dirty="0"/>
              <a:t>generic family</a:t>
            </a:r>
            <a:r>
              <a:rPr lang="en-US" sz="1600" dirty="0"/>
              <a:t> - a group of font families with a similar look (like "Serif" or "</a:t>
            </a:r>
            <a:r>
              <a:rPr lang="en-US" sz="1600" dirty="0" err="1"/>
              <a:t>Monospace</a:t>
            </a:r>
            <a:r>
              <a:rPr lang="en-US" sz="1600" dirty="0"/>
              <a:t>")</a:t>
            </a:r>
          </a:p>
          <a:p>
            <a:r>
              <a:rPr lang="en-US" sz="1600" b="1" dirty="0"/>
              <a:t>font family</a:t>
            </a:r>
            <a:r>
              <a:rPr lang="en-US" sz="1600" dirty="0"/>
              <a:t> - a specific font family (like "Times New Roman" or "Arial")</a:t>
            </a:r>
          </a:p>
          <a:p>
            <a:endParaRPr lang="en-US" dirty="0"/>
          </a:p>
        </p:txBody>
      </p:sp>
      <p:graphicFrame>
        <p:nvGraphicFramePr>
          <p:cNvPr id="4" name="Table 3"/>
          <p:cNvGraphicFramePr>
            <a:graphicFrameLocks noGrp="1"/>
          </p:cNvGraphicFramePr>
          <p:nvPr/>
        </p:nvGraphicFramePr>
        <p:xfrm>
          <a:off x="495300" y="3429000"/>
          <a:ext cx="8153400" cy="2819401"/>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456355">
                <a:tc>
                  <a:txBody>
                    <a:bodyPr/>
                    <a:lstStyle/>
                    <a:p>
                      <a:pPr algn="l"/>
                      <a:r>
                        <a:rPr lang="en-US"/>
                        <a:t>Generic family</a:t>
                      </a:r>
                    </a:p>
                  </a:txBody>
                  <a:tcPr anchor="ctr"/>
                </a:tc>
                <a:tc>
                  <a:txBody>
                    <a:bodyPr/>
                    <a:lstStyle/>
                    <a:p>
                      <a:pPr algn="l"/>
                      <a:r>
                        <a:rPr lang="en-US"/>
                        <a:t>Font family</a:t>
                      </a:r>
                    </a:p>
                  </a:txBody>
                  <a:tcPr anchor="ctr"/>
                </a:tc>
                <a:tc>
                  <a:txBody>
                    <a:bodyPr/>
                    <a:lstStyle/>
                    <a:p>
                      <a:pPr algn="l"/>
                      <a:r>
                        <a:rPr lang="en-US"/>
                        <a:t>Description</a:t>
                      </a:r>
                    </a:p>
                  </a:txBody>
                  <a:tcPr anchor="ctr"/>
                </a:tc>
                <a:extLst>
                  <a:ext uri="{0D108BD9-81ED-4DB2-BD59-A6C34878D82A}">
                    <a16:rowId xmlns:a16="http://schemas.microsoft.com/office/drawing/2014/main" val="10000"/>
                  </a:ext>
                </a:extLst>
              </a:tr>
              <a:tr h="787682">
                <a:tc>
                  <a:txBody>
                    <a:bodyPr/>
                    <a:lstStyle/>
                    <a:p>
                      <a:r>
                        <a:rPr lang="en-US"/>
                        <a:t>Serif</a:t>
                      </a:r>
                    </a:p>
                  </a:txBody>
                  <a:tcPr anchor="ctr"/>
                </a:tc>
                <a:tc>
                  <a:txBody>
                    <a:bodyPr/>
                    <a:lstStyle/>
                    <a:p>
                      <a:r>
                        <a:rPr lang="en-US">
                          <a:latin typeface="Times New Roman"/>
                        </a:rPr>
                        <a:t>Times New Roman</a:t>
                      </a:r>
                      <a:br>
                        <a:rPr lang="en-US"/>
                      </a:br>
                      <a:r>
                        <a:rPr lang="en-US">
                          <a:latin typeface="Georgia"/>
                        </a:rPr>
                        <a:t>Georgia</a:t>
                      </a:r>
                      <a:endParaRPr lang="en-US"/>
                    </a:p>
                  </a:txBody>
                  <a:tcPr anchor="ctr"/>
                </a:tc>
                <a:tc>
                  <a:txBody>
                    <a:bodyPr/>
                    <a:lstStyle/>
                    <a:p>
                      <a:r>
                        <a:rPr lang="en-US"/>
                        <a:t>Serif fonts have small lines at the ends on some characters</a:t>
                      </a:r>
                    </a:p>
                  </a:txBody>
                  <a:tcPr anchor="ctr"/>
                </a:tc>
                <a:extLst>
                  <a:ext uri="{0D108BD9-81ED-4DB2-BD59-A6C34878D82A}">
                    <a16:rowId xmlns:a16="http://schemas.microsoft.com/office/drawing/2014/main" val="10001"/>
                  </a:ext>
                </a:extLst>
              </a:tr>
              <a:tr h="787682">
                <a:tc>
                  <a:txBody>
                    <a:bodyPr/>
                    <a:lstStyle/>
                    <a:p>
                      <a:r>
                        <a:rPr lang="en-US"/>
                        <a:t>Sans-serif</a:t>
                      </a:r>
                    </a:p>
                  </a:txBody>
                  <a:tcPr anchor="ctr"/>
                </a:tc>
                <a:tc>
                  <a:txBody>
                    <a:bodyPr/>
                    <a:lstStyle/>
                    <a:p>
                      <a:r>
                        <a:rPr lang="en-US">
                          <a:latin typeface="Arial"/>
                        </a:rPr>
                        <a:t>Arial</a:t>
                      </a:r>
                      <a:br>
                        <a:rPr lang="en-US"/>
                      </a:br>
                      <a:r>
                        <a:rPr lang="en-US">
                          <a:latin typeface="Verdana"/>
                        </a:rPr>
                        <a:t>Verdana</a:t>
                      </a:r>
                      <a:endParaRPr lang="en-US"/>
                    </a:p>
                  </a:txBody>
                  <a:tcPr anchor="ctr"/>
                </a:tc>
                <a:tc>
                  <a:txBody>
                    <a:bodyPr/>
                    <a:lstStyle/>
                    <a:p>
                      <a:r>
                        <a:rPr lang="en-US"/>
                        <a:t>"Sans" means without - these fonts do not have the lines at the ends of characters</a:t>
                      </a:r>
                    </a:p>
                  </a:txBody>
                  <a:tcPr anchor="ctr"/>
                </a:tc>
                <a:extLst>
                  <a:ext uri="{0D108BD9-81ED-4DB2-BD59-A6C34878D82A}">
                    <a16:rowId xmlns:a16="http://schemas.microsoft.com/office/drawing/2014/main" val="10002"/>
                  </a:ext>
                </a:extLst>
              </a:tr>
              <a:tr h="787682">
                <a:tc>
                  <a:txBody>
                    <a:bodyPr/>
                    <a:lstStyle/>
                    <a:p>
                      <a:r>
                        <a:rPr lang="en-US"/>
                        <a:t>Monospace</a:t>
                      </a:r>
                    </a:p>
                  </a:txBody>
                  <a:tcPr anchor="ctr"/>
                </a:tc>
                <a:tc>
                  <a:txBody>
                    <a:bodyPr/>
                    <a:lstStyle/>
                    <a:p>
                      <a:r>
                        <a:rPr lang="en-US">
                          <a:latin typeface="Courier New"/>
                        </a:rPr>
                        <a:t>Courier New</a:t>
                      </a:r>
                      <a:br>
                        <a:rPr lang="en-US"/>
                      </a:br>
                      <a:r>
                        <a:rPr lang="en-US">
                          <a:latin typeface="Lucida Console"/>
                        </a:rPr>
                        <a:t>Lucida Console</a:t>
                      </a:r>
                      <a:endParaRPr lang="en-US"/>
                    </a:p>
                  </a:txBody>
                  <a:tcPr anchor="ctr"/>
                </a:tc>
                <a:tc>
                  <a:txBody>
                    <a:bodyPr/>
                    <a:lstStyle/>
                    <a:p>
                      <a:r>
                        <a:rPr lang="en-US" dirty="0"/>
                        <a:t>All </a:t>
                      </a:r>
                      <a:r>
                        <a:rPr lang="en-US" dirty="0" err="1"/>
                        <a:t>monospace</a:t>
                      </a:r>
                      <a:r>
                        <a:rPr lang="en-US" dirty="0"/>
                        <a:t> characters have the same width</a:t>
                      </a:r>
                    </a:p>
                  </a:txBody>
                  <a:tcPr anchor="ctr"/>
                </a:tc>
                <a:extLst>
                  <a:ext uri="{0D108BD9-81ED-4DB2-BD59-A6C34878D82A}">
                    <a16:rowId xmlns:a16="http://schemas.microsoft.com/office/drawing/2014/main" val="10003"/>
                  </a:ext>
                </a:extLst>
              </a:tr>
            </a:tbl>
          </a:graphicData>
        </a:graphic>
      </p:graphicFrame>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Font</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dirty="0"/>
              <a:t>Font Family</a:t>
            </a:r>
          </a:p>
          <a:p>
            <a:r>
              <a:rPr lang="en-US" dirty="0"/>
              <a:t>The font family of a text is set with the font-family property.</a:t>
            </a:r>
          </a:p>
          <a:p>
            <a:r>
              <a:rPr lang="en-US" dirty="0"/>
              <a:t>The font-family property should hold several font names as a "fallback" system. If the browser does not support the first font, it tries the next font.</a:t>
            </a:r>
          </a:p>
          <a:p>
            <a:r>
              <a:rPr lang="en-US" dirty="0"/>
              <a:t>Start with the font you want, and end with a generic family, to let the browser pick a similar font in the generic family, if no other fonts are available. </a:t>
            </a:r>
          </a:p>
          <a:p>
            <a:r>
              <a:rPr lang="en-US" b="1" dirty="0"/>
              <a:t>Note</a:t>
            </a:r>
            <a:r>
              <a:rPr lang="en-US" dirty="0"/>
              <a:t>: If the name of a font family is more than one word, it must be in quotation marks, like font-family: "Times New Roman".</a:t>
            </a:r>
          </a:p>
          <a:p>
            <a:endParaRPr lang="en-US" dirty="0"/>
          </a:p>
          <a:p>
            <a:r>
              <a:rPr lang="en-US" dirty="0"/>
              <a:t>More than one font family is specified in a comma-separated list:</a:t>
            </a:r>
          </a:p>
          <a:p>
            <a:pPr>
              <a:buNone/>
            </a:pPr>
            <a:r>
              <a:rPr lang="en-US" b="1" dirty="0">
                <a:hlinkClick r:id="rId2" action="ppaction://hlinkfile"/>
              </a:rPr>
              <a:t>Example</a:t>
            </a:r>
            <a:endParaRPr lang="en-US" b="1" dirty="0"/>
          </a:p>
          <a:p>
            <a:pPr lvl="1">
              <a:buNone/>
            </a:pPr>
            <a:r>
              <a:rPr lang="en-US" dirty="0"/>
              <a:t>	p{font-family:"Times New Roman", Times, serif;} </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Font</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b="1" dirty="0"/>
              <a:t>Font Style</a:t>
            </a:r>
          </a:p>
          <a:p>
            <a:pPr>
              <a:buNone/>
            </a:pPr>
            <a:r>
              <a:rPr lang="en-US" dirty="0"/>
              <a:t>The font-style property is mostly used to specify italic text.</a:t>
            </a:r>
          </a:p>
          <a:p>
            <a:pPr>
              <a:buNone/>
            </a:pPr>
            <a:endParaRPr lang="en-US" dirty="0"/>
          </a:p>
          <a:p>
            <a:pPr>
              <a:buNone/>
            </a:pPr>
            <a:r>
              <a:rPr lang="en-US" dirty="0"/>
              <a:t>This property has three values:</a:t>
            </a:r>
          </a:p>
          <a:p>
            <a:pPr lvl="1"/>
            <a:r>
              <a:rPr lang="en-US" dirty="0"/>
              <a:t>normal - The text is shown normally</a:t>
            </a:r>
          </a:p>
          <a:p>
            <a:pPr lvl="1"/>
            <a:r>
              <a:rPr lang="en-US" dirty="0"/>
              <a:t>italic - The text is shown in italics</a:t>
            </a:r>
          </a:p>
          <a:p>
            <a:pPr lvl="1"/>
            <a:r>
              <a:rPr lang="en-US" dirty="0"/>
              <a:t>oblique - The text is "leaning" (oblique is very similar to italic, but less supported)</a:t>
            </a:r>
          </a:p>
          <a:p>
            <a:endParaRPr lang="en-US" dirty="0"/>
          </a:p>
          <a:p>
            <a:pPr>
              <a:buNone/>
            </a:pPr>
            <a:r>
              <a:rPr lang="en-US" b="1" dirty="0">
                <a:hlinkClick r:id="rId2" action="ppaction://hlinkfile"/>
              </a:rPr>
              <a:t>Example</a:t>
            </a:r>
            <a:endParaRPr lang="en-US" b="1" dirty="0"/>
          </a:p>
          <a:p>
            <a:pPr lvl="1">
              <a:buNone/>
            </a:pPr>
            <a:r>
              <a:rPr lang="en-US" dirty="0"/>
              <a:t>	</a:t>
            </a:r>
            <a:r>
              <a:rPr lang="en-US" dirty="0" err="1"/>
              <a:t>p.normal</a:t>
            </a:r>
            <a:r>
              <a:rPr lang="en-US" dirty="0"/>
              <a:t> {font-</a:t>
            </a:r>
            <a:r>
              <a:rPr lang="en-US" dirty="0" err="1"/>
              <a:t>style:normal</a:t>
            </a:r>
            <a:r>
              <a:rPr lang="en-US" dirty="0"/>
              <a:t>;}</a:t>
            </a:r>
            <a:br>
              <a:rPr lang="en-US" dirty="0"/>
            </a:br>
            <a:r>
              <a:rPr lang="en-US" dirty="0" err="1"/>
              <a:t>p.italic</a:t>
            </a:r>
            <a:r>
              <a:rPr lang="en-US" dirty="0"/>
              <a:t> {font-</a:t>
            </a:r>
            <a:r>
              <a:rPr lang="en-US" dirty="0" err="1"/>
              <a:t>style:italic</a:t>
            </a:r>
            <a:r>
              <a:rPr lang="en-US" dirty="0"/>
              <a:t>;}</a:t>
            </a:r>
            <a:br>
              <a:rPr lang="en-US" dirty="0"/>
            </a:br>
            <a:r>
              <a:rPr lang="en-US" dirty="0" err="1"/>
              <a:t>p.oblique</a:t>
            </a:r>
            <a:r>
              <a:rPr lang="en-US" dirty="0"/>
              <a:t> {font-</a:t>
            </a:r>
            <a:r>
              <a:rPr lang="en-US" dirty="0" err="1"/>
              <a:t>style:oblique</a:t>
            </a:r>
            <a:r>
              <a:rPr lang="en-US" dirty="0"/>
              <a:t>;}</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Font</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b="1" dirty="0"/>
              <a:t>Font Size</a:t>
            </a:r>
          </a:p>
          <a:p>
            <a:r>
              <a:rPr lang="en-US" dirty="0"/>
              <a:t>The font-size property sets the size of the text.</a:t>
            </a:r>
          </a:p>
          <a:p>
            <a:r>
              <a:rPr lang="en-US" dirty="0"/>
              <a:t>Being able to manage the text size is important in web design. </a:t>
            </a:r>
          </a:p>
          <a:p>
            <a:r>
              <a:rPr lang="en-US" dirty="0"/>
              <a:t>However, you should not use font size adjustments to make paragraphs look like headings, or headings look like paragraphs.</a:t>
            </a:r>
          </a:p>
          <a:p>
            <a:r>
              <a:rPr lang="en-US" dirty="0"/>
              <a:t>Always use the proper HTML tags, like &lt;h1&gt; - &lt;h6&gt; for headings and &lt;p&gt; for paragraphs.</a:t>
            </a:r>
          </a:p>
          <a:p>
            <a:r>
              <a:rPr lang="en-US" dirty="0"/>
              <a:t>The font-size value can be an absolute, or relative size.</a:t>
            </a:r>
          </a:p>
          <a:p>
            <a:pPr>
              <a:buNone/>
            </a:pPr>
            <a:endParaRPr lang="en-US" dirty="0"/>
          </a:p>
          <a:p>
            <a:pPr>
              <a:buNone/>
            </a:pPr>
            <a:r>
              <a:rPr lang="en-US" dirty="0"/>
              <a:t>Absolute size:</a:t>
            </a:r>
          </a:p>
          <a:p>
            <a:pPr lvl="1"/>
            <a:r>
              <a:rPr lang="en-US" dirty="0"/>
              <a:t>Sets the text to a specified size</a:t>
            </a:r>
          </a:p>
          <a:p>
            <a:pPr lvl="1"/>
            <a:r>
              <a:rPr lang="en-US" dirty="0"/>
              <a:t>Does not allow a user to change the text size in all browsers (bad for accessibility reasons)</a:t>
            </a:r>
          </a:p>
          <a:p>
            <a:pPr lvl="1"/>
            <a:r>
              <a:rPr lang="en-US" dirty="0"/>
              <a:t>Absolute size is useful when the physical size of the output is known</a:t>
            </a:r>
          </a:p>
          <a:p>
            <a:pPr>
              <a:buNone/>
            </a:pPr>
            <a:r>
              <a:rPr lang="en-US" dirty="0"/>
              <a:t>Relative size:</a:t>
            </a:r>
          </a:p>
          <a:p>
            <a:pPr lvl="1"/>
            <a:r>
              <a:rPr lang="en-US" dirty="0"/>
              <a:t>Sets the size relative to surrounding elements</a:t>
            </a:r>
          </a:p>
          <a:p>
            <a:pPr lvl="1"/>
            <a:r>
              <a:rPr lang="en-US" dirty="0"/>
              <a:t>Allows a user to change the text size in browsers</a:t>
            </a:r>
          </a:p>
          <a:p>
            <a:pPr lvl="1">
              <a:buNone/>
            </a:pPr>
            <a:endParaRPr lang="en-US" dirty="0"/>
          </a:p>
          <a:p>
            <a:pPr>
              <a:buNone/>
            </a:pPr>
            <a:r>
              <a:rPr lang="en-US" dirty="0"/>
              <a:t>If you do not specify a font size, the default size for normal text, like paragraphs, is 16px (16px=1em).</a:t>
            </a:r>
          </a:p>
          <a:p>
            <a:pPr>
              <a:buNone/>
            </a:pPr>
            <a:endParaRPr lang="en-US"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Font</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b="1" dirty="0"/>
              <a:t>Set Font Size With Pixels</a:t>
            </a:r>
          </a:p>
          <a:p>
            <a:r>
              <a:rPr lang="en-US" dirty="0"/>
              <a:t>Setting the text size with pixels, gives you full control over the text size:</a:t>
            </a:r>
          </a:p>
          <a:p>
            <a:pPr>
              <a:buNone/>
            </a:pPr>
            <a:r>
              <a:rPr lang="en-US" b="1" dirty="0">
                <a:hlinkClick r:id="rId2" action="ppaction://hlinkfile"/>
              </a:rPr>
              <a:t>Example</a:t>
            </a:r>
            <a:endParaRPr lang="en-US" b="1" dirty="0"/>
          </a:p>
          <a:p>
            <a:pPr lvl="1">
              <a:buNone/>
            </a:pPr>
            <a:r>
              <a:rPr lang="en-US" dirty="0"/>
              <a:t>	h1 {font-size:40px;}</a:t>
            </a:r>
            <a:br>
              <a:rPr lang="en-US" dirty="0"/>
            </a:br>
            <a:r>
              <a:rPr lang="en-US" dirty="0"/>
              <a:t>h2 {font-size:30px;}</a:t>
            </a:r>
            <a:br>
              <a:rPr lang="en-US" dirty="0"/>
            </a:br>
            <a:r>
              <a:rPr lang="en-US" dirty="0"/>
              <a:t>p {font-size:14px;} </a:t>
            </a:r>
            <a:br>
              <a:rPr lang="en-US" dirty="0"/>
            </a:br>
            <a:endParaRPr lang="en-US" dirty="0"/>
          </a:p>
          <a:p>
            <a:r>
              <a:rPr lang="en-US" sz="1900" dirty="0"/>
              <a:t>The example above allows Firefox, Chrome, and Safari to resize the text, </a:t>
            </a:r>
            <a:r>
              <a:rPr lang="en-US" sz="1900" b="1" dirty="0"/>
              <a:t>but not Internet Explorer</a:t>
            </a:r>
            <a:r>
              <a:rPr lang="en-US" sz="1900" dirty="0"/>
              <a:t>.</a:t>
            </a:r>
          </a:p>
          <a:p>
            <a:endParaRPr lang="en-US" dirty="0"/>
          </a:p>
          <a:p>
            <a:r>
              <a:rPr lang="en-US" sz="1900" dirty="0"/>
              <a:t>The text can be resized in all browsers using the zoom tool (however, this resizes the entire page, not just the text).</a:t>
            </a:r>
          </a:p>
          <a:p>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Introduction</a:t>
            </a:r>
          </a:p>
        </p:txBody>
      </p:sp>
      <p:sp>
        <p:nvSpPr>
          <p:cNvPr id="3" name="Content Placeholder 2"/>
          <p:cNvSpPr>
            <a:spLocks noGrp="1"/>
          </p:cNvSpPr>
          <p:nvPr>
            <p:ph sz="quarter" idx="1"/>
          </p:nvPr>
        </p:nvSpPr>
        <p:spPr/>
        <p:txBody>
          <a:bodyPr/>
          <a:lstStyle/>
          <a:p>
            <a:pPr>
              <a:buNone/>
            </a:pPr>
            <a:r>
              <a:rPr lang="en-US" b="1" dirty="0"/>
              <a:t>CSS Saves a Lot of Work!</a:t>
            </a:r>
          </a:p>
          <a:p>
            <a:r>
              <a:rPr lang="en-US" dirty="0"/>
              <a:t>CSS defines HOW HTML elements are to be displayed.</a:t>
            </a:r>
          </a:p>
          <a:p>
            <a:r>
              <a:rPr lang="en-US" dirty="0"/>
              <a:t>Styles are normally saved in external .</a:t>
            </a:r>
            <a:r>
              <a:rPr lang="en-US" dirty="0" err="1"/>
              <a:t>css</a:t>
            </a:r>
            <a:r>
              <a:rPr lang="en-US" dirty="0"/>
              <a:t> files. External style sheets enable you to change the appearance and layout of all the pages in a Web site, just by editing one single file!</a:t>
            </a:r>
          </a:p>
          <a:p>
            <a:pPr>
              <a:buNone/>
            </a:pPr>
            <a:endParaRPr lang="en-US" b="1" dirty="0"/>
          </a:p>
          <a:p>
            <a:pPr>
              <a:buNone/>
            </a:pPr>
            <a:r>
              <a:rPr lang="en-US" b="1" dirty="0"/>
              <a:t>Examples</a:t>
            </a:r>
          </a:p>
          <a:p>
            <a:r>
              <a:rPr lang="en-US" dirty="0"/>
              <a:t>Look at </a:t>
            </a:r>
            <a:r>
              <a:rPr lang="en-US" dirty="0">
                <a:hlinkClick r:id="rId2" action="ppaction://hlinkfile"/>
              </a:rPr>
              <a:t>Example 1</a:t>
            </a:r>
            <a:endParaRPr lang="en-US" dirty="0"/>
          </a:p>
          <a:p>
            <a:r>
              <a:rPr lang="en-US" dirty="0"/>
              <a:t>Look at </a:t>
            </a:r>
            <a:r>
              <a:rPr lang="en-US" dirty="0">
                <a:hlinkClick r:id="rId3" action="ppaction://hlinkfile"/>
              </a:rPr>
              <a:t>Example 2</a:t>
            </a:r>
            <a:endParaRPr lang="en-US" dirty="0"/>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Font</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r>
              <a:rPr lang="en-US" b="1" dirty="0"/>
              <a:t>Set Font Size With </a:t>
            </a:r>
            <a:r>
              <a:rPr lang="en-US" b="1" dirty="0" err="1"/>
              <a:t>Em</a:t>
            </a:r>
            <a:endParaRPr lang="en-US" b="1" dirty="0"/>
          </a:p>
          <a:p>
            <a:r>
              <a:rPr lang="en-US" dirty="0"/>
              <a:t>To avoid the resizing problem with Internet Explorer, many developers use </a:t>
            </a:r>
            <a:r>
              <a:rPr lang="en-US" dirty="0" err="1"/>
              <a:t>em</a:t>
            </a:r>
            <a:r>
              <a:rPr lang="en-US" dirty="0"/>
              <a:t> instead of pixels.</a:t>
            </a:r>
          </a:p>
          <a:p>
            <a:r>
              <a:rPr lang="en-US" dirty="0"/>
              <a:t>The </a:t>
            </a:r>
            <a:r>
              <a:rPr lang="en-US" dirty="0" err="1"/>
              <a:t>em</a:t>
            </a:r>
            <a:r>
              <a:rPr lang="en-US" dirty="0"/>
              <a:t> size unit is recommended by the W3C.</a:t>
            </a:r>
          </a:p>
          <a:p>
            <a:r>
              <a:rPr lang="en-US" dirty="0"/>
              <a:t>1em is equal to the current font size. The default text size in browsers is 16px. So, the default size of 1em is 16px.</a:t>
            </a:r>
          </a:p>
          <a:p>
            <a:r>
              <a:rPr lang="en-US" dirty="0"/>
              <a:t>The size can be calculated from pixels to </a:t>
            </a:r>
            <a:r>
              <a:rPr lang="en-US" dirty="0" err="1"/>
              <a:t>em</a:t>
            </a:r>
            <a:r>
              <a:rPr lang="en-US" dirty="0"/>
              <a:t> using this formula: </a:t>
            </a:r>
            <a:r>
              <a:rPr lang="en-US" i="1" dirty="0"/>
              <a:t>pixels</a:t>
            </a:r>
            <a:r>
              <a:rPr lang="en-US" dirty="0"/>
              <a:t>/16=</a:t>
            </a:r>
            <a:r>
              <a:rPr lang="en-US" i="1" dirty="0" err="1"/>
              <a:t>em</a:t>
            </a:r>
            <a:endParaRPr lang="en-US" dirty="0"/>
          </a:p>
          <a:p>
            <a:pPr>
              <a:buNone/>
            </a:pPr>
            <a:r>
              <a:rPr lang="en-US" b="1" dirty="0">
                <a:hlinkClick r:id="rId2" action="ppaction://hlinkfile"/>
              </a:rPr>
              <a:t>Example</a:t>
            </a:r>
            <a:endParaRPr lang="en-US" b="1" dirty="0"/>
          </a:p>
          <a:p>
            <a:pPr lvl="1">
              <a:buNone/>
            </a:pPr>
            <a:r>
              <a:rPr lang="en-US" dirty="0"/>
              <a:t>	h1 {font-size:2.5em;} /* 40px/16=2.5em */</a:t>
            </a:r>
            <a:br>
              <a:rPr lang="en-US" dirty="0"/>
            </a:br>
            <a:r>
              <a:rPr lang="en-US" dirty="0"/>
              <a:t>h2 {font-size:1.875em;} /* 30px/16=1.875em */</a:t>
            </a:r>
            <a:br>
              <a:rPr lang="en-US" dirty="0"/>
            </a:br>
            <a:r>
              <a:rPr lang="en-US" dirty="0"/>
              <a:t>p {font-size:0.875em;} /* 14px/16=0.875em */ </a:t>
            </a:r>
            <a:br>
              <a:rPr lang="en-US" dirty="0"/>
            </a:br>
            <a:endParaRPr lang="en-US" dirty="0"/>
          </a:p>
          <a:p>
            <a:r>
              <a:rPr lang="en-US" dirty="0"/>
              <a:t>In the example above, the text size in </a:t>
            </a:r>
            <a:r>
              <a:rPr lang="en-US" dirty="0" err="1"/>
              <a:t>em</a:t>
            </a:r>
            <a:r>
              <a:rPr lang="en-US" dirty="0"/>
              <a:t> is the same as the previous example in pixels. However, with the </a:t>
            </a:r>
            <a:r>
              <a:rPr lang="en-US" dirty="0" err="1"/>
              <a:t>em</a:t>
            </a:r>
            <a:r>
              <a:rPr lang="en-US" dirty="0"/>
              <a:t> size, it is possible to adjust the text size in all browsers.</a:t>
            </a:r>
          </a:p>
          <a:p>
            <a:endParaRPr lang="en-US" dirty="0"/>
          </a:p>
          <a:p>
            <a:r>
              <a:rPr lang="en-US" dirty="0"/>
              <a:t>Unfortunately, there is still a problem with IE. When resizing the text, it becomes larger than it should when made larger, and smaller than it should when made smaller.</a:t>
            </a:r>
          </a:p>
          <a:p>
            <a:endParaRPr lang="en-US"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Font</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b="1" dirty="0"/>
              <a:t>Use a Combination of Percent and </a:t>
            </a:r>
            <a:r>
              <a:rPr lang="en-US" b="1" dirty="0" err="1"/>
              <a:t>Em</a:t>
            </a:r>
            <a:endParaRPr lang="en-US" b="1" dirty="0"/>
          </a:p>
          <a:p>
            <a:r>
              <a:rPr lang="en-US" dirty="0"/>
              <a:t>The solution that works in all browsers, is to set a default font-size in percent for the body element:</a:t>
            </a:r>
          </a:p>
          <a:p>
            <a:endParaRPr lang="en-US" dirty="0"/>
          </a:p>
          <a:p>
            <a:pPr>
              <a:buNone/>
            </a:pPr>
            <a:r>
              <a:rPr lang="en-US" b="1" dirty="0">
                <a:hlinkClick r:id="rId2" action="ppaction://hlinkfile"/>
              </a:rPr>
              <a:t>Example</a:t>
            </a:r>
            <a:endParaRPr lang="en-US" b="1" dirty="0"/>
          </a:p>
          <a:p>
            <a:pPr lvl="1">
              <a:buNone/>
            </a:pPr>
            <a:r>
              <a:rPr lang="en-US" dirty="0"/>
              <a:t>	body {font-size:100%;}</a:t>
            </a:r>
            <a:br>
              <a:rPr lang="en-US" dirty="0"/>
            </a:br>
            <a:r>
              <a:rPr lang="en-US" dirty="0"/>
              <a:t>h1 {font-size:2.5em;}</a:t>
            </a:r>
            <a:br>
              <a:rPr lang="en-US" dirty="0"/>
            </a:br>
            <a:r>
              <a:rPr lang="en-US" dirty="0"/>
              <a:t>h2 {font-size:1.875em;}</a:t>
            </a:r>
            <a:br>
              <a:rPr lang="en-US" dirty="0"/>
            </a:br>
            <a:r>
              <a:rPr lang="en-US" dirty="0"/>
              <a:t>p {font-size:0.875em;} </a:t>
            </a:r>
            <a:br>
              <a:rPr lang="en-US" dirty="0"/>
            </a:br>
            <a:endParaRPr lang="en-US" dirty="0"/>
          </a:p>
          <a:p>
            <a:r>
              <a:rPr lang="en-US" dirty="0"/>
              <a:t>Our code now works great! It shows the same text size in all browsers, and allows all browsers to zoom or resize the text!</a:t>
            </a:r>
          </a:p>
          <a:p>
            <a:endParaRPr lang="en-US" dirty="0"/>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Font</a:t>
            </a:r>
            <a:endParaRPr lang="en-US" dirty="0"/>
          </a:p>
        </p:txBody>
      </p:sp>
      <p:sp>
        <p:nvSpPr>
          <p:cNvPr id="3" name="Content Placeholder 2"/>
          <p:cNvSpPr>
            <a:spLocks noGrp="1"/>
          </p:cNvSpPr>
          <p:nvPr>
            <p:ph sz="quarter" idx="1"/>
          </p:nvPr>
        </p:nvSpPr>
        <p:spPr/>
        <p:txBody>
          <a:bodyPr>
            <a:normAutofit fontScale="92500"/>
          </a:bodyPr>
          <a:lstStyle/>
          <a:p>
            <a:pPr>
              <a:buNone/>
            </a:pPr>
            <a:r>
              <a:rPr lang="en-US" b="1" dirty="0"/>
              <a:t>More Examples</a:t>
            </a:r>
          </a:p>
          <a:p>
            <a:pPr>
              <a:buNone/>
            </a:pPr>
            <a:endParaRPr lang="en-US" b="1" dirty="0"/>
          </a:p>
          <a:p>
            <a:r>
              <a:rPr lang="en-US" dirty="0">
                <a:hlinkClick r:id="rId2" action="ppaction://hlinkfile"/>
              </a:rPr>
              <a:t>Set the boldness of the font</a:t>
            </a:r>
            <a:br>
              <a:rPr lang="en-US" dirty="0"/>
            </a:br>
            <a:r>
              <a:rPr lang="en-US" dirty="0"/>
              <a:t>This example demonstrates how to set the boldness of a font.</a:t>
            </a:r>
          </a:p>
          <a:p>
            <a:endParaRPr lang="en-US" dirty="0"/>
          </a:p>
          <a:p>
            <a:r>
              <a:rPr lang="en-US" dirty="0">
                <a:hlinkClick r:id="rId3" action="ppaction://hlinkfile"/>
              </a:rPr>
              <a:t>Set the variant of the font</a:t>
            </a:r>
            <a:br>
              <a:rPr lang="en-US" dirty="0"/>
            </a:br>
            <a:r>
              <a:rPr lang="en-US" dirty="0"/>
              <a:t>This example demonstrates how to set the variant of a font.</a:t>
            </a:r>
          </a:p>
          <a:p>
            <a:endParaRPr lang="en-US" dirty="0"/>
          </a:p>
          <a:p>
            <a:r>
              <a:rPr lang="en-US" dirty="0">
                <a:hlinkClick r:id="rId4" action="ppaction://hlinkfile"/>
              </a:rPr>
              <a:t>All the font properties in one declaration</a:t>
            </a:r>
            <a:br>
              <a:rPr lang="en-US" dirty="0"/>
            </a:br>
            <a:r>
              <a:rPr lang="en-US" dirty="0"/>
              <a:t>This example demonstrates how to use the shorthand property for setting all of the font properties in one declaration.</a:t>
            </a:r>
          </a:p>
          <a:p>
            <a:endParaRPr lang="en-US" dirty="0"/>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Font</a:t>
            </a:r>
            <a:endParaRPr lang="en-US" dirty="0"/>
          </a:p>
        </p:txBody>
      </p:sp>
      <p:sp>
        <p:nvSpPr>
          <p:cNvPr id="3" name="Content Placeholder 2"/>
          <p:cNvSpPr>
            <a:spLocks noGrp="1"/>
          </p:cNvSpPr>
          <p:nvPr>
            <p:ph sz="quarter" idx="1"/>
          </p:nvPr>
        </p:nvSpPr>
        <p:spPr>
          <a:xfrm>
            <a:off x="685800" y="1447800"/>
            <a:ext cx="7772400" cy="4572000"/>
          </a:xfrm>
        </p:spPr>
        <p:txBody>
          <a:bodyPr/>
          <a:lstStyle/>
          <a:p>
            <a:pPr>
              <a:buNone/>
            </a:pPr>
            <a:r>
              <a:rPr lang="en-US" b="1" dirty="0"/>
              <a:t>All CSS Font Properties</a:t>
            </a:r>
          </a:p>
          <a:p>
            <a:pPr>
              <a:buNone/>
            </a:pPr>
            <a:r>
              <a:rPr lang="en-US" sz="1400" dirty="0"/>
              <a:t>The number in the "CSS" column indicates in which CSS version the property is defined (CSS1 or CSS2).</a:t>
            </a:r>
          </a:p>
        </p:txBody>
      </p:sp>
      <p:graphicFrame>
        <p:nvGraphicFramePr>
          <p:cNvPr id="4" name="Table 3"/>
          <p:cNvGraphicFramePr>
            <a:graphicFrameLocks noGrp="1"/>
          </p:cNvGraphicFramePr>
          <p:nvPr/>
        </p:nvGraphicFramePr>
        <p:xfrm>
          <a:off x="723900" y="2722880"/>
          <a:ext cx="7696201" cy="3296920"/>
        </p:xfrm>
        <a:graphic>
          <a:graphicData uri="http://schemas.openxmlformats.org/drawingml/2006/table">
            <a:tbl>
              <a:tblPr firstRow="1" bandRow="1">
                <a:tableStyleId>{5C22544A-7EE6-4342-B048-85BDC9FD1C3A}</a:tableStyleId>
              </a:tblPr>
              <a:tblGrid>
                <a:gridCol w="1058228">
                  <a:extLst>
                    <a:ext uri="{9D8B030D-6E8A-4147-A177-3AD203B41FA5}">
                      <a16:colId xmlns:a16="http://schemas.microsoft.com/office/drawing/2014/main" val="20000"/>
                    </a:ext>
                  </a:extLst>
                </a:gridCol>
                <a:gridCol w="2789873">
                  <a:extLst>
                    <a:ext uri="{9D8B030D-6E8A-4147-A177-3AD203B41FA5}">
                      <a16:colId xmlns:a16="http://schemas.microsoft.com/office/drawing/2014/main" val="20001"/>
                    </a:ext>
                  </a:extLst>
                </a:gridCol>
                <a:gridCol w="3270885">
                  <a:extLst>
                    <a:ext uri="{9D8B030D-6E8A-4147-A177-3AD203B41FA5}">
                      <a16:colId xmlns:a16="http://schemas.microsoft.com/office/drawing/2014/main" val="20002"/>
                    </a:ext>
                  </a:extLst>
                </a:gridCol>
                <a:gridCol w="577215">
                  <a:extLst>
                    <a:ext uri="{9D8B030D-6E8A-4147-A177-3AD203B41FA5}">
                      <a16:colId xmlns:a16="http://schemas.microsoft.com/office/drawing/2014/main" val="20003"/>
                    </a:ext>
                  </a:extLst>
                </a:gridCol>
              </a:tblGrid>
              <a:tr h="370840">
                <a:tc>
                  <a:txBody>
                    <a:bodyPr/>
                    <a:lstStyle/>
                    <a:p>
                      <a:pPr algn="l"/>
                      <a:r>
                        <a:rPr lang="en-US" sz="1200" dirty="0"/>
                        <a:t>Property</a:t>
                      </a:r>
                    </a:p>
                  </a:txBody>
                  <a:tcPr anchor="ctr"/>
                </a:tc>
                <a:tc>
                  <a:txBody>
                    <a:bodyPr/>
                    <a:lstStyle/>
                    <a:p>
                      <a:pPr algn="l"/>
                      <a:r>
                        <a:rPr lang="en-US" sz="1200"/>
                        <a:t>Description</a:t>
                      </a:r>
                    </a:p>
                  </a:txBody>
                  <a:tcPr anchor="ctr"/>
                </a:tc>
                <a:tc>
                  <a:txBody>
                    <a:bodyPr/>
                    <a:lstStyle/>
                    <a:p>
                      <a:pPr algn="l"/>
                      <a:r>
                        <a:rPr lang="en-US" sz="1200"/>
                        <a:t>Values</a:t>
                      </a:r>
                    </a:p>
                  </a:txBody>
                  <a:tcPr anchor="ctr"/>
                </a:tc>
                <a:tc>
                  <a:txBody>
                    <a:bodyPr/>
                    <a:lstStyle/>
                    <a:p>
                      <a:pPr algn="l"/>
                      <a:r>
                        <a:rPr lang="en-US" sz="1200"/>
                        <a:t>CSS</a:t>
                      </a:r>
                    </a:p>
                  </a:txBody>
                  <a:tcPr anchor="ctr"/>
                </a:tc>
                <a:extLst>
                  <a:ext uri="{0D108BD9-81ED-4DB2-BD59-A6C34878D82A}">
                    <a16:rowId xmlns:a16="http://schemas.microsoft.com/office/drawing/2014/main" val="10000"/>
                  </a:ext>
                </a:extLst>
              </a:tr>
              <a:tr h="370840">
                <a:tc>
                  <a:txBody>
                    <a:bodyPr/>
                    <a:lstStyle/>
                    <a:p>
                      <a:r>
                        <a:rPr lang="en-US" sz="1200" dirty="0"/>
                        <a:t>font</a:t>
                      </a:r>
                      <a:br>
                        <a:rPr lang="en-US" sz="1200" dirty="0"/>
                      </a:br>
                      <a:endParaRPr lang="en-US" sz="1200" dirty="0"/>
                    </a:p>
                  </a:txBody>
                  <a:tcPr anchor="ctr"/>
                </a:tc>
                <a:tc>
                  <a:txBody>
                    <a:bodyPr/>
                    <a:lstStyle/>
                    <a:p>
                      <a:r>
                        <a:rPr lang="en-US" sz="1200" dirty="0"/>
                        <a:t>Sets all the font properties in one declaration</a:t>
                      </a:r>
                    </a:p>
                  </a:txBody>
                  <a:tcPr anchor="ctr"/>
                </a:tc>
                <a:tc>
                  <a:txBody>
                    <a:bodyPr/>
                    <a:lstStyle/>
                    <a:p>
                      <a:r>
                        <a:rPr lang="en-US" sz="1200" i="1" dirty="0"/>
                        <a:t>font-style, font-variant, font-weight, font-size/line-height, font-family, </a:t>
                      </a:r>
                      <a:r>
                        <a:rPr lang="en-US" sz="1200" dirty="0"/>
                        <a:t>caption, icon, menu, message-box, small-caption, status-bar, inherit</a:t>
                      </a:r>
                    </a:p>
                  </a:txBody>
                  <a:tcPr anchor="ctr"/>
                </a:tc>
                <a:tc>
                  <a:txBody>
                    <a:bodyPr/>
                    <a:lstStyle/>
                    <a:p>
                      <a:r>
                        <a:rPr lang="en-US" sz="1200"/>
                        <a:t>1</a:t>
                      </a:r>
                    </a:p>
                  </a:txBody>
                  <a:tcPr anchor="ctr"/>
                </a:tc>
                <a:extLst>
                  <a:ext uri="{0D108BD9-81ED-4DB2-BD59-A6C34878D82A}">
                    <a16:rowId xmlns:a16="http://schemas.microsoft.com/office/drawing/2014/main" val="10001"/>
                  </a:ext>
                </a:extLst>
              </a:tr>
              <a:tr h="370840">
                <a:tc>
                  <a:txBody>
                    <a:bodyPr/>
                    <a:lstStyle/>
                    <a:p>
                      <a:r>
                        <a:rPr lang="en-US" sz="1200" dirty="0"/>
                        <a:t>font-family</a:t>
                      </a:r>
                      <a:br>
                        <a:rPr lang="en-US" sz="1200" dirty="0"/>
                      </a:br>
                      <a:endParaRPr lang="en-US" sz="1200" dirty="0"/>
                    </a:p>
                  </a:txBody>
                  <a:tcPr anchor="ctr"/>
                </a:tc>
                <a:tc>
                  <a:txBody>
                    <a:bodyPr/>
                    <a:lstStyle/>
                    <a:p>
                      <a:r>
                        <a:rPr lang="en-US" sz="1200"/>
                        <a:t>Specifies the font family for text</a:t>
                      </a:r>
                    </a:p>
                  </a:txBody>
                  <a:tcPr anchor="ctr"/>
                </a:tc>
                <a:tc>
                  <a:txBody>
                    <a:bodyPr/>
                    <a:lstStyle/>
                    <a:p>
                      <a:r>
                        <a:rPr lang="en-US" sz="1200" i="1" dirty="0"/>
                        <a:t>family-name, generic-family, </a:t>
                      </a:r>
                      <a:r>
                        <a:rPr lang="en-US" sz="1200" dirty="0"/>
                        <a:t>inherit</a:t>
                      </a:r>
                    </a:p>
                  </a:txBody>
                  <a:tcPr anchor="ctr"/>
                </a:tc>
                <a:tc>
                  <a:txBody>
                    <a:bodyPr/>
                    <a:lstStyle/>
                    <a:p>
                      <a:r>
                        <a:rPr lang="en-US" sz="1200"/>
                        <a:t>1</a:t>
                      </a:r>
                    </a:p>
                  </a:txBody>
                  <a:tcPr anchor="ctr"/>
                </a:tc>
                <a:extLst>
                  <a:ext uri="{0D108BD9-81ED-4DB2-BD59-A6C34878D82A}">
                    <a16:rowId xmlns:a16="http://schemas.microsoft.com/office/drawing/2014/main" val="10002"/>
                  </a:ext>
                </a:extLst>
              </a:tr>
              <a:tr h="370840">
                <a:tc>
                  <a:txBody>
                    <a:bodyPr/>
                    <a:lstStyle/>
                    <a:p>
                      <a:r>
                        <a:rPr lang="en-US" sz="1200" dirty="0"/>
                        <a:t>font-size</a:t>
                      </a:r>
                      <a:br>
                        <a:rPr lang="en-US" sz="1200" dirty="0"/>
                      </a:br>
                      <a:endParaRPr lang="en-US" sz="1200" dirty="0"/>
                    </a:p>
                  </a:txBody>
                  <a:tcPr anchor="ctr"/>
                </a:tc>
                <a:tc>
                  <a:txBody>
                    <a:bodyPr/>
                    <a:lstStyle/>
                    <a:p>
                      <a:r>
                        <a:rPr lang="en-US" sz="1200"/>
                        <a:t>Specifies the font size of text</a:t>
                      </a:r>
                    </a:p>
                  </a:txBody>
                  <a:tcPr anchor="ctr"/>
                </a:tc>
                <a:tc>
                  <a:txBody>
                    <a:bodyPr/>
                    <a:lstStyle/>
                    <a:p>
                      <a:r>
                        <a:rPr lang="en-US" sz="1200" dirty="0"/>
                        <a:t>xx-small, x-small, small, medium, large, x-large, xx-large, smaller, larger, </a:t>
                      </a:r>
                      <a:r>
                        <a:rPr lang="en-US" sz="1200" i="1" dirty="0"/>
                        <a:t>length, %, </a:t>
                      </a:r>
                      <a:r>
                        <a:rPr lang="en-US" sz="1200" dirty="0"/>
                        <a:t>inherit</a:t>
                      </a:r>
                    </a:p>
                  </a:txBody>
                  <a:tcPr anchor="ctr"/>
                </a:tc>
                <a:tc>
                  <a:txBody>
                    <a:bodyPr/>
                    <a:lstStyle/>
                    <a:p>
                      <a:r>
                        <a:rPr lang="en-US" sz="1200"/>
                        <a:t>1</a:t>
                      </a:r>
                    </a:p>
                  </a:txBody>
                  <a:tcPr anchor="ctr"/>
                </a:tc>
                <a:extLst>
                  <a:ext uri="{0D108BD9-81ED-4DB2-BD59-A6C34878D82A}">
                    <a16:rowId xmlns:a16="http://schemas.microsoft.com/office/drawing/2014/main" val="10003"/>
                  </a:ext>
                </a:extLst>
              </a:tr>
              <a:tr h="370840">
                <a:tc>
                  <a:txBody>
                    <a:bodyPr/>
                    <a:lstStyle/>
                    <a:p>
                      <a:r>
                        <a:rPr lang="en-US" sz="1200" dirty="0"/>
                        <a:t>font-style</a:t>
                      </a:r>
                      <a:br>
                        <a:rPr lang="en-US" sz="1200" dirty="0"/>
                      </a:br>
                      <a:endParaRPr lang="en-US" sz="1200" dirty="0"/>
                    </a:p>
                  </a:txBody>
                  <a:tcPr anchor="ctr"/>
                </a:tc>
                <a:tc>
                  <a:txBody>
                    <a:bodyPr/>
                    <a:lstStyle/>
                    <a:p>
                      <a:r>
                        <a:rPr lang="en-US" sz="1200"/>
                        <a:t>Specifies the font style for text</a:t>
                      </a:r>
                    </a:p>
                  </a:txBody>
                  <a:tcPr anchor="ctr"/>
                </a:tc>
                <a:tc>
                  <a:txBody>
                    <a:bodyPr/>
                    <a:lstStyle/>
                    <a:p>
                      <a:r>
                        <a:rPr lang="en-US" sz="1200" dirty="0"/>
                        <a:t>Normal, italic, oblique, inherit</a:t>
                      </a:r>
                    </a:p>
                  </a:txBody>
                  <a:tcPr anchor="ctr"/>
                </a:tc>
                <a:tc>
                  <a:txBody>
                    <a:bodyPr/>
                    <a:lstStyle/>
                    <a:p>
                      <a:r>
                        <a:rPr lang="en-US" sz="1200"/>
                        <a:t>1</a:t>
                      </a:r>
                    </a:p>
                  </a:txBody>
                  <a:tcPr anchor="ctr"/>
                </a:tc>
                <a:extLst>
                  <a:ext uri="{0D108BD9-81ED-4DB2-BD59-A6C34878D82A}">
                    <a16:rowId xmlns:a16="http://schemas.microsoft.com/office/drawing/2014/main" val="10004"/>
                  </a:ext>
                </a:extLst>
              </a:tr>
              <a:tr h="370840">
                <a:tc>
                  <a:txBody>
                    <a:bodyPr/>
                    <a:lstStyle/>
                    <a:p>
                      <a:r>
                        <a:rPr lang="en-US" sz="1200" dirty="0"/>
                        <a:t>font-variant</a:t>
                      </a:r>
                      <a:br>
                        <a:rPr lang="en-US" sz="1200" dirty="0"/>
                      </a:br>
                      <a:endParaRPr lang="en-US" sz="1200" dirty="0"/>
                    </a:p>
                  </a:txBody>
                  <a:tcPr anchor="ctr"/>
                </a:tc>
                <a:tc>
                  <a:txBody>
                    <a:bodyPr/>
                    <a:lstStyle/>
                    <a:p>
                      <a:r>
                        <a:rPr lang="en-US" sz="1200"/>
                        <a:t>Specifies whether or not a text should be displayed in a small-caps font</a:t>
                      </a:r>
                    </a:p>
                  </a:txBody>
                  <a:tcPr anchor="ctr"/>
                </a:tc>
                <a:tc>
                  <a:txBody>
                    <a:bodyPr/>
                    <a:lstStyle/>
                    <a:p>
                      <a:r>
                        <a:rPr lang="en-US" sz="1200" dirty="0"/>
                        <a:t>Normal, small-caps, inherit</a:t>
                      </a:r>
                    </a:p>
                  </a:txBody>
                  <a:tcPr anchor="ctr"/>
                </a:tc>
                <a:tc>
                  <a:txBody>
                    <a:bodyPr/>
                    <a:lstStyle/>
                    <a:p>
                      <a:r>
                        <a:rPr lang="en-US" sz="1200"/>
                        <a:t>1</a:t>
                      </a:r>
                    </a:p>
                  </a:txBody>
                  <a:tcPr anchor="ctr"/>
                </a:tc>
                <a:extLst>
                  <a:ext uri="{0D108BD9-81ED-4DB2-BD59-A6C34878D82A}">
                    <a16:rowId xmlns:a16="http://schemas.microsoft.com/office/drawing/2014/main" val="10005"/>
                  </a:ext>
                </a:extLst>
              </a:tr>
              <a:tr h="370840">
                <a:tc>
                  <a:txBody>
                    <a:bodyPr/>
                    <a:lstStyle/>
                    <a:p>
                      <a:r>
                        <a:rPr lang="en-US" sz="1200" dirty="0"/>
                        <a:t>font-weight</a:t>
                      </a:r>
                      <a:br>
                        <a:rPr lang="en-US" sz="1200" dirty="0"/>
                      </a:br>
                      <a:endParaRPr lang="en-US" sz="1200" dirty="0"/>
                    </a:p>
                  </a:txBody>
                  <a:tcPr anchor="ctr"/>
                </a:tc>
                <a:tc>
                  <a:txBody>
                    <a:bodyPr/>
                    <a:lstStyle/>
                    <a:p>
                      <a:r>
                        <a:rPr lang="en-US" sz="1200"/>
                        <a:t>Specifies the weight of a font</a:t>
                      </a:r>
                    </a:p>
                  </a:txBody>
                  <a:tcPr anchor="ctr"/>
                </a:tc>
                <a:tc>
                  <a:txBody>
                    <a:bodyPr/>
                    <a:lstStyle/>
                    <a:p>
                      <a:r>
                        <a:rPr lang="en-US" sz="1200" dirty="0"/>
                        <a:t>normal, bold, bolder, lighter, 100, 200, 300, 400, 500, 600, 700, 800, 900, inherit</a:t>
                      </a:r>
                    </a:p>
                  </a:txBody>
                  <a:tcPr anchor="ctr"/>
                </a:tc>
                <a:tc>
                  <a:txBody>
                    <a:bodyPr/>
                    <a:lstStyle/>
                    <a:p>
                      <a:r>
                        <a:rPr lang="en-US" sz="1200" dirty="0"/>
                        <a:t>1</a:t>
                      </a:r>
                    </a:p>
                  </a:txBody>
                  <a:tcPr anchor="ctr"/>
                </a:tc>
                <a:extLst>
                  <a:ext uri="{0D108BD9-81ED-4DB2-BD59-A6C34878D82A}">
                    <a16:rowId xmlns:a16="http://schemas.microsoft.com/office/drawing/2014/main" val="10006"/>
                  </a:ext>
                </a:extLst>
              </a:tr>
            </a:tbl>
          </a:graphicData>
        </a:graphic>
      </p:graphicFrame>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Links</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b="1" dirty="0"/>
              <a:t>Styling Links</a:t>
            </a:r>
          </a:p>
          <a:p>
            <a:pPr>
              <a:buNone/>
            </a:pPr>
            <a:r>
              <a:rPr lang="en-US" dirty="0"/>
              <a:t>Links can be style with any CSS property (e.g. color, font-family, background-color).</a:t>
            </a:r>
          </a:p>
          <a:p>
            <a:pPr>
              <a:buNone/>
            </a:pPr>
            <a:r>
              <a:rPr lang="en-US" dirty="0"/>
              <a:t>Special for links are that they can be styled differently depending on what state they are in.</a:t>
            </a:r>
          </a:p>
          <a:p>
            <a:pPr>
              <a:buNone/>
            </a:pPr>
            <a:endParaRPr lang="en-US" dirty="0"/>
          </a:p>
          <a:p>
            <a:pPr>
              <a:buNone/>
            </a:pPr>
            <a:r>
              <a:rPr lang="en-US" dirty="0"/>
              <a:t>The four links states are: </a:t>
            </a:r>
          </a:p>
          <a:p>
            <a:pPr lvl="1"/>
            <a:r>
              <a:rPr lang="en-US" dirty="0"/>
              <a:t>a:link - a normal, unvisited link</a:t>
            </a:r>
          </a:p>
          <a:p>
            <a:pPr lvl="1"/>
            <a:r>
              <a:rPr lang="en-US" dirty="0"/>
              <a:t>a:visited - a link the user has visited</a:t>
            </a:r>
          </a:p>
          <a:p>
            <a:pPr lvl="1"/>
            <a:r>
              <a:rPr lang="en-US" dirty="0"/>
              <a:t>a:hover - a link when the user </a:t>
            </a:r>
            <a:r>
              <a:rPr lang="en-US" dirty="0" err="1"/>
              <a:t>mouses</a:t>
            </a:r>
            <a:r>
              <a:rPr lang="en-US" dirty="0"/>
              <a:t> over it</a:t>
            </a:r>
          </a:p>
          <a:p>
            <a:pPr lvl="1"/>
            <a:r>
              <a:rPr lang="en-US" dirty="0"/>
              <a:t>a:active - a link the moment it is clicked</a:t>
            </a:r>
          </a:p>
          <a:p>
            <a:pPr lvl="1"/>
            <a:endParaRPr lang="en-US" dirty="0"/>
          </a:p>
          <a:p>
            <a:pPr>
              <a:buNone/>
            </a:pPr>
            <a:r>
              <a:rPr lang="en-US" b="1" dirty="0">
                <a:hlinkClick r:id="rId2" action="ppaction://hlinkfile"/>
              </a:rPr>
              <a:t>Example</a:t>
            </a:r>
            <a:endParaRPr lang="en-US" b="1" dirty="0"/>
          </a:p>
          <a:p>
            <a:pPr lvl="1">
              <a:buNone/>
            </a:pPr>
            <a:r>
              <a:rPr lang="en-US" dirty="0"/>
              <a:t>	a:link {color:#FF0000;}      /* unvisited link */</a:t>
            </a:r>
            <a:br>
              <a:rPr lang="en-US" dirty="0"/>
            </a:br>
            <a:r>
              <a:rPr lang="en-US" dirty="0"/>
              <a:t>a:visited {color:#00FF00;}  /* visited link */</a:t>
            </a:r>
            <a:br>
              <a:rPr lang="en-US" dirty="0"/>
            </a:br>
            <a:r>
              <a:rPr lang="en-US" dirty="0"/>
              <a:t>a:hover {color:#FF00FF;}  /* mouse over link */</a:t>
            </a:r>
            <a:br>
              <a:rPr lang="en-US" dirty="0"/>
            </a:br>
            <a:r>
              <a:rPr lang="en-US" dirty="0"/>
              <a:t>a:active {color:#0000FF;}  /* selected link */ </a:t>
            </a:r>
            <a:br>
              <a:rPr lang="en-US" dirty="0"/>
            </a:br>
            <a:endParaRPr lang="en-US" dirty="0"/>
          </a:p>
          <a:p>
            <a:pPr>
              <a:buNone/>
            </a:pPr>
            <a:r>
              <a:rPr lang="en-US" dirty="0"/>
              <a:t>When setting the style for several link states, there are some order rules:</a:t>
            </a:r>
          </a:p>
          <a:p>
            <a:pPr lvl="1"/>
            <a:r>
              <a:rPr lang="en-US" dirty="0"/>
              <a:t>a:hover MUST come after a:link and a:visited</a:t>
            </a:r>
          </a:p>
          <a:p>
            <a:pPr lvl="1"/>
            <a:r>
              <a:rPr lang="en-US" dirty="0"/>
              <a:t>a:active MUST come after a:hover</a:t>
            </a:r>
          </a:p>
          <a:p>
            <a:endParaRPr lang="en-US" dirty="0"/>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Links cont.</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b="1" dirty="0"/>
              <a:t>Common Link Styles</a:t>
            </a:r>
          </a:p>
          <a:p>
            <a:r>
              <a:rPr lang="en-US" dirty="0"/>
              <a:t>In the example on the previous slide, the link changes color depending on what state it is in.</a:t>
            </a:r>
          </a:p>
          <a:p>
            <a:r>
              <a:rPr lang="en-US" dirty="0"/>
              <a:t>Lets go through some of the other common ways to style links:</a:t>
            </a:r>
          </a:p>
          <a:p>
            <a:pPr>
              <a:buNone/>
            </a:pPr>
            <a:endParaRPr lang="en-US" b="1" dirty="0"/>
          </a:p>
          <a:p>
            <a:pPr>
              <a:buNone/>
            </a:pPr>
            <a:r>
              <a:rPr lang="en-US" b="1" dirty="0"/>
              <a:t>Text Decoration</a:t>
            </a:r>
          </a:p>
          <a:p>
            <a:r>
              <a:rPr lang="en-US" dirty="0"/>
              <a:t>The text-decoration property is mostly used to remove underlines from links:</a:t>
            </a:r>
          </a:p>
          <a:p>
            <a:pPr>
              <a:buNone/>
            </a:pPr>
            <a:r>
              <a:rPr lang="en-US" b="1" dirty="0">
                <a:hlinkClick r:id="rId2" action="ppaction://hlinkfile"/>
              </a:rPr>
              <a:t>Example</a:t>
            </a:r>
            <a:endParaRPr lang="en-US" b="1" dirty="0"/>
          </a:p>
          <a:p>
            <a:pPr lvl="1">
              <a:buNone/>
            </a:pPr>
            <a:r>
              <a:rPr lang="en-US" dirty="0"/>
              <a:t>	a:link {text-</a:t>
            </a:r>
            <a:r>
              <a:rPr lang="en-US" dirty="0" err="1"/>
              <a:t>decoration:none</a:t>
            </a:r>
            <a:r>
              <a:rPr lang="en-US" dirty="0"/>
              <a:t>;}</a:t>
            </a:r>
            <a:br>
              <a:rPr lang="en-US" dirty="0"/>
            </a:br>
            <a:r>
              <a:rPr lang="en-US" dirty="0"/>
              <a:t>a:visited {text-</a:t>
            </a:r>
            <a:r>
              <a:rPr lang="en-US" dirty="0" err="1"/>
              <a:t>decoration:none</a:t>
            </a:r>
            <a:r>
              <a:rPr lang="en-US" dirty="0"/>
              <a:t>;}</a:t>
            </a:r>
            <a:br>
              <a:rPr lang="en-US" dirty="0"/>
            </a:br>
            <a:r>
              <a:rPr lang="en-US" dirty="0"/>
              <a:t>a:hover {text-</a:t>
            </a:r>
            <a:r>
              <a:rPr lang="en-US" dirty="0" err="1"/>
              <a:t>decoration:underline</a:t>
            </a:r>
            <a:r>
              <a:rPr lang="en-US" dirty="0"/>
              <a:t>;}</a:t>
            </a:r>
            <a:br>
              <a:rPr lang="en-US" dirty="0"/>
            </a:br>
            <a:r>
              <a:rPr lang="en-US" dirty="0"/>
              <a:t>a:active {text-</a:t>
            </a:r>
            <a:r>
              <a:rPr lang="en-US" dirty="0" err="1"/>
              <a:t>decoration:underline</a:t>
            </a:r>
            <a:r>
              <a:rPr lang="en-US" dirty="0"/>
              <a:t>;}</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Links Cont.</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dirty="0"/>
              <a:t>Background Color</a:t>
            </a:r>
          </a:p>
          <a:p>
            <a:r>
              <a:rPr lang="en-US" dirty="0"/>
              <a:t>The background-color property specifies the background color for links:</a:t>
            </a:r>
          </a:p>
          <a:p>
            <a:pPr>
              <a:buNone/>
            </a:pPr>
            <a:r>
              <a:rPr lang="en-US" b="1" dirty="0">
                <a:hlinkClick r:id="rId2" action="ppaction://hlinkfile"/>
              </a:rPr>
              <a:t>Example</a:t>
            </a:r>
            <a:endParaRPr lang="en-US" b="1" dirty="0"/>
          </a:p>
          <a:p>
            <a:pPr lvl="1">
              <a:buNone/>
            </a:pPr>
            <a:r>
              <a:rPr lang="en-US" dirty="0"/>
              <a:t>	a:link {background-color:#B2FF99;}</a:t>
            </a:r>
            <a:br>
              <a:rPr lang="en-US" dirty="0"/>
            </a:br>
            <a:r>
              <a:rPr lang="en-US" dirty="0"/>
              <a:t>a:visited {background-color:#FFFF85;}</a:t>
            </a:r>
            <a:br>
              <a:rPr lang="en-US" dirty="0"/>
            </a:br>
            <a:r>
              <a:rPr lang="en-US" dirty="0"/>
              <a:t>a:hover {background-color:#FF704D;}</a:t>
            </a:r>
            <a:br>
              <a:rPr lang="en-US" dirty="0"/>
            </a:br>
            <a:r>
              <a:rPr lang="en-US" dirty="0"/>
              <a:t>a:active {background-color:#FF704D;} </a:t>
            </a:r>
          </a:p>
          <a:p>
            <a:pPr>
              <a:buNone/>
            </a:pPr>
            <a:endParaRPr lang="en-US" b="1" dirty="0"/>
          </a:p>
          <a:p>
            <a:pPr>
              <a:buNone/>
            </a:pPr>
            <a:r>
              <a:rPr lang="en-US" b="1" dirty="0"/>
              <a:t>More Examples</a:t>
            </a:r>
          </a:p>
          <a:p>
            <a:r>
              <a:rPr lang="en-US" dirty="0">
                <a:hlinkClick r:id="rId3" action="ppaction://hlinkfile"/>
              </a:rPr>
              <a:t>Add different styles to hyperlinks</a:t>
            </a:r>
            <a:br>
              <a:rPr lang="en-US" dirty="0"/>
            </a:br>
            <a:r>
              <a:rPr lang="en-US" dirty="0"/>
              <a:t>This example demonstrates how to add other styles to hyperlinks.</a:t>
            </a:r>
          </a:p>
          <a:p>
            <a:r>
              <a:rPr lang="en-US" dirty="0">
                <a:hlinkClick r:id="rId4" action="ppaction://hlinkfile"/>
              </a:rPr>
              <a:t>Advanced - Create link boxes</a:t>
            </a:r>
            <a:br>
              <a:rPr lang="en-US" dirty="0"/>
            </a:br>
            <a:r>
              <a:rPr lang="en-US" dirty="0"/>
              <a:t>This example demonstrates a more advanced example where we combine several CSS properties to display links as boxes.</a:t>
            </a:r>
          </a:p>
          <a:p>
            <a:pPr>
              <a:buNone/>
            </a:pPr>
            <a:endParaRPr lang="en-US" dirty="0"/>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Lists</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a:t>The CSS list properties allow you to:</a:t>
            </a:r>
          </a:p>
          <a:p>
            <a:pPr>
              <a:buFont typeface="Wingdings" pitchFamily="2" charset="2"/>
              <a:buChar char="q"/>
            </a:pPr>
            <a:r>
              <a:rPr lang="en-US" dirty="0"/>
              <a:t>Set different list item markers for ordered lists</a:t>
            </a:r>
          </a:p>
          <a:p>
            <a:pPr>
              <a:buFont typeface="Wingdings" pitchFamily="2" charset="2"/>
              <a:buChar char="q"/>
            </a:pPr>
            <a:r>
              <a:rPr lang="en-US" dirty="0"/>
              <a:t>Set different list item markers for unordered lists</a:t>
            </a:r>
          </a:p>
          <a:p>
            <a:pPr>
              <a:buFont typeface="Wingdings" pitchFamily="2" charset="2"/>
              <a:buChar char="q"/>
            </a:pPr>
            <a:r>
              <a:rPr lang="en-US" dirty="0"/>
              <a:t>Set an image as the list item marker</a:t>
            </a:r>
          </a:p>
          <a:p>
            <a:pPr>
              <a:buNone/>
            </a:pPr>
            <a:endParaRPr lang="en-US" dirty="0"/>
          </a:p>
          <a:p>
            <a:pPr>
              <a:buNone/>
            </a:pPr>
            <a:r>
              <a:rPr lang="en-US" b="1" dirty="0"/>
              <a:t>List</a:t>
            </a:r>
          </a:p>
          <a:p>
            <a:pPr>
              <a:buNone/>
            </a:pPr>
            <a:r>
              <a:rPr lang="en-US" dirty="0"/>
              <a:t>In HTML, there are two types of lists:</a:t>
            </a:r>
          </a:p>
          <a:p>
            <a:r>
              <a:rPr lang="en-US" dirty="0"/>
              <a:t>unordered lists - the list items are marked with bullets</a:t>
            </a:r>
          </a:p>
          <a:p>
            <a:r>
              <a:rPr lang="en-US" dirty="0"/>
              <a:t>ordered lists - the list items are marked with numbers or letters</a:t>
            </a:r>
          </a:p>
          <a:p>
            <a:pPr>
              <a:buNone/>
            </a:pPr>
            <a:r>
              <a:rPr lang="en-US" dirty="0"/>
              <a:t>With CSS, lists can be styled further, and images can be used as the list item marker.</a:t>
            </a:r>
          </a:p>
          <a:p>
            <a:endParaRPr lang="en-US" dirty="0"/>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Lists</a:t>
            </a:r>
            <a:endParaRPr lang="en-US" dirty="0"/>
          </a:p>
        </p:txBody>
      </p:sp>
      <p:sp>
        <p:nvSpPr>
          <p:cNvPr id="3" name="Content Placeholder 2"/>
          <p:cNvSpPr>
            <a:spLocks noGrp="1"/>
          </p:cNvSpPr>
          <p:nvPr>
            <p:ph sz="quarter" idx="1"/>
          </p:nvPr>
        </p:nvSpPr>
        <p:spPr/>
        <p:txBody>
          <a:bodyPr/>
          <a:lstStyle/>
          <a:p>
            <a:pPr>
              <a:buNone/>
            </a:pPr>
            <a:r>
              <a:rPr lang="en-US" b="1" dirty="0"/>
              <a:t>Different List Item Markers</a:t>
            </a:r>
          </a:p>
          <a:p>
            <a:r>
              <a:rPr lang="en-US" dirty="0"/>
              <a:t>The type of list item marker is specified with the list-style-type property:</a:t>
            </a:r>
          </a:p>
          <a:p>
            <a:endParaRPr lang="en-US" dirty="0"/>
          </a:p>
          <a:p>
            <a:pPr>
              <a:buNone/>
            </a:pPr>
            <a:r>
              <a:rPr lang="en-US" b="1" dirty="0">
                <a:hlinkClick r:id="rId2" action="ppaction://hlinkfile"/>
              </a:rPr>
              <a:t>Example</a:t>
            </a:r>
            <a:endParaRPr lang="en-US" b="1" dirty="0"/>
          </a:p>
          <a:p>
            <a:pPr lvl="1">
              <a:buNone/>
            </a:pPr>
            <a:r>
              <a:rPr lang="en-US" dirty="0"/>
              <a:t>	</a:t>
            </a:r>
            <a:r>
              <a:rPr lang="en-US" dirty="0" err="1"/>
              <a:t>ul.a</a:t>
            </a:r>
            <a:r>
              <a:rPr lang="en-US" dirty="0"/>
              <a:t> {list-style-type: circle;}</a:t>
            </a:r>
            <a:br>
              <a:rPr lang="en-US" dirty="0"/>
            </a:br>
            <a:r>
              <a:rPr lang="en-US" dirty="0" err="1"/>
              <a:t>ul.b</a:t>
            </a:r>
            <a:r>
              <a:rPr lang="en-US" dirty="0"/>
              <a:t> {list-style-type: square;}</a:t>
            </a:r>
            <a:br>
              <a:rPr lang="en-US" dirty="0"/>
            </a:br>
            <a:br>
              <a:rPr lang="en-US" dirty="0"/>
            </a:br>
            <a:r>
              <a:rPr lang="en-US" dirty="0" err="1"/>
              <a:t>ol.c</a:t>
            </a:r>
            <a:r>
              <a:rPr lang="en-US" dirty="0"/>
              <a:t> {list-style-type: upper-roman;}</a:t>
            </a:r>
            <a:br>
              <a:rPr lang="en-US" dirty="0"/>
            </a:br>
            <a:r>
              <a:rPr lang="en-US" dirty="0" err="1"/>
              <a:t>ol.d</a:t>
            </a:r>
            <a:r>
              <a:rPr lang="en-US" dirty="0"/>
              <a:t> {list-style-type: lower-alpha;} </a:t>
            </a: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Lists</a:t>
            </a:r>
            <a:endParaRPr lang="en-US" dirty="0"/>
          </a:p>
        </p:txBody>
      </p:sp>
      <p:sp>
        <p:nvSpPr>
          <p:cNvPr id="3" name="Content Placeholder 2"/>
          <p:cNvSpPr>
            <a:spLocks noGrp="1"/>
          </p:cNvSpPr>
          <p:nvPr>
            <p:ph sz="quarter" idx="1"/>
          </p:nvPr>
        </p:nvSpPr>
        <p:spPr/>
        <p:txBody>
          <a:bodyPr>
            <a:normAutofit/>
          </a:bodyPr>
          <a:lstStyle/>
          <a:p>
            <a:pPr>
              <a:buNone/>
            </a:pPr>
            <a:r>
              <a:rPr lang="en-US" sz="1200" b="1" dirty="0"/>
              <a:t>Values for </a:t>
            </a:r>
          </a:p>
          <a:p>
            <a:pPr>
              <a:buNone/>
            </a:pPr>
            <a:r>
              <a:rPr lang="en-US" sz="1200" b="1" dirty="0"/>
              <a:t>Unordered Lists:</a:t>
            </a:r>
          </a:p>
          <a:p>
            <a:pPr>
              <a:buNone/>
            </a:pPr>
            <a:endParaRPr lang="en-US" b="1" dirty="0"/>
          </a:p>
          <a:p>
            <a:pPr>
              <a:buNone/>
            </a:pPr>
            <a:endParaRPr lang="en-US" b="1" dirty="0"/>
          </a:p>
          <a:p>
            <a:pPr>
              <a:buNone/>
            </a:pPr>
            <a:endParaRPr lang="en-US" b="1" dirty="0"/>
          </a:p>
          <a:p>
            <a:pPr>
              <a:buNone/>
            </a:pPr>
            <a:r>
              <a:rPr lang="en-US" sz="1200" b="1" dirty="0"/>
              <a:t>Values for </a:t>
            </a:r>
          </a:p>
          <a:p>
            <a:pPr>
              <a:buNone/>
            </a:pPr>
            <a:r>
              <a:rPr lang="en-US" sz="1200" b="1" dirty="0"/>
              <a:t>Ordered Lists:</a:t>
            </a:r>
          </a:p>
          <a:p>
            <a:pPr>
              <a:buNone/>
            </a:pPr>
            <a:endParaRPr lang="en-US" dirty="0"/>
          </a:p>
        </p:txBody>
      </p:sp>
      <p:graphicFrame>
        <p:nvGraphicFramePr>
          <p:cNvPr id="4" name="Table 3"/>
          <p:cNvGraphicFramePr>
            <a:graphicFrameLocks noGrp="1"/>
          </p:cNvGraphicFramePr>
          <p:nvPr/>
        </p:nvGraphicFramePr>
        <p:xfrm>
          <a:off x="2514600" y="1524000"/>
          <a:ext cx="6096000" cy="13716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198120">
                <a:tc>
                  <a:txBody>
                    <a:bodyPr/>
                    <a:lstStyle/>
                    <a:p>
                      <a:pPr algn="l"/>
                      <a:r>
                        <a:rPr lang="en-US" sz="1200" dirty="0"/>
                        <a:t>Value</a:t>
                      </a:r>
                    </a:p>
                  </a:txBody>
                  <a:tcPr anchor="ctr"/>
                </a:tc>
                <a:tc>
                  <a:txBody>
                    <a:bodyPr/>
                    <a:lstStyle/>
                    <a:p>
                      <a:pPr algn="l"/>
                      <a:r>
                        <a:rPr lang="en-US" sz="1200" dirty="0"/>
                        <a:t>Description</a:t>
                      </a:r>
                    </a:p>
                  </a:txBody>
                  <a:tcPr anchor="ctr"/>
                </a:tc>
                <a:extLst>
                  <a:ext uri="{0D108BD9-81ED-4DB2-BD59-A6C34878D82A}">
                    <a16:rowId xmlns:a16="http://schemas.microsoft.com/office/drawing/2014/main" val="10000"/>
                  </a:ext>
                </a:extLst>
              </a:tr>
              <a:tr h="198120">
                <a:tc>
                  <a:txBody>
                    <a:bodyPr/>
                    <a:lstStyle/>
                    <a:p>
                      <a:r>
                        <a:rPr lang="en-US" sz="1200"/>
                        <a:t>none</a:t>
                      </a:r>
                    </a:p>
                  </a:txBody>
                  <a:tcPr anchor="ctr"/>
                </a:tc>
                <a:tc>
                  <a:txBody>
                    <a:bodyPr/>
                    <a:lstStyle/>
                    <a:p>
                      <a:r>
                        <a:rPr lang="en-US" sz="1200" dirty="0"/>
                        <a:t>No marker</a:t>
                      </a:r>
                    </a:p>
                  </a:txBody>
                  <a:tcPr anchor="ctr"/>
                </a:tc>
                <a:extLst>
                  <a:ext uri="{0D108BD9-81ED-4DB2-BD59-A6C34878D82A}">
                    <a16:rowId xmlns:a16="http://schemas.microsoft.com/office/drawing/2014/main" val="10001"/>
                  </a:ext>
                </a:extLst>
              </a:tr>
              <a:tr h="198120">
                <a:tc>
                  <a:txBody>
                    <a:bodyPr/>
                    <a:lstStyle/>
                    <a:p>
                      <a:r>
                        <a:rPr lang="en-US" sz="1200"/>
                        <a:t>disc</a:t>
                      </a:r>
                    </a:p>
                  </a:txBody>
                  <a:tcPr anchor="ctr"/>
                </a:tc>
                <a:tc>
                  <a:txBody>
                    <a:bodyPr/>
                    <a:lstStyle/>
                    <a:p>
                      <a:r>
                        <a:rPr lang="en-US" sz="1200" dirty="0"/>
                        <a:t>Default. The marker is a filled circle</a:t>
                      </a:r>
                    </a:p>
                  </a:txBody>
                  <a:tcPr anchor="ctr"/>
                </a:tc>
                <a:extLst>
                  <a:ext uri="{0D108BD9-81ED-4DB2-BD59-A6C34878D82A}">
                    <a16:rowId xmlns:a16="http://schemas.microsoft.com/office/drawing/2014/main" val="10002"/>
                  </a:ext>
                </a:extLst>
              </a:tr>
              <a:tr h="198120">
                <a:tc>
                  <a:txBody>
                    <a:bodyPr/>
                    <a:lstStyle/>
                    <a:p>
                      <a:r>
                        <a:rPr lang="en-US" sz="1200"/>
                        <a:t>circle</a:t>
                      </a:r>
                    </a:p>
                  </a:txBody>
                  <a:tcPr anchor="ctr"/>
                </a:tc>
                <a:tc>
                  <a:txBody>
                    <a:bodyPr/>
                    <a:lstStyle/>
                    <a:p>
                      <a:r>
                        <a:rPr lang="en-US" sz="1200"/>
                        <a:t>The marker is a circle</a:t>
                      </a:r>
                    </a:p>
                  </a:txBody>
                  <a:tcPr anchor="ctr"/>
                </a:tc>
                <a:extLst>
                  <a:ext uri="{0D108BD9-81ED-4DB2-BD59-A6C34878D82A}">
                    <a16:rowId xmlns:a16="http://schemas.microsoft.com/office/drawing/2014/main" val="10003"/>
                  </a:ext>
                </a:extLst>
              </a:tr>
              <a:tr h="198120">
                <a:tc>
                  <a:txBody>
                    <a:bodyPr/>
                    <a:lstStyle/>
                    <a:p>
                      <a:r>
                        <a:rPr lang="en-US" sz="1200" dirty="0"/>
                        <a:t>square</a:t>
                      </a:r>
                    </a:p>
                  </a:txBody>
                  <a:tcPr anchor="ctr"/>
                </a:tc>
                <a:tc>
                  <a:txBody>
                    <a:bodyPr/>
                    <a:lstStyle/>
                    <a:p>
                      <a:r>
                        <a:rPr lang="en-US" sz="1200" dirty="0"/>
                        <a:t>The marker is a square</a:t>
                      </a:r>
                    </a:p>
                  </a:txBody>
                  <a:tcPr anchor="ct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2514600" y="3261360"/>
          <a:ext cx="6096000" cy="32918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198120">
                <a:tc>
                  <a:txBody>
                    <a:bodyPr/>
                    <a:lstStyle/>
                    <a:p>
                      <a:pPr algn="l"/>
                      <a:r>
                        <a:rPr lang="en-US" sz="1200" dirty="0"/>
                        <a:t>Value</a:t>
                      </a:r>
                    </a:p>
                  </a:txBody>
                  <a:tcPr anchor="ctr"/>
                </a:tc>
                <a:tc>
                  <a:txBody>
                    <a:bodyPr/>
                    <a:lstStyle/>
                    <a:p>
                      <a:pPr algn="l"/>
                      <a:r>
                        <a:rPr lang="en-US" sz="1200" dirty="0"/>
                        <a:t>Description</a:t>
                      </a:r>
                    </a:p>
                  </a:txBody>
                  <a:tcPr anchor="ctr"/>
                </a:tc>
                <a:extLst>
                  <a:ext uri="{0D108BD9-81ED-4DB2-BD59-A6C34878D82A}">
                    <a16:rowId xmlns:a16="http://schemas.microsoft.com/office/drawing/2014/main" val="10000"/>
                  </a:ext>
                </a:extLst>
              </a:tr>
              <a:tr h="152400">
                <a:tc>
                  <a:txBody>
                    <a:bodyPr/>
                    <a:lstStyle/>
                    <a:p>
                      <a:r>
                        <a:rPr lang="en-US" sz="1200"/>
                        <a:t>armenian</a:t>
                      </a:r>
                    </a:p>
                  </a:txBody>
                  <a:tcPr anchor="ctr"/>
                </a:tc>
                <a:tc>
                  <a:txBody>
                    <a:bodyPr/>
                    <a:lstStyle/>
                    <a:p>
                      <a:r>
                        <a:rPr lang="en-US" sz="1200"/>
                        <a:t>The marker is traditional Armenian numbering</a:t>
                      </a:r>
                    </a:p>
                  </a:txBody>
                  <a:tcPr anchor="ctr"/>
                </a:tc>
                <a:extLst>
                  <a:ext uri="{0D108BD9-81ED-4DB2-BD59-A6C34878D82A}">
                    <a16:rowId xmlns:a16="http://schemas.microsoft.com/office/drawing/2014/main" val="10001"/>
                  </a:ext>
                </a:extLst>
              </a:tr>
              <a:tr h="152400">
                <a:tc>
                  <a:txBody>
                    <a:bodyPr/>
                    <a:lstStyle/>
                    <a:p>
                      <a:r>
                        <a:rPr lang="en-US" sz="1200"/>
                        <a:t>decimal</a:t>
                      </a:r>
                    </a:p>
                  </a:txBody>
                  <a:tcPr anchor="ctr"/>
                </a:tc>
                <a:tc>
                  <a:txBody>
                    <a:bodyPr/>
                    <a:lstStyle/>
                    <a:p>
                      <a:r>
                        <a:rPr lang="en-US" sz="1200"/>
                        <a:t>The marker is a number</a:t>
                      </a:r>
                    </a:p>
                  </a:txBody>
                  <a:tcPr anchor="ctr"/>
                </a:tc>
                <a:extLst>
                  <a:ext uri="{0D108BD9-81ED-4DB2-BD59-A6C34878D82A}">
                    <a16:rowId xmlns:a16="http://schemas.microsoft.com/office/drawing/2014/main" val="10002"/>
                  </a:ext>
                </a:extLst>
              </a:tr>
              <a:tr h="152400">
                <a:tc>
                  <a:txBody>
                    <a:bodyPr/>
                    <a:lstStyle/>
                    <a:p>
                      <a:r>
                        <a:rPr lang="en-US" sz="1200"/>
                        <a:t>decimal-leading-zero</a:t>
                      </a:r>
                    </a:p>
                  </a:txBody>
                  <a:tcPr anchor="ctr"/>
                </a:tc>
                <a:tc>
                  <a:txBody>
                    <a:bodyPr/>
                    <a:lstStyle/>
                    <a:p>
                      <a:r>
                        <a:rPr lang="en-US" sz="1200"/>
                        <a:t>The marker is a number padded by initial zeros (01, 02, 03, etc.)</a:t>
                      </a:r>
                    </a:p>
                  </a:txBody>
                  <a:tcPr anchor="ctr"/>
                </a:tc>
                <a:extLst>
                  <a:ext uri="{0D108BD9-81ED-4DB2-BD59-A6C34878D82A}">
                    <a16:rowId xmlns:a16="http://schemas.microsoft.com/office/drawing/2014/main" val="10003"/>
                  </a:ext>
                </a:extLst>
              </a:tr>
              <a:tr h="152400">
                <a:tc>
                  <a:txBody>
                    <a:bodyPr/>
                    <a:lstStyle/>
                    <a:p>
                      <a:r>
                        <a:rPr lang="en-US" sz="1200"/>
                        <a:t>georgian</a:t>
                      </a:r>
                    </a:p>
                  </a:txBody>
                  <a:tcPr anchor="ctr"/>
                </a:tc>
                <a:tc>
                  <a:txBody>
                    <a:bodyPr/>
                    <a:lstStyle/>
                    <a:p>
                      <a:r>
                        <a:rPr lang="en-US" sz="1200"/>
                        <a:t>The marker is traditional Georgian numbering (an, ban, gan, etc.)</a:t>
                      </a:r>
                    </a:p>
                  </a:txBody>
                  <a:tcPr anchor="ctr"/>
                </a:tc>
                <a:extLst>
                  <a:ext uri="{0D108BD9-81ED-4DB2-BD59-A6C34878D82A}">
                    <a16:rowId xmlns:a16="http://schemas.microsoft.com/office/drawing/2014/main" val="10004"/>
                  </a:ext>
                </a:extLst>
              </a:tr>
              <a:tr h="152400">
                <a:tc>
                  <a:txBody>
                    <a:bodyPr/>
                    <a:lstStyle/>
                    <a:p>
                      <a:r>
                        <a:rPr lang="en-US" sz="1200"/>
                        <a:t>lower-alpha</a:t>
                      </a:r>
                    </a:p>
                  </a:txBody>
                  <a:tcPr anchor="ctr"/>
                </a:tc>
                <a:tc>
                  <a:txBody>
                    <a:bodyPr/>
                    <a:lstStyle/>
                    <a:p>
                      <a:r>
                        <a:rPr lang="en-US" sz="1200"/>
                        <a:t>The marker is lower-alpha (a, b, c, d, e, etc.)</a:t>
                      </a:r>
                    </a:p>
                  </a:txBody>
                  <a:tcPr anchor="ctr"/>
                </a:tc>
                <a:extLst>
                  <a:ext uri="{0D108BD9-81ED-4DB2-BD59-A6C34878D82A}">
                    <a16:rowId xmlns:a16="http://schemas.microsoft.com/office/drawing/2014/main" val="10005"/>
                  </a:ext>
                </a:extLst>
              </a:tr>
              <a:tr h="152400">
                <a:tc>
                  <a:txBody>
                    <a:bodyPr/>
                    <a:lstStyle/>
                    <a:p>
                      <a:r>
                        <a:rPr lang="en-US" sz="1200"/>
                        <a:t>lower-greek</a:t>
                      </a:r>
                    </a:p>
                  </a:txBody>
                  <a:tcPr anchor="ctr"/>
                </a:tc>
                <a:tc>
                  <a:txBody>
                    <a:bodyPr/>
                    <a:lstStyle/>
                    <a:p>
                      <a:r>
                        <a:rPr lang="en-US" sz="1200"/>
                        <a:t>The marker is lower-greek (alpha, beta, gamma, etc.)</a:t>
                      </a:r>
                    </a:p>
                  </a:txBody>
                  <a:tcPr anchor="ctr"/>
                </a:tc>
                <a:extLst>
                  <a:ext uri="{0D108BD9-81ED-4DB2-BD59-A6C34878D82A}">
                    <a16:rowId xmlns:a16="http://schemas.microsoft.com/office/drawing/2014/main" val="10006"/>
                  </a:ext>
                </a:extLst>
              </a:tr>
              <a:tr h="152400">
                <a:tc>
                  <a:txBody>
                    <a:bodyPr/>
                    <a:lstStyle/>
                    <a:p>
                      <a:r>
                        <a:rPr lang="en-US" sz="1200"/>
                        <a:t>lower-latin</a:t>
                      </a:r>
                    </a:p>
                  </a:txBody>
                  <a:tcPr anchor="ctr"/>
                </a:tc>
                <a:tc>
                  <a:txBody>
                    <a:bodyPr/>
                    <a:lstStyle/>
                    <a:p>
                      <a:r>
                        <a:rPr lang="en-US" sz="1200"/>
                        <a:t>The marker is lower-latin (a, b, c, d, e, etc.)</a:t>
                      </a:r>
                    </a:p>
                  </a:txBody>
                  <a:tcPr anchor="ctr"/>
                </a:tc>
                <a:extLst>
                  <a:ext uri="{0D108BD9-81ED-4DB2-BD59-A6C34878D82A}">
                    <a16:rowId xmlns:a16="http://schemas.microsoft.com/office/drawing/2014/main" val="10007"/>
                  </a:ext>
                </a:extLst>
              </a:tr>
              <a:tr h="152400">
                <a:tc>
                  <a:txBody>
                    <a:bodyPr/>
                    <a:lstStyle/>
                    <a:p>
                      <a:r>
                        <a:rPr lang="en-US" sz="1200"/>
                        <a:t>lower-roman</a:t>
                      </a:r>
                    </a:p>
                  </a:txBody>
                  <a:tcPr anchor="ctr"/>
                </a:tc>
                <a:tc>
                  <a:txBody>
                    <a:bodyPr/>
                    <a:lstStyle/>
                    <a:p>
                      <a:r>
                        <a:rPr lang="en-US" sz="1200"/>
                        <a:t>The marker is lower-roman (i, ii, iii, iv, v, etc.)</a:t>
                      </a:r>
                    </a:p>
                  </a:txBody>
                  <a:tcPr anchor="ctr"/>
                </a:tc>
                <a:extLst>
                  <a:ext uri="{0D108BD9-81ED-4DB2-BD59-A6C34878D82A}">
                    <a16:rowId xmlns:a16="http://schemas.microsoft.com/office/drawing/2014/main" val="10008"/>
                  </a:ext>
                </a:extLst>
              </a:tr>
              <a:tr h="152400">
                <a:tc>
                  <a:txBody>
                    <a:bodyPr/>
                    <a:lstStyle/>
                    <a:p>
                      <a:r>
                        <a:rPr lang="en-US" sz="1200"/>
                        <a:t>upper-alpha</a:t>
                      </a:r>
                    </a:p>
                  </a:txBody>
                  <a:tcPr anchor="ctr"/>
                </a:tc>
                <a:tc>
                  <a:txBody>
                    <a:bodyPr/>
                    <a:lstStyle/>
                    <a:p>
                      <a:r>
                        <a:rPr lang="en-US" sz="1200"/>
                        <a:t>The marker is upper-alpha (A, B, C, D, E, etc.) </a:t>
                      </a:r>
                    </a:p>
                  </a:txBody>
                  <a:tcPr anchor="ctr"/>
                </a:tc>
                <a:extLst>
                  <a:ext uri="{0D108BD9-81ED-4DB2-BD59-A6C34878D82A}">
                    <a16:rowId xmlns:a16="http://schemas.microsoft.com/office/drawing/2014/main" val="10009"/>
                  </a:ext>
                </a:extLst>
              </a:tr>
              <a:tr h="152400">
                <a:tc>
                  <a:txBody>
                    <a:bodyPr/>
                    <a:lstStyle/>
                    <a:p>
                      <a:r>
                        <a:rPr lang="en-US" sz="1200"/>
                        <a:t>upper-latin</a:t>
                      </a:r>
                    </a:p>
                  </a:txBody>
                  <a:tcPr anchor="ctr"/>
                </a:tc>
                <a:tc>
                  <a:txBody>
                    <a:bodyPr/>
                    <a:lstStyle/>
                    <a:p>
                      <a:r>
                        <a:rPr lang="en-US" sz="1200"/>
                        <a:t>The marker is upper-latin (A, B, C, D, E, etc.)</a:t>
                      </a:r>
                    </a:p>
                  </a:txBody>
                  <a:tcPr anchor="ctr"/>
                </a:tc>
                <a:extLst>
                  <a:ext uri="{0D108BD9-81ED-4DB2-BD59-A6C34878D82A}">
                    <a16:rowId xmlns:a16="http://schemas.microsoft.com/office/drawing/2014/main" val="10010"/>
                  </a:ext>
                </a:extLst>
              </a:tr>
              <a:tr h="152400">
                <a:tc>
                  <a:txBody>
                    <a:bodyPr/>
                    <a:lstStyle/>
                    <a:p>
                      <a:r>
                        <a:rPr lang="en-US" sz="1200"/>
                        <a:t>upper-roman</a:t>
                      </a:r>
                    </a:p>
                  </a:txBody>
                  <a:tcPr anchor="ctr"/>
                </a:tc>
                <a:tc>
                  <a:txBody>
                    <a:bodyPr/>
                    <a:lstStyle/>
                    <a:p>
                      <a:r>
                        <a:rPr lang="en-US" sz="1200" dirty="0"/>
                        <a:t>The marker is upper-roman (I, II, III, IV, V, etc.)</a:t>
                      </a:r>
                    </a:p>
                  </a:txBody>
                  <a:tcPr anchor="ctr"/>
                </a:tc>
                <a:extLst>
                  <a:ext uri="{0D108BD9-81ED-4DB2-BD59-A6C34878D82A}">
                    <a16:rowId xmlns:a16="http://schemas.microsoft.com/office/drawing/2014/main" val="10011"/>
                  </a:ext>
                </a:extLst>
              </a:tr>
            </a:tbl>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Syntax</a:t>
            </a:r>
          </a:p>
        </p:txBody>
      </p:sp>
      <p:sp>
        <p:nvSpPr>
          <p:cNvPr id="3" name="Content Placeholder 2"/>
          <p:cNvSpPr>
            <a:spLocks noGrp="1"/>
          </p:cNvSpPr>
          <p:nvPr>
            <p:ph sz="quarter" idx="1"/>
          </p:nvPr>
        </p:nvSpPr>
        <p:spPr/>
        <p:txBody>
          <a:bodyPr>
            <a:normAutofit/>
          </a:bodyPr>
          <a:lstStyle/>
          <a:p>
            <a:r>
              <a:rPr lang="en-US" b="1" dirty="0"/>
              <a:t>CSS Syntax</a:t>
            </a:r>
          </a:p>
          <a:p>
            <a:r>
              <a:rPr lang="en-US" sz="2000" dirty="0"/>
              <a:t>A CSS rule has two main parts: a selector, and one or more declarations:</a:t>
            </a:r>
          </a:p>
          <a:p>
            <a:endParaRPr lang="en-US" sz="2000" dirty="0"/>
          </a:p>
          <a:p>
            <a:endParaRPr lang="en-US" sz="2000" dirty="0"/>
          </a:p>
          <a:p>
            <a:endParaRPr lang="en-US" sz="2000" dirty="0"/>
          </a:p>
          <a:p>
            <a:pPr>
              <a:buNone/>
            </a:pPr>
            <a:endParaRPr lang="en-US" sz="2000" dirty="0"/>
          </a:p>
          <a:p>
            <a:endParaRPr lang="en-US" sz="2000" dirty="0"/>
          </a:p>
          <a:p>
            <a:r>
              <a:rPr lang="en-US" sz="2000" dirty="0"/>
              <a:t>The selector is normally the HTML element you want to style.</a:t>
            </a:r>
          </a:p>
          <a:p>
            <a:r>
              <a:rPr lang="en-US" sz="2000" dirty="0"/>
              <a:t>Each declaration consists of a property and a value.</a:t>
            </a:r>
          </a:p>
          <a:p>
            <a:r>
              <a:rPr lang="en-US" sz="2000" dirty="0"/>
              <a:t>The property is the style attribute you want to change. </a:t>
            </a:r>
          </a:p>
          <a:p>
            <a:r>
              <a:rPr lang="en-US" sz="2000" dirty="0"/>
              <a:t>Each property has a value.</a:t>
            </a:r>
          </a:p>
          <a:p>
            <a:endParaRPr lang="en-US" dirty="0"/>
          </a:p>
          <a:p>
            <a:endParaRPr lang="en-US" dirty="0"/>
          </a:p>
        </p:txBody>
      </p:sp>
      <p:pic>
        <p:nvPicPr>
          <p:cNvPr id="4" name="Picture 3" descr="selector.gif"/>
          <p:cNvPicPr>
            <a:picLocks noChangeAspect="1"/>
          </p:cNvPicPr>
          <p:nvPr/>
        </p:nvPicPr>
        <p:blipFill>
          <a:blip r:embed="rId2" cstate="print"/>
          <a:stretch>
            <a:fillRect/>
          </a:stretch>
        </p:blipFill>
        <p:spPr>
          <a:xfrm>
            <a:off x="1862137" y="2667000"/>
            <a:ext cx="5419725" cy="1133475"/>
          </a:xfrm>
          <a:prstGeom prst="rect">
            <a:avLst/>
          </a:prstGeom>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Lists</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b="1" dirty="0"/>
              <a:t>An Image as The List Item Marker</a:t>
            </a:r>
          </a:p>
          <a:p>
            <a:pPr>
              <a:buNone/>
            </a:pPr>
            <a:endParaRPr lang="en-US" b="1" dirty="0"/>
          </a:p>
          <a:p>
            <a:r>
              <a:rPr lang="en-US" dirty="0"/>
              <a:t>To specify an image as the list item marker, use the list-style-image property:</a:t>
            </a:r>
          </a:p>
          <a:p>
            <a:endParaRPr lang="en-US" dirty="0"/>
          </a:p>
          <a:p>
            <a:pPr>
              <a:buNone/>
            </a:pPr>
            <a:r>
              <a:rPr lang="en-US" b="1" dirty="0">
                <a:hlinkClick r:id="rId2" action="ppaction://hlinkfile"/>
              </a:rPr>
              <a:t>Example</a:t>
            </a:r>
            <a:endParaRPr lang="en-US" b="1" dirty="0"/>
          </a:p>
          <a:p>
            <a:pPr lvl="1">
              <a:buNone/>
            </a:pPr>
            <a:r>
              <a:rPr lang="en-US" dirty="0"/>
              <a:t>	</a:t>
            </a:r>
            <a:r>
              <a:rPr lang="en-US" dirty="0" err="1"/>
              <a:t>ul</a:t>
            </a:r>
            <a:br>
              <a:rPr lang="en-US" dirty="0"/>
            </a:br>
            <a:r>
              <a:rPr lang="en-US" dirty="0"/>
              <a:t>{</a:t>
            </a:r>
            <a:br>
              <a:rPr lang="en-US" dirty="0"/>
            </a:br>
            <a:r>
              <a:rPr lang="en-US" dirty="0"/>
              <a:t>list-style-image: </a:t>
            </a:r>
            <a:r>
              <a:rPr lang="en-US" dirty="0" err="1"/>
              <a:t>url</a:t>
            </a:r>
            <a:r>
              <a:rPr lang="en-US" dirty="0"/>
              <a:t>('sqpurple.gif');</a:t>
            </a:r>
            <a:br>
              <a:rPr lang="en-US" dirty="0"/>
            </a:br>
            <a:r>
              <a:rPr lang="en-US" dirty="0"/>
              <a:t>} </a:t>
            </a:r>
            <a:br>
              <a:rPr lang="en-US" dirty="0"/>
            </a:br>
            <a:endParaRPr lang="en-US" dirty="0"/>
          </a:p>
          <a:p>
            <a:r>
              <a:rPr lang="en-US" dirty="0"/>
              <a:t>The example above does not display equally in all browsers. IE and Opera will display the image-marker a little bit higher than Firefox, Chrome, and Safari.</a:t>
            </a:r>
          </a:p>
          <a:p>
            <a:endParaRPr lang="en-US" dirty="0"/>
          </a:p>
          <a:p>
            <a:r>
              <a:rPr lang="en-US" dirty="0"/>
              <a:t>If you want the image-marker to be placed equally in all browsers, a </a:t>
            </a:r>
            <a:r>
              <a:rPr lang="en-US" dirty="0" err="1"/>
              <a:t>crossbrowser</a:t>
            </a:r>
            <a:r>
              <a:rPr lang="en-US" dirty="0"/>
              <a:t> solution is explained in the next slide.</a:t>
            </a:r>
          </a:p>
          <a:p>
            <a:endParaRPr lang="en-US" dirty="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Lists</a:t>
            </a:r>
            <a:endParaRPr lang="en-US" dirty="0"/>
          </a:p>
        </p:txBody>
      </p:sp>
      <p:sp>
        <p:nvSpPr>
          <p:cNvPr id="4" name="Text Placeholder 3"/>
          <p:cNvSpPr>
            <a:spLocks noGrp="1"/>
          </p:cNvSpPr>
          <p:nvPr>
            <p:ph type="body" idx="1"/>
          </p:nvPr>
        </p:nvSpPr>
        <p:spPr/>
        <p:txBody>
          <a:bodyPr/>
          <a:lstStyle/>
          <a:p>
            <a:r>
              <a:rPr lang="en-US" dirty="0" err="1"/>
              <a:t>Crossbrowser</a:t>
            </a:r>
            <a:r>
              <a:rPr lang="en-US" dirty="0"/>
              <a:t> Solution</a:t>
            </a:r>
          </a:p>
        </p:txBody>
      </p:sp>
      <p:sp>
        <p:nvSpPr>
          <p:cNvPr id="5" name="Text Placeholder 4"/>
          <p:cNvSpPr>
            <a:spLocks noGrp="1"/>
          </p:cNvSpPr>
          <p:nvPr>
            <p:ph type="body" sz="half" idx="3"/>
          </p:nvPr>
        </p:nvSpPr>
        <p:spPr/>
        <p:txBody>
          <a:bodyPr/>
          <a:lstStyle/>
          <a:p>
            <a:r>
              <a:rPr lang="en-US" dirty="0"/>
              <a:t>Example explained</a:t>
            </a:r>
          </a:p>
        </p:txBody>
      </p:sp>
      <p:sp>
        <p:nvSpPr>
          <p:cNvPr id="3" name="Content Placeholder 2"/>
          <p:cNvSpPr>
            <a:spLocks noGrp="1"/>
          </p:cNvSpPr>
          <p:nvPr>
            <p:ph sz="half" idx="2"/>
          </p:nvPr>
        </p:nvSpPr>
        <p:spPr/>
        <p:txBody>
          <a:bodyPr>
            <a:normAutofit fontScale="70000" lnSpcReduction="20000"/>
          </a:bodyPr>
          <a:lstStyle/>
          <a:p>
            <a:r>
              <a:rPr lang="en-US" dirty="0"/>
              <a:t>The following example displays the image-marker equally in all browsers:</a:t>
            </a:r>
          </a:p>
          <a:p>
            <a:endParaRPr lang="en-US" dirty="0"/>
          </a:p>
          <a:p>
            <a:pPr>
              <a:buNone/>
            </a:pPr>
            <a:r>
              <a:rPr lang="en-US" b="1" dirty="0">
                <a:hlinkClick r:id="rId2" action="ppaction://hlinkfile"/>
              </a:rPr>
              <a:t>Example</a:t>
            </a:r>
            <a:endParaRPr lang="en-US" b="1" dirty="0"/>
          </a:p>
          <a:p>
            <a:pPr lvl="1">
              <a:buNone/>
            </a:pPr>
            <a:r>
              <a:rPr lang="en-US" dirty="0"/>
              <a:t>	</a:t>
            </a:r>
            <a:r>
              <a:rPr lang="en-US" dirty="0" err="1"/>
              <a:t>ul</a:t>
            </a:r>
            <a:br>
              <a:rPr lang="en-US" dirty="0"/>
            </a:br>
            <a:r>
              <a:rPr lang="en-US" dirty="0"/>
              <a:t>{</a:t>
            </a:r>
            <a:br>
              <a:rPr lang="en-US" dirty="0"/>
            </a:br>
            <a:r>
              <a:rPr lang="en-US" dirty="0"/>
              <a:t>list-style-type: none;</a:t>
            </a:r>
            <a:br>
              <a:rPr lang="en-US" dirty="0"/>
            </a:br>
            <a:r>
              <a:rPr lang="en-US" dirty="0"/>
              <a:t>padding: 0px;</a:t>
            </a:r>
            <a:br>
              <a:rPr lang="en-US" dirty="0"/>
            </a:br>
            <a:r>
              <a:rPr lang="en-US" dirty="0"/>
              <a:t>margin: 0px;</a:t>
            </a:r>
            <a:br>
              <a:rPr lang="en-US" dirty="0"/>
            </a:br>
            <a:r>
              <a:rPr lang="en-US" dirty="0"/>
              <a:t>}</a:t>
            </a:r>
            <a:br>
              <a:rPr lang="en-US" dirty="0"/>
            </a:br>
            <a:r>
              <a:rPr lang="en-US" dirty="0" err="1"/>
              <a:t>li</a:t>
            </a:r>
            <a:br>
              <a:rPr lang="en-US" dirty="0"/>
            </a:br>
            <a:r>
              <a:rPr lang="en-US" dirty="0"/>
              <a:t>{</a:t>
            </a:r>
            <a:br>
              <a:rPr lang="en-US" dirty="0"/>
            </a:br>
            <a:r>
              <a:rPr lang="en-US" dirty="0"/>
              <a:t>background-image: </a:t>
            </a:r>
            <a:r>
              <a:rPr lang="en-US" dirty="0" err="1"/>
              <a:t>url</a:t>
            </a:r>
            <a:r>
              <a:rPr lang="en-US" dirty="0"/>
              <a:t>(sqpurple.gif);</a:t>
            </a:r>
            <a:br>
              <a:rPr lang="en-US" dirty="0"/>
            </a:br>
            <a:r>
              <a:rPr lang="en-US" dirty="0"/>
              <a:t>background-repeat: no-repeat;</a:t>
            </a:r>
            <a:br>
              <a:rPr lang="en-US" dirty="0"/>
            </a:br>
            <a:r>
              <a:rPr lang="en-US" dirty="0"/>
              <a:t>background-position: 0px 5px; </a:t>
            </a:r>
            <a:br>
              <a:rPr lang="en-US" dirty="0"/>
            </a:br>
            <a:r>
              <a:rPr lang="en-US" dirty="0"/>
              <a:t>padding-left: 14px; </a:t>
            </a:r>
            <a:br>
              <a:rPr lang="en-US" dirty="0"/>
            </a:br>
            <a:r>
              <a:rPr lang="en-US" dirty="0"/>
              <a:t>}</a:t>
            </a:r>
          </a:p>
          <a:p>
            <a:pPr>
              <a:buNone/>
            </a:pPr>
            <a:endParaRPr lang="en-US" dirty="0"/>
          </a:p>
        </p:txBody>
      </p:sp>
      <p:sp>
        <p:nvSpPr>
          <p:cNvPr id="6" name="Content Placeholder 5"/>
          <p:cNvSpPr>
            <a:spLocks noGrp="1"/>
          </p:cNvSpPr>
          <p:nvPr>
            <p:ph sz="half" idx="4"/>
          </p:nvPr>
        </p:nvSpPr>
        <p:spPr/>
        <p:txBody>
          <a:bodyPr>
            <a:normAutofit fontScale="85000" lnSpcReduction="20000"/>
          </a:bodyPr>
          <a:lstStyle/>
          <a:p>
            <a:pPr>
              <a:buNone/>
            </a:pPr>
            <a:r>
              <a:rPr lang="en-US" dirty="0"/>
              <a:t>For </a:t>
            </a:r>
            <a:r>
              <a:rPr lang="en-US" dirty="0" err="1"/>
              <a:t>ul</a:t>
            </a:r>
            <a:r>
              <a:rPr lang="en-US" dirty="0"/>
              <a:t>: </a:t>
            </a:r>
          </a:p>
          <a:p>
            <a:pPr lvl="1"/>
            <a:r>
              <a:rPr lang="en-US" dirty="0"/>
              <a:t>Set the list-style-type to none to remove the list item marker</a:t>
            </a:r>
          </a:p>
          <a:p>
            <a:pPr lvl="1"/>
            <a:r>
              <a:rPr lang="en-US" dirty="0"/>
              <a:t>Set both padding and margin to 0px (for cross-browser compatibility)</a:t>
            </a:r>
          </a:p>
          <a:p>
            <a:pPr>
              <a:buNone/>
            </a:pPr>
            <a:r>
              <a:rPr lang="en-US" dirty="0"/>
              <a:t>For </a:t>
            </a:r>
            <a:r>
              <a:rPr lang="en-US" dirty="0" err="1"/>
              <a:t>li</a:t>
            </a:r>
            <a:r>
              <a:rPr lang="en-US" dirty="0"/>
              <a:t>: </a:t>
            </a:r>
          </a:p>
          <a:p>
            <a:pPr lvl="1"/>
            <a:r>
              <a:rPr lang="en-US" dirty="0"/>
              <a:t>Set the URL of the image, and show it only once (no-repeat)</a:t>
            </a:r>
          </a:p>
          <a:p>
            <a:pPr lvl="1"/>
            <a:r>
              <a:rPr lang="en-US" dirty="0"/>
              <a:t>Position the image where you want it (left 0px and down 5px)</a:t>
            </a:r>
          </a:p>
          <a:p>
            <a:pPr lvl="1"/>
            <a:r>
              <a:rPr lang="en-US" dirty="0"/>
              <a:t>Position the text in the list with padding-left</a:t>
            </a:r>
          </a:p>
          <a:p>
            <a:endParaRPr lang="en-US" dirty="0"/>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Lists</a:t>
            </a:r>
            <a:endParaRPr lang="en-US" dirty="0"/>
          </a:p>
        </p:txBody>
      </p:sp>
      <p:sp>
        <p:nvSpPr>
          <p:cNvPr id="7" name="Content Placeholder 6"/>
          <p:cNvSpPr>
            <a:spLocks noGrp="1"/>
          </p:cNvSpPr>
          <p:nvPr>
            <p:ph sz="quarter" idx="1"/>
          </p:nvPr>
        </p:nvSpPr>
        <p:spPr/>
        <p:txBody>
          <a:bodyPr>
            <a:normAutofit fontScale="70000" lnSpcReduction="20000"/>
          </a:bodyPr>
          <a:lstStyle/>
          <a:p>
            <a:pPr>
              <a:buNone/>
            </a:pPr>
            <a:r>
              <a:rPr lang="en-US" b="1" dirty="0"/>
              <a:t>List - Shorthand property</a:t>
            </a:r>
          </a:p>
          <a:p>
            <a:r>
              <a:rPr lang="en-US" dirty="0"/>
              <a:t>It is also possible to specify all the list properties in one, single property. This is called a shorthand property.</a:t>
            </a:r>
          </a:p>
          <a:p>
            <a:r>
              <a:rPr lang="en-US" dirty="0"/>
              <a:t>The shorthand property used for lists, is the list-style property:</a:t>
            </a:r>
          </a:p>
          <a:p>
            <a:pPr>
              <a:buNone/>
            </a:pPr>
            <a:r>
              <a:rPr lang="en-US" b="1" dirty="0">
                <a:hlinkClick r:id="rId2" action="ppaction://hlinkfile"/>
              </a:rPr>
              <a:t>Example</a:t>
            </a:r>
            <a:endParaRPr lang="en-US" b="1" dirty="0"/>
          </a:p>
          <a:p>
            <a:pPr lvl="1">
              <a:buNone/>
            </a:pPr>
            <a:r>
              <a:rPr lang="en-US" dirty="0"/>
              <a:t>	</a:t>
            </a:r>
            <a:r>
              <a:rPr lang="en-US" dirty="0" err="1"/>
              <a:t>ul</a:t>
            </a:r>
            <a:br>
              <a:rPr lang="en-US" dirty="0"/>
            </a:br>
            <a:r>
              <a:rPr lang="en-US" dirty="0"/>
              <a:t>{</a:t>
            </a:r>
            <a:br>
              <a:rPr lang="en-US" dirty="0"/>
            </a:br>
            <a:r>
              <a:rPr lang="en-US" dirty="0"/>
              <a:t>list-style: square </a:t>
            </a:r>
            <a:r>
              <a:rPr lang="en-US" dirty="0" err="1"/>
              <a:t>url</a:t>
            </a:r>
            <a:r>
              <a:rPr lang="en-US" dirty="0"/>
              <a:t>("sqpurple.gif");</a:t>
            </a:r>
            <a:br>
              <a:rPr lang="en-US" dirty="0"/>
            </a:br>
            <a:r>
              <a:rPr lang="en-US" dirty="0"/>
              <a:t>} </a:t>
            </a:r>
            <a:br>
              <a:rPr lang="en-US" dirty="0"/>
            </a:br>
            <a:endParaRPr lang="en-US" dirty="0"/>
          </a:p>
          <a:p>
            <a:pPr>
              <a:buNone/>
            </a:pPr>
            <a:r>
              <a:rPr lang="en-US" dirty="0"/>
              <a:t>When using the shorthand property, the order of the values are:</a:t>
            </a:r>
          </a:p>
          <a:p>
            <a:pPr lvl="1"/>
            <a:r>
              <a:rPr lang="en-US" dirty="0"/>
              <a:t>list-style-type</a:t>
            </a:r>
          </a:p>
          <a:p>
            <a:pPr lvl="1"/>
            <a:r>
              <a:rPr lang="en-US" dirty="0"/>
              <a:t>list-style-position (for a description, see the CSS properties table below)</a:t>
            </a:r>
          </a:p>
          <a:p>
            <a:pPr lvl="1"/>
            <a:r>
              <a:rPr lang="en-US" dirty="0"/>
              <a:t>list-style-image</a:t>
            </a:r>
          </a:p>
          <a:p>
            <a:endParaRPr lang="en-US" dirty="0"/>
          </a:p>
          <a:p>
            <a:pPr>
              <a:buNone/>
            </a:pPr>
            <a:r>
              <a:rPr lang="en-US" dirty="0"/>
              <a:t>It does not matter if one of the values above are missing, as long as the rest are in the specified order.</a:t>
            </a:r>
          </a:p>
          <a:p>
            <a:endParaRPr lang="en-US" dirty="0"/>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Lists</a:t>
            </a:r>
            <a:endParaRPr lang="en-US" dirty="0"/>
          </a:p>
        </p:txBody>
      </p:sp>
      <p:sp>
        <p:nvSpPr>
          <p:cNvPr id="7" name="Content Placeholder 6"/>
          <p:cNvSpPr>
            <a:spLocks noGrp="1"/>
          </p:cNvSpPr>
          <p:nvPr>
            <p:ph sz="quarter" idx="1"/>
          </p:nvPr>
        </p:nvSpPr>
        <p:spPr/>
        <p:txBody>
          <a:bodyPr/>
          <a:lstStyle/>
          <a:p>
            <a:pPr>
              <a:buNone/>
            </a:pPr>
            <a:r>
              <a:rPr lang="en-US" b="1" dirty="0"/>
              <a:t>More Examples</a:t>
            </a:r>
          </a:p>
          <a:p>
            <a:r>
              <a:rPr lang="en-US" dirty="0">
                <a:hlinkClick r:id="rId2" action="ppaction://hlinkfile"/>
              </a:rPr>
              <a:t>All the different list-item markers for lists</a:t>
            </a:r>
            <a:br>
              <a:rPr lang="en-US" dirty="0"/>
            </a:br>
            <a:r>
              <a:rPr lang="en-US" dirty="0"/>
              <a:t>This example demonstrates all the different list-item markers in CSS.</a:t>
            </a:r>
          </a:p>
          <a:p>
            <a:endParaRPr lang="en-US" dirty="0"/>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Lists</a:t>
            </a:r>
            <a:endParaRPr lang="en-US" dirty="0"/>
          </a:p>
        </p:txBody>
      </p:sp>
      <p:sp>
        <p:nvSpPr>
          <p:cNvPr id="7" name="Content Placeholder 6"/>
          <p:cNvSpPr>
            <a:spLocks noGrp="1"/>
          </p:cNvSpPr>
          <p:nvPr>
            <p:ph sz="quarter" idx="1"/>
          </p:nvPr>
        </p:nvSpPr>
        <p:spPr/>
        <p:txBody>
          <a:bodyPr/>
          <a:lstStyle/>
          <a:p>
            <a:pPr>
              <a:buNone/>
            </a:pPr>
            <a:r>
              <a:rPr lang="en-US" b="1" dirty="0"/>
              <a:t>All CSS List Properties</a:t>
            </a:r>
          </a:p>
          <a:p>
            <a:pPr>
              <a:buNone/>
            </a:pPr>
            <a:r>
              <a:rPr lang="en-US" sz="1400" dirty="0"/>
              <a:t>The number in the "CSS" column indicates in which CSS version the property is defined (CSS1 or CSS2).</a:t>
            </a:r>
          </a:p>
          <a:p>
            <a:endParaRPr lang="en-US" dirty="0"/>
          </a:p>
        </p:txBody>
      </p:sp>
      <p:graphicFrame>
        <p:nvGraphicFramePr>
          <p:cNvPr id="8" name="Table 7"/>
          <p:cNvGraphicFramePr>
            <a:graphicFrameLocks noGrp="1"/>
          </p:cNvGraphicFramePr>
          <p:nvPr/>
        </p:nvGraphicFramePr>
        <p:xfrm>
          <a:off x="800100" y="2783840"/>
          <a:ext cx="7543800" cy="308356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70840">
                <a:tc>
                  <a:txBody>
                    <a:bodyPr/>
                    <a:lstStyle/>
                    <a:p>
                      <a:pPr algn="l"/>
                      <a:r>
                        <a:rPr lang="en-US" sz="1400" dirty="0"/>
                        <a:t>Property</a:t>
                      </a:r>
                    </a:p>
                  </a:txBody>
                  <a:tcPr anchor="ctr"/>
                </a:tc>
                <a:tc>
                  <a:txBody>
                    <a:bodyPr/>
                    <a:lstStyle/>
                    <a:p>
                      <a:pPr algn="l"/>
                      <a:r>
                        <a:rPr lang="en-US" sz="1400"/>
                        <a:t>Description</a:t>
                      </a:r>
                    </a:p>
                  </a:txBody>
                  <a:tcPr anchor="ctr"/>
                </a:tc>
                <a:tc>
                  <a:txBody>
                    <a:bodyPr/>
                    <a:lstStyle/>
                    <a:p>
                      <a:pPr algn="l"/>
                      <a:r>
                        <a:rPr lang="en-US" sz="1400" dirty="0"/>
                        <a:t>Values</a:t>
                      </a:r>
                    </a:p>
                  </a:txBody>
                  <a:tcPr anchor="ctr"/>
                </a:tc>
                <a:tc>
                  <a:txBody>
                    <a:bodyPr/>
                    <a:lstStyle/>
                    <a:p>
                      <a:pPr algn="l"/>
                      <a:r>
                        <a:rPr lang="en-US" sz="1400"/>
                        <a:t>CSS</a:t>
                      </a:r>
                    </a:p>
                  </a:txBody>
                  <a:tcPr anchor="ctr"/>
                </a:tc>
                <a:extLst>
                  <a:ext uri="{0D108BD9-81ED-4DB2-BD59-A6C34878D82A}">
                    <a16:rowId xmlns:a16="http://schemas.microsoft.com/office/drawing/2014/main" val="10000"/>
                  </a:ext>
                </a:extLst>
              </a:tr>
              <a:tr h="370840">
                <a:tc>
                  <a:txBody>
                    <a:bodyPr/>
                    <a:lstStyle/>
                    <a:p>
                      <a:r>
                        <a:rPr lang="en-US" sz="1400" dirty="0"/>
                        <a:t>list-style</a:t>
                      </a:r>
                    </a:p>
                  </a:txBody>
                  <a:tcPr anchor="ctr"/>
                </a:tc>
                <a:tc>
                  <a:txBody>
                    <a:bodyPr/>
                    <a:lstStyle/>
                    <a:p>
                      <a:r>
                        <a:rPr lang="en-US" sz="1400"/>
                        <a:t>Sets all the properties for a list in one declaration</a:t>
                      </a:r>
                    </a:p>
                  </a:txBody>
                  <a:tcPr anchor="ctr"/>
                </a:tc>
                <a:tc>
                  <a:txBody>
                    <a:bodyPr/>
                    <a:lstStyle/>
                    <a:p>
                      <a:r>
                        <a:rPr lang="en-US" sz="1400" i="1" dirty="0"/>
                        <a:t>list-style-type, list-style-position, list-style-image, </a:t>
                      </a:r>
                      <a:r>
                        <a:rPr lang="en-US" sz="1400" dirty="0"/>
                        <a:t>inherit</a:t>
                      </a:r>
                    </a:p>
                  </a:txBody>
                  <a:tcPr anchor="ctr"/>
                </a:tc>
                <a:tc>
                  <a:txBody>
                    <a:bodyPr/>
                    <a:lstStyle/>
                    <a:p>
                      <a:r>
                        <a:rPr lang="en-US" sz="1400"/>
                        <a:t>1</a:t>
                      </a:r>
                    </a:p>
                  </a:txBody>
                  <a:tcPr anchor="ctr"/>
                </a:tc>
                <a:extLst>
                  <a:ext uri="{0D108BD9-81ED-4DB2-BD59-A6C34878D82A}">
                    <a16:rowId xmlns:a16="http://schemas.microsoft.com/office/drawing/2014/main" val="10001"/>
                  </a:ext>
                </a:extLst>
              </a:tr>
              <a:tr h="370840">
                <a:tc>
                  <a:txBody>
                    <a:bodyPr/>
                    <a:lstStyle/>
                    <a:p>
                      <a:r>
                        <a:rPr lang="en-US" sz="1400" dirty="0"/>
                        <a:t>list-style-image</a:t>
                      </a:r>
                    </a:p>
                  </a:txBody>
                  <a:tcPr anchor="ctr"/>
                </a:tc>
                <a:tc>
                  <a:txBody>
                    <a:bodyPr/>
                    <a:lstStyle/>
                    <a:p>
                      <a:r>
                        <a:rPr lang="en-US" sz="1400"/>
                        <a:t>Specifies an image as the list-item marker</a:t>
                      </a:r>
                    </a:p>
                  </a:txBody>
                  <a:tcPr anchor="ctr"/>
                </a:tc>
                <a:tc>
                  <a:txBody>
                    <a:bodyPr/>
                    <a:lstStyle/>
                    <a:p>
                      <a:r>
                        <a:rPr lang="en-US" sz="1400" dirty="0"/>
                        <a:t>URL, none, inherit</a:t>
                      </a:r>
                    </a:p>
                  </a:txBody>
                  <a:tcPr anchor="ctr"/>
                </a:tc>
                <a:tc>
                  <a:txBody>
                    <a:bodyPr/>
                    <a:lstStyle/>
                    <a:p>
                      <a:r>
                        <a:rPr lang="en-US" sz="1400"/>
                        <a:t>1</a:t>
                      </a:r>
                    </a:p>
                  </a:txBody>
                  <a:tcPr anchor="ctr"/>
                </a:tc>
                <a:extLst>
                  <a:ext uri="{0D108BD9-81ED-4DB2-BD59-A6C34878D82A}">
                    <a16:rowId xmlns:a16="http://schemas.microsoft.com/office/drawing/2014/main" val="10002"/>
                  </a:ext>
                </a:extLst>
              </a:tr>
              <a:tr h="370840">
                <a:tc>
                  <a:txBody>
                    <a:bodyPr/>
                    <a:lstStyle/>
                    <a:p>
                      <a:r>
                        <a:rPr lang="en-US" sz="1400" dirty="0"/>
                        <a:t>list-style-position</a:t>
                      </a:r>
                    </a:p>
                  </a:txBody>
                  <a:tcPr anchor="ctr"/>
                </a:tc>
                <a:tc>
                  <a:txBody>
                    <a:bodyPr/>
                    <a:lstStyle/>
                    <a:p>
                      <a:r>
                        <a:rPr lang="en-US" sz="1400"/>
                        <a:t>Specifies if the list-item markers should appear inside or outside the content flow</a:t>
                      </a:r>
                    </a:p>
                  </a:txBody>
                  <a:tcPr anchor="ctr"/>
                </a:tc>
                <a:tc>
                  <a:txBody>
                    <a:bodyPr/>
                    <a:lstStyle/>
                    <a:p>
                      <a:r>
                        <a:rPr lang="en-US" sz="1400" dirty="0"/>
                        <a:t>inside, outside, inherit</a:t>
                      </a:r>
                    </a:p>
                  </a:txBody>
                  <a:tcPr anchor="ctr"/>
                </a:tc>
                <a:tc>
                  <a:txBody>
                    <a:bodyPr/>
                    <a:lstStyle/>
                    <a:p>
                      <a:r>
                        <a:rPr lang="en-US" sz="1400"/>
                        <a:t>1</a:t>
                      </a:r>
                    </a:p>
                  </a:txBody>
                  <a:tcPr anchor="ctr"/>
                </a:tc>
                <a:extLst>
                  <a:ext uri="{0D108BD9-81ED-4DB2-BD59-A6C34878D82A}">
                    <a16:rowId xmlns:a16="http://schemas.microsoft.com/office/drawing/2014/main" val="10003"/>
                  </a:ext>
                </a:extLst>
              </a:tr>
              <a:tr h="370840">
                <a:tc>
                  <a:txBody>
                    <a:bodyPr/>
                    <a:lstStyle/>
                    <a:p>
                      <a:r>
                        <a:rPr lang="en-US" sz="1400" dirty="0"/>
                        <a:t>list-style-type</a:t>
                      </a:r>
                    </a:p>
                  </a:txBody>
                  <a:tcPr anchor="ctr"/>
                </a:tc>
                <a:tc>
                  <a:txBody>
                    <a:bodyPr/>
                    <a:lstStyle/>
                    <a:p>
                      <a:r>
                        <a:rPr lang="en-US" sz="1400" dirty="0"/>
                        <a:t>Specifies the type of list-item marker</a:t>
                      </a:r>
                    </a:p>
                  </a:txBody>
                  <a:tcPr anchor="ctr"/>
                </a:tc>
                <a:tc>
                  <a:txBody>
                    <a:bodyPr/>
                    <a:lstStyle/>
                    <a:p>
                      <a:r>
                        <a:rPr lang="en-US" sz="1400" dirty="0"/>
                        <a:t>none, disc, circle,</a:t>
                      </a:r>
                      <a:r>
                        <a:rPr lang="en-US" sz="1400" baseline="0" dirty="0"/>
                        <a:t> </a:t>
                      </a:r>
                      <a:r>
                        <a:rPr lang="en-US" sz="1400" dirty="0"/>
                        <a:t>square, decimal, decimal-leading-zero, </a:t>
                      </a:r>
                      <a:r>
                        <a:rPr lang="en-US" sz="1400" dirty="0" err="1"/>
                        <a:t>armenian</a:t>
                      </a:r>
                      <a:r>
                        <a:rPr lang="en-US" sz="1400" dirty="0"/>
                        <a:t>, </a:t>
                      </a:r>
                      <a:r>
                        <a:rPr lang="en-US" sz="1400" dirty="0" err="1"/>
                        <a:t>georgian</a:t>
                      </a:r>
                      <a:r>
                        <a:rPr lang="en-US" sz="1400" dirty="0"/>
                        <a:t>, lower-alpha, upper-alpha, lower-</a:t>
                      </a:r>
                      <a:r>
                        <a:rPr lang="en-US" sz="1400" dirty="0" err="1"/>
                        <a:t>greek</a:t>
                      </a:r>
                      <a:r>
                        <a:rPr lang="en-US" sz="1400" dirty="0"/>
                        <a:t>, lower-</a:t>
                      </a:r>
                      <a:r>
                        <a:rPr lang="en-US" sz="1400" dirty="0" err="1"/>
                        <a:t>latin</a:t>
                      </a:r>
                      <a:r>
                        <a:rPr lang="en-US" sz="1400" dirty="0"/>
                        <a:t>, upper-</a:t>
                      </a:r>
                      <a:r>
                        <a:rPr lang="en-US" sz="1400" dirty="0" err="1"/>
                        <a:t>latin</a:t>
                      </a:r>
                      <a:r>
                        <a:rPr lang="en-US" sz="1400" dirty="0"/>
                        <a:t>, lower-roman, upper-roman, inherit</a:t>
                      </a:r>
                    </a:p>
                  </a:txBody>
                  <a:tcPr anchor="ctr"/>
                </a:tc>
                <a:tc>
                  <a:txBody>
                    <a:bodyPr/>
                    <a:lstStyle/>
                    <a:p>
                      <a:r>
                        <a:rPr lang="en-US" sz="1400" dirty="0"/>
                        <a:t>1</a:t>
                      </a:r>
                    </a:p>
                  </a:txBody>
                  <a:tcPr anchor="ctr"/>
                </a:tc>
                <a:extLst>
                  <a:ext uri="{0D108BD9-81ED-4DB2-BD59-A6C34878D82A}">
                    <a16:rowId xmlns:a16="http://schemas.microsoft.com/office/drawing/2014/main" val="10004"/>
                  </a:ext>
                </a:extLst>
              </a:tr>
            </a:tbl>
          </a:graphicData>
        </a:graphic>
      </p:graphicFrame>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Tables</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dirty="0"/>
              <a:t>Table Borders</a:t>
            </a:r>
          </a:p>
          <a:p>
            <a:r>
              <a:rPr lang="en-US" dirty="0"/>
              <a:t>To specify table borders in CSS, use the border property.</a:t>
            </a:r>
          </a:p>
          <a:p>
            <a:endParaRPr lang="en-US" dirty="0"/>
          </a:p>
          <a:p>
            <a:r>
              <a:rPr lang="en-US" dirty="0"/>
              <a:t>The example below specifies a black border for table, </a:t>
            </a:r>
            <a:r>
              <a:rPr lang="en-US" dirty="0" err="1"/>
              <a:t>th</a:t>
            </a:r>
            <a:r>
              <a:rPr lang="en-US" dirty="0"/>
              <a:t>, and td elements:</a:t>
            </a:r>
          </a:p>
          <a:p>
            <a:pPr>
              <a:buNone/>
            </a:pPr>
            <a:r>
              <a:rPr lang="en-US" b="1" dirty="0">
                <a:hlinkClick r:id="rId2" action="ppaction://hlinkfile"/>
              </a:rPr>
              <a:t>Example</a:t>
            </a:r>
            <a:endParaRPr lang="en-US" b="1" dirty="0"/>
          </a:p>
          <a:p>
            <a:pPr lvl="1">
              <a:buNone/>
            </a:pPr>
            <a:r>
              <a:rPr lang="en-US" dirty="0"/>
              <a:t>	table, </a:t>
            </a:r>
            <a:r>
              <a:rPr lang="en-US" dirty="0" err="1"/>
              <a:t>th</a:t>
            </a:r>
            <a:r>
              <a:rPr lang="en-US" dirty="0"/>
              <a:t>, td</a:t>
            </a:r>
            <a:br>
              <a:rPr lang="en-US" dirty="0"/>
            </a:br>
            <a:r>
              <a:rPr lang="en-US" dirty="0"/>
              <a:t>{</a:t>
            </a:r>
            <a:br>
              <a:rPr lang="en-US" dirty="0"/>
            </a:br>
            <a:r>
              <a:rPr lang="en-US" dirty="0"/>
              <a:t>border: 1px solid black;</a:t>
            </a:r>
            <a:br>
              <a:rPr lang="en-US" dirty="0"/>
            </a:br>
            <a:r>
              <a:rPr lang="en-US" dirty="0"/>
              <a:t>} </a:t>
            </a:r>
            <a:br>
              <a:rPr lang="en-US" dirty="0"/>
            </a:br>
            <a:endParaRPr lang="en-US" dirty="0"/>
          </a:p>
          <a:p>
            <a:r>
              <a:rPr lang="en-US" dirty="0"/>
              <a:t>Notice that the table in the example above has double borders. This is because both the table, </a:t>
            </a:r>
            <a:r>
              <a:rPr lang="en-US" dirty="0" err="1"/>
              <a:t>th</a:t>
            </a:r>
            <a:r>
              <a:rPr lang="en-US" dirty="0"/>
              <a:t>, and td elements have separate borders.</a:t>
            </a:r>
          </a:p>
          <a:p>
            <a:r>
              <a:rPr lang="en-US" dirty="0"/>
              <a:t>To display a single border for the table, use the border-collapse property.</a:t>
            </a:r>
          </a:p>
          <a:p>
            <a:endParaRPr lang="en-US" dirty="0"/>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Tables</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b="1" dirty="0"/>
              <a:t>Collapse Borders</a:t>
            </a:r>
          </a:p>
          <a:p>
            <a:r>
              <a:rPr lang="en-US" dirty="0"/>
              <a:t>The border-collapse property sets whether the table borders are collapsed into a single border or separated:</a:t>
            </a:r>
          </a:p>
          <a:p>
            <a:endParaRPr lang="en-US" dirty="0"/>
          </a:p>
          <a:p>
            <a:pPr>
              <a:buNone/>
            </a:pPr>
            <a:r>
              <a:rPr lang="en-US" b="1" dirty="0">
                <a:hlinkClick r:id="rId2" action="ppaction://hlinkfile"/>
              </a:rPr>
              <a:t>Example</a:t>
            </a:r>
            <a:endParaRPr lang="en-US" b="1" dirty="0"/>
          </a:p>
          <a:p>
            <a:pPr lvl="1">
              <a:buNone/>
            </a:pPr>
            <a:r>
              <a:rPr lang="en-US" dirty="0"/>
              <a:t>	table</a:t>
            </a:r>
            <a:br>
              <a:rPr lang="en-US" dirty="0"/>
            </a:br>
            <a:r>
              <a:rPr lang="en-US" dirty="0"/>
              <a:t>{</a:t>
            </a:r>
            <a:br>
              <a:rPr lang="en-US" dirty="0"/>
            </a:br>
            <a:r>
              <a:rPr lang="en-US" dirty="0"/>
              <a:t>border-</a:t>
            </a:r>
            <a:r>
              <a:rPr lang="en-US" dirty="0" err="1"/>
              <a:t>collapse:collapse</a:t>
            </a:r>
            <a:r>
              <a:rPr lang="en-US" dirty="0"/>
              <a:t>;</a:t>
            </a:r>
            <a:br>
              <a:rPr lang="en-US" dirty="0"/>
            </a:br>
            <a:r>
              <a:rPr lang="en-US" dirty="0"/>
              <a:t>}</a:t>
            </a:r>
            <a:br>
              <a:rPr lang="en-US" dirty="0"/>
            </a:br>
            <a:r>
              <a:rPr lang="en-US" dirty="0" err="1"/>
              <a:t>table,th</a:t>
            </a:r>
            <a:r>
              <a:rPr lang="en-US" dirty="0"/>
              <a:t>, td</a:t>
            </a:r>
            <a:br>
              <a:rPr lang="en-US" dirty="0"/>
            </a:br>
            <a:r>
              <a:rPr lang="en-US" dirty="0"/>
              <a:t>{</a:t>
            </a:r>
            <a:br>
              <a:rPr lang="en-US" dirty="0"/>
            </a:br>
            <a:r>
              <a:rPr lang="en-US" dirty="0"/>
              <a:t>border: 1px solid black;</a:t>
            </a:r>
            <a:br>
              <a:rPr lang="en-US" dirty="0"/>
            </a:br>
            <a:r>
              <a:rPr lang="en-US" dirty="0"/>
              <a:t>}</a:t>
            </a: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Tables</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dirty="0"/>
              <a:t>Table Width and Height</a:t>
            </a:r>
          </a:p>
          <a:p>
            <a:r>
              <a:rPr lang="en-US" dirty="0"/>
              <a:t>Width and height of a table is defined by the width and height properties.</a:t>
            </a:r>
          </a:p>
          <a:p>
            <a:r>
              <a:rPr lang="en-US" dirty="0"/>
              <a:t>The example below sets the width of the table to 100%, and the height of the </a:t>
            </a:r>
            <a:r>
              <a:rPr lang="en-US" dirty="0" err="1"/>
              <a:t>th</a:t>
            </a:r>
            <a:r>
              <a:rPr lang="en-US" dirty="0"/>
              <a:t> elements to 50px:</a:t>
            </a:r>
          </a:p>
          <a:p>
            <a:endParaRPr lang="en-US" dirty="0"/>
          </a:p>
          <a:p>
            <a:pPr>
              <a:buNone/>
            </a:pPr>
            <a:r>
              <a:rPr lang="en-US" b="1" dirty="0">
                <a:hlinkClick r:id="rId2" action="ppaction://hlinkfile"/>
              </a:rPr>
              <a:t>Example</a:t>
            </a:r>
            <a:endParaRPr lang="en-US" b="1" dirty="0"/>
          </a:p>
          <a:p>
            <a:pPr lvl="1">
              <a:buNone/>
            </a:pPr>
            <a:r>
              <a:rPr lang="en-US" dirty="0"/>
              <a:t>	table </a:t>
            </a:r>
            <a:br>
              <a:rPr lang="en-US" dirty="0"/>
            </a:br>
            <a:r>
              <a:rPr lang="en-US" dirty="0"/>
              <a:t>{</a:t>
            </a:r>
            <a:br>
              <a:rPr lang="en-US" dirty="0"/>
            </a:br>
            <a:r>
              <a:rPr lang="en-US" dirty="0"/>
              <a:t>width:100%;</a:t>
            </a:r>
            <a:br>
              <a:rPr lang="en-US" dirty="0"/>
            </a:br>
            <a:r>
              <a:rPr lang="en-US" dirty="0"/>
              <a:t>}</a:t>
            </a:r>
            <a:br>
              <a:rPr lang="en-US" dirty="0"/>
            </a:br>
            <a:r>
              <a:rPr lang="en-US" dirty="0" err="1"/>
              <a:t>th</a:t>
            </a:r>
            <a:br>
              <a:rPr lang="en-US" dirty="0"/>
            </a:br>
            <a:r>
              <a:rPr lang="en-US" dirty="0"/>
              <a:t>{</a:t>
            </a:r>
            <a:br>
              <a:rPr lang="en-US" dirty="0"/>
            </a:br>
            <a:r>
              <a:rPr lang="en-US" dirty="0"/>
              <a:t>height:50px;</a:t>
            </a:r>
            <a:br>
              <a:rPr lang="en-US" dirty="0"/>
            </a:br>
            <a:r>
              <a:rPr lang="en-US" dirty="0"/>
              <a:t>} </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Tables</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r>
              <a:rPr lang="en-US" b="1" dirty="0"/>
              <a:t>Table Text Alignment</a:t>
            </a:r>
          </a:p>
          <a:p>
            <a:r>
              <a:rPr lang="en-US" dirty="0"/>
              <a:t>The text in a table is aligned with the text-align and vertical-align properties.</a:t>
            </a:r>
          </a:p>
          <a:p>
            <a:endParaRPr lang="en-US" dirty="0"/>
          </a:p>
          <a:p>
            <a:r>
              <a:rPr lang="en-US" dirty="0"/>
              <a:t>The text-align property sets the horizontal alignment, like left, right, or center:</a:t>
            </a:r>
          </a:p>
          <a:p>
            <a:pPr>
              <a:buNone/>
            </a:pPr>
            <a:r>
              <a:rPr lang="en-US" b="1" dirty="0">
                <a:hlinkClick r:id="rId2" action="ppaction://hlinkfile"/>
              </a:rPr>
              <a:t>Example</a:t>
            </a:r>
            <a:endParaRPr lang="en-US" b="1" dirty="0"/>
          </a:p>
          <a:p>
            <a:pPr lvl="1">
              <a:buNone/>
            </a:pPr>
            <a:r>
              <a:rPr lang="en-US" dirty="0"/>
              <a:t>	td</a:t>
            </a:r>
            <a:br>
              <a:rPr lang="en-US" dirty="0"/>
            </a:br>
            <a:r>
              <a:rPr lang="en-US" dirty="0"/>
              <a:t>{</a:t>
            </a:r>
            <a:br>
              <a:rPr lang="en-US" dirty="0"/>
            </a:br>
            <a:r>
              <a:rPr lang="en-US" dirty="0"/>
              <a:t>text-</a:t>
            </a:r>
            <a:r>
              <a:rPr lang="en-US" dirty="0" err="1"/>
              <a:t>align:right</a:t>
            </a:r>
            <a:r>
              <a:rPr lang="en-US" dirty="0"/>
              <a:t>;</a:t>
            </a:r>
            <a:br>
              <a:rPr lang="en-US" dirty="0"/>
            </a:br>
            <a:r>
              <a:rPr lang="en-US" dirty="0"/>
              <a:t>} </a:t>
            </a:r>
            <a:br>
              <a:rPr lang="en-US" dirty="0"/>
            </a:br>
            <a:endParaRPr lang="en-US" dirty="0"/>
          </a:p>
          <a:p>
            <a:r>
              <a:rPr lang="en-US" dirty="0"/>
              <a:t>The vertical-align property sets the vertical alignment, like top, bottom, or middle:</a:t>
            </a:r>
          </a:p>
          <a:p>
            <a:pPr>
              <a:buNone/>
            </a:pPr>
            <a:r>
              <a:rPr lang="en-US" b="1" dirty="0">
                <a:hlinkClick r:id="rId3" action="ppaction://hlinkfile"/>
              </a:rPr>
              <a:t>Example</a:t>
            </a:r>
            <a:endParaRPr lang="en-US" b="1" dirty="0"/>
          </a:p>
          <a:p>
            <a:pPr lvl="1">
              <a:buNone/>
            </a:pPr>
            <a:r>
              <a:rPr lang="en-US" dirty="0"/>
              <a:t>	td</a:t>
            </a:r>
            <a:br>
              <a:rPr lang="en-US" dirty="0"/>
            </a:br>
            <a:r>
              <a:rPr lang="en-US" dirty="0"/>
              <a:t>{</a:t>
            </a:r>
            <a:br>
              <a:rPr lang="en-US" dirty="0"/>
            </a:br>
            <a:r>
              <a:rPr lang="en-US" dirty="0"/>
              <a:t>height:50px;</a:t>
            </a:r>
            <a:br>
              <a:rPr lang="en-US" dirty="0"/>
            </a:br>
            <a:r>
              <a:rPr lang="en-US" dirty="0"/>
              <a:t>vertical-</a:t>
            </a:r>
            <a:r>
              <a:rPr lang="en-US" dirty="0" err="1"/>
              <a:t>align:bottom</a:t>
            </a:r>
            <a:r>
              <a:rPr lang="en-US" dirty="0"/>
              <a:t>;</a:t>
            </a:r>
            <a:br>
              <a:rPr lang="en-US" dirty="0"/>
            </a:br>
            <a:r>
              <a:rPr lang="en-US" dirty="0"/>
              <a:t>}</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Tables</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b="1" dirty="0"/>
              <a:t>Table Padding</a:t>
            </a:r>
          </a:p>
          <a:p>
            <a:r>
              <a:rPr lang="en-US" dirty="0"/>
              <a:t>To control the space between the border and content in a table, use the padding property on td and </a:t>
            </a:r>
            <a:r>
              <a:rPr lang="en-US" dirty="0" err="1"/>
              <a:t>th</a:t>
            </a:r>
            <a:r>
              <a:rPr lang="en-US" dirty="0"/>
              <a:t> elements:</a:t>
            </a:r>
            <a:endParaRPr lang="en-US" b="1" dirty="0"/>
          </a:p>
          <a:p>
            <a:pPr>
              <a:buNone/>
            </a:pPr>
            <a:r>
              <a:rPr lang="en-US" b="1" dirty="0">
                <a:hlinkClick r:id="rId2" action="ppaction://hlinkfile"/>
              </a:rPr>
              <a:t>Example</a:t>
            </a:r>
            <a:endParaRPr lang="en-US" b="1" dirty="0"/>
          </a:p>
          <a:p>
            <a:pPr lvl="1">
              <a:buNone/>
            </a:pPr>
            <a:r>
              <a:rPr lang="en-US" dirty="0"/>
              <a:t>	td</a:t>
            </a:r>
            <a:br>
              <a:rPr lang="en-US" dirty="0"/>
            </a:br>
            <a:r>
              <a:rPr lang="en-US" dirty="0"/>
              <a:t>{</a:t>
            </a:r>
            <a:br>
              <a:rPr lang="en-US" dirty="0"/>
            </a:br>
            <a:r>
              <a:rPr lang="en-US" dirty="0"/>
              <a:t>padding:15px;</a:t>
            </a:r>
            <a:br>
              <a:rPr lang="en-US" dirty="0"/>
            </a:br>
            <a:r>
              <a:rPr lang="en-US" dirty="0"/>
              <a:t>}</a:t>
            </a:r>
          </a:p>
          <a:p>
            <a:pPr lvl="1">
              <a:buNone/>
            </a:pPr>
            <a:endParaRPr lang="en-US" dirty="0"/>
          </a:p>
          <a:p>
            <a:pPr>
              <a:buNone/>
            </a:pPr>
            <a:r>
              <a:rPr lang="en-US" b="1" dirty="0"/>
              <a:t>More Examples</a:t>
            </a:r>
          </a:p>
          <a:p>
            <a:r>
              <a:rPr lang="en-US" dirty="0">
                <a:hlinkClick r:id="rId3" action="ppaction://hlinkfile"/>
              </a:rPr>
              <a:t>Set the position of the table caption</a:t>
            </a:r>
            <a:br>
              <a:rPr lang="en-US" dirty="0"/>
            </a:br>
            <a:r>
              <a:rPr lang="en-US" dirty="0"/>
              <a:t>This example demonstrates how to position the table caption.</a:t>
            </a:r>
          </a:p>
          <a:p>
            <a:pPr lvl="1">
              <a:buNone/>
            </a:pPr>
            <a:endParaRPr lang="en-US" dirty="0"/>
          </a:p>
          <a:p>
            <a:pPr>
              <a:buNone/>
            </a:pPr>
            <a:endParaRPr lang="en-US" b="1"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Syntax</a:t>
            </a:r>
          </a:p>
        </p:txBody>
      </p:sp>
      <p:sp>
        <p:nvSpPr>
          <p:cNvPr id="3" name="Content Placeholder 2"/>
          <p:cNvSpPr>
            <a:spLocks noGrp="1"/>
          </p:cNvSpPr>
          <p:nvPr>
            <p:ph sz="quarter" idx="1"/>
          </p:nvPr>
        </p:nvSpPr>
        <p:spPr/>
        <p:txBody>
          <a:bodyPr>
            <a:normAutofit fontScale="92500" lnSpcReduction="10000"/>
          </a:bodyPr>
          <a:lstStyle/>
          <a:p>
            <a:pPr>
              <a:buNone/>
            </a:pPr>
            <a:r>
              <a:rPr lang="en-US" b="1" dirty="0"/>
              <a:t>CSS Example</a:t>
            </a:r>
          </a:p>
          <a:p>
            <a:r>
              <a:rPr lang="en-US" dirty="0"/>
              <a:t>CSS declarations always ends with a semicolon, and declaration groups are surrounded by curly brackets:</a:t>
            </a:r>
          </a:p>
          <a:p>
            <a:pPr lvl="1">
              <a:buNone/>
            </a:pPr>
            <a:r>
              <a:rPr lang="en-US" dirty="0"/>
              <a:t>	p {</a:t>
            </a:r>
            <a:r>
              <a:rPr lang="en-US" dirty="0" err="1"/>
              <a:t>color:red;text-align:center</a:t>
            </a:r>
            <a:r>
              <a:rPr lang="en-US" dirty="0"/>
              <a:t>;} </a:t>
            </a:r>
          </a:p>
          <a:p>
            <a:pPr lvl="1">
              <a:buNone/>
            </a:pPr>
            <a:endParaRPr lang="en-US" dirty="0"/>
          </a:p>
          <a:p>
            <a:r>
              <a:rPr lang="en-US" dirty="0"/>
              <a:t>To make the CSS more readable, you can put one declaration on each line, like this:</a:t>
            </a:r>
          </a:p>
          <a:p>
            <a:pPr lvl="1">
              <a:buNone/>
            </a:pPr>
            <a:r>
              <a:rPr lang="en-US" sz="2000" dirty="0"/>
              <a:t>	p</a:t>
            </a:r>
            <a:br>
              <a:rPr lang="en-US" sz="2000" dirty="0"/>
            </a:br>
            <a:r>
              <a:rPr lang="en-US" sz="2000" dirty="0"/>
              <a:t>{</a:t>
            </a:r>
            <a:br>
              <a:rPr lang="en-US" sz="2000" dirty="0"/>
            </a:br>
            <a:r>
              <a:rPr lang="en-US" sz="2000" dirty="0" err="1"/>
              <a:t>color:red</a:t>
            </a:r>
            <a:r>
              <a:rPr lang="en-US" sz="2000" dirty="0"/>
              <a:t>;</a:t>
            </a:r>
            <a:br>
              <a:rPr lang="en-US" sz="2000" dirty="0"/>
            </a:br>
            <a:r>
              <a:rPr lang="en-US" sz="2000" dirty="0" err="1"/>
              <a:t>text-align:center</a:t>
            </a:r>
            <a:r>
              <a:rPr lang="en-US" sz="2000" dirty="0"/>
              <a:t>;</a:t>
            </a:r>
            <a:br>
              <a:rPr lang="en-US" sz="2000" dirty="0"/>
            </a:br>
            <a:r>
              <a:rPr lang="en-US" sz="2000" dirty="0"/>
              <a:t>} </a:t>
            </a:r>
            <a:endParaRPr lang="en-US" dirty="0"/>
          </a:p>
          <a:p>
            <a:pPr>
              <a:buNone/>
            </a:pPr>
            <a:r>
              <a:rPr lang="en-US" sz="2800" b="1" dirty="0">
                <a:hlinkClick r:id="rId2" action="ppaction://hlinkfile"/>
              </a:rPr>
              <a:t>Example</a:t>
            </a:r>
            <a:endParaRPr lang="en-US" dirty="0"/>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Tables</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b="1" dirty="0"/>
              <a:t>Table Color</a:t>
            </a:r>
          </a:p>
          <a:p>
            <a:r>
              <a:rPr lang="en-US" dirty="0"/>
              <a:t>The example below specifies the color of the borders, and the text and background color of </a:t>
            </a:r>
            <a:r>
              <a:rPr lang="en-US" dirty="0" err="1"/>
              <a:t>th</a:t>
            </a:r>
            <a:r>
              <a:rPr lang="en-US" dirty="0"/>
              <a:t> elements:</a:t>
            </a:r>
            <a:endParaRPr lang="en-US" b="1" dirty="0"/>
          </a:p>
          <a:p>
            <a:pPr>
              <a:buNone/>
            </a:pPr>
            <a:r>
              <a:rPr lang="en-US" b="1" dirty="0">
                <a:hlinkClick r:id="rId2" action="ppaction://hlinkfile"/>
              </a:rPr>
              <a:t>Example</a:t>
            </a:r>
            <a:endParaRPr lang="en-US" b="1" dirty="0"/>
          </a:p>
          <a:p>
            <a:pPr lvl="1">
              <a:buNone/>
            </a:pPr>
            <a:r>
              <a:rPr lang="en-US" dirty="0"/>
              <a:t>	table, td, </a:t>
            </a:r>
            <a:r>
              <a:rPr lang="en-US" dirty="0" err="1"/>
              <a:t>th</a:t>
            </a:r>
            <a:br>
              <a:rPr lang="en-US" dirty="0"/>
            </a:br>
            <a:r>
              <a:rPr lang="en-US" dirty="0"/>
              <a:t>{</a:t>
            </a:r>
            <a:br>
              <a:rPr lang="en-US" dirty="0"/>
            </a:br>
            <a:r>
              <a:rPr lang="en-US" dirty="0"/>
              <a:t>border:1px solid green;</a:t>
            </a:r>
            <a:br>
              <a:rPr lang="en-US" dirty="0"/>
            </a:br>
            <a:r>
              <a:rPr lang="en-US" dirty="0"/>
              <a:t>}</a:t>
            </a:r>
            <a:br>
              <a:rPr lang="en-US" dirty="0"/>
            </a:br>
            <a:r>
              <a:rPr lang="en-US" dirty="0" err="1"/>
              <a:t>th</a:t>
            </a:r>
            <a:br>
              <a:rPr lang="en-US" dirty="0"/>
            </a:br>
            <a:r>
              <a:rPr lang="en-US" dirty="0"/>
              <a:t>{</a:t>
            </a:r>
            <a:br>
              <a:rPr lang="en-US" dirty="0"/>
            </a:br>
            <a:r>
              <a:rPr lang="en-US" dirty="0"/>
              <a:t>background-</a:t>
            </a:r>
            <a:r>
              <a:rPr lang="en-US" dirty="0" err="1"/>
              <a:t>color:green</a:t>
            </a:r>
            <a:r>
              <a:rPr lang="en-US" dirty="0"/>
              <a:t>;</a:t>
            </a:r>
            <a:br>
              <a:rPr lang="en-US" dirty="0"/>
            </a:br>
            <a:r>
              <a:rPr lang="en-US" dirty="0" err="1"/>
              <a:t>color:white</a:t>
            </a:r>
            <a:r>
              <a:rPr lang="en-US" dirty="0"/>
              <a:t>;</a:t>
            </a:r>
            <a:br>
              <a:rPr lang="en-US" dirty="0"/>
            </a:br>
            <a:r>
              <a:rPr lang="en-US" dirty="0"/>
              <a:t>}</a:t>
            </a:r>
          </a:p>
          <a:p>
            <a:pPr lvl="1">
              <a:buNone/>
            </a:pPr>
            <a:endParaRPr lang="en-US" dirty="0"/>
          </a:p>
          <a:p>
            <a:pPr>
              <a:buNone/>
            </a:pPr>
            <a:r>
              <a:rPr lang="en-US" b="1" dirty="0"/>
              <a:t>More Examples</a:t>
            </a:r>
          </a:p>
          <a:p>
            <a:r>
              <a:rPr lang="en-US" dirty="0">
                <a:hlinkClick r:id="rId3" action="ppaction://hlinkfile"/>
              </a:rPr>
              <a:t>Make a fancy table</a:t>
            </a:r>
            <a:br>
              <a:rPr lang="en-US" dirty="0"/>
            </a:br>
            <a:r>
              <a:rPr lang="en-US" dirty="0"/>
              <a:t>This example demonstrates how to create a fancy table.</a:t>
            </a:r>
          </a:p>
          <a:p>
            <a:pPr lvl="1">
              <a:buNone/>
            </a:pPr>
            <a:endParaRPr lang="en-US" dirty="0"/>
          </a:p>
          <a:p>
            <a:endParaRPr lang="en-US" dirty="0"/>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sz="quarter" idx="1"/>
          </p:nvPr>
        </p:nvSpPr>
        <p:spPr/>
        <p:txBody>
          <a:bodyPr/>
          <a:lstStyle/>
          <a:p>
            <a:r>
              <a:rPr lang="en-US" dirty="0"/>
              <a:t>Examples are used courtesy of </a:t>
            </a:r>
            <a:r>
              <a:rPr lang="en-US" dirty="0">
                <a:hlinkClick r:id="rId2"/>
              </a:rPr>
              <a:t>W3Schools</a:t>
            </a:r>
            <a:r>
              <a:rPr lang="en-US" dirty="0"/>
              <a:t>.</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Syntax</a:t>
            </a:r>
          </a:p>
        </p:txBody>
      </p:sp>
      <p:sp>
        <p:nvSpPr>
          <p:cNvPr id="3" name="Content Placeholder 2"/>
          <p:cNvSpPr>
            <a:spLocks noGrp="1"/>
          </p:cNvSpPr>
          <p:nvPr>
            <p:ph sz="quarter" idx="1"/>
          </p:nvPr>
        </p:nvSpPr>
        <p:spPr/>
        <p:txBody>
          <a:bodyPr>
            <a:normAutofit fontScale="92500" lnSpcReduction="10000"/>
          </a:bodyPr>
          <a:lstStyle/>
          <a:p>
            <a:pPr>
              <a:buNone/>
            </a:pPr>
            <a:r>
              <a:rPr lang="en-US" b="1" dirty="0"/>
              <a:t>CSS Comments</a:t>
            </a:r>
          </a:p>
          <a:p>
            <a:r>
              <a:rPr lang="en-US" dirty="0"/>
              <a:t>Comments are used to explain your code, and may help you when you edit the source code at a later date. </a:t>
            </a:r>
          </a:p>
          <a:p>
            <a:r>
              <a:rPr lang="en-US" dirty="0"/>
              <a:t>Comments are ignored by browsers.</a:t>
            </a:r>
          </a:p>
          <a:p>
            <a:r>
              <a:rPr lang="en-US" dirty="0"/>
              <a:t>A CSS comment begins with "/*", and ends with "*/", like this:</a:t>
            </a:r>
          </a:p>
          <a:p>
            <a:pPr lvl="1">
              <a:buNone/>
            </a:pPr>
            <a:r>
              <a:rPr lang="en-US" dirty="0"/>
              <a:t>	/*This is a comment*/</a:t>
            </a:r>
            <a:br>
              <a:rPr lang="en-US" dirty="0"/>
            </a:br>
            <a:r>
              <a:rPr lang="en-US" dirty="0"/>
              <a:t>p</a:t>
            </a:r>
            <a:br>
              <a:rPr lang="en-US" dirty="0"/>
            </a:br>
            <a:r>
              <a:rPr lang="en-US" dirty="0"/>
              <a:t>{</a:t>
            </a:r>
            <a:br>
              <a:rPr lang="en-US" dirty="0"/>
            </a:br>
            <a:r>
              <a:rPr lang="en-US" dirty="0"/>
              <a:t>text-</a:t>
            </a:r>
            <a:r>
              <a:rPr lang="en-US" dirty="0" err="1"/>
              <a:t>align:center</a:t>
            </a:r>
            <a:r>
              <a:rPr lang="en-US" dirty="0"/>
              <a:t>;</a:t>
            </a:r>
            <a:br>
              <a:rPr lang="en-US" dirty="0"/>
            </a:br>
            <a:r>
              <a:rPr lang="en-US" dirty="0"/>
              <a:t>/*This is another comment*/</a:t>
            </a:r>
            <a:br>
              <a:rPr lang="en-US" dirty="0"/>
            </a:br>
            <a:r>
              <a:rPr lang="en-US" dirty="0" err="1"/>
              <a:t>color:black</a:t>
            </a:r>
            <a:r>
              <a:rPr lang="en-US" dirty="0"/>
              <a:t>;</a:t>
            </a:r>
            <a:br>
              <a:rPr lang="en-US" dirty="0"/>
            </a:br>
            <a:r>
              <a:rPr lang="en-US" dirty="0"/>
              <a:t>font-</a:t>
            </a:r>
            <a:r>
              <a:rPr lang="en-US" dirty="0" err="1"/>
              <a:t>family:arial</a:t>
            </a:r>
            <a:r>
              <a:rPr lang="en-US" dirty="0"/>
              <a:t>;</a:t>
            </a:r>
            <a:br>
              <a:rPr lang="en-US" dirty="0"/>
            </a:br>
            <a:r>
              <a:rPr lang="en-US" dirty="0"/>
              <a:t>}</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46A1-42DF-4BF2-8D76-7D3F5171CEFE}"/>
              </a:ext>
            </a:extLst>
          </p:cNvPr>
          <p:cNvSpPr>
            <a:spLocks noGrp="1"/>
          </p:cNvSpPr>
          <p:nvPr>
            <p:ph type="title"/>
          </p:nvPr>
        </p:nvSpPr>
        <p:spPr>
          <a:xfrm>
            <a:off x="914400" y="274638"/>
            <a:ext cx="7772400" cy="792162"/>
          </a:xfrm>
        </p:spPr>
        <p:txBody>
          <a:bodyPr/>
          <a:lstStyle/>
          <a:p>
            <a:r>
              <a:rPr lang="en-US" dirty="0"/>
              <a:t>CSS Syntax - Selectors</a:t>
            </a:r>
          </a:p>
        </p:txBody>
      </p:sp>
      <p:sp>
        <p:nvSpPr>
          <p:cNvPr id="3" name="Content Placeholder 2">
            <a:extLst>
              <a:ext uri="{FF2B5EF4-FFF2-40B4-BE49-F238E27FC236}">
                <a16:creationId xmlns:a16="http://schemas.microsoft.com/office/drawing/2014/main" id="{C4FF46B6-9E94-466F-970E-67A5E4D54FCC}"/>
              </a:ext>
            </a:extLst>
          </p:cNvPr>
          <p:cNvSpPr>
            <a:spLocks noGrp="1"/>
          </p:cNvSpPr>
          <p:nvPr>
            <p:ph sz="quarter" idx="1"/>
          </p:nvPr>
        </p:nvSpPr>
        <p:spPr/>
        <p:txBody>
          <a:bodyPr/>
          <a:lstStyle/>
          <a:p>
            <a:r>
              <a:rPr lang="en-US" sz="2800" dirty="0"/>
              <a:t>The selector is normally the HTML element you want to style, but there are many different types of selectors we can create.  </a:t>
            </a:r>
          </a:p>
          <a:p>
            <a:r>
              <a:rPr lang="en-US" sz="2800" dirty="0"/>
              <a:t>A few types to get us started:</a:t>
            </a:r>
          </a:p>
          <a:p>
            <a:pPr lvl="1"/>
            <a:r>
              <a:rPr lang="en-US" dirty="0"/>
              <a:t>p {</a:t>
            </a:r>
            <a:r>
              <a:rPr lang="en-US" dirty="0" err="1"/>
              <a:t>color:red</a:t>
            </a:r>
            <a:r>
              <a:rPr lang="en-US" dirty="0"/>
              <a:t>;} </a:t>
            </a:r>
          </a:p>
          <a:p>
            <a:pPr lvl="2"/>
            <a:r>
              <a:rPr lang="en-US" sz="2200" dirty="0"/>
              <a:t>Apply the color red to all p tags.</a:t>
            </a:r>
          </a:p>
          <a:p>
            <a:pPr lvl="1"/>
            <a:r>
              <a:rPr lang="en-US" dirty="0"/>
              <a:t>p </a:t>
            </a:r>
            <a:r>
              <a:rPr lang="en-US" dirty="0" err="1"/>
              <a:t>em</a:t>
            </a:r>
            <a:r>
              <a:rPr lang="en-US" dirty="0"/>
              <a:t>{</a:t>
            </a:r>
            <a:r>
              <a:rPr lang="en-US" dirty="0" err="1"/>
              <a:t>color:red</a:t>
            </a:r>
            <a:r>
              <a:rPr lang="en-US" dirty="0"/>
              <a:t>;} </a:t>
            </a:r>
          </a:p>
          <a:p>
            <a:pPr lvl="2"/>
            <a:r>
              <a:rPr lang="en-US" sz="2200" dirty="0"/>
              <a:t>Apply the color red to all </a:t>
            </a:r>
            <a:r>
              <a:rPr lang="en-US" sz="2200" dirty="0" err="1"/>
              <a:t>em</a:t>
            </a:r>
            <a:r>
              <a:rPr lang="en-US" sz="2200" dirty="0"/>
              <a:t> tags that are nested in a p tag</a:t>
            </a:r>
          </a:p>
          <a:p>
            <a:pPr lvl="1"/>
            <a:r>
              <a:rPr lang="en-US" dirty="0"/>
              <a:t>p, </a:t>
            </a:r>
            <a:r>
              <a:rPr lang="en-US" dirty="0" err="1"/>
              <a:t>em</a:t>
            </a:r>
            <a:r>
              <a:rPr lang="en-US" dirty="0"/>
              <a:t>{</a:t>
            </a:r>
            <a:r>
              <a:rPr lang="en-US" dirty="0" err="1"/>
              <a:t>color:red</a:t>
            </a:r>
            <a:r>
              <a:rPr lang="en-US" dirty="0"/>
              <a:t>;} </a:t>
            </a:r>
          </a:p>
          <a:p>
            <a:pPr lvl="2"/>
            <a:r>
              <a:rPr lang="en-US" sz="2200" dirty="0"/>
              <a:t>Apply the color red to all p tags and </a:t>
            </a:r>
            <a:r>
              <a:rPr lang="en-US" sz="2200" dirty="0" err="1"/>
              <a:t>em</a:t>
            </a:r>
            <a:r>
              <a:rPr lang="en-US" sz="2200" dirty="0"/>
              <a:t> tag</a:t>
            </a:r>
          </a:p>
          <a:p>
            <a:pPr lvl="1"/>
            <a:endParaRPr lang="en-US" sz="2600" dirty="0"/>
          </a:p>
          <a:p>
            <a:endParaRPr lang="en-US" dirty="0"/>
          </a:p>
        </p:txBody>
      </p:sp>
    </p:spTree>
    <p:extLst>
      <p:ext uri="{BB962C8B-B14F-4D97-AF65-F5344CB8AC3E}">
        <p14:creationId xmlns:p14="http://schemas.microsoft.com/office/powerpoint/2010/main" val="35295372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Id and Class</a:t>
            </a:r>
            <a:endParaRPr lang="en-US" dirty="0"/>
          </a:p>
        </p:txBody>
      </p:sp>
      <p:sp>
        <p:nvSpPr>
          <p:cNvPr id="3" name="Content Placeholder 2"/>
          <p:cNvSpPr>
            <a:spLocks noGrp="1"/>
          </p:cNvSpPr>
          <p:nvPr>
            <p:ph sz="quarter" idx="1"/>
          </p:nvPr>
        </p:nvSpPr>
        <p:spPr/>
        <p:txBody>
          <a:bodyPr>
            <a:normAutofit/>
          </a:bodyPr>
          <a:lstStyle/>
          <a:p>
            <a:pPr>
              <a:buNone/>
            </a:pPr>
            <a:r>
              <a:rPr lang="en-US" b="1" dirty="0"/>
              <a:t>The id and class Selectors</a:t>
            </a:r>
          </a:p>
          <a:p>
            <a:r>
              <a:rPr lang="en-US" dirty="0"/>
              <a:t>In addition to setting a style for a HTML element, CSS allows you to specify your own selectors called "id" and "class".</a:t>
            </a:r>
          </a:p>
          <a:p>
            <a:endParaRPr lang="en-US" dirty="0"/>
          </a:p>
          <a:p>
            <a:pPr>
              <a:buNone/>
            </a:pPr>
            <a:endParaRPr lang="en-US" dirty="0"/>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1255</TotalTime>
  <Words>3709</Words>
  <Application>Microsoft Office PowerPoint</Application>
  <PresentationFormat>On-screen Show (4:3)</PresentationFormat>
  <Paragraphs>722</Paragraphs>
  <Slides>61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61</vt:i4>
      </vt:variant>
    </vt:vector>
  </HeadingPairs>
  <TitlesOfParts>
    <vt:vector size="72" baseType="lpstr">
      <vt:lpstr>Arial</vt:lpstr>
      <vt:lpstr>Courier New</vt:lpstr>
      <vt:lpstr>Franklin Gothic Book</vt:lpstr>
      <vt:lpstr>Georgia</vt:lpstr>
      <vt:lpstr>Lucida Console</vt:lpstr>
      <vt:lpstr>Perpetua</vt:lpstr>
      <vt:lpstr>Times New Roman</vt:lpstr>
      <vt:lpstr>Verdana</vt:lpstr>
      <vt:lpstr>Wingdings</vt:lpstr>
      <vt:lpstr>Wingdings 2</vt:lpstr>
      <vt:lpstr>Equity</vt:lpstr>
      <vt:lpstr>CSS Introduction</vt:lpstr>
      <vt:lpstr>CSS Introduction</vt:lpstr>
      <vt:lpstr>CSS Introduction</vt:lpstr>
      <vt:lpstr>CSS Introduction</vt:lpstr>
      <vt:lpstr>CSS Syntax</vt:lpstr>
      <vt:lpstr>CSS Syntax</vt:lpstr>
      <vt:lpstr>CSS Syntax</vt:lpstr>
      <vt:lpstr>CSS Syntax - Selectors</vt:lpstr>
      <vt:lpstr>CSS Id and Class</vt:lpstr>
      <vt:lpstr>CSS Id and Class</vt:lpstr>
      <vt:lpstr>CSS Id and Class</vt:lpstr>
      <vt:lpstr>CSS How To...</vt:lpstr>
      <vt:lpstr>CSS How To...</vt:lpstr>
      <vt:lpstr>CSS How To...</vt:lpstr>
      <vt:lpstr>CSS How To...</vt:lpstr>
      <vt:lpstr>CSS How To...</vt:lpstr>
      <vt:lpstr>CSS How To...</vt:lpstr>
      <vt:lpstr>CSS How To...</vt:lpstr>
      <vt:lpstr>CSS How To...</vt:lpstr>
      <vt:lpstr>CSS Background</vt:lpstr>
      <vt:lpstr>CSS Background</vt:lpstr>
      <vt:lpstr>CSS Background</vt:lpstr>
      <vt:lpstr>CSS Background</vt:lpstr>
      <vt:lpstr>CSS Background</vt:lpstr>
      <vt:lpstr>CSS Background</vt:lpstr>
      <vt:lpstr>CSS Background</vt:lpstr>
      <vt:lpstr>CSS Background</vt:lpstr>
      <vt:lpstr>CSS Text</vt:lpstr>
      <vt:lpstr>CSS Text</vt:lpstr>
      <vt:lpstr>CSS Text</vt:lpstr>
      <vt:lpstr>CSS Text</vt:lpstr>
      <vt:lpstr>CSS Text</vt:lpstr>
      <vt:lpstr>CSS Text</vt:lpstr>
      <vt:lpstr>CSS Font</vt:lpstr>
      <vt:lpstr>CSS Font</vt:lpstr>
      <vt:lpstr>CSS Font</vt:lpstr>
      <vt:lpstr>CSS Font</vt:lpstr>
      <vt:lpstr>CSS Font</vt:lpstr>
      <vt:lpstr>CSS Font</vt:lpstr>
      <vt:lpstr>CSS Font</vt:lpstr>
      <vt:lpstr>CSS Font</vt:lpstr>
      <vt:lpstr>CSS Font</vt:lpstr>
      <vt:lpstr>CSS Font</vt:lpstr>
      <vt:lpstr>CSS Links</vt:lpstr>
      <vt:lpstr>CSS Links cont.</vt:lpstr>
      <vt:lpstr>CSS Links Cont.</vt:lpstr>
      <vt:lpstr>CSS Lists</vt:lpstr>
      <vt:lpstr>CSS Lists</vt:lpstr>
      <vt:lpstr>CSS Lists</vt:lpstr>
      <vt:lpstr>CSS Lists</vt:lpstr>
      <vt:lpstr>CSS Lists</vt:lpstr>
      <vt:lpstr>CSS Lists</vt:lpstr>
      <vt:lpstr>CSS Lists</vt:lpstr>
      <vt:lpstr>CSS Lists</vt:lpstr>
      <vt:lpstr>CSS Tables</vt:lpstr>
      <vt:lpstr>CSS Tables</vt:lpstr>
      <vt:lpstr>CSS Tables</vt:lpstr>
      <vt:lpstr>CSS Tables</vt:lpstr>
      <vt:lpstr>CSS Tables</vt:lpstr>
      <vt:lpstr>CSS Tables</vt:lpstr>
      <vt:lpstr>credits</vt:lpstr>
    </vt:vector>
  </TitlesOfParts>
  <Company>Sacred Heart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Introduction</dc:title>
  <dc:creator>shu</dc:creator>
  <cp:lastModifiedBy>Joshua Randall</cp:lastModifiedBy>
  <cp:revision>48</cp:revision>
  <dcterms:created xsi:type="dcterms:W3CDTF">2010-08-25T01:50:19Z</dcterms:created>
  <dcterms:modified xsi:type="dcterms:W3CDTF">2020-04-25T14:43:57Z</dcterms:modified>
</cp:coreProperties>
</file>