
<file path=[Content_Types].xml><?xml version="1.0" encoding="utf-8"?>
<Types xmlns="http://schemas.openxmlformats.org/package/2006/content-types">
  <Default Extension="bin" ContentType="application/vnd.openxmlformats-officedocument.oleObject"/>
  <Default Extension="doc" ContentType="application/msword"/>
  <Default Extension="emf" ContentType="image/x-emf"/>
  <Default Extension="jpeg" ContentType="image/jpeg"/>
  <Default Extension="rels" ContentType="application/vnd.openxmlformats-package.relationships+xml"/>
  <Default Extension="vml" ContentType="application/vnd.openxmlformats-officedocument.vmlDrawing"/>
  <Default Extension="wav" ContentType="audio/x-wav"/>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353" r:id="rId15"/>
    <p:sldId id="355" r:id="rId16"/>
    <p:sldId id="356" r:id="rId17"/>
    <p:sldId id="289" r:id="rId18"/>
    <p:sldId id="301" r:id="rId19"/>
    <p:sldId id="270" r:id="rId20"/>
    <p:sldId id="271" r:id="rId21"/>
    <p:sldId id="272" r:id="rId22"/>
    <p:sldId id="359" r:id="rId23"/>
    <p:sldId id="361" r:id="rId24"/>
    <p:sldId id="273"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498"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emf"/><Relationship Id="rId1" Type="http://schemas.openxmlformats.org/officeDocument/2006/relationships/image" Target="../media/image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8DBB05-CA65-4E56-A843-26A3311D17AC}" type="datetimeFigureOut">
              <a:rPr lang="en-US" smtClean="0"/>
              <a:t>4/17/2020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393EBB-81BE-490A-AA91-826B6FD0D511}" type="slidenum">
              <a:rPr lang="en-US" smtClean="0"/>
              <a:t>‹#›</a:t>
            </a:fld>
            <a:endParaRPr lang="en-US"/>
          </a:p>
        </p:txBody>
      </p:sp>
    </p:spTree>
    <p:extLst>
      <p:ext uri="{BB962C8B-B14F-4D97-AF65-F5344CB8AC3E}">
        <p14:creationId xmlns:p14="http://schemas.microsoft.com/office/powerpoint/2010/main" val="27859612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a:extLst>
              <a:ext uri="{FF2B5EF4-FFF2-40B4-BE49-F238E27FC236}">
                <a16:creationId xmlns:a16="http://schemas.microsoft.com/office/drawing/2014/main" id="{4DE11D88-60B1-4487-BAC1-B58D4E6284D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925B4B89-B8D9-40DF-89D9-41BC17D3AE81}" type="slidenum">
              <a:rPr lang="en-US" altLang="en-US" smtClean="0"/>
              <a:pPr>
                <a:spcBef>
                  <a:spcPct val="0"/>
                </a:spcBef>
              </a:pPr>
              <a:t>14</a:t>
            </a:fld>
            <a:endParaRPr lang="en-US" altLang="en-US"/>
          </a:p>
        </p:txBody>
      </p:sp>
      <p:sp>
        <p:nvSpPr>
          <p:cNvPr id="15363" name="Rectangle 2">
            <a:extLst>
              <a:ext uri="{FF2B5EF4-FFF2-40B4-BE49-F238E27FC236}">
                <a16:creationId xmlns:a16="http://schemas.microsoft.com/office/drawing/2014/main" id="{15071917-E269-41DF-8DC0-2D697579DA98}"/>
              </a:ext>
            </a:extLst>
          </p:cNvPr>
          <p:cNvSpPr>
            <a:spLocks noRot="1" noChangeArrowheads="1" noTextEdit="1"/>
          </p:cNvSpPr>
          <p:nvPr>
            <p:ph type="sldImg"/>
          </p:nvPr>
        </p:nvSpPr>
        <p:spPr>
          <a:ln/>
        </p:spPr>
      </p:sp>
      <p:sp>
        <p:nvSpPr>
          <p:cNvPr id="15364" name="Rectangle 3">
            <a:extLst>
              <a:ext uri="{FF2B5EF4-FFF2-40B4-BE49-F238E27FC236}">
                <a16:creationId xmlns:a16="http://schemas.microsoft.com/office/drawing/2014/main" id="{EC581332-FE6C-4EAD-92E9-594E4133706E}"/>
              </a:ext>
            </a:extLst>
          </p:cNvPr>
          <p:cNvSpPr>
            <a:spLocks noGrp="1" noChangeArrowheads="1"/>
          </p:cNvSpPr>
          <p:nvPr>
            <p:ph type="body" idx="1"/>
          </p:nvPr>
        </p:nvSpPr>
        <p:spPr>
          <a:xfrm>
            <a:off x="914400" y="4416425"/>
            <a:ext cx="502920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rPr>
              <a:t>The demand for data-intense Web Sites is driving the merger between Web sites and database technologies.</a:t>
            </a:r>
          </a:p>
          <a:p>
            <a:pPr eaLnBrk="1" hangingPunct="1"/>
            <a:endParaRPr lang="en-US" altLang="en-US">
              <a:latin typeface="Arial" panose="020B0604020202020204" pitchFamily="34" charset="0"/>
            </a:endParaRPr>
          </a:p>
          <a:p>
            <a:pPr eaLnBrk="1" hangingPunct="1"/>
            <a:endParaRPr lang="en-US" altLang="en-US">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a:extLst>
              <a:ext uri="{FF2B5EF4-FFF2-40B4-BE49-F238E27FC236}">
                <a16:creationId xmlns:a16="http://schemas.microsoft.com/office/drawing/2014/main" id="{6F400899-50C5-4E09-A98F-C4B2AF745A1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EB744100-92E4-4346-B458-30AC073C10B7}" type="slidenum">
              <a:rPr lang="en-US" altLang="en-US" smtClean="0"/>
              <a:pPr>
                <a:spcBef>
                  <a:spcPct val="0"/>
                </a:spcBef>
              </a:pPr>
              <a:t>15</a:t>
            </a:fld>
            <a:endParaRPr lang="en-US" altLang="en-US"/>
          </a:p>
        </p:txBody>
      </p:sp>
      <p:sp>
        <p:nvSpPr>
          <p:cNvPr id="17411" name="Rectangle 2">
            <a:extLst>
              <a:ext uri="{FF2B5EF4-FFF2-40B4-BE49-F238E27FC236}">
                <a16:creationId xmlns:a16="http://schemas.microsoft.com/office/drawing/2014/main" id="{B8F8BF0A-7F11-48E9-ABD0-35DDE12DAE6B}"/>
              </a:ext>
            </a:extLst>
          </p:cNvPr>
          <p:cNvSpPr>
            <a:spLocks noRot="1" noChangeArrowheads="1" noTextEdit="1"/>
          </p:cNvSpPr>
          <p:nvPr>
            <p:ph type="sldImg"/>
          </p:nvPr>
        </p:nvSpPr>
        <p:spPr>
          <a:ln/>
        </p:spPr>
      </p:sp>
      <p:sp>
        <p:nvSpPr>
          <p:cNvPr id="17412" name="Rectangle 3">
            <a:extLst>
              <a:ext uri="{FF2B5EF4-FFF2-40B4-BE49-F238E27FC236}">
                <a16:creationId xmlns:a16="http://schemas.microsoft.com/office/drawing/2014/main" id="{EB225AFD-E96E-44B8-AE5A-7E6260CFE94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a:extLst>
              <a:ext uri="{FF2B5EF4-FFF2-40B4-BE49-F238E27FC236}">
                <a16:creationId xmlns:a16="http://schemas.microsoft.com/office/drawing/2014/main" id="{A8C87F93-E75D-4C28-9FB6-EC2FB459CE5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2BC1E7AD-AD5E-40F8-A95A-549F6E1A44D9}" type="slidenum">
              <a:rPr lang="en-US" altLang="en-US" smtClean="0"/>
              <a:pPr>
                <a:spcBef>
                  <a:spcPct val="0"/>
                </a:spcBef>
              </a:pPr>
              <a:t>17</a:t>
            </a:fld>
            <a:endParaRPr lang="en-US" altLang="en-US"/>
          </a:p>
        </p:txBody>
      </p:sp>
      <p:sp>
        <p:nvSpPr>
          <p:cNvPr id="29699" name="Rectangle 2">
            <a:extLst>
              <a:ext uri="{FF2B5EF4-FFF2-40B4-BE49-F238E27FC236}">
                <a16:creationId xmlns:a16="http://schemas.microsoft.com/office/drawing/2014/main" id="{6C0F5BD8-2338-444F-A67A-0F1ECF0BFD9F}"/>
              </a:ext>
            </a:extLst>
          </p:cNvPr>
          <p:cNvSpPr>
            <a:spLocks noRot="1" noChangeArrowheads="1" noTextEdit="1"/>
          </p:cNvSpPr>
          <p:nvPr>
            <p:ph type="sldImg"/>
          </p:nvPr>
        </p:nvSpPr>
        <p:spPr>
          <a:ln/>
        </p:spPr>
      </p:sp>
      <p:sp>
        <p:nvSpPr>
          <p:cNvPr id="29700" name="Rectangle 3">
            <a:extLst>
              <a:ext uri="{FF2B5EF4-FFF2-40B4-BE49-F238E27FC236}">
                <a16:creationId xmlns:a16="http://schemas.microsoft.com/office/drawing/2014/main" id="{EFD6B812-674F-4B15-B550-010E2D8B3BC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a:extLst>
              <a:ext uri="{FF2B5EF4-FFF2-40B4-BE49-F238E27FC236}">
                <a16:creationId xmlns:a16="http://schemas.microsoft.com/office/drawing/2014/main" id="{9FA0D827-AE71-428B-ACAE-53F9A9E48B2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E937E3B-E2EE-4369-8398-61346449FA9A}" type="slidenum">
              <a:rPr lang="en-US" altLang="en-US" smtClean="0"/>
              <a:pPr>
                <a:spcBef>
                  <a:spcPct val="0"/>
                </a:spcBef>
              </a:pPr>
              <a:t>18</a:t>
            </a:fld>
            <a:endParaRPr lang="en-US" altLang="en-US"/>
          </a:p>
        </p:txBody>
      </p:sp>
      <p:sp>
        <p:nvSpPr>
          <p:cNvPr id="31747" name="Rectangle 2">
            <a:extLst>
              <a:ext uri="{FF2B5EF4-FFF2-40B4-BE49-F238E27FC236}">
                <a16:creationId xmlns:a16="http://schemas.microsoft.com/office/drawing/2014/main" id="{4E440512-44FC-4DAA-B88C-F36588A453FE}"/>
              </a:ext>
            </a:extLst>
          </p:cNvPr>
          <p:cNvSpPr>
            <a:spLocks noRot="1" noChangeArrowheads="1" noTextEdit="1"/>
          </p:cNvSpPr>
          <p:nvPr>
            <p:ph type="sldImg"/>
          </p:nvPr>
        </p:nvSpPr>
        <p:spPr>
          <a:ln/>
        </p:spPr>
      </p:sp>
      <p:sp>
        <p:nvSpPr>
          <p:cNvPr id="31748" name="Rectangle 3">
            <a:extLst>
              <a:ext uri="{FF2B5EF4-FFF2-40B4-BE49-F238E27FC236}">
                <a16:creationId xmlns:a16="http://schemas.microsoft.com/office/drawing/2014/main" id="{3FC9F304-1875-4ED3-A04C-3E8B75535FE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A030A8D2-8AEB-4711-B1D2-0B2288F23F15}" type="datetimeFigureOut">
              <a:rPr lang="en-US" smtClean="0"/>
              <a:pPr/>
              <a:t>4/17/2020</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240E5A3B-0E8C-46F1-84D9-F42D955359DC}" type="slidenum">
              <a:rPr lang="en-US" smtClean="0"/>
              <a:pPr/>
              <a:t>‹#›</a:t>
            </a:fld>
            <a:endParaRPr lang="en-US"/>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030A8D2-8AEB-4711-B1D2-0B2288F23F15}" type="datetimeFigureOut">
              <a:rPr lang="en-US" smtClean="0"/>
              <a:pPr/>
              <a:t>4/17/2020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0E5A3B-0E8C-46F1-84D9-F42D955359DC}" type="slidenum">
              <a:rPr lang="en-US" smtClean="0"/>
              <a:pPr/>
              <a:t>‹#›</a:t>
            </a:fld>
            <a:endParaRPr lang="en-US"/>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030A8D2-8AEB-4711-B1D2-0B2288F23F15}" type="datetimeFigureOut">
              <a:rPr lang="en-US" smtClean="0"/>
              <a:pPr/>
              <a:t>4/17/2020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0E5A3B-0E8C-46F1-84D9-F42D955359DC}" type="slidenum">
              <a:rPr lang="en-US" smtClean="0"/>
              <a:pPr/>
              <a:t>‹#›</a:t>
            </a:fld>
            <a:endParaRPr lang="en-US"/>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030A8D2-8AEB-4711-B1D2-0B2288F23F15}" type="datetimeFigureOut">
              <a:rPr lang="en-US" smtClean="0"/>
              <a:pPr/>
              <a:t>4/17/2020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0E5A3B-0E8C-46F1-84D9-F42D955359DC}" type="slidenum">
              <a:rPr lang="en-US" smtClean="0"/>
              <a:pPr/>
              <a:t>‹#›</a:t>
            </a:fld>
            <a:endParaRPr lang="en-US"/>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A030A8D2-8AEB-4711-B1D2-0B2288F23F15}" type="datetimeFigureOut">
              <a:rPr lang="en-US" smtClean="0"/>
              <a:pPr/>
              <a:t>4/17/2020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0E5A3B-0E8C-46F1-84D9-F42D955359DC}"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A030A8D2-8AEB-4711-B1D2-0B2288F23F15}" type="datetimeFigureOut">
              <a:rPr lang="en-US" smtClean="0"/>
              <a:pPr/>
              <a:t>4/17/2020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0E5A3B-0E8C-46F1-84D9-F42D955359DC}" type="slidenum">
              <a:rPr lang="en-US" smtClean="0"/>
              <a:pPr/>
              <a:t>‹#›</a:t>
            </a:fld>
            <a:endParaRPr lang="en-US"/>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A030A8D2-8AEB-4711-B1D2-0B2288F23F15}" type="datetimeFigureOut">
              <a:rPr lang="en-US" smtClean="0"/>
              <a:pPr/>
              <a:t>4/17/2020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40E5A3B-0E8C-46F1-84D9-F42D955359DC}"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A030A8D2-8AEB-4711-B1D2-0B2288F23F15}" type="datetimeFigureOut">
              <a:rPr lang="en-US" smtClean="0"/>
              <a:pPr/>
              <a:t>4/17/2020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40E5A3B-0E8C-46F1-84D9-F42D955359DC}" type="slidenum">
              <a:rPr lang="en-US" smtClean="0"/>
              <a:pPr/>
              <a:t>‹#›</a:t>
            </a:fld>
            <a:endParaRPr lang="en-US"/>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30A8D2-8AEB-4711-B1D2-0B2288F23F15}" type="datetimeFigureOut">
              <a:rPr lang="en-US" smtClean="0"/>
              <a:pPr/>
              <a:t>4/17/2020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40E5A3B-0E8C-46F1-84D9-F42D955359DC}" type="slidenum">
              <a:rPr lang="en-US" smtClean="0"/>
              <a:pPr/>
              <a:t>‹#›</a:t>
            </a:fld>
            <a:endParaRPr lang="en-US"/>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A030A8D2-8AEB-4711-B1D2-0B2288F23F15}" type="datetimeFigureOut">
              <a:rPr lang="en-US" smtClean="0"/>
              <a:pPr/>
              <a:t>4/17/2020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0E5A3B-0E8C-46F1-84D9-F42D955359DC}"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A030A8D2-8AEB-4711-B1D2-0B2288F23F15}" type="datetimeFigureOut">
              <a:rPr lang="en-US" smtClean="0"/>
              <a:pPr/>
              <a:t>4/17/2020</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240E5A3B-0E8C-46F1-84D9-F42D955359DC}"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A030A8D2-8AEB-4711-B1D2-0B2288F23F15}" type="datetimeFigureOut">
              <a:rPr lang="en-US" smtClean="0"/>
              <a:pPr/>
              <a:t>4/17/2020</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240E5A3B-0E8C-46F1-84D9-F42D955359D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p:fade/>
  </p:transition>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2.bin"/><Relationship Id="rId3" Type="http://schemas.openxmlformats.org/officeDocument/2006/relationships/notesSlide" Target="../notesSlides/notesSlide2.xml"/><Relationship Id="rId7" Type="http://schemas.openxmlformats.org/officeDocument/2006/relationships/image" Target="../media/image3.emf"/><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image" Target="../media/image2.wmf"/><Relationship Id="rId4" Type="http://schemas.openxmlformats.org/officeDocument/2006/relationships/oleObject" Target="../embeddings/Microsoft_Word_97_-_2003_Document.doc"/><Relationship Id="rId9" Type="http://schemas.openxmlformats.org/officeDocument/2006/relationships/image" Target="../media/image4.wmf"/></Relationships>
</file>

<file path=ppt/slides/_rels/slide1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www.sacredheart.edu/pages/5_arts.cf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www.w3schools.com/tags/ref_httpmessages.asp"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www.w3schools.com/default.asp"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color%20redbg.html" TargetMode="External"/><Relationship Id="rId2" Type="http://schemas.openxmlformats.org/officeDocument/2006/relationships/hyperlink" Target="color%20yellowbg.html" TargetMode="External"/><Relationship Id="rId1" Type="http://schemas.openxmlformats.org/officeDocument/2006/relationships/slideLayout" Target="../slideLayouts/slideLayout2.xml"/><Relationship Id="rId4" Type="http://schemas.openxmlformats.org/officeDocument/2006/relationships/hyperlink" Target="color%20bluebg.html"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www.w3.org/TR/html4/types.html" TargetMode="External"/><Relationship Id="rId2" Type="http://schemas.openxmlformats.org/officeDocument/2006/relationships/hyperlink" Target="http://en.wikipedia.org/wiki/Web_color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txBox="1">
            <a:spLocks noGrp="1"/>
          </p:cNvSpPr>
          <p:nvPr>
            <p:ph idx="1"/>
          </p:nvPr>
        </p:nvSpPr>
        <p:spPr>
          <a:xfrm>
            <a:off x="832835" y="1524000"/>
            <a:ext cx="7478329" cy="2985433"/>
          </a:xfrm>
          <a:prstGeom prst="rect">
            <a:avLst/>
          </a:prstGeom>
          <a:noFill/>
        </p:spPr>
        <p:txBody>
          <a:bodyPr wrap="none" rtlCol="0">
            <a:spAutoFit/>
          </a:bodyPr>
          <a:lstStyle/>
          <a:p>
            <a:pPr algn="ctr">
              <a:buNone/>
            </a:pPr>
            <a:endParaRPr lang="en-US" sz="2000" b="1" dirty="0"/>
          </a:p>
          <a:p>
            <a:pPr algn="ctr">
              <a:buNone/>
            </a:pPr>
            <a:r>
              <a:rPr lang="en-US" sz="2000" b="1" dirty="0"/>
              <a:t>Class 03</a:t>
            </a:r>
          </a:p>
          <a:p>
            <a:pPr algn="ctr">
              <a:buNone/>
            </a:pPr>
            <a:endParaRPr lang="en-US" sz="2000" b="1" dirty="0"/>
          </a:p>
          <a:p>
            <a:pPr>
              <a:buNone/>
            </a:pPr>
            <a:endParaRPr lang="en-US" b="1" dirty="0"/>
          </a:p>
          <a:p>
            <a:pPr>
              <a:buNone/>
            </a:pPr>
            <a:r>
              <a:rPr lang="en-US" b="1" dirty="0"/>
              <a:t>Course No.:</a:t>
            </a:r>
            <a:r>
              <a:rPr lang="en-US" dirty="0"/>
              <a:t>	CS553</a:t>
            </a:r>
          </a:p>
          <a:p>
            <a:pPr>
              <a:buNone/>
            </a:pPr>
            <a:r>
              <a:rPr lang="en-US" b="1" dirty="0"/>
              <a:t>Course Title:</a:t>
            </a:r>
            <a:r>
              <a:rPr lang="en-US" dirty="0"/>
              <a:t> 	Web Design with JavaScript</a:t>
            </a:r>
          </a:p>
          <a:p>
            <a:pPr>
              <a:buNone/>
            </a:pPr>
            <a:r>
              <a:rPr lang="en-US" b="1" dirty="0"/>
              <a:t>Instructor:</a:t>
            </a:r>
            <a:r>
              <a:rPr lang="en-US" dirty="0"/>
              <a:t>	Joshua Randall</a:t>
            </a:r>
          </a:p>
        </p:txBody>
      </p:sp>
      <p:sp>
        <p:nvSpPr>
          <p:cNvPr id="4" name="Title 3"/>
          <p:cNvSpPr>
            <a:spLocks noGrp="1"/>
          </p:cNvSpPr>
          <p:nvPr>
            <p:ph type="title"/>
          </p:nvPr>
        </p:nvSpPr>
        <p:spPr/>
        <p:txBody>
          <a:bodyPr>
            <a:normAutofit fontScale="90000"/>
          </a:bodyPr>
          <a:lstStyle/>
          <a:p>
            <a:r>
              <a:rPr lang="en-US" dirty="0"/>
              <a:t>HTML Colors, Head Elements, URLs</a:t>
            </a:r>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None/>
            </a:pPr>
            <a:r>
              <a:rPr lang="en-US" b="1" dirty="0"/>
              <a:t>The HTML meta Element</a:t>
            </a:r>
          </a:p>
          <a:p>
            <a:pPr>
              <a:buNone/>
            </a:pPr>
            <a:endParaRPr lang="en-US" b="1" dirty="0"/>
          </a:p>
          <a:p>
            <a:r>
              <a:rPr lang="en-US" dirty="0"/>
              <a:t>The &lt;meta&gt; tag provides metadata about the HTML document. </a:t>
            </a:r>
          </a:p>
          <a:p>
            <a:endParaRPr lang="en-US" dirty="0"/>
          </a:p>
          <a:p>
            <a:pPr>
              <a:buNone/>
            </a:pPr>
            <a:r>
              <a:rPr lang="en-US" b="1" dirty="0"/>
              <a:t>The HTML script Element</a:t>
            </a:r>
          </a:p>
          <a:p>
            <a:endParaRPr lang="en-US" dirty="0"/>
          </a:p>
          <a:p>
            <a:r>
              <a:rPr lang="en-US" dirty="0"/>
              <a:t>The &lt;script&gt; tag is used to define a client-side script, such as a JavaScript.</a:t>
            </a:r>
          </a:p>
          <a:p>
            <a:endParaRPr lang="en-US" dirty="0"/>
          </a:p>
          <a:p>
            <a:endParaRPr lang="en-US" dirty="0"/>
          </a:p>
        </p:txBody>
      </p:sp>
      <p:sp>
        <p:nvSpPr>
          <p:cNvPr id="3" name="Title 2"/>
          <p:cNvSpPr>
            <a:spLocks noGrp="1"/>
          </p:cNvSpPr>
          <p:nvPr>
            <p:ph type="title"/>
          </p:nvPr>
        </p:nvSpPr>
        <p:spPr/>
        <p:txBody>
          <a:bodyPr/>
          <a:lstStyle/>
          <a:p>
            <a:r>
              <a:rPr lang="en-US" dirty="0"/>
              <a:t>HTML head Elements</a:t>
            </a:r>
          </a:p>
        </p:txBody>
      </p:sp>
    </p:spTree>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None/>
            </a:pPr>
            <a:r>
              <a:rPr lang="en-US" b="1" dirty="0"/>
              <a:t>HTML head Elements</a:t>
            </a:r>
          </a:p>
          <a:p>
            <a:endParaRPr lang="en-US" dirty="0"/>
          </a:p>
        </p:txBody>
      </p:sp>
      <p:sp>
        <p:nvSpPr>
          <p:cNvPr id="3" name="Title 2"/>
          <p:cNvSpPr>
            <a:spLocks noGrp="1"/>
          </p:cNvSpPr>
          <p:nvPr>
            <p:ph type="title"/>
          </p:nvPr>
        </p:nvSpPr>
        <p:spPr/>
        <p:txBody>
          <a:bodyPr/>
          <a:lstStyle/>
          <a:p>
            <a:r>
              <a:rPr lang="en-US" dirty="0"/>
              <a:t>HTML head Elements</a:t>
            </a:r>
          </a:p>
        </p:txBody>
      </p:sp>
      <p:graphicFrame>
        <p:nvGraphicFramePr>
          <p:cNvPr id="4" name="Table 3"/>
          <p:cNvGraphicFramePr>
            <a:graphicFrameLocks noGrp="1"/>
          </p:cNvGraphicFramePr>
          <p:nvPr/>
        </p:nvGraphicFramePr>
        <p:xfrm>
          <a:off x="1524000" y="2209800"/>
          <a:ext cx="6096000" cy="3672840"/>
        </p:xfrm>
        <a:graphic>
          <a:graphicData uri="http://schemas.openxmlformats.org/drawingml/2006/table">
            <a:tbl>
              <a:tblPr firstRow="1" bandRow="1">
                <a:tableStyleId>{5C22544A-7EE6-4342-B048-85BDC9FD1C3A}</a:tableStyleId>
              </a:tblPr>
              <a:tblGrid>
                <a:gridCol w="1905000">
                  <a:extLst>
                    <a:ext uri="{9D8B030D-6E8A-4147-A177-3AD203B41FA5}">
                      <a16:colId xmlns:a16="http://schemas.microsoft.com/office/drawing/2014/main" val="20000"/>
                    </a:ext>
                  </a:extLst>
                </a:gridCol>
                <a:gridCol w="4191000">
                  <a:extLst>
                    <a:ext uri="{9D8B030D-6E8A-4147-A177-3AD203B41FA5}">
                      <a16:colId xmlns:a16="http://schemas.microsoft.com/office/drawing/2014/main" val="20001"/>
                    </a:ext>
                  </a:extLst>
                </a:gridCol>
              </a:tblGrid>
              <a:tr h="370840">
                <a:tc>
                  <a:txBody>
                    <a:bodyPr/>
                    <a:lstStyle/>
                    <a:p>
                      <a:pPr algn="l"/>
                      <a:r>
                        <a:rPr lang="en-US" dirty="0"/>
                        <a:t>Tag</a:t>
                      </a:r>
                    </a:p>
                  </a:txBody>
                  <a:tcPr anchor="ctr"/>
                </a:tc>
                <a:tc>
                  <a:txBody>
                    <a:bodyPr/>
                    <a:lstStyle/>
                    <a:p>
                      <a:pPr algn="l"/>
                      <a:r>
                        <a:rPr lang="en-US" dirty="0"/>
                        <a:t>Description</a:t>
                      </a:r>
                    </a:p>
                  </a:txBody>
                  <a:tcPr anchor="ctr"/>
                </a:tc>
                <a:extLst>
                  <a:ext uri="{0D108BD9-81ED-4DB2-BD59-A6C34878D82A}">
                    <a16:rowId xmlns:a16="http://schemas.microsoft.com/office/drawing/2014/main" val="10000"/>
                  </a:ext>
                </a:extLst>
              </a:tr>
              <a:tr h="370840">
                <a:tc>
                  <a:txBody>
                    <a:bodyPr/>
                    <a:lstStyle/>
                    <a:p>
                      <a:r>
                        <a:rPr lang="en-US" dirty="0"/>
                        <a:t>&lt;head&gt;</a:t>
                      </a:r>
                    </a:p>
                  </a:txBody>
                  <a:tcPr anchor="ctr"/>
                </a:tc>
                <a:tc>
                  <a:txBody>
                    <a:bodyPr/>
                    <a:lstStyle/>
                    <a:p>
                      <a:r>
                        <a:rPr lang="en-US"/>
                        <a:t>Defines information about the document</a:t>
                      </a:r>
                    </a:p>
                  </a:txBody>
                  <a:tcPr anchor="ctr"/>
                </a:tc>
                <a:extLst>
                  <a:ext uri="{0D108BD9-81ED-4DB2-BD59-A6C34878D82A}">
                    <a16:rowId xmlns:a16="http://schemas.microsoft.com/office/drawing/2014/main" val="10001"/>
                  </a:ext>
                </a:extLst>
              </a:tr>
              <a:tr h="370840">
                <a:tc>
                  <a:txBody>
                    <a:bodyPr/>
                    <a:lstStyle/>
                    <a:p>
                      <a:r>
                        <a:rPr lang="en-US" dirty="0"/>
                        <a:t>&lt;title&gt;</a:t>
                      </a:r>
                    </a:p>
                  </a:txBody>
                  <a:tcPr anchor="ctr"/>
                </a:tc>
                <a:tc>
                  <a:txBody>
                    <a:bodyPr/>
                    <a:lstStyle/>
                    <a:p>
                      <a:r>
                        <a:rPr lang="en-US"/>
                        <a:t>Defines the title of a document</a:t>
                      </a:r>
                    </a:p>
                  </a:txBody>
                  <a:tcPr anchor="ctr"/>
                </a:tc>
                <a:extLst>
                  <a:ext uri="{0D108BD9-81ED-4DB2-BD59-A6C34878D82A}">
                    <a16:rowId xmlns:a16="http://schemas.microsoft.com/office/drawing/2014/main" val="10002"/>
                  </a:ext>
                </a:extLst>
              </a:tr>
              <a:tr h="370840">
                <a:tc>
                  <a:txBody>
                    <a:bodyPr/>
                    <a:lstStyle/>
                    <a:p>
                      <a:r>
                        <a:rPr lang="en-US" dirty="0"/>
                        <a:t>&lt;base /&gt;</a:t>
                      </a:r>
                    </a:p>
                  </a:txBody>
                  <a:tcPr anchor="ctr"/>
                </a:tc>
                <a:tc>
                  <a:txBody>
                    <a:bodyPr/>
                    <a:lstStyle/>
                    <a:p>
                      <a:r>
                        <a:rPr lang="en-US"/>
                        <a:t>Defines a default address or a default target for all links on a page</a:t>
                      </a:r>
                    </a:p>
                  </a:txBody>
                  <a:tcPr anchor="ctr"/>
                </a:tc>
                <a:extLst>
                  <a:ext uri="{0D108BD9-81ED-4DB2-BD59-A6C34878D82A}">
                    <a16:rowId xmlns:a16="http://schemas.microsoft.com/office/drawing/2014/main" val="10003"/>
                  </a:ext>
                </a:extLst>
              </a:tr>
              <a:tr h="370840">
                <a:tc>
                  <a:txBody>
                    <a:bodyPr/>
                    <a:lstStyle/>
                    <a:p>
                      <a:r>
                        <a:rPr lang="en-US" dirty="0"/>
                        <a:t>&lt;link /&gt;</a:t>
                      </a:r>
                    </a:p>
                  </a:txBody>
                  <a:tcPr anchor="ctr"/>
                </a:tc>
                <a:tc>
                  <a:txBody>
                    <a:bodyPr/>
                    <a:lstStyle/>
                    <a:p>
                      <a:r>
                        <a:rPr lang="en-US"/>
                        <a:t>Defines the relationship between a document and an external resource</a:t>
                      </a:r>
                    </a:p>
                  </a:txBody>
                  <a:tcPr anchor="ctr"/>
                </a:tc>
                <a:extLst>
                  <a:ext uri="{0D108BD9-81ED-4DB2-BD59-A6C34878D82A}">
                    <a16:rowId xmlns:a16="http://schemas.microsoft.com/office/drawing/2014/main" val="10004"/>
                  </a:ext>
                </a:extLst>
              </a:tr>
              <a:tr h="370840">
                <a:tc>
                  <a:txBody>
                    <a:bodyPr/>
                    <a:lstStyle/>
                    <a:p>
                      <a:r>
                        <a:rPr lang="en-US" dirty="0"/>
                        <a:t>&lt;meta /&gt;</a:t>
                      </a:r>
                    </a:p>
                  </a:txBody>
                  <a:tcPr anchor="ctr"/>
                </a:tc>
                <a:tc>
                  <a:txBody>
                    <a:bodyPr/>
                    <a:lstStyle/>
                    <a:p>
                      <a:r>
                        <a:rPr lang="en-US"/>
                        <a:t>Defines metadata about an HTML document</a:t>
                      </a:r>
                    </a:p>
                  </a:txBody>
                  <a:tcPr anchor="ctr"/>
                </a:tc>
                <a:extLst>
                  <a:ext uri="{0D108BD9-81ED-4DB2-BD59-A6C34878D82A}">
                    <a16:rowId xmlns:a16="http://schemas.microsoft.com/office/drawing/2014/main" val="10005"/>
                  </a:ext>
                </a:extLst>
              </a:tr>
              <a:tr h="370840">
                <a:tc>
                  <a:txBody>
                    <a:bodyPr/>
                    <a:lstStyle/>
                    <a:p>
                      <a:r>
                        <a:rPr lang="en-US" dirty="0"/>
                        <a:t>&lt;script&gt;</a:t>
                      </a:r>
                    </a:p>
                  </a:txBody>
                  <a:tcPr anchor="ctr"/>
                </a:tc>
                <a:tc>
                  <a:txBody>
                    <a:bodyPr/>
                    <a:lstStyle/>
                    <a:p>
                      <a:r>
                        <a:rPr lang="en-US" dirty="0"/>
                        <a:t>Defines a client-side script</a:t>
                      </a:r>
                    </a:p>
                  </a:txBody>
                  <a:tcPr anchor="ctr"/>
                </a:tc>
                <a:extLst>
                  <a:ext uri="{0D108BD9-81ED-4DB2-BD59-A6C34878D82A}">
                    <a16:rowId xmlns:a16="http://schemas.microsoft.com/office/drawing/2014/main" val="10006"/>
                  </a:ext>
                </a:extLst>
              </a:tr>
            </a:tbl>
          </a:graphicData>
        </a:graphic>
      </p:graphicFrame>
    </p:spTree>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62500" lnSpcReduction="20000"/>
          </a:bodyPr>
          <a:lstStyle/>
          <a:p>
            <a:pPr>
              <a:buNone/>
            </a:pPr>
            <a:r>
              <a:rPr lang="en-US" sz="3200" b="1" dirty="0"/>
              <a:t>The HTML meta Element</a:t>
            </a:r>
          </a:p>
          <a:p>
            <a:pPr>
              <a:buNone/>
            </a:pPr>
            <a:endParaRPr lang="en-US" sz="2900" b="1" dirty="0"/>
          </a:p>
          <a:p>
            <a:r>
              <a:rPr lang="en-US" sz="2900" dirty="0"/>
              <a:t>Metadata is information about data.</a:t>
            </a:r>
          </a:p>
          <a:p>
            <a:endParaRPr lang="en-US" sz="2900" dirty="0"/>
          </a:p>
          <a:p>
            <a:r>
              <a:rPr lang="en-US" sz="2900" dirty="0"/>
              <a:t>The &lt;meta&gt; tag provides metadata about the HTML document. Metadata will not be displayed on the page, but will be machine </a:t>
            </a:r>
            <a:r>
              <a:rPr lang="en-US" sz="2900" dirty="0" err="1"/>
              <a:t>parsable</a:t>
            </a:r>
            <a:r>
              <a:rPr lang="en-US" sz="2900" dirty="0"/>
              <a:t>.</a:t>
            </a:r>
          </a:p>
          <a:p>
            <a:endParaRPr lang="en-US" sz="2900" dirty="0"/>
          </a:p>
          <a:p>
            <a:r>
              <a:rPr lang="en-US" sz="2900" dirty="0"/>
              <a:t>Meta elements are typically used to specify page description, keywords, author of the document, last modified, and other metadata.</a:t>
            </a:r>
          </a:p>
          <a:p>
            <a:endParaRPr lang="en-US" sz="2900" dirty="0"/>
          </a:p>
          <a:p>
            <a:r>
              <a:rPr lang="en-US" sz="2900" dirty="0"/>
              <a:t>The &lt;meta&gt; tag always goes inside the head element.</a:t>
            </a:r>
          </a:p>
          <a:p>
            <a:endParaRPr lang="en-US" sz="2900" dirty="0"/>
          </a:p>
          <a:p>
            <a:r>
              <a:rPr lang="en-US" sz="2900" dirty="0"/>
              <a:t>The metadata can be used by browsers (how to display content or reload page), search engines (keywords), or other web services.</a:t>
            </a:r>
          </a:p>
          <a:p>
            <a:endParaRPr lang="en-US" dirty="0"/>
          </a:p>
        </p:txBody>
      </p:sp>
      <p:sp>
        <p:nvSpPr>
          <p:cNvPr id="3" name="Title 2"/>
          <p:cNvSpPr>
            <a:spLocks noGrp="1"/>
          </p:cNvSpPr>
          <p:nvPr>
            <p:ph type="title"/>
          </p:nvPr>
        </p:nvSpPr>
        <p:spPr/>
        <p:txBody>
          <a:bodyPr>
            <a:normAutofit/>
          </a:bodyPr>
          <a:lstStyle/>
          <a:p>
            <a:r>
              <a:rPr lang="en-US" dirty="0"/>
              <a:t>HTML Meta</a:t>
            </a:r>
          </a:p>
        </p:txBody>
      </p:sp>
    </p:spTree>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62500" lnSpcReduction="20000"/>
          </a:bodyPr>
          <a:lstStyle/>
          <a:p>
            <a:pPr>
              <a:buNone/>
            </a:pPr>
            <a:r>
              <a:rPr lang="en-US" sz="3200" b="1" dirty="0"/>
              <a:t>Keywords for Search Engines</a:t>
            </a:r>
          </a:p>
          <a:p>
            <a:pPr>
              <a:buNone/>
            </a:pPr>
            <a:endParaRPr lang="en-US" b="1" dirty="0"/>
          </a:p>
          <a:p>
            <a:r>
              <a:rPr lang="en-US" dirty="0"/>
              <a:t>Some search engines will use the name and content attributes of the meta element to index your pages.</a:t>
            </a:r>
          </a:p>
          <a:p>
            <a:endParaRPr lang="en-US" dirty="0"/>
          </a:p>
          <a:p>
            <a:r>
              <a:rPr lang="en-US" dirty="0"/>
              <a:t>The following meta element defines a description of a page:</a:t>
            </a:r>
          </a:p>
          <a:p>
            <a:pPr lvl="1">
              <a:buNone/>
            </a:pPr>
            <a:r>
              <a:rPr lang="en-US" dirty="0"/>
              <a:t>	</a:t>
            </a:r>
            <a:r>
              <a:rPr lang="en-US" sz="2000" dirty="0"/>
              <a:t>&lt;meta name="description" content="Free Web tutorials on HTML, CSS, XML" /&gt; </a:t>
            </a:r>
          </a:p>
          <a:p>
            <a:pPr lvl="1">
              <a:buNone/>
            </a:pPr>
            <a:endParaRPr lang="en-US" sz="2000" dirty="0"/>
          </a:p>
          <a:p>
            <a:r>
              <a:rPr lang="en-US" dirty="0"/>
              <a:t>The following meta element defines keywords for a page:</a:t>
            </a:r>
          </a:p>
          <a:p>
            <a:pPr lvl="1">
              <a:buNone/>
            </a:pPr>
            <a:r>
              <a:rPr lang="en-US" dirty="0"/>
              <a:t>	</a:t>
            </a:r>
            <a:r>
              <a:rPr lang="en-US" sz="2000" dirty="0"/>
              <a:t>&lt;meta name="keywords" content="HTML, CSS, XML" /&gt; </a:t>
            </a:r>
          </a:p>
          <a:p>
            <a:pPr>
              <a:buNone/>
            </a:pPr>
            <a:endParaRPr lang="en-US" dirty="0"/>
          </a:p>
          <a:p>
            <a:r>
              <a:rPr lang="en-US" dirty="0"/>
              <a:t>The intention of the name and content attributes is to describe the content of a page.</a:t>
            </a:r>
          </a:p>
          <a:p>
            <a:pPr>
              <a:buNone/>
            </a:pPr>
            <a:endParaRPr lang="en-US" dirty="0"/>
          </a:p>
          <a:p>
            <a:r>
              <a:rPr lang="en-US" b="1" dirty="0"/>
              <a:t>Note:</a:t>
            </a:r>
            <a:r>
              <a:rPr lang="en-US" dirty="0"/>
              <a:t> A lot of webmasters have used &lt;meta&gt; tags for spamming, like repeating keywords (or using wrong keywords) for higher ranking. Therefore, most search engines have stopped using &lt;meta&gt; tags to index/rank pages.</a:t>
            </a:r>
          </a:p>
          <a:p>
            <a:endParaRPr lang="en-US" dirty="0"/>
          </a:p>
        </p:txBody>
      </p:sp>
      <p:sp>
        <p:nvSpPr>
          <p:cNvPr id="3" name="Title 2"/>
          <p:cNvSpPr>
            <a:spLocks noGrp="1"/>
          </p:cNvSpPr>
          <p:nvPr>
            <p:ph type="title"/>
          </p:nvPr>
        </p:nvSpPr>
        <p:spPr/>
        <p:txBody>
          <a:bodyPr/>
          <a:lstStyle/>
          <a:p>
            <a:r>
              <a:rPr lang="en-US" dirty="0"/>
              <a:t>HTML Meta</a:t>
            </a:r>
          </a:p>
        </p:txBody>
      </p:sp>
    </p:spTree>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CC7BACF2-9EEB-48D5-AC67-F12A59FBCE57}"/>
              </a:ext>
            </a:extLst>
          </p:cNvPr>
          <p:cNvSpPr>
            <a:spLocks noGrp="1" noChangeArrowheads="1"/>
          </p:cNvSpPr>
          <p:nvPr>
            <p:ph type="title"/>
          </p:nvPr>
        </p:nvSpPr>
        <p:spPr>
          <a:xfrm>
            <a:off x="822325" y="287338"/>
            <a:ext cx="7543800" cy="931862"/>
          </a:xfrm>
        </p:spPr>
        <p:txBody>
          <a:bodyPr/>
          <a:lstStyle/>
          <a:p>
            <a:pPr eaLnBrk="1" fontAlgn="auto" hangingPunct="1">
              <a:spcAft>
                <a:spcPts val="0"/>
              </a:spcAft>
              <a:defRPr/>
            </a:pPr>
            <a:r>
              <a:rPr lang="en-US" altLang="en-US" dirty="0">
                <a:solidFill>
                  <a:schemeClr val="tx1">
                    <a:lumMod val="75000"/>
                    <a:lumOff val="25000"/>
                  </a:schemeClr>
                </a:solidFill>
              </a:rPr>
              <a:t>WWW Technologies </a:t>
            </a:r>
          </a:p>
        </p:txBody>
      </p:sp>
      <p:sp>
        <p:nvSpPr>
          <p:cNvPr id="94211" name="Rectangle 3">
            <a:extLst>
              <a:ext uri="{FF2B5EF4-FFF2-40B4-BE49-F238E27FC236}">
                <a16:creationId xmlns:a16="http://schemas.microsoft.com/office/drawing/2014/main" id="{CD6A4559-7097-4317-9248-8CDB01889638}"/>
              </a:ext>
            </a:extLst>
          </p:cNvPr>
          <p:cNvSpPr>
            <a:spLocks noGrp="1" noChangeArrowheads="1"/>
          </p:cNvSpPr>
          <p:nvPr>
            <p:ph idx="1"/>
          </p:nvPr>
        </p:nvSpPr>
        <p:spPr>
          <a:xfrm>
            <a:off x="685800" y="1219200"/>
            <a:ext cx="7772400" cy="5181600"/>
          </a:xfrm>
        </p:spPr>
        <p:txBody>
          <a:bodyPr rtlCol="0">
            <a:normAutofit/>
          </a:bodyPr>
          <a:lstStyle/>
          <a:p>
            <a:pPr marL="91440" indent="-91440" eaLnBrk="1" fontAlgn="auto" hangingPunct="1">
              <a:lnSpc>
                <a:spcPct val="80000"/>
              </a:lnSpc>
              <a:defRPr/>
            </a:pPr>
            <a:r>
              <a:rPr lang="en-US" altLang="en-US" sz="2800" dirty="0">
                <a:solidFill>
                  <a:schemeClr val="tx1">
                    <a:lumMod val="75000"/>
                    <a:lumOff val="25000"/>
                  </a:schemeClr>
                </a:solidFill>
              </a:rPr>
              <a:t>Web Server</a:t>
            </a:r>
          </a:p>
          <a:p>
            <a:pPr marL="384048" lvl="1" indent="-182880" eaLnBrk="1" fontAlgn="auto" hangingPunct="1">
              <a:lnSpc>
                <a:spcPct val="80000"/>
              </a:lnSpc>
              <a:defRPr/>
            </a:pPr>
            <a:r>
              <a:rPr lang="en-US" altLang="en-US" sz="2400" dirty="0">
                <a:solidFill>
                  <a:schemeClr val="tx1">
                    <a:lumMod val="75000"/>
                    <a:lumOff val="25000"/>
                  </a:schemeClr>
                </a:solidFill>
              </a:rPr>
              <a:t>Software running on a Server that listens for a </a:t>
            </a:r>
            <a:r>
              <a:rPr lang="en-US" altLang="en-US" sz="2400" b="1" dirty="0">
                <a:solidFill>
                  <a:schemeClr val="tx1">
                    <a:lumMod val="75000"/>
                    <a:lumOff val="25000"/>
                  </a:schemeClr>
                </a:solidFill>
              </a:rPr>
              <a:t>request </a:t>
            </a:r>
            <a:r>
              <a:rPr lang="en-US" altLang="en-US" sz="2400" dirty="0">
                <a:solidFill>
                  <a:schemeClr val="tx1">
                    <a:lumMod val="75000"/>
                    <a:lumOff val="25000"/>
                  </a:schemeClr>
                </a:solidFill>
              </a:rPr>
              <a:t>and sends back a </a:t>
            </a:r>
            <a:r>
              <a:rPr lang="en-US" altLang="en-US" sz="2400" b="1" dirty="0">
                <a:solidFill>
                  <a:schemeClr val="tx1">
                    <a:lumMod val="75000"/>
                    <a:lumOff val="25000"/>
                  </a:schemeClr>
                </a:solidFill>
              </a:rPr>
              <a:t>response</a:t>
            </a:r>
          </a:p>
          <a:p>
            <a:pPr marL="566928" lvl="2" indent="-182880" eaLnBrk="1" fontAlgn="auto" hangingPunct="1">
              <a:lnSpc>
                <a:spcPct val="80000"/>
              </a:lnSpc>
              <a:defRPr/>
            </a:pPr>
            <a:r>
              <a:rPr lang="en-US" altLang="en-US" sz="2000" dirty="0">
                <a:solidFill>
                  <a:schemeClr val="tx1">
                    <a:lumMod val="75000"/>
                    <a:lumOff val="25000"/>
                  </a:schemeClr>
                </a:solidFill>
              </a:rPr>
              <a:t>Internet Information Services (IIS)</a:t>
            </a:r>
          </a:p>
          <a:p>
            <a:pPr marL="566928" lvl="2" indent="-182880" eaLnBrk="1" fontAlgn="auto" hangingPunct="1">
              <a:lnSpc>
                <a:spcPct val="80000"/>
              </a:lnSpc>
              <a:defRPr/>
            </a:pPr>
            <a:r>
              <a:rPr lang="en-US" altLang="en-US" sz="2000" dirty="0">
                <a:solidFill>
                  <a:schemeClr val="tx1">
                    <a:lumMod val="75000"/>
                    <a:lumOff val="25000"/>
                  </a:schemeClr>
                </a:solidFill>
              </a:rPr>
              <a:t>Apache</a:t>
            </a:r>
          </a:p>
          <a:p>
            <a:pPr marL="91440" indent="-91440" eaLnBrk="1" fontAlgn="auto" hangingPunct="1">
              <a:lnSpc>
                <a:spcPct val="80000"/>
              </a:lnSpc>
              <a:defRPr/>
            </a:pPr>
            <a:r>
              <a:rPr lang="en-US" altLang="en-US" sz="2800" dirty="0">
                <a:solidFill>
                  <a:schemeClr val="tx1">
                    <a:lumMod val="75000"/>
                    <a:lumOff val="25000"/>
                  </a:schemeClr>
                </a:solidFill>
              </a:rPr>
              <a:t>Web Browser</a:t>
            </a:r>
          </a:p>
          <a:p>
            <a:pPr marL="384048" lvl="1" indent="-182880" eaLnBrk="1" fontAlgn="auto" hangingPunct="1">
              <a:lnSpc>
                <a:spcPct val="80000"/>
              </a:lnSpc>
              <a:defRPr/>
            </a:pPr>
            <a:r>
              <a:rPr lang="en-US" altLang="en-US" sz="2400" dirty="0">
                <a:solidFill>
                  <a:schemeClr val="tx1">
                    <a:lumMod val="75000"/>
                    <a:lumOff val="25000"/>
                  </a:schemeClr>
                </a:solidFill>
              </a:rPr>
              <a:t>Software running on a Client that sends </a:t>
            </a:r>
            <a:r>
              <a:rPr lang="en-US" altLang="en-US" sz="2400" b="1" dirty="0">
                <a:solidFill>
                  <a:schemeClr val="tx1">
                    <a:lumMod val="75000"/>
                    <a:lumOff val="25000"/>
                  </a:schemeClr>
                </a:solidFill>
              </a:rPr>
              <a:t>request</a:t>
            </a:r>
            <a:r>
              <a:rPr lang="en-US" altLang="en-US" sz="2400" dirty="0">
                <a:solidFill>
                  <a:schemeClr val="tx1">
                    <a:lumMod val="75000"/>
                    <a:lumOff val="25000"/>
                  </a:schemeClr>
                </a:solidFill>
              </a:rPr>
              <a:t>s for information, accepts returned </a:t>
            </a:r>
            <a:r>
              <a:rPr lang="en-US" altLang="en-US" sz="2400" b="1" dirty="0">
                <a:solidFill>
                  <a:schemeClr val="tx1">
                    <a:lumMod val="75000"/>
                    <a:lumOff val="25000"/>
                  </a:schemeClr>
                </a:solidFill>
              </a:rPr>
              <a:t>response</a:t>
            </a:r>
            <a:r>
              <a:rPr lang="en-US" altLang="en-US" sz="2400" dirty="0">
                <a:solidFill>
                  <a:schemeClr val="tx1">
                    <a:lumMod val="75000"/>
                    <a:lumOff val="25000"/>
                  </a:schemeClr>
                </a:solidFill>
              </a:rPr>
              <a:t>, and finally displays that information.</a:t>
            </a:r>
          </a:p>
          <a:p>
            <a:pPr marL="566928" lvl="2" indent="-182880" eaLnBrk="1" fontAlgn="auto" hangingPunct="1">
              <a:lnSpc>
                <a:spcPct val="80000"/>
              </a:lnSpc>
              <a:defRPr/>
            </a:pPr>
            <a:r>
              <a:rPr lang="en-US" altLang="en-US" sz="2000" dirty="0">
                <a:solidFill>
                  <a:schemeClr val="tx1">
                    <a:lumMod val="75000"/>
                    <a:lumOff val="25000"/>
                  </a:schemeClr>
                </a:solidFill>
              </a:rPr>
              <a:t>Internet Explorer</a:t>
            </a:r>
          </a:p>
          <a:p>
            <a:pPr marL="566928" lvl="2" indent="-182880" eaLnBrk="1" fontAlgn="auto" hangingPunct="1">
              <a:lnSpc>
                <a:spcPct val="80000"/>
              </a:lnSpc>
              <a:defRPr/>
            </a:pPr>
            <a:r>
              <a:rPr lang="en-US" altLang="en-US" sz="2000" dirty="0">
                <a:solidFill>
                  <a:schemeClr val="tx1">
                    <a:lumMod val="75000"/>
                    <a:lumOff val="25000"/>
                  </a:schemeClr>
                </a:solidFill>
              </a:rPr>
              <a:t>Firefox</a:t>
            </a:r>
          </a:p>
          <a:p>
            <a:pPr marL="566928" lvl="2" indent="-182880" eaLnBrk="1" fontAlgn="auto" hangingPunct="1">
              <a:lnSpc>
                <a:spcPct val="80000"/>
              </a:lnSpc>
              <a:defRPr/>
            </a:pPr>
            <a:r>
              <a:rPr lang="en-US" altLang="en-US" sz="2000" dirty="0">
                <a:solidFill>
                  <a:schemeClr val="tx1">
                    <a:lumMod val="75000"/>
                    <a:lumOff val="25000"/>
                  </a:schemeClr>
                </a:solidFill>
              </a:rPr>
              <a:t>Chrome</a:t>
            </a:r>
          </a:p>
          <a:p>
            <a:pPr marL="566928" lvl="2" indent="-182880" eaLnBrk="1" fontAlgn="auto" hangingPunct="1">
              <a:lnSpc>
                <a:spcPct val="80000"/>
              </a:lnSpc>
              <a:defRPr/>
            </a:pPr>
            <a:r>
              <a:rPr lang="en-US" altLang="en-US" sz="2000" dirty="0">
                <a:solidFill>
                  <a:schemeClr val="tx1">
                    <a:lumMod val="75000"/>
                    <a:lumOff val="25000"/>
                  </a:schemeClr>
                </a:solidFill>
              </a:rPr>
              <a:t>Safari</a:t>
            </a:r>
          </a:p>
          <a:p>
            <a:pPr marL="91440" indent="-91440" eaLnBrk="1" fontAlgn="auto" hangingPunct="1">
              <a:lnSpc>
                <a:spcPct val="80000"/>
              </a:lnSpc>
              <a:defRPr/>
            </a:pPr>
            <a:r>
              <a:rPr lang="en-US" altLang="en-US" sz="2800" dirty="0">
                <a:solidFill>
                  <a:schemeClr val="tx1">
                    <a:lumMod val="75000"/>
                    <a:lumOff val="25000"/>
                  </a:schemeClr>
                </a:solidFill>
              </a:rPr>
              <a:t>HTML</a:t>
            </a:r>
          </a:p>
          <a:p>
            <a:pPr marL="91440" indent="-91440" eaLnBrk="1" fontAlgn="auto" hangingPunct="1">
              <a:lnSpc>
                <a:spcPct val="80000"/>
              </a:lnSpc>
              <a:defRPr/>
            </a:pPr>
            <a:r>
              <a:rPr lang="en-US" altLang="en-US" sz="2800" dirty="0">
                <a:solidFill>
                  <a:schemeClr val="tx1">
                    <a:lumMod val="75000"/>
                    <a:lumOff val="25000"/>
                  </a:schemeClr>
                </a:solidFill>
              </a:rPr>
              <a:t>Cascading Style Sheets (CSS)</a:t>
            </a:r>
          </a:p>
          <a:p>
            <a:pPr marL="384048" lvl="1" indent="-182880" eaLnBrk="1" fontAlgn="auto" hangingPunct="1">
              <a:lnSpc>
                <a:spcPct val="80000"/>
              </a:lnSpc>
              <a:defRPr/>
            </a:pPr>
            <a:endParaRPr lang="en-US" altLang="en-US" sz="2400" dirty="0">
              <a:solidFill>
                <a:schemeClr val="tx1">
                  <a:lumMod val="75000"/>
                  <a:lumOff val="25000"/>
                </a:schemeClr>
              </a:solidFill>
            </a:endParaRP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4211">
                                            <p:txEl>
                                              <p:pRg st="0" end="0"/>
                                            </p:txEl>
                                          </p:spTgt>
                                        </p:tgtEl>
                                        <p:attrNameLst>
                                          <p:attrName>style.visibility</p:attrName>
                                        </p:attrNameLst>
                                      </p:cBhvr>
                                      <p:to>
                                        <p:strVal val="visible"/>
                                      </p:to>
                                    </p:set>
                                    <p:anim calcmode="lin" valueType="num">
                                      <p:cBhvr additive="base">
                                        <p:cTn id="7" dur="500" fill="hold"/>
                                        <p:tgtEl>
                                          <p:spTgt spid="9421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94211">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WHOOSH.WAV"/>
                                        </p:tgtEl>
                                      </p:cMediaNode>
                                    </p:audio>
                                  </p:subTnLst>
                                </p:cTn>
                              </p:par>
                              <p:par>
                                <p:cTn id="9" presetID="2" presetClass="entr" presetSubtype="8" fill="hold" grpId="0" nodeType="withEffect">
                                  <p:stCondLst>
                                    <p:cond delay="0"/>
                                  </p:stCondLst>
                                  <p:childTnLst>
                                    <p:set>
                                      <p:cBhvr>
                                        <p:cTn id="10" dur="1" fill="hold">
                                          <p:stCondLst>
                                            <p:cond delay="0"/>
                                          </p:stCondLst>
                                        </p:cTn>
                                        <p:tgtEl>
                                          <p:spTgt spid="94211">
                                            <p:txEl>
                                              <p:pRg st="1" end="1"/>
                                            </p:txEl>
                                          </p:spTgt>
                                        </p:tgtEl>
                                        <p:attrNameLst>
                                          <p:attrName>style.visibility</p:attrName>
                                        </p:attrNameLst>
                                      </p:cBhvr>
                                      <p:to>
                                        <p:strVal val="visible"/>
                                      </p:to>
                                    </p:set>
                                    <p:anim calcmode="lin" valueType="num">
                                      <p:cBhvr additive="base">
                                        <p:cTn id="11" dur="500" fill="hold"/>
                                        <p:tgtEl>
                                          <p:spTgt spid="94211">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94211">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9"/>
                                            </p:cond>
                                          </p:stCondLst>
                                          <p:endCondLst>
                                            <p:cond evt="onStopAudio" delay="0">
                                              <p:tgtEl>
                                                <p:sldTgt/>
                                              </p:tgtEl>
                                            </p:cond>
                                          </p:endCondLst>
                                        </p:cTn>
                                        <p:tgtEl>
                                          <p:sndTgt r:embed="rId3" name="WHOOSH.WAV"/>
                                        </p:tgtEl>
                                      </p:cMediaNode>
                                    </p:audio>
                                  </p:subTnLst>
                                </p:cTn>
                              </p:par>
                              <p:par>
                                <p:cTn id="13" presetID="2" presetClass="entr" presetSubtype="8" fill="hold" grpId="0" nodeType="withEffect">
                                  <p:stCondLst>
                                    <p:cond delay="0"/>
                                  </p:stCondLst>
                                  <p:childTnLst>
                                    <p:set>
                                      <p:cBhvr>
                                        <p:cTn id="14" dur="1" fill="hold">
                                          <p:stCondLst>
                                            <p:cond delay="0"/>
                                          </p:stCondLst>
                                        </p:cTn>
                                        <p:tgtEl>
                                          <p:spTgt spid="94211">
                                            <p:txEl>
                                              <p:pRg st="2" end="2"/>
                                            </p:txEl>
                                          </p:spTgt>
                                        </p:tgtEl>
                                        <p:attrNameLst>
                                          <p:attrName>style.visibility</p:attrName>
                                        </p:attrNameLst>
                                      </p:cBhvr>
                                      <p:to>
                                        <p:strVal val="visible"/>
                                      </p:to>
                                    </p:set>
                                    <p:anim calcmode="lin" valueType="num">
                                      <p:cBhvr additive="base">
                                        <p:cTn id="15" dur="500" fill="hold"/>
                                        <p:tgtEl>
                                          <p:spTgt spid="94211">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94211">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3"/>
                                            </p:cond>
                                          </p:stCondLst>
                                          <p:endCondLst>
                                            <p:cond evt="onStopAudio" delay="0">
                                              <p:tgtEl>
                                                <p:sldTgt/>
                                              </p:tgtEl>
                                            </p:cond>
                                          </p:endCondLst>
                                        </p:cTn>
                                        <p:tgtEl>
                                          <p:sndTgt r:embed="rId3" name="WHOOSH.WAV"/>
                                        </p:tgtEl>
                                      </p:cMediaNode>
                                    </p:audio>
                                  </p:subTnLst>
                                </p:cTn>
                              </p:par>
                              <p:par>
                                <p:cTn id="17" presetID="2" presetClass="entr" presetSubtype="8" fill="hold" grpId="0" nodeType="withEffect">
                                  <p:stCondLst>
                                    <p:cond delay="0"/>
                                  </p:stCondLst>
                                  <p:childTnLst>
                                    <p:set>
                                      <p:cBhvr>
                                        <p:cTn id="18" dur="1" fill="hold">
                                          <p:stCondLst>
                                            <p:cond delay="0"/>
                                          </p:stCondLst>
                                        </p:cTn>
                                        <p:tgtEl>
                                          <p:spTgt spid="94211">
                                            <p:txEl>
                                              <p:pRg st="3" end="3"/>
                                            </p:txEl>
                                          </p:spTgt>
                                        </p:tgtEl>
                                        <p:attrNameLst>
                                          <p:attrName>style.visibility</p:attrName>
                                        </p:attrNameLst>
                                      </p:cBhvr>
                                      <p:to>
                                        <p:strVal val="visible"/>
                                      </p:to>
                                    </p:set>
                                    <p:anim calcmode="lin" valueType="num">
                                      <p:cBhvr additive="base">
                                        <p:cTn id="19" dur="500" fill="hold"/>
                                        <p:tgtEl>
                                          <p:spTgt spid="94211">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94211">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3" name="WHOOSH.WAV"/>
                                        </p:tgtEl>
                                      </p:cMediaNode>
                                    </p:audio>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94211">
                                            <p:txEl>
                                              <p:pRg st="4" end="4"/>
                                            </p:txEl>
                                          </p:spTgt>
                                        </p:tgtEl>
                                        <p:attrNameLst>
                                          <p:attrName>style.visibility</p:attrName>
                                        </p:attrNameLst>
                                      </p:cBhvr>
                                      <p:to>
                                        <p:strVal val="visible"/>
                                      </p:to>
                                    </p:set>
                                    <p:anim calcmode="lin" valueType="num">
                                      <p:cBhvr additive="base">
                                        <p:cTn id="25" dur="500" fill="hold"/>
                                        <p:tgtEl>
                                          <p:spTgt spid="94211">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94211">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3" name="WHOOSH.WAV"/>
                                        </p:tgtEl>
                                      </p:cMediaNode>
                                    </p:audio>
                                  </p:subTnLst>
                                </p:cTn>
                              </p:par>
                              <p:par>
                                <p:cTn id="27" presetID="2" presetClass="entr" presetSubtype="8" fill="hold" grpId="0" nodeType="withEffect">
                                  <p:stCondLst>
                                    <p:cond delay="0"/>
                                  </p:stCondLst>
                                  <p:childTnLst>
                                    <p:set>
                                      <p:cBhvr>
                                        <p:cTn id="28" dur="1" fill="hold">
                                          <p:stCondLst>
                                            <p:cond delay="0"/>
                                          </p:stCondLst>
                                        </p:cTn>
                                        <p:tgtEl>
                                          <p:spTgt spid="94211">
                                            <p:txEl>
                                              <p:pRg st="5" end="5"/>
                                            </p:txEl>
                                          </p:spTgt>
                                        </p:tgtEl>
                                        <p:attrNameLst>
                                          <p:attrName>style.visibility</p:attrName>
                                        </p:attrNameLst>
                                      </p:cBhvr>
                                      <p:to>
                                        <p:strVal val="visible"/>
                                      </p:to>
                                    </p:set>
                                    <p:anim calcmode="lin" valueType="num">
                                      <p:cBhvr additive="base">
                                        <p:cTn id="29" dur="500" fill="hold"/>
                                        <p:tgtEl>
                                          <p:spTgt spid="94211">
                                            <p:txEl>
                                              <p:pRg st="5" end="5"/>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94211">
                                            <p:txEl>
                                              <p:pRg st="5" end="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7"/>
                                            </p:cond>
                                          </p:stCondLst>
                                          <p:endCondLst>
                                            <p:cond evt="onStopAudio" delay="0">
                                              <p:tgtEl>
                                                <p:sldTgt/>
                                              </p:tgtEl>
                                            </p:cond>
                                          </p:endCondLst>
                                        </p:cTn>
                                        <p:tgtEl>
                                          <p:sndTgt r:embed="rId3" name="WHOOSH.WAV"/>
                                        </p:tgtEl>
                                      </p:cMediaNode>
                                    </p:audio>
                                  </p:subTnLst>
                                </p:cTn>
                              </p:par>
                              <p:par>
                                <p:cTn id="31" presetID="2" presetClass="entr" presetSubtype="8" fill="hold" grpId="0" nodeType="withEffect">
                                  <p:stCondLst>
                                    <p:cond delay="0"/>
                                  </p:stCondLst>
                                  <p:childTnLst>
                                    <p:set>
                                      <p:cBhvr>
                                        <p:cTn id="32" dur="1" fill="hold">
                                          <p:stCondLst>
                                            <p:cond delay="0"/>
                                          </p:stCondLst>
                                        </p:cTn>
                                        <p:tgtEl>
                                          <p:spTgt spid="94211">
                                            <p:txEl>
                                              <p:pRg st="6" end="6"/>
                                            </p:txEl>
                                          </p:spTgt>
                                        </p:tgtEl>
                                        <p:attrNameLst>
                                          <p:attrName>style.visibility</p:attrName>
                                        </p:attrNameLst>
                                      </p:cBhvr>
                                      <p:to>
                                        <p:strVal val="visible"/>
                                      </p:to>
                                    </p:set>
                                    <p:anim calcmode="lin" valueType="num">
                                      <p:cBhvr additive="base">
                                        <p:cTn id="33" dur="500" fill="hold"/>
                                        <p:tgtEl>
                                          <p:spTgt spid="94211">
                                            <p:txEl>
                                              <p:pRg st="6" end="6"/>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94211">
                                            <p:txEl>
                                              <p:pRg st="6" end="6"/>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1"/>
                                            </p:cond>
                                          </p:stCondLst>
                                          <p:endCondLst>
                                            <p:cond evt="onStopAudio" delay="0">
                                              <p:tgtEl>
                                                <p:sldTgt/>
                                              </p:tgtEl>
                                            </p:cond>
                                          </p:endCondLst>
                                        </p:cTn>
                                        <p:tgtEl>
                                          <p:sndTgt r:embed="rId3" name="WHOOSH.WAV"/>
                                        </p:tgtEl>
                                      </p:cMediaNode>
                                    </p:audio>
                                  </p:subTnLst>
                                </p:cTn>
                              </p:par>
                              <p:par>
                                <p:cTn id="35" presetID="2" presetClass="entr" presetSubtype="8" fill="hold" grpId="0" nodeType="withEffect">
                                  <p:stCondLst>
                                    <p:cond delay="0"/>
                                  </p:stCondLst>
                                  <p:childTnLst>
                                    <p:set>
                                      <p:cBhvr>
                                        <p:cTn id="36" dur="1" fill="hold">
                                          <p:stCondLst>
                                            <p:cond delay="0"/>
                                          </p:stCondLst>
                                        </p:cTn>
                                        <p:tgtEl>
                                          <p:spTgt spid="94211">
                                            <p:txEl>
                                              <p:pRg st="7" end="7"/>
                                            </p:txEl>
                                          </p:spTgt>
                                        </p:tgtEl>
                                        <p:attrNameLst>
                                          <p:attrName>style.visibility</p:attrName>
                                        </p:attrNameLst>
                                      </p:cBhvr>
                                      <p:to>
                                        <p:strVal val="visible"/>
                                      </p:to>
                                    </p:set>
                                    <p:anim calcmode="lin" valueType="num">
                                      <p:cBhvr additive="base">
                                        <p:cTn id="37" dur="500" fill="hold"/>
                                        <p:tgtEl>
                                          <p:spTgt spid="94211">
                                            <p:txEl>
                                              <p:pRg st="7" end="7"/>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94211">
                                            <p:txEl>
                                              <p:pRg st="7" end="7"/>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5"/>
                                            </p:cond>
                                          </p:stCondLst>
                                          <p:endCondLst>
                                            <p:cond evt="onStopAudio" delay="0">
                                              <p:tgtEl>
                                                <p:sldTgt/>
                                              </p:tgtEl>
                                            </p:cond>
                                          </p:endCondLst>
                                        </p:cTn>
                                        <p:tgtEl>
                                          <p:sndTgt r:embed="rId3" name="WHOOSH.WAV"/>
                                        </p:tgtEl>
                                      </p:cMediaNode>
                                    </p:audio>
                                  </p:subTnLst>
                                </p:cTn>
                              </p:par>
                              <p:par>
                                <p:cTn id="39" presetID="2" presetClass="entr" presetSubtype="8" fill="hold" grpId="0" nodeType="withEffect">
                                  <p:stCondLst>
                                    <p:cond delay="0"/>
                                  </p:stCondLst>
                                  <p:childTnLst>
                                    <p:set>
                                      <p:cBhvr>
                                        <p:cTn id="40" dur="1" fill="hold">
                                          <p:stCondLst>
                                            <p:cond delay="0"/>
                                          </p:stCondLst>
                                        </p:cTn>
                                        <p:tgtEl>
                                          <p:spTgt spid="94211">
                                            <p:txEl>
                                              <p:pRg st="8" end="8"/>
                                            </p:txEl>
                                          </p:spTgt>
                                        </p:tgtEl>
                                        <p:attrNameLst>
                                          <p:attrName>style.visibility</p:attrName>
                                        </p:attrNameLst>
                                      </p:cBhvr>
                                      <p:to>
                                        <p:strVal val="visible"/>
                                      </p:to>
                                    </p:set>
                                    <p:anim calcmode="lin" valueType="num">
                                      <p:cBhvr additive="base">
                                        <p:cTn id="41" dur="500" fill="hold"/>
                                        <p:tgtEl>
                                          <p:spTgt spid="94211">
                                            <p:txEl>
                                              <p:pRg st="8" end="8"/>
                                            </p:txEl>
                                          </p:spTgt>
                                        </p:tgtEl>
                                        <p:attrNameLst>
                                          <p:attrName>ppt_x</p:attrName>
                                        </p:attrNameLst>
                                      </p:cBhvr>
                                      <p:tavLst>
                                        <p:tav tm="0">
                                          <p:val>
                                            <p:strVal val="0-#ppt_w/2"/>
                                          </p:val>
                                        </p:tav>
                                        <p:tav tm="100000">
                                          <p:val>
                                            <p:strVal val="#ppt_x"/>
                                          </p:val>
                                        </p:tav>
                                      </p:tavLst>
                                    </p:anim>
                                    <p:anim calcmode="lin" valueType="num">
                                      <p:cBhvr additive="base">
                                        <p:cTn id="42" dur="500" fill="hold"/>
                                        <p:tgtEl>
                                          <p:spTgt spid="94211">
                                            <p:txEl>
                                              <p:pRg st="8" end="8"/>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9"/>
                                            </p:cond>
                                          </p:stCondLst>
                                          <p:endCondLst>
                                            <p:cond evt="onStopAudio" delay="0">
                                              <p:tgtEl>
                                                <p:sldTgt/>
                                              </p:tgtEl>
                                            </p:cond>
                                          </p:endCondLst>
                                        </p:cTn>
                                        <p:tgtEl>
                                          <p:sndTgt r:embed="rId3" name="WHOOSH.WAV"/>
                                        </p:tgtEl>
                                      </p:cMediaNode>
                                    </p:audio>
                                  </p:subTnLst>
                                </p:cTn>
                              </p:par>
                              <p:par>
                                <p:cTn id="43" presetID="2" presetClass="entr" presetSubtype="8" fill="hold" grpId="0" nodeType="withEffect">
                                  <p:stCondLst>
                                    <p:cond delay="0"/>
                                  </p:stCondLst>
                                  <p:childTnLst>
                                    <p:set>
                                      <p:cBhvr>
                                        <p:cTn id="44" dur="1" fill="hold">
                                          <p:stCondLst>
                                            <p:cond delay="0"/>
                                          </p:stCondLst>
                                        </p:cTn>
                                        <p:tgtEl>
                                          <p:spTgt spid="94211">
                                            <p:txEl>
                                              <p:pRg st="9" end="9"/>
                                            </p:txEl>
                                          </p:spTgt>
                                        </p:tgtEl>
                                        <p:attrNameLst>
                                          <p:attrName>style.visibility</p:attrName>
                                        </p:attrNameLst>
                                      </p:cBhvr>
                                      <p:to>
                                        <p:strVal val="visible"/>
                                      </p:to>
                                    </p:set>
                                    <p:anim calcmode="lin" valueType="num">
                                      <p:cBhvr additive="base">
                                        <p:cTn id="45" dur="500" fill="hold"/>
                                        <p:tgtEl>
                                          <p:spTgt spid="94211">
                                            <p:txEl>
                                              <p:pRg st="9" end="9"/>
                                            </p:txEl>
                                          </p:spTgt>
                                        </p:tgtEl>
                                        <p:attrNameLst>
                                          <p:attrName>ppt_x</p:attrName>
                                        </p:attrNameLst>
                                      </p:cBhvr>
                                      <p:tavLst>
                                        <p:tav tm="0">
                                          <p:val>
                                            <p:strVal val="0-#ppt_w/2"/>
                                          </p:val>
                                        </p:tav>
                                        <p:tav tm="100000">
                                          <p:val>
                                            <p:strVal val="#ppt_x"/>
                                          </p:val>
                                        </p:tav>
                                      </p:tavLst>
                                    </p:anim>
                                    <p:anim calcmode="lin" valueType="num">
                                      <p:cBhvr additive="base">
                                        <p:cTn id="46" dur="500" fill="hold"/>
                                        <p:tgtEl>
                                          <p:spTgt spid="94211">
                                            <p:txEl>
                                              <p:pRg st="9" end="9"/>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3"/>
                                            </p:cond>
                                          </p:stCondLst>
                                          <p:endCondLst>
                                            <p:cond evt="onStopAudio" delay="0">
                                              <p:tgtEl>
                                                <p:sldTgt/>
                                              </p:tgtEl>
                                            </p:cond>
                                          </p:endCondLst>
                                        </p:cTn>
                                        <p:tgtEl>
                                          <p:sndTgt r:embed="rId3" name="WHOOSH.WAV"/>
                                        </p:tgtEl>
                                      </p:cMediaNode>
                                    </p:audio>
                                  </p:subTnLst>
                                </p:cTn>
                              </p:par>
                            </p:childTnLst>
                          </p:cTn>
                        </p:par>
                      </p:childTnLst>
                    </p:cTn>
                  </p:par>
                  <p:par>
                    <p:cTn id="47" fill="hold" nodeType="clickPar">
                      <p:stCondLst>
                        <p:cond delay="indefinite"/>
                      </p:stCondLst>
                      <p:childTnLst>
                        <p:par>
                          <p:cTn id="48" fill="hold" nodeType="withGroup">
                            <p:stCondLst>
                              <p:cond delay="0"/>
                            </p:stCondLst>
                            <p:childTnLst>
                              <p:par>
                                <p:cTn id="49" presetID="2" presetClass="entr" presetSubtype="8" fill="hold" grpId="0" nodeType="clickEffect">
                                  <p:stCondLst>
                                    <p:cond delay="0"/>
                                  </p:stCondLst>
                                  <p:childTnLst>
                                    <p:set>
                                      <p:cBhvr>
                                        <p:cTn id="50" dur="1" fill="hold">
                                          <p:stCondLst>
                                            <p:cond delay="0"/>
                                          </p:stCondLst>
                                        </p:cTn>
                                        <p:tgtEl>
                                          <p:spTgt spid="94211">
                                            <p:txEl>
                                              <p:pRg st="10" end="10"/>
                                            </p:txEl>
                                          </p:spTgt>
                                        </p:tgtEl>
                                        <p:attrNameLst>
                                          <p:attrName>style.visibility</p:attrName>
                                        </p:attrNameLst>
                                      </p:cBhvr>
                                      <p:to>
                                        <p:strVal val="visible"/>
                                      </p:to>
                                    </p:set>
                                    <p:anim calcmode="lin" valueType="num">
                                      <p:cBhvr additive="base">
                                        <p:cTn id="51" dur="500" fill="hold"/>
                                        <p:tgtEl>
                                          <p:spTgt spid="94211">
                                            <p:txEl>
                                              <p:pRg st="10" end="10"/>
                                            </p:txEl>
                                          </p:spTgt>
                                        </p:tgtEl>
                                        <p:attrNameLst>
                                          <p:attrName>ppt_x</p:attrName>
                                        </p:attrNameLst>
                                      </p:cBhvr>
                                      <p:tavLst>
                                        <p:tav tm="0">
                                          <p:val>
                                            <p:strVal val="0-#ppt_w/2"/>
                                          </p:val>
                                        </p:tav>
                                        <p:tav tm="100000">
                                          <p:val>
                                            <p:strVal val="#ppt_x"/>
                                          </p:val>
                                        </p:tav>
                                      </p:tavLst>
                                    </p:anim>
                                    <p:anim calcmode="lin" valueType="num">
                                      <p:cBhvr additive="base">
                                        <p:cTn id="52" dur="500" fill="hold"/>
                                        <p:tgtEl>
                                          <p:spTgt spid="94211">
                                            <p:txEl>
                                              <p:pRg st="10" end="1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9"/>
                                            </p:cond>
                                          </p:stCondLst>
                                          <p:endCondLst>
                                            <p:cond evt="onStopAudio" delay="0">
                                              <p:tgtEl>
                                                <p:sldTgt/>
                                              </p:tgtEl>
                                            </p:cond>
                                          </p:endCondLst>
                                        </p:cTn>
                                        <p:tgtEl>
                                          <p:sndTgt r:embed="rId3" name="WHOOSH.WAV"/>
                                        </p:tgtEl>
                                      </p:cMediaNode>
                                    </p:audio>
                                  </p:subTnLst>
                                </p:cTn>
                              </p:par>
                            </p:childTnLst>
                          </p:cTn>
                        </p:par>
                      </p:childTnLst>
                    </p:cTn>
                  </p:par>
                  <p:par>
                    <p:cTn id="53" fill="hold" nodeType="clickPar">
                      <p:stCondLst>
                        <p:cond delay="indefinite"/>
                      </p:stCondLst>
                      <p:childTnLst>
                        <p:par>
                          <p:cTn id="54" fill="hold" nodeType="withGroup">
                            <p:stCondLst>
                              <p:cond delay="0"/>
                            </p:stCondLst>
                            <p:childTnLst>
                              <p:par>
                                <p:cTn id="55" presetID="2" presetClass="entr" presetSubtype="8" fill="hold" grpId="0" nodeType="clickEffect">
                                  <p:stCondLst>
                                    <p:cond delay="0"/>
                                  </p:stCondLst>
                                  <p:childTnLst>
                                    <p:set>
                                      <p:cBhvr>
                                        <p:cTn id="56" dur="1" fill="hold">
                                          <p:stCondLst>
                                            <p:cond delay="0"/>
                                          </p:stCondLst>
                                        </p:cTn>
                                        <p:tgtEl>
                                          <p:spTgt spid="94211">
                                            <p:txEl>
                                              <p:pRg st="11" end="11"/>
                                            </p:txEl>
                                          </p:spTgt>
                                        </p:tgtEl>
                                        <p:attrNameLst>
                                          <p:attrName>style.visibility</p:attrName>
                                        </p:attrNameLst>
                                      </p:cBhvr>
                                      <p:to>
                                        <p:strVal val="visible"/>
                                      </p:to>
                                    </p:set>
                                    <p:anim calcmode="lin" valueType="num">
                                      <p:cBhvr additive="base">
                                        <p:cTn id="57" dur="500" fill="hold"/>
                                        <p:tgtEl>
                                          <p:spTgt spid="94211">
                                            <p:txEl>
                                              <p:pRg st="11" end="11"/>
                                            </p:txEl>
                                          </p:spTgt>
                                        </p:tgtEl>
                                        <p:attrNameLst>
                                          <p:attrName>ppt_x</p:attrName>
                                        </p:attrNameLst>
                                      </p:cBhvr>
                                      <p:tavLst>
                                        <p:tav tm="0">
                                          <p:val>
                                            <p:strVal val="0-#ppt_w/2"/>
                                          </p:val>
                                        </p:tav>
                                        <p:tav tm="100000">
                                          <p:val>
                                            <p:strVal val="#ppt_x"/>
                                          </p:val>
                                        </p:tav>
                                      </p:tavLst>
                                    </p:anim>
                                    <p:anim calcmode="lin" valueType="num">
                                      <p:cBhvr additive="base">
                                        <p:cTn id="58" dur="500" fill="hold"/>
                                        <p:tgtEl>
                                          <p:spTgt spid="94211">
                                            <p:txEl>
                                              <p:pRg st="11" end="1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5"/>
                                            </p:cond>
                                          </p:stCondLst>
                                          <p:endCondLst>
                                            <p:cond evt="onStopAudio" delay="0">
                                              <p:tgtEl>
                                                <p:sldTgt/>
                                              </p:tgtEl>
                                            </p:cond>
                                          </p:endCondLst>
                                        </p:cTn>
                                        <p:tgtEl>
                                          <p:sndTgt r:embed="rId3"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11" grpId="0" build="p"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386" name="Object 2">
            <a:extLst>
              <a:ext uri="{FF2B5EF4-FFF2-40B4-BE49-F238E27FC236}">
                <a16:creationId xmlns:a16="http://schemas.microsoft.com/office/drawing/2014/main" id="{7EDC72DB-11B3-48BC-8698-31A6C516D5E5}"/>
              </a:ext>
            </a:extLst>
          </p:cNvPr>
          <p:cNvGraphicFramePr>
            <a:graphicFrameLocks noChangeAspect="1"/>
          </p:cNvGraphicFramePr>
          <p:nvPr>
            <p:extLst>
              <p:ext uri="{D42A27DB-BD31-4B8C-83A1-F6EECF244321}">
                <p14:modId xmlns:p14="http://schemas.microsoft.com/office/powerpoint/2010/main" val="762197706"/>
              </p:ext>
            </p:extLst>
          </p:nvPr>
        </p:nvGraphicFramePr>
        <p:xfrm>
          <a:off x="912813" y="685800"/>
          <a:ext cx="5491162" cy="425450"/>
        </p:xfrm>
        <a:graphic>
          <a:graphicData uri="http://schemas.openxmlformats.org/presentationml/2006/ole">
            <mc:AlternateContent xmlns:mc="http://schemas.openxmlformats.org/markup-compatibility/2006">
              <mc:Choice xmlns:v="urn:schemas-microsoft-com:vml" Requires="v">
                <p:oleObj spid="_x0000_s3077" name="Document" r:id="rId4" imgW="5486400" imgH="434880" progId="Word.Document.8">
                  <p:embed/>
                </p:oleObj>
              </mc:Choice>
              <mc:Fallback>
                <p:oleObj name="Document" r:id="rId4" imgW="5486400" imgH="434880" progId="Word.Document.8">
                  <p:embed/>
                  <p:pic>
                    <p:nvPicPr>
                      <p:cNvPr id="16386" name="Object 2">
                        <a:extLst>
                          <a:ext uri="{FF2B5EF4-FFF2-40B4-BE49-F238E27FC236}">
                            <a16:creationId xmlns:a16="http://schemas.microsoft.com/office/drawing/2014/main" id="{7EDC72DB-11B3-48BC-8698-31A6C516D5E5}"/>
                          </a:ext>
                        </a:extLst>
                      </p:cNvPr>
                      <p:cNvPicPr>
                        <a:picLocks noChangeAspect="1" noChangeArrowheads="1"/>
                      </p:cNvPicPr>
                      <p:nvPr/>
                    </p:nvPicPr>
                    <p:blipFill>
                      <a:blip r:embed="rId5"/>
                      <a:srcRect/>
                      <a:stretch>
                        <a:fillRect/>
                      </a:stretch>
                    </p:blipFill>
                    <p:spPr bwMode="auto">
                      <a:xfrm>
                        <a:off x="912813" y="685800"/>
                        <a:ext cx="5491162" cy="4254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387" name="Object 3">
            <a:extLst>
              <a:ext uri="{FF2B5EF4-FFF2-40B4-BE49-F238E27FC236}">
                <a16:creationId xmlns:a16="http://schemas.microsoft.com/office/drawing/2014/main" id="{21EEC0C8-3730-46E3-8DD8-723B2A14E18B}"/>
              </a:ext>
            </a:extLst>
          </p:cNvPr>
          <p:cNvGraphicFramePr>
            <a:graphicFrameLocks noChangeAspect="1"/>
          </p:cNvGraphicFramePr>
          <p:nvPr/>
        </p:nvGraphicFramePr>
        <p:xfrm>
          <a:off x="914400" y="3352800"/>
          <a:ext cx="7477125" cy="2919413"/>
        </p:xfrm>
        <a:graphic>
          <a:graphicData uri="http://schemas.openxmlformats.org/presentationml/2006/ole">
            <mc:AlternateContent xmlns:mc="http://schemas.openxmlformats.org/markup-compatibility/2006">
              <mc:Choice xmlns:v="urn:schemas-microsoft-com:vml" Requires="v">
                <p:oleObj spid="_x0000_s3078" name="Document" r:id="rId6" imgW="7472344" imgH="2920681" progId="Word.Document.8">
                  <p:embed/>
                </p:oleObj>
              </mc:Choice>
              <mc:Fallback>
                <p:oleObj name="Document" r:id="rId6" imgW="7472344" imgH="2920681" progId="Word.Document.8">
                  <p:embed/>
                  <p:pic>
                    <p:nvPicPr>
                      <p:cNvPr id="16387" name="Object 3">
                        <a:extLst>
                          <a:ext uri="{FF2B5EF4-FFF2-40B4-BE49-F238E27FC236}">
                            <a16:creationId xmlns:a16="http://schemas.microsoft.com/office/drawing/2014/main" id="{21EEC0C8-3730-46E3-8DD8-723B2A14E18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14400" y="3352800"/>
                        <a:ext cx="7477125" cy="29194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388" name="Object 4">
            <a:extLst>
              <a:ext uri="{FF2B5EF4-FFF2-40B4-BE49-F238E27FC236}">
                <a16:creationId xmlns:a16="http://schemas.microsoft.com/office/drawing/2014/main" id="{E6C57E98-9EC3-456B-AA0B-5A616B9CB715}"/>
              </a:ext>
            </a:extLst>
          </p:cNvPr>
          <p:cNvGraphicFramePr>
            <a:graphicFrameLocks noChangeAspect="1"/>
          </p:cNvGraphicFramePr>
          <p:nvPr/>
        </p:nvGraphicFramePr>
        <p:xfrm>
          <a:off x="1371600" y="1143000"/>
          <a:ext cx="5676900" cy="2130425"/>
        </p:xfrm>
        <a:graphic>
          <a:graphicData uri="http://schemas.openxmlformats.org/presentationml/2006/ole">
            <mc:AlternateContent xmlns:mc="http://schemas.openxmlformats.org/markup-compatibility/2006">
              <mc:Choice xmlns:v="urn:schemas-microsoft-com:vml" Requires="v">
                <p:oleObj spid="_x0000_s3079" name="Visio" r:id="rId8" imgW="4049280" imgH="1520640" progId="Visio.Drawing.6">
                  <p:embed/>
                </p:oleObj>
              </mc:Choice>
              <mc:Fallback>
                <p:oleObj name="Visio" r:id="rId8" imgW="4049280" imgH="1520640" progId="Visio.Drawing.6">
                  <p:embed/>
                  <p:pic>
                    <p:nvPicPr>
                      <p:cNvPr id="16388" name="Object 4">
                        <a:extLst>
                          <a:ext uri="{FF2B5EF4-FFF2-40B4-BE49-F238E27FC236}">
                            <a16:creationId xmlns:a16="http://schemas.microsoft.com/office/drawing/2014/main" id="{E6C57E98-9EC3-456B-AA0B-5A616B9CB715}"/>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371600" y="1143000"/>
                        <a:ext cx="5676900" cy="2130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7220C26D-72CA-451F-8A73-E95AC8BC7A57}"/>
              </a:ext>
            </a:extLst>
          </p:cNvPr>
          <p:cNvSpPr txBox="1">
            <a:spLocks noChangeArrowheads="1"/>
          </p:cNvSpPr>
          <p:nvPr/>
        </p:nvSpPr>
        <p:spPr>
          <a:xfrm>
            <a:off x="822325" y="287338"/>
            <a:ext cx="7543800" cy="931862"/>
          </a:xfrm>
          <a:prstGeom prst="rect">
            <a:avLst/>
          </a:prstGeom>
        </p:spPr>
        <p:txBody>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a:defRPr/>
            </a:pPr>
            <a:r>
              <a:rPr lang="en-US" altLang="en-US" dirty="0">
                <a:solidFill>
                  <a:schemeClr val="tx1">
                    <a:lumMod val="75000"/>
                    <a:lumOff val="25000"/>
                  </a:schemeClr>
                </a:solidFill>
              </a:rPr>
              <a:t>Components for Web Sites</a:t>
            </a:r>
          </a:p>
        </p:txBody>
      </p:sp>
      <p:sp>
        <p:nvSpPr>
          <p:cNvPr id="3" name="Rectangle 3">
            <a:extLst>
              <a:ext uri="{FF2B5EF4-FFF2-40B4-BE49-F238E27FC236}">
                <a16:creationId xmlns:a16="http://schemas.microsoft.com/office/drawing/2014/main" id="{8F276496-AF5C-41EA-B57D-7E51695E4576}"/>
              </a:ext>
            </a:extLst>
          </p:cNvPr>
          <p:cNvSpPr txBox="1">
            <a:spLocks noChangeArrowheads="1"/>
          </p:cNvSpPr>
          <p:nvPr/>
        </p:nvSpPr>
        <p:spPr>
          <a:xfrm>
            <a:off x="685800" y="990600"/>
            <a:ext cx="7772400" cy="5410200"/>
          </a:xfrm>
          <a:prstGeom prst="rect">
            <a:avLst/>
          </a:prstGeom>
        </p:spPr>
        <p:txBody>
          <a:bodyPr rtlCol="0">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marL="91440" indent="-91440">
              <a:lnSpc>
                <a:spcPct val="80000"/>
              </a:lnSpc>
              <a:defRPr/>
            </a:pPr>
            <a:r>
              <a:rPr lang="en-US" altLang="en-US" sz="2800" dirty="0">
                <a:solidFill>
                  <a:schemeClr val="tx1">
                    <a:lumMod val="75000"/>
                    <a:lumOff val="25000"/>
                  </a:schemeClr>
                </a:solidFill>
              </a:rPr>
              <a:t>At the client computer, the user works with a  web browser to </a:t>
            </a:r>
          </a:p>
          <a:p>
            <a:pPr marL="347472" lvl="1" indent="-91440">
              <a:lnSpc>
                <a:spcPct val="80000"/>
              </a:lnSpc>
              <a:defRPr/>
            </a:pPr>
            <a:r>
              <a:rPr lang="en-US" altLang="en-US" sz="2400" dirty="0">
                <a:solidFill>
                  <a:schemeClr val="tx1">
                    <a:lumMod val="75000"/>
                    <a:lumOff val="25000"/>
                  </a:schemeClr>
                </a:solidFill>
              </a:rPr>
              <a:t>Generate Requests for information.</a:t>
            </a:r>
          </a:p>
          <a:p>
            <a:pPr marL="347472" lvl="1" indent="-91440">
              <a:lnSpc>
                <a:spcPct val="80000"/>
              </a:lnSpc>
              <a:defRPr/>
            </a:pPr>
            <a:endParaRPr lang="en-US" altLang="en-US" sz="2400" dirty="0">
              <a:solidFill>
                <a:schemeClr val="tx1">
                  <a:lumMod val="75000"/>
                  <a:lumOff val="25000"/>
                </a:schemeClr>
              </a:solidFill>
            </a:endParaRPr>
          </a:p>
          <a:p>
            <a:pPr marL="91440" indent="-91440">
              <a:lnSpc>
                <a:spcPct val="80000"/>
              </a:lnSpc>
              <a:defRPr/>
            </a:pPr>
            <a:r>
              <a:rPr lang="en-US" altLang="en-US" sz="2800" dirty="0">
                <a:solidFill>
                  <a:schemeClr val="tx1">
                    <a:lumMod val="75000"/>
                    <a:lumOff val="25000"/>
                  </a:schemeClr>
                </a:solidFill>
              </a:rPr>
              <a:t>The information for the Web Site is managed by a web server.</a:t>
            </a:r>
          </a:p>
          <a:p>
            <a:pPr marL="91440" indent="-91440">
              <a:lnSpc>
                <a:spcPct val="80000"/>
              </a:lnSpc>
              <a:defRPr/>
            </a:pPr>
            <a:endParaRPr lang="en-US" altLang="en-US" sz="2800" dirty="0">
              <a:solidFill>
                <a:schemeClr val="tx1">
                  <a:lumMod val="75000"/>
                  <a:lumOff val="25000"/>
                </a:schemeClr>
              </a:solidFill>
            </a:endParaRPr>
          </a:p>
          <a:p>
            <a:pPr marL="91440" indent="-91440">
              <a:lnSpc>
                <a:spcPct val="80000"/>
              </a:lnSpc>
              <a:defRPr/>
            </a:pPr>
            <a:r>
              <a:rPr lang="en-US" altLang="en-US" sz="2800" dirty="0">
                <a:solidFill>
                  <a:schemeClr val="tx1">
                    <a:lumMod val="75000"/>
                    <a:lumOff val="25000"/>
                  </a:schemeClr>
                </a:solidFill>
              </a:rPr>
              <a:t>The web site is collection of web pages, CSS files, script files, images, and other multimedia files.</a:t>
            </a:r>
          </a:p>
          <a:p>
            <a:pPr marL="91440" indent="-91440">
              <a:lnSpc>
                <a:spcPct val="80000"/>
              </a:lnSpc>
              <a:defRPr/>
            </a:pPr>
            <a:endParaRPr lang="en-US" altLang="en-US" sz="2800" dirty="0">
              <a:solidFill>
                <a:schemeClr val="tx1">
                  <a:lumMod val="75000"/>
                  <a:lumOff val="25000"/>
                </a:schemeClr>
              </a:solidFill>
            </a:endParaRPr>
          </a:p>
          <a:p>
            <a:pPr marL="91440" indent="-91440">
              <a:lnSpc>
                <a:spcPct val="80000"/>
              </a:lnSpc>
              <a:defRPr/>
            </a:pPr>
            <a:r>
              <a:rPr lang="en-US" altLang="en-US" sz="2800" dirty="0">
                <a:solidFill>
                  <a:schemeClr val="tx1">
                    <a:lumMod val="75000"/>
                    <a:lumOff val="25000"/>
                  </a:schemeClr>
                </a:solidFill>
              </a:rPr>
              <a:t>The web browser and web server exchange information using HTTP, Hyper Text Transfer Protocol.</a:t>
            </a:r>
          </a:p>
          <a:p>
            <a:pPr marL="384048" lvl="1" indent="-182880">
              <a:lnSpc>
                <a:spcPct val="80000"/>
              </a:lnSpc>
              <a:defRPr/>
            </a:pPr>
            <a:endParaRPr lang="en-US" altLang="en-US" sz="2400" dirty="0">
              <a:solidFill>
                <a:schemeClr val="tx1">
                  <a:lumMod val="75000"/>
                  <a:lumOff val="25000"/>
                </a:schemeClr>
              </a:solidFill>
            </a:endParaRPr>
          </a:p>
        </p:txBody>
      </p:sp>
    </p:spTree>
    <p:extLst>
      <p:ext uri="{BB962C8B-B14F-4D97-AF65-F5344CB8AC3E}">
        <p14:creationId xmlns:p14="http://schemas.microsoft.com/office/powerpoint/2010/main" val="24189443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par>
                                <p:cTn id="9" presetID="2" presetClass="entr" presetSubtype="8"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9"/>
                                            </p:cond>
                                          </p:stCondLst>
                                          <p:endCondLst>
                                            <p:cond evt="onStopAudio" delay="0">
                                              <p:tgtEl>
                                                <p:sldTgt/>
                                              </p:tgtEl>
                                            </p:cond>
                                          </p:endCondLst>
                                        </p:cTn>
                                        <p:tgtEl>
                                          <p:sndTgt r:embed="rId2" name="WHOOSH.WAV"/>
                                        </p:tgtEl>
                                      </p:cMediaNode>
                                    </p:audio>
                                  </p:sub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5"/>
                                            </p:cond>
                                          </p:stCondLst>
                                          <p:endCondLst>
                                            <p:cond evt="onStopAudio" delay="0">
                                              <p:tgtEl>
                                                <p:sldTgt/>
                                              </p:tgtEl>
                                            </p:cond>
                                          </p:endCondLst>
                                        </p:cTn>
                                        <p:tgtEl>
                                          <p:sndTgt r:embed="rId2" name="WHOOSH.WAV"/>
                                        </p:tgtEl>
                                      </p:cMediaNode>
                                    </p:audio>
                                  </p:sub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 calcmode="lin" valueType="num">
                                      <p:cBhvr additive="base">
                                        <p:cTn id="23" dur="500" fill="hold"/>
                                        <p:tgtEl>
                                          <p:spTgt spid="3">
                                            <p:txEl>
                                              <p:pRg st="5" end="5"/>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3">
                                            <p:txEl>
                                              <p:pRg st="5" end="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1"/>
                                            </p:cond>
                                          </p:stCondLst>
                                          <p:endCondLst>
                                            <p:cond evt="onStopAudio" delay="0">
                                              <p:tgtEl>
                                                <p:sldTgt/>
                                              </p:tgtEl>
                                            </p:cond>
                                          </p:endCondLst>
                                        </p:cTn>
                                        <p:tgtEl>
                                          <p:sndTgt r:embed="rId2" name="WHOOSH.WAV"/>
                                        </p:tgtEl>
                                      </p:cMediaNode>
                                    </p:audio>
                                  </p:subTnLst>
                                </p:cTn>
                              </p:par>
                            </p:childTnLst>
                          </p:cTn>
                        </p:par>
                      </p:childTnLst>
                    </p:cTn>
                  </p:par>
                  <p:par>
                    <p:cTn id="25" fill="hold">
                      <p:stCondLst>
                        <p:cond delay="indefinite"/>
                      </p:stCondLst>
                      <p:childTnLst>
                        <p:par>
                          <p:cTn id="26" fill="hold">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 calcmode="lin" valueType="num">
                                      <p:cBhvr additive="base">
                                        <p:cTn id="29" dur="500" fill="hold"/>
                                        <p:tgtEl>
                                          <p:spTgt spid="3">
                                            <p:txEl>
                                              <p:pRg st="7" end="7"/>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3">
                                            <p:txEl>
                                              <p:pRg st="7" end="7"/>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7"/>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F356F09E-AC07-49E3-A0A8-87927083B453}"/>
              </a:ext>
            </a:extLst>
          </p:cNvPr>
          <p:cNvSpPr>
            <a:spLocks noGrp="1" noChangeArrowheads="1"/>
          </p:cNvSpPr>
          <p:nvPr>
            <p:ph type="title"/>
          </p:nvPr>
        </p:nvSpPr>
        <p:spPr>
          <a:xfrm>
            <a:off x="822325" y="287338"/>
            <a:ext cx="7543800" cy="1160462"/>
          </a:xfrm>
        </p:spPr>
        <p:txBody>
          <a:bodyPr/>
          <a:lstStyle/>
          <a:p>
            <a:pPr eaLnBrk="1" fontAlgn="auto" hangingPunct="1">
              <a:spcAft>
                <a:spcPts val="0"/>
              </a:spcAft>
              <a:defRPr/>
            </a:pPr>
            <a:r>
              <a:rPr lang="en-US" altLang="en-US">
                <a:solidFill>
                  <a:schemeClr val="tx1">
                    <a:lumMod val="75000"/>
                    <a:lumOff val="25000"/>
                  </a:schemeClr>
                </a:solidFill>
              </a:rPr>
              <a:t>IP Addresses</a:t>
            </a:r>
          </a:p>
        </p:txBody>
      </p:sp>
      <p:sp>
        <p:nvSpPr>
          <p:cNvPr id="38915" name="Rectangle 3">
            <a:extLst>
              <a:ext uri="{FF2B5EF4-FFF2-40B4-BE49-F238E27FC236}">
                <a16:creationId xmlns:a16="http://schemas.microsoft.com/office/drawing/2014/main" id="{EBD9B772-5D17-490A-BDFE-0516A70870D6}"/>
              </a:ext>
            </a:extLst>
          </p:cNvPr>
          <p:cNvSpPr>
            <a:spLocks noGrp="1" noChangeArrowheads="1"/>
          </p:cNvSpPr>
          <p:nvPr>
            <p:ph idx="1"/>
          </p:nvPr>
        </p:nvSpPr>
        <p:spPr/>
        <p:txBody>
          <a:bodyPr/>
          <a:lstStyle/>
          <a:p>
            <a:pPr eaLnBrk="1" hangingPunct="1"/>
            <a:r>
              <a:rPr lang="en-US" altLang="en-US"/>
              <a:t>An Internet Protocol Address is the numerical address by which a location in the Internet is identified.</a:t>
            </a:r>
          </a:p>
          <a:p>
            <a:pPr eaLnBrk="1" hangingPunct="1"/>
            <a:r>
              <a:rPr lang="en-US" altLang="en-US"/>
              <a:t>Every computer connected to the Internet has a unique IP address that specifies the computer's network location.</a:t>
            </a:r>
          </a:p>
          <a:p>
            <a:pPr lvl="1" eaLnBrk="1" hangingPunct="1"/>
            <a:r>
              <a:rPr lang="en-US" altLang="en-US"/>
              <a:t>148.166.8.73</a:t>
            </a:r>
            <a:endParaRPr lang="en-US" altLang="en-US" sz="3200"/>
          </a:p>
          <a:p>
            <a:pPr lvl="1" eaLnBrk="1" hangingPunct="1"/>
            <a:endParaRPr lang="en-US" altLang="en-US"/>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8915">
                                            <p:txEl>
                                              <p:pRg st="0" end="0"/>
                                            </p:txEl>
                                          </p:spTgt>
                                        </p:tgtEl>
                                        <p:attrNameLst>
                                          <p:attrName>style.visibility</p:attrName>
                                        </p:attrNameLst>
                                      </p:cBhvr>
                                      <p:to>
                                        <p:strVal val="visible"/>
                                      </p:to>
                                    </p:set>
                                    <p:anim calcmode="lin" valueType="num">
                                      <p:cBhvr additive="base">
                                        <p:cTn id="7" dur="500" fill="hold"/>
                                        <p:tgtEl>
                                          <p:spTgt spid="3891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8915">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8915">
                                            <p:txEl>
                                              <p:pRg st="1" end="1"/>
                                            </p:txEl>
                                          </p:spTgt>
                                        </p:tgtEl>
                                        <p:attrNameLst>
                                          <p:attrName>style.visibility</p:attrName>
                                        </p:attrNameLst>
                                      </p:cBhvr>
                                      <p:to>
                                        <p:strVal val="visible"/>
                                      </p:to>
                                    </p:set>
                                    <p:anim calcmode="lin" valueType="num">
                                      <p:cBhvr additive="base">
                                        <p:cTn id="13" dur="500" fill="hold"/>
                                        <p:tgtEl>
                                          <p:spTgt spid="3891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8915">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3" name="WHOOSH.WAV"/>
                                        </p:tgtEl>
                                      </p:cMediaNode>
                                    </p:audio>
                                  </p:subTnLst>
                                </p:cTn>
                              </p:par>
                              <p:par>
                                <p:cTn id="15" presetID="2" presetClass="entr" presetSubtype="8" fill="hold" grpId="0" nodeType="withEffect">
                                  <p:stCondLst>
                                    <p:cond delay="0"/>
                                  </p:stCondLst>
                                  <p:childTnLst>
                                    <p:set>
                                      <p:cBhvr>
                                        <p:cTn id="16" dur="1" fill="hold">
                                          <p:stCondLst>
                                            <p:cond delay="0"/>
                                          </p:stCondLst>
                                        </p:cTn>
                                        <p:tgtEl>
                                          <p:spTgt spid="38915">
                                            <p:txEl>
                                              <p:pRg st="2" end="2"/>
                                            </p:txEl>
                                          </p:spTgt>
                                        </p:tgtEl>
                                        <p:attrNameLst>
                                          <p:attrName>style.visibility</p:attrName>
                                        </p:attrNameLst>
                                      </p:cBhvr>
                                      <p:to>
                                        <p:strVal val="visible"/>
                                      </p:to>
                                    </p:set>
                                    <p:anim calcmode="lin" valueType="num">
                                      <p:cBhvr additive="base">
                                        <p:cTn id="17" dur="500" fill="hold"/>
                                        <p:tgtEl>
                                          <p:spTgt spid="38915">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38915">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5"/>
                                            </p:cond>
                                          </p:stCondLst>
                                          <p:endCondLst>
                                            <p:cond evt="onStopAudio" delay="0">
                                              <p:tgtEl>
                                                <p:sldTgt/>
                                              </p:tgtEl>
                                            </p:cond>
                                          </p:endCondLst>
                                        </p:cTn>
                                        <p:tgtEl>
                                          <p:sndTgt r:embed="rId3"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build="p"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73293D90-04DF-4C05-A733-827D9B3359AF}"/>
              </a:ext>
            </a:extLst>
          </p:cNvPr>
          <p:cNvSpPr>
            <a:spLocks noGrp="1" noChangeArrowheads="1"/>
          </p:cNvSpPr>
          <p:nvPr>
            <p:ph type="title"/>
          </p:nvPr>
        </p:nvSpPr>
        <p:spPr>
          <a:xfrm>
            <a:off x="822325" y="287338"/>
            <a:ext cx="7543800" cy="1160462"/>
          </a:xfrm>
        </p:spPr>
        <p:txBody>
          <a:bodyPr/>
          <a:lstStyle/>
          <a:p>
            <a:pPr eaLnBrk="1" fontAlgn="auto" hangingPunct="1">
              <a:spcAft>
                <a:spcPts val="0"/>
              </a:spcAft>
              <a:defRPr/>
            </a:pPr>
            <a:r>
              <a:rPr lang="en-US" altLang="en-US">
                <a:solidFill>
                  <a:schemeClr val="tx1">
                    <a:lumMod val="75000"/>
                    <a:lumOff val="25000"/>
                  </a:schemeClr>
                </a:solidFill>
              </a:rPr>
              <a:t>Domain Names</a:t>
            </a:r>
          </a:p>
        </p:txBody>
      </p:sp>
      <p:sp>
        <p:nvSpPr>
          <p:cNvPr id="30723" name="Rectangle 3">
            <a:extLst>
              <a:ext uri="{FF2B5EF4-FFF2-40B4-BE49-F238E27FC236}">
                <a16:creationId xmlns:a16="http://schemas.microsoft.com/office/drawing/2014/main" id="{FC11A7BC-5A61-4A88-B458-7FF1933CF50F}"/>
              </a:ext>
            </a:extLst>
          </p:cNvPr>
          <p:cNvSpPr>
            <a:spLocks noGrp="1" noChangeArrowheads="1"/>
          </p:cNvSpPr>
          <p:nvPr>
            <p:ph idx="1"/>
          </p:nvPr>
        </p:nvSpPr>
        <p:spPr/>
        <p:txBody>
          <a:bodyPr>
            <a:normAutofit lnSpcReduction="10000"/>
          </a:bodyPr>
          <a:lstStyle/>
          <a:p>
            <a:pPr eaLnBrk="1" hangingPunct="1"/>
            <a:r>
              <a:rPr lang="en-US" altLang="en-US" sz="2800"/>
              <a:t>People generally use the human-friendly names made possible by the Domain Name System.</a:t>
            </a:r>
          </a:p>
          <a:p>
            <a:pPr eaLnBrk="1" hangingPunct="1"/>
            <a:r>
              <a:rPr lang="en-US" altLang="en-US" sz="2800"/>
              <a:t>Domain Name</a:t>
            </a:r>
          </a:p>
          <a:p>
            <a:pPr lvl="1" eaLnBrk="1" hangingPunct="1"/>
            <a:r>
              <a:rPr lang="en-US" altLang="en-US" sz="2400"/>
              <a:t>alias for an IP address</a:t>
            </a:r>
          </a:p>
          <a:p>
            <a:pPr lvl="1" eaLnBrk="1" hangingPunct="1"/>
            <a:r>
              <a:rPr lang="en-US" altLang="en-US" sz="2400"/>
              <a:t>Webcsd.sacredheart.edu</a:t>
            </a:r>
          </a:p>
          <a:p>
            <a:pPr eaLnBrk="1" hangingPunct="1"/>
            <a:r>
              <a:rPr lang="en-US" altLang="en-US" sz="2800"/>
              <a:t>Domain name servers</a:t>
            </a:r>
          </a:p>
          <a:p>
            <a:pPr lvl="1" eaLnBrk="1" hangingPunct="1"/>
            <a:r>
              <a:rPr lang="en-US" altLang="en-US" sz="2400"/>
              <a:t>computers that maintain tables with domain names matched to their corresponding IP addresses.</a:t>
            </a:r>
          </a:p>
          <a:p>
            <a:pPr lvl="1" eaLnBrk="1" hangingPunct="1"/>
            <a:r>
              <a:rPr lang="en-US" altLang="en-US" sz="2400"/>
              <a:t>Domain name registration</a:t>
            </a:r>
          </a:p>
          <a:p>
            <a:pPr eaLnBrk="1" hangingPunct="1">
              <a:buFontTx/>
              <a:buNone/>
            </a:pPr>
            <a:endParaRPr lang="en-US" altLang="en-US" sz="2800"/>
          </a:p>
        </p:txBody>
      </p:sp>
    </p:spTree>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pPr>
              <a:buNone/>
            </a:pPr>
            <a:r>
              <a:rPr lang="en-US" b="1" dirty="0"/>
              <a:t>URL - Uniform Resource Locator</a:t>
            </a:r>
          </a:p>
          <a:p>
            <a:pPr>
              <a:buNone/>
            </a:pPr>
            <a:endParaRPr lang="en-US" b="1" dirty="0"/>
          </a:p>
          <a:p>
            <a:r>
              <a:rPr lang="en-US" dirty="0"/>
              <a:t>When you click on a link in an HTML page or enter an address in the address page of a web browser it generates a HTTP Request that contains the URL of where the information is located.</a:t>
            </a:r>
          </a:p>
          <a:p>
            <a:endParaRPr lang="en-US" dirty="0"/>
          </a:p>
          <a:p>
            <a:r>
              <a:rPr lang="en-US" dirty="0"/>
              <a:t>A Uniform Resource Locator (URL) is used to address a document (or other data) on the world wide web.</a:t>
            </a:r>
          </a:p>
          <a:p>
            <a:endParaRPr lang="en-US" dirty="0"/>
          </a:p>
          <a:p>
            <a:r>
              <a:rPr lang="en-US" dirty="0"/>
              <a:t>A web address, like this: </a:t>
            </a:r>
            <a:r>
              <a:rPr lang="en-US" dirty="0">
                <a:hlinkClick r:id="rId2"/>
              </a:rPr>
              <a:t>http://www.sacredheart.edu/pages/5_arts.cfm</a:t>
            </a:r>
            <a:r>
              <a:rPr lang="en-US" dirty="0"/>
              <a:t> follows these syntax rules:</a:t>
            </a:r>
          </a:p>
          <a:p>
            <a:endParaRPr lang="en-US" dirty="0"/>
          </a:p>
          <a:p>
            <a:r>
              <a:rPr lang="en-US" b="1" dirty="0"/>
              <a:t>scheme://</a:t>
            </a:r>
            <a:r>
              <a:rPr lang="en-US" dirty="0"/>
              <a:t>host.</a:t>
            </a:r>
            <a:r>
              <a:rPr lang="en-US" b="1" dirty="0"/>
              <a:t>domain</a:t>
            </a:r>
            <a:r>
              <a:rPr lang="en-US" dirty="0"/>
              <a:t>:port</a:t>
            </a:r>
            <a:r>
              <a:rPr lang="en-US" b="1" dirty="0"/>
              <a:t>/path/filename</a:t>
            </a:r>
            <a:endParaRPr lang="en-US" dirty="0"/>
          </a:p>
        </p:txBody>
      </p:sp>
      <p:sp>
        <p:nvSpPr>
          <p:cNvPr id="3" name="Title 2"/>
          <p:cNvSpPr>
            <a:spLocks noGrp="1"/>
          </p:cNvSpPr>
          <p:nvPr>
            <p:ph type="title"/>
          </p:nvPr>
        </p:nvSpPr>
        <p:spPr/>
        <p:txBody>
          <a:bodyPr>
            <a:normAutofit fontScale="90000"/>
          </a:bodyPr>
          <a:lstStyle/>
          <a:p>
            <a:r>
              <a:rPr lang="en-US" dirty="0"/>
              <a:t>HTML Uniform Resource Locators</a:t>
            </a:r>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pPr>
              <a:buNone/>
            </a:pPr>
            <a:r>
              <a:rPr lang="en-US" dirty="0"/>
              <a:t>Colors are displayed combining RED, GREEN, and BLUE light.</a:t>
            </a:r>
          </a:p>
          <a:p>
            <a:pPr>
              <a:buNone/>
            </a:pPr>
            <a:endParaRPr lang="en-US" dirty="0"/>
          </a:p>
          <a:p>
            <a:pPr>
              <a:buNone/>
            </a:pPr>
            <a:r>
              <a:rPr lang="en-US" b="1" dirty="0"/>
              <a:t>Color Values </a:t>
            </a:r>
          </a:p>
          <a:p>
            <a:pPr>
              <a:buNone/>
            </a:pPr>
            <a:endParaRPr lang="en-US" b="1" dirty="0"/>
          </a:p>
          <a:p>
            <a:r>
              <a:rPr lang="en-US" dirty="0"/>
              <a:t>HTML colors are defined using a hexadecimal notation (HEX) for the combination of Red, Green, and Blue color values (RGB). </a:t>
            </a:r>
          </a:p>
          <a:p>
            <a:endParaRPr lang="en-US" dirty="0"/>
          </a:p>
          <a:p>
            <a:r>
              <a:rPr lang="en-US" dirty="0"/>
              <a:t>The lowest value that can be given to one of the light sources is 0 (in HEX: 00). The highest value is 255 (in HEX: FF).</a:t>
            </a:r>
          </a:p>
          <a:p>
            <a:endParaRPr lang="en-US" dirty="0"/>
          </a:p>
          <a:p>
            <a:r>
              <a:rPr lang="en-US" dirty="0"/>
              <a:t>HEX values are specified as 3 pairs of two-digit numbers, starting with a # sign.</a:t>
            </a:r>
          </a:p>
          <a:p>
            <a:endParaRPr lang="en-US" dirty="0"/>
          </a:p>
        </p:txBody>
      </p:sp>
      <p:sp>
        <p:nvSpPr>
          <p:cNvPr id="3" name="Title 2"/>
          <p:cNvSpPr>
            <a:spLocks noGrp="1"/>
          </p:cNvSpPr>
          <p:nvPr>
            <p:ph type="title"/>
          </p:nvPr>
        </p:nvSpPr>
        <p:spPr/>
        <p:txBody>
          <a:bodyPr>
            <a:normAutofit/>
          </a:bodyPr>
          <a:lstStyle/>
          <a:p>
            <a:r>
              <a:rPr lang="en-US" b="1" dirty="0"/>
              <a:t>HTML Colors</a:t>
            </a:r>
            <a:endParaRPr lang="en-US" dirty="0"/>
          </a:p>
        </p:txBody>
      </p:sp>
    </p:spTree>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55000" lnSpcReduction="20000"/>
          </a:bodyPr>
          <a:lstStyle/>
          <a:p>
            <a:pPr>
              <a:buNone/>
            </a:pPr>
            <a:r>
              <a:rPr lang="en-US" dirty="0"/>
              <a:t>Explanation:</a:t>
            </a:r>
          </a:p>
          <a:p>
            <a:r>
              <a:rPr lang="en-US" sz="2600" b="1" dirty="0"/>
              <a:t>scheme</a:t>
            </a:r>
            <a:r>
              <a:rPr lang="en-US" sz="2600" dirty="0"/>
              <a:t> - defines the </a:t>
            </a:r>
            <a:r>
              <a:rPr lang="en-US" sz="2600" b="1" dirty="0"/>
              <a:t>type</a:t>
            </a:r>
            <a:r>
              <a:rPr lang="en-US" sz="2600" dirty="0"/>
              <a:t> of Internet service. The most common type is </a:t>
            </a:r>
            <a:r>
              <a:rPr lang="en-US" sz="2600" b="1" dirty="0"/>
              <a:t>http</a:t>
            </a:r>
          </a:p>
          <a:p>
            <a:endParaRPr lang="en-US" sz="2600" dirty="0"/>
          </a:p>
          <a:p>
            <a:r>
              <a:rPr lang="en-US" sz="2600" b="1" dirty="0"/>
              <a:t>host</a:t>
            </a:r>
            <a:r>
              <a:rPr lang="en-US" sz="2600" dirty="0"/>
              <a:t> - defines the </a:t>
            </a:r>
            <a:r>
              <a:rPr lang="en-US" sz="2600" b="1" dirty="0"/>
              <a:t>domain host</a:t>
            </a:r>
            <a:r>
              <a:rPr lang="en-US" sz="2600" dirty="0"/>
              <a:t> (the default host for http is </a:t>
            </a:r>
            <a:r>
              <a:rPr lang="en-US" sz="2600" b="1" dirty="0"/>
              <a:t>www</a:t>
            </a:r>
            <a:r>
              <a:rPr lang="en-US" sz="2600" dirty="0"/>
              <a:t>)</a:t>
            </a:r>
          </a:p>
          <a:p>
            <a:endParaRPr lang="en-US" sz="2600" dirty="0"/>
          </a:p>
          <a:p>
            <a:r>
              <a:rPr lang="en-US" sz="2600" b="1" dirty="0"/>
              <a:t>domain</a:t>
            </a:r>
            <a:r>
              <a:rPr lang="en-US" sz="2600" dirty="0"/>
              <a:t> - defines the Internet </a:t>
            </a:r>
            <a:r>
              <a:rPr lang="en-US" sz="2600" b="1" dirty="0"/>
              <a:t>domain name</a:t>
            </a:r>
            <a:r>
              <a:rPr lang="en-US" sz="2600" dirty="0"/>
              <a:t>, like google.com</a:t>
            </a:r>
          </a:p>
          <a:p>
            <a:endParaRPr lang="en-US" sz="2600" dirty="0"/>
          </a:p>
          <a:p>
            <a:r>
              <a:rPr lang="en-US" sz="2600" b="1" dirty="0"/>
              <a:t>:port</a:t>
            </a:r>
            <a:r>
              <a:rPr lang="en-US" sz="2600" dirty="0"/>
              <a:t> - defines the </a:t>
            </a:r>
            <a:r>
              <a:rPr lang="en-US" sz="2600" b="1" dirty="0"/>
              <a:t>port number </a:t>
            </a:r>
            <a:r>
              <a:rPr lang="en-US" sz="2600" dirty="0"/>
              <a:t>at the host (the default port number for http is </a:t>
            </a:r>
            <a:r>
              <a:rPr lang="en-US" sz="2600" b="1" dirty="0"/>
              <a:t>80</a:t>
            </a:r>
            <a:r>
              <a:rPr lang="en-US" sz="2600" dirty="0"/>
              <a:t>) </a:t>
            </a:r>
          </a:p>
          <a:p>
            <a:endParaRPr lang="en-US" sz="2600" dirty="0"/>
          </a:p>
          <a:p>
            <a:r>
              <a:rPr lang="en-US" sz="2600" b="1" dirty="0"/>
              <a:t>path</a:t>
            </a:r>
            <a:r>
              <a:rPr lang="en-US" sz="2600" dirty="0"/>
              <a:t> - defines a </a:t>
            </a:r>
            <a:r>
              <a:rPr lang="en-US" sz="2600" b="1" dirty="0"/>
              <a:t>path</a:t>
            </a:r>
            <a:r>
              <a:rPr lang="en-US" sz="2600" dirty="0"/>
              <a:t> at the server (If omitted, the document must be stored at the root directory of the web site</a:t>
            </a:r>
          </a:p>
          <a:p>
            <a:endParaRPr lang="en-US" sz="2600" dirty="0"/>
          </a:p>
          <a:p>
            <a:r>
              <a:rPr lang="en-US" sz="2600" b="1" dirty="0"/>
              <a:t>filename</a:t>
            </a:r>
            <a:r>
              <a:rPr lang="en-US" sz="2600" dirty="0"/>
              <a:t> - defines the name of a document/resource</a:t>
            </a:r>
          </a:p>
          <a:p>
            <a:endParaRPr lang="en-US" dirty="0"/>
          </a:p>
          <a:p>
            <a:pPr>
              <a:buNone/>
            </a:pPr>
            <a:r>
              <a:rPr lang="en-US" dirty="0"/>
              <a:t>Common websites start with http://. Pages starting with http:// are not encrypted, so all information exchanged between your computer and the Internet can be "seen" by hackers.</a:t>
            </a:r>
          </a:p>
          <a:p>
            <a:pPr>
              <a:buNone/>
            </a:pPr>
            <a:endParaRPr lang="en-US" dirty="0"/>
          </a:p>
          <a:p>
            <a:pPr>
              <a:buNone/>
            </a:pPr>
            <a:r>
              <a:rPr lang="en-US" dirty="0"/>
              <a:t>Secure websites start with https://. The "s" stands for "secure". Here, the information exchanged will be encrypted, making it useless to hackers.</a:t>
            </a:r>
          </a:p>
          <a:p>
            <a:endParaRPr lang="en-US" dirty="0"/>
          </a:p>
        </p:txBody>
      </p:sp>
      <p:sp>
        <p:nvSpPr>
          <p:cNvPr id="3" name="Title 2"/>
          <p:cNvSpPr>
            <a:spLocks noGrp="1"/>
          </p:cNvSpPr>
          <p:nvPr>
            <p:ph type="title"/>
          </p:nvPr>
        </p:nvSpPr>
        <p:spPr/>
        <p:txBody>
          <a:bodyPr>
            <a:normAutofit fontScale="90000"/>
          </a:bodyPr>
          <a:lstStyle/>
          <a:p>
            <a:r>
              <a:rPr lang="en-US" dirty="0"/>
              <a:t>HTML Uniform Resource Locators</a:t>
            </a:r>
          </a:p>
        </p:txBody>
      </p:sp>
    </p:spTree>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None/>
            </a:pPr>
            <a:r>
              <a:rPr lang="en-US" sz="2400" b="1" dirty="0"/>
              <a:t>Common URL Schemes</a:t>
            </a:r>
          </a:p>
          <a:p>
            <a:pPr>
              <a:buNone/>
            </a:pPr>
            <a:endParaRPr lang="en-US" sz="2400" b="1" dirty="0"/>
          </a:p>
          <a:p>
            <a:pPr>
              <a:buNone/>
            </a:pPr>
            <a:r>
              <a:rPr lang="en-US" sz="1800" dirty="0"/>
              <a:t>The table below lists some common schemes:</a:t>
            </a:r>
          </a:p>
          <a:p>
            <a:endParaRPr lang="en-US" dirty="0"/>
          </a:p>
        </p:txBody>
      </p:sp>
      <p:sp>
        <p:nvSpPr>
          <p:cNvPr id="3" name="Title 2"/>
          <p:cNvSpPr>
            <a:spLocks noGrp="1"/>
          </p:cNvSpPr>
          <p:nvPr>
            <p:ph type="title"/>
          </p:nvPr>
        </p:nvSpPr>
        <p:spPr/>
        <p:txBody>
          <a:bodyPr>
            <a:normAutofit fontScale="90000"/>
          </a:bodyPr>
          <a:lstStyle/>
          <a:p>
            <a:r>
              <a:rPr lang="en-US" dirty="0"/>
              <a:t>HTML Uniform Resource Locators</a:t>
            </a:r>
          </a:p>
        </p:txBody>
      </p:sp>
      <p:graphicFrame>
        <p:nvGraphicFramePr>
          <p:cNvPr id="4" name="Table 3"/>
          <p:cNvGraphicFramePr>
            <a:graphicFrameLocks noGrp="1"/>
          </p:cNvGraphicFramePr>
          <p:nvPr/>
        </p:nvGraphicFramePr>
        <p:xfrm>
          <a:off x="266700" y="3053080"/>
          <a:ext cx="8610600" cy="2509520"/>
        </p:xfrm>
        <a:graphic>
          <a:graphicData uri="http://schemas.openxmlformats.org/drawingml/2006/table">
            <a:tbl>
              <a:tblPr firstRow="1" bandRow="1">
                <a:tableStyleId>{5C22544A-7EE6-4342-B048-85BDC9FD1C3A}</a:tableStyleId>
              </a:tblPr>
              <a:tblGrid>
                <a:gridCol w="957749">
                  <a:extLst>
                    <a:ext uri="{9D8B030D-6E8A-4147-A177-3AD203B41FA5}">
                      <a16:colId xmlns:a16="http://schemas.microsoft.com/office/drawing/2014/main" val="20000"/>
                    </a:ext>
                  </a:extLst>
                </a:gridCol>
                <a:gridCol w="3511969">
                  <a:extLst>
                    <a:ext uri="{9D8B030D-6E8A-4147-A177-3AD203B41FA5}">
                      <a16:colId xmlns:a16="http://schemas.microsoft.com/office/drawing/2014/main" val="20001"/>
                    </a:ext>
                  </a:extLst>
                </a:gridCol>
                <a:gridCol w="4140882">
                  <a:extLst>
                    <a:ext uri="{9D8B030D-6E8A-4147-A177-3AD203B41FA5}">
                      <a16:colId xmlns:a16="http://schemas.microsoft.com/office/drawing/2014/main" val="20002"/>
                    </a:ext>
                  </a:extLst>
                </a:gridCol>
              </a:tblGrid>
              <a:tr h="370840">
                <a:tc>
                  <a:txBody>
                    <a:bodyPr/>
                    <a:lstStyle/>
                    <a:p>
                      <a:pPr algn="l"/>
                      <a:r>
                        <a:rPr lang="en-US" sz="1400" dirty="0"/>
                        <a:t>Scheme</a:t>
                      </a:r>
                    </a:p>
                  </a:txBody>
                  <a:tcPr anchor="ctr"/>
                </a:tc>
                <a:tc>
                  <a:txBody>
                    <a:bodyPr/>
                    <a:lstStyle/>
                    <a:p>
                      <a:pPr algn="l"/>
                      <a:r>
                        <a:rPr lang="en-US" sz="1400"/>
                        <a:t>Short for....</a:t>
                      </a:r>
                    </a:p>
                  </a:txBody>
                  <a:tcPr anchor="ctr"/>
                </a:tc>
                <a:tc>
                  <a:txBody>
                    <a:bodyPr/>
                    <a:lstStyle/>
                    <a:p>
                      <a:pPr algn="l"/>
                      <a:r>
                        <a:rPr lang="en-US" sz="1400"/>
                        <a:t>Which pages will the scheme be used for...</a:t>
                      </a:r>
                    </a:p>
                  </a:txBody>
                  <a:tcPr anchor="ctr"/>
                </a:tc>
                <a:extLst>
                  <a:ext uri="{0D108BD9-81ED-4DB2-BD59-A6C34878D82A}">
                    <a16:rowId xmlns:a16="http://schemas.microsoft.com/office/drawing/2014/main" val="10000"/>
                  </a:ext>
                </a:extLst>
              </a:tr>
              <a:tr h="370840">
                <a:tc>
                  <a:txBody>
                    <a:bodyPr/>
                    <a:lstStyle/>
                    <a:p>
                      <a:r>
                        <a:rPr lang="en-US" sz="1400"/>
                        <a:t>http</a:t>
                      </a:r>
                    </a:p>
                  </a:txBody>
                  <a:tcPr anchor="ctr"/>
                </a:tc>
                <a:tc>
                  <a:txBody>
                    <a:bodyPr/>
                    <a:lstStyle/>
                    <a:p>
                      <a:r>
                        <a:rPr lang="en-US" sz="1400"/>
                        <a:t>HyperText Transfer Protocol</a:t>
                      </a:r>
                    </a:p>
                  </a:txBody>
                  <a:tcPr anchor="ctr"/>
                </a:tc>
                <a:tc>
                  <a:txBody>
                    <a:bodyPr/>
                    <a:lstStyle/>
                    <a:p>
                      <a:r>
                        <a:rPr lang="en-US" sz="1400"/>
                        <a:t>Common web pages starts with http://. Not encrypted. Unwise to enter personal information in http:// pages</a:t>
                      </a:r>
                    </a:p>
                  </a:txBody>
                  <a:tcPr anchor="ctr"/>
                </a:tc>
                <a:extLst>
                  <a:ext uri="{0D108BD9-81ED-4DB2-BD59-A6C34878D82A}">
                    <a16:rowId xmlns:a16="http://schemas.microsoft.com/office/drawing/2014/main" val="10001"/>
                  </a:ext>
                </a:extLst>
              </a:tr>
              <a:tr h="370840">
                <a:tc>
                  <a:txBody>
                    <a:bodyPr/>
                    <a:lstStyle/>
                    <a:p>
                      <a:r>
                        <a:rPr lang="en-US" sz="1400"/>
                        <a:t>https</a:t>
                      </a:r>
                    </a:p>
                  </a:txBody>
                  <a:tcPr anchor="ctr"/>
                </a:tc>
                <a:tc>
                  <a:txBody>
                    <a:bodyPr/>
                    <a:lstStyle/>
                    <a:p>
                      <a:r>
                        <a:rPr lang="en-US" sz="1400"/>
                        <a:t>Secure HyperText Transfer Protocol</a:t>
                      </a:r>
                    </a:p>
                  </a:txBody>
                  <a:tcPr anchor="ctr"/>
                </a:tc>
                <a:tc>
                  <a:txBody>
                    <a:bodyPr/>
                    <a:lstStyle/>
                    <a:p>
                      <a:r>
                        <a:rPr lang="en-US" sz="1400" dirty="0"/>
                        <a:t>Secure web pages. All information exchanged are encrypted, cannot be read by hackers</a:t>
                      </a:r>
                    </a:p>
                  </a:txBody>
                  <a:tcPr anchor="ctr"/>
                </a:tc>
                <a:extLst>
                  <a:ext uri="{0D108BD9-81ED-4DB2-BD59-A6C34878D82A}">
                    <a16:rowId xmlns:a16="http://schemas.microsoft.com/office/drawing/2014/main" val="10002"/>
                  </a:ext>
                </a:extLst>
              </a:tr>
              <a:tr h="370840">
                <a:tc>
                  <a:txBody>
                    <a:bodyPr/>
                    <a:lstStyle/>
                    <a:p>
                      <a:r>
                        <a:rPr lang="en-US" sz="1400"/>
                        <a:t>ftp</a:t>
                      </a:r>
                    </a:p>
                  </a:txBody>
                  <a:tcPr anchor="ctr"/>
                </a:tc>
                <a:tc>
                  <a:txBody>
                    <a:bodyPr/>
                    <a:lstStyle/>
                    <a:p>
                      <a:r>
                        <a:rPr lang="en-US" sz="1400"/>
                        <a:t>File Transfer Protocol</a:t>
                      </a:r>
                    </a:p>
                  </a:txBody>
                  <a:tcPr anchor="ctr"/>
                </a:tc>
                <a:tc>
                  <a:txBody>
                    <a:bodyPr/>
                    <a:lstStyle/>
                    <a:p>
                      <a:r>
                        <a:rPr lang="en-US" sz="1400"/>
                        <a:t>For downloading or uploading files to a website. Useful for domain maintenance</a:t>
                      </a:r>
                    </a:p>
                  </a:txBody>
                  <a:tcPr anchor="ctr"/>
                </a:tc>
                <a:extLst>
                  <a:ext uri="{0D108BD9-81ED-4DB2-BD59-A6C34878D82A}">
                    <a16:rowId xmlns:a16="http://schemas.microsoft.com/office/drawing/2014/main" val="10003"/>
                  </a:ext>
                </a:extLst>
              </a:tr>
              <a:tr h="370840">
                <a:tc>
                  <a:txBody>
                    <a:bodyPr/>
                    <a:lstStyle/>
                    <a:p>
                      <a:r>
                        <a:rPr lang="en-US" sz="1400"/>
                        <a:t>file</a:t>
                      </a:r>
                    </a:p>
                  </a:txBody>
                  <a:tcPr anchor="ctr"/>
                </a:tc>
                <a:tc>
                  <a:txBody>
                    <a:bodyPr/>
                    <a:lstStyle/>
                    <a:p>
                      <a:r>
                        <a:rPr lang="en-US" sz="1400"/>
                        <a:t> </a:t>
                      </a:r>
                    </a:p>
                  </a:txBody>
                  <a:tcPr anchor="ctr"/>
                </a:tc>
                <a:tc>
                  <a:txBody>
                    <a:bodyPr/>
                    <a:lstStyle/>
                    <a:p>
                      <a:r>
                        <a:rPr lang="en-US" sz="1400" dirty="0"/>
                        <a:t>A file on your computer</a:t>
                      </a:r>
                    </a:p>
                  </a:txBody>
                  <a:tcPr anchor="ctr"/>
                </a:tc>
                <a:extLst>
                  <a:ext uri="{0D108BD9-81ED-4DB2-BD59-A6C34878D82A}">
                    <a16:rowId xmlns:a16="http://schemas.microsoft.com/office/drawing/2014/main" val="10004"/>
                  </a:ext>
                </a:extLst>
              </a:tr>
            </a:tbl>
          </a:graphicData>
        </a:graphic>
      </p:graphicFrame>
    </p:spTree>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B7CF7-593F-4550-A2EB-503DEC8D7EB6}"/>
              </a:ext>
            </a:extLst>
          </p:cNvPr>
          <p:cNvSpPr>
            <a:spLocks noGrp="1"/>
          </p:cNvSpPr>
          <p:nvPr>
            <p:ph type="title"/>
          </p:nvPr>
        </p:nvSpPr>
        <p:spPr>
          <a:xfrm>
            <a:off x="822325" y="287338"/>
            <a:ext cx="7543800" cy="1160462"/>
          </a:xfrm>
        </p:spPr>
        <p:txBody>
          <a:bodyPr/>
          <a:lstStyle/>
          <a:p>
            <a:pPr eaLnBrk="1" hangingPunct="1">
              <a:defRPr/>
            </a:pPr>
            <a:r>
              <a:rPr lang="en-US" dirty="0"/>
              <a:t>HTTP Request</a:t>
            </a:r>
          </a:p>
        </p:txBody>
      </p:sp>
      <p:sp>
        <p:nvSpPr>
          <p:cNvPr id="36867" name="Content Placeholder 2">
            <a:extLst>
              <a:ext uri="{FF2B5EF4-FFF2-40B4-BE49-F238E27FC236}">
                <a16:creationId xmlns:a16="http://schemas.microsoft.com/office/drawing/2014/main" id="{C337D3DD-BA3F-477B-9C68-016064A0655C}"/>
              </a:ext>
            </a:extLst>
          </p:cNvPr>
          <p:cNvSpPr>
            <a:spLocks noGrp="1"/>
          </p:cNvSpPr>
          <p:nvPr>
            <p:ph idx="1"/>
          </p:nvPr>
        </p:nvSpPr>
        <p:spPr/>
        <p:txBody>
          <a:bodyPr/>
          <a:lstStyle/>
          <a:p>
            <a:pPr eaLnBrk="1" hangingPunct="1"/>
            <a:r>
              <a:rPr lang="en-US" altLang="en-US"/>
              <a:t>Information going from the Web Browser to the Web Server</a:t>
            </a:r>
          </a:p>
          <a:p>
            <a:pPr eaLnBrk="1" hangingPunct="1"/>
            <a:r>
              <a:rPr lang="en-US" altLang="en-US"/>
              <a:t>HTTP Methods</a:t>
            </a:r>
          </a:p>
          <a:p>
            <a:pPr lvl="1" eaLnBrk="1" hangingPunct="1"/>
            <a:r>
              <a:rPr lang="en-US" altLang="en-US"/>
              <a:t>GET</a:t>
            </a:r>
          </a:p>
          <a:p>
            <a:pPr lvl="2" eaLnBrk="1" hangingPunct="1"/>
            <a:r>
              <a:rPr lang="en-US" altLang="en-US"/>
              <a:t>Requests data from a specified resource</a:t>
            </a:r>
          </a:p>
          <a:p>
            <a:pPr lvl="1" eaLnBrk="1" hangingPunct="1"/>
            <a:r>
              <a:rPr lang="en-US" altLang="en-US"/>
              <a:t>POST</a:t>
            </a:r>
          </a:p>
          <a:p>
            <a:pPr lvl="2" eaLnBrk="1" hangingPunct="1"/>
            <a:r>
              <a:rPr lang="en-US" altLang="en-US"/>
              <a:t>Submits data to be processed to a specified resource</a:t>
            </a:r>
          </a:p>
          <a:p>
            <a:pPr lvl="1" eaLnBrk="1" hangingPunct="1"/>
            <a:r>
              <a:rPr lang="en-US" altLang="en-US"/>
              <a:t>PUT</a:t>
            </a:r>
          </a:p>
          <a:p>
            <a:pPr lvl="2" eaLnBrk="1" hangingPunct="1"/>
            <a:r>
              <a:rPr lang="en-US" altLang="en-US"/>
              <a:t>Uploads a representation of the specified URI</a:t>
            </a:r>
          </a:p>
          <a:p>
            <a:pPr lvl="1" eaLnBrk="1" hangingPunct="1"/>
            <a:r>
              <a:rPr lang="en-US" altLang="en-US"/>
              <a:t>DELETE</a:t>
            </a:r>
          </a:p>
          <a:p>
            <a:pPr lvl="2" eaLnBrk="1" hangingPunct="1"/>
            <a:r>
              <a:rPr lang="en-US" altLang="en-US"/>
              <a:t>Deletes the specified resource</a:t>
            </a:r>
          </a:p>
        </p:txBody>
      </p:sp>
    </p:spTree>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6CF7E-D41D-4541-B03F-7D57FDF2723A}"/>
              </a:ext>
            </a:extLst>
          </p:cNvPr>
          <p:cNvSpPr>
            <a:spLocks noGrp="1"/>
          </p:cNvSpPr>
          <p:nvPr>
            <p:ph type="title"/>
          </p:nvPr>
        </p:nvSpPr>
        <p:spPr>
          <a:xfrm>
            <a:off x="822325" y="287338"/>
            <a:ext cx="7543800" cy="1160462"/>
          </a:xfrm>
        </p:spPr>
        <p:txBody>
          <a:bodyPr/>
          <a:lstStyle/>
          <a:p>
            <a:pPr eaLnBrk="1" hangingPunct="1">
              <a:defRPr/>
            </a:pPr>
            <a:r>
              <a:rPr lang="en-US" dirty="0"/>
              <a:t>HTTP Response</a:t>
            </a:r>
          </a:p>
        </p:txBody>
      </p:sp>
      <p:sp>
        <p:nvSpPr>
          <p:cNvPr id="37891" name="Content Placeholder 2">
            <a:extLst>
              <a:ext uri="{FF2B5EF4-FFF2-40B4-BE49-F238E27FC236}">
                <a16:creationId xmlns:a16="http://schemas.microsoft.com/office/drawing/2014/main" id="{E131BF26-EBF3-44AC-B9DB-53845FE10A23}"/>
              </a:ext>
            </a:extLst>
          </p:cNvPr>
          <p:cNvSpPr>
            <a:spLocks noGrp="1"/>
          </p:cNvSpPr>
          <p:nvPr>
            <p:ph idx="1"/>
          </p:nvPr>
        </p:nvSpPr>
        <p:spPr/>
        <p:txBody>
          <a:bodyPr/>
          <a:lstStyle/>
          <a:p>
            <a:pPr eaLnBrk="1" hangingPunct="1"/>
            <a:r>
              <a:rPr lang="en-US" altLang="en-US"/>
              <a:t>Represents the information being sent from a Web Server to a Web Browser following a request.</a:t>
            </a:r>
          </a:p>
          <a:p>
            <a:pPr eaLnBrk="1" hangingPunct="1"/>
            <a:r>
              <a:rPr lang="en-US" altLang="en-US"/>
              <a:t>Each response has a different Status Message</a:t>
            </a:r>
          </a:p>
          <a:p>
            <a:pPr lvl="1" eaLnBrk="1" hangingPunct="1"/>
            <a:r>
              <a:rPr lang="en-US" altLang="en-US"/>
              <a:t>200 – The request was good.</a:t>
            </a:r>
          </a:p>
          <a:p>
            <a:pPr lvl="1" eaLnBrk="1" hangingPunct="1"/>
            <a:r>
              <a:rPr lang="en-US" altLang="en-US"/>
              <a:t>400 – Bad Request</a:t>
            </a:r>
          </a:p>
          <a:p>
            <a:pPr lvl="1" eaLnBrk="1" hangingPunct="1"/>
            <a:r>
              <a:rPr lang="en-US" altLang="en-US"/>
              <a:t>404 – Resource requested is not found</a:t>
            </a:r>
          </a:p>
          <a:p>
            <a:pPr lvl="1" eaLnBrk="1" hangingPunct="1"/>
            <a:r>
              <a:rPr lang="en-US" altLang="en-US">
                <a:hlinkClick r:id="rId2"/>
              </a:rPr>
              <a:t>https://www.w3schools.com/tags/ref_httpmessages.asp</a:t>
            </a:r>
            <a:endParaRPr lang="en-US" altLang="en-US"/>
          </a:p>
          <a:p>
            <a:pPr lvl="1" eaLnBrk="1" hangingPunct="1"/>
            <a:endParaRPr lang="en-US" altLang="en-US"/>
          </a:p>
          <a:p>
            <a:pPr eaLnBrk="1" hangingPunct="1"/>
            <a:endParaRPr lang="en-US" altLang="en-US"/>
          </a:p>
        </p:txBody>
      </p:sp>
    </p:spTree>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Examples are used courtesy of </a:t>
            </a:r>
            <a:r>
              <a:rPr lang="en-US" dirty="0">
                <a:hlinkClick r:id="rId2"/>
              </a:rPr>
              <a:t>W3Schools</a:t>
            </a:r>
            <a:r>
              <a:rPr lang="en-US" dirty="0"/>
              <a:t>.</a:t>
            </a:r>
          </a:p>
          <a:p>
            <a:pPr>
              <a:buNone/>
            </a:pPr>
            <a:endParaRPr lang="en-US" dirty="0"/>
          </a:p>
        </p:txBody>
      </p:sp>
      <p:sp>
        <p:nvSpPr>
          <p:cNvPr id="3" name="Title 2"/>
          <p:cNvSpPr>
            <a:spLocks noGrp="1"/>
          </p:cNvSpPr>
          <p:nvPr>
            <p:ph type="title"/>
          </p:nvPr>
        </p:nvSpPr>
        <p:spPr/>
        <p:txBody>
          <a:bodyPr/>
          <a:lstStyle/>
          <a:p>
            <a:r>
              <a:rPr lang="en-US" dirty="0"/>
              <a:t>Credits</a:t>
            </a:r>
          </a:p>
        </p:txBody>
      </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b="1" dirty="0"/>
              <a:t>Color Values</a:t>
            </a:r>
          </a:p>
          <a:p>
            <a:endParaRPr lang="en-US" b="1" dirty="0"/>
          </a:p>
          <a:p>
            <a:pPr>
              <a:buNone/>
            </a:pPr>
            <a:r>
              <a:rPr lang="en-US" b="1" dirty="0"/>
              <a:t>Examples:</a:t>
            </a:r>
          </a:p>
          <a:p>
            <a:pPr>
              <a:buNone/>
            </a:pPr>
            <a:endParaRPr lang="en-US" b="1" dirty="0"/>
          </a:p>
          <a:p>
            <a:r>
              <a:rPr lang="en-US" b="1" dirty="0">
                <a:hlinkClick r:id="rId2" action="ppaction://hlinkfile"/>
              </a:rPr>
              <a:t>yellow background</a:t>
            </a:r>
            <a:endParaRPr lang="en-US" b="1" dirty="0"/>
          </a:p>
          <a:p>
            <a:endParaRPr lang="en-US" b="1" dirty="0"/>
          </a:p>
          <a:p>
            <a:r>
              <a:rPr lang="en-US" b="1" dirty="0">
                <a:hlinkClick r:id="rId3" action="ppaction://hlinkfile"/>
              </a:rPr>
              <a:t>red background</a:t>
            </a:r>
            <a:endParaRPr lang="en-US" b="1" dirty="0"/>
          </a:p>
          <a:p>
            <a:endParaRPr lang="en-US" b="1" dirty="0"/>
          </a:p>
          <a:p>
            <a:r>
              <a:rPr lang="en-US" b="1" dirty="0">
                <a:hlinkClick r:id="rId4" action="ppaction://hlinkfile"/>
              </a:rPr>
              <a:t>blue background</a:t>
            </a:r>
            <a:endParaRPr lang="en-US" b="1" dirty="0"/>
          </a:p>
          <a:p>
            <a:endParaRPr lang="en-US" dirty="0"/>
          </a:p>
        </p:txBody>
      </p:sp>
      <p:sp>
        <p:nvSpPr>
          <p:cNvPr id="3" name="Title 2"/>
          <p:cNvSpPr>
            <a:spLocks noGrp="1"/>
          </p:cNvSpPr>
          <p:nvPr>
            <p:ph type="title"/>
          </p:nvPr>
        </p:nvSpPr>
        <p:spPr/>
        <p:txBody>
          <a:bodyPr/>
          <a:lstStyle/>
          <a:p>
            <a:r>
              <a:rPr lang="en-US" b="1" dirty="0"/>
              <a:t>HTML Colors</a:t>
            </a:r>
            <a:endParaRPr lang="en-US" dirty="0"/>
          </a:p>
        </p:txBody>
      </p:sp>
      <p:graphicFrame>
        <p:nvGraphicFramePr>
          <p:cNvPr id="4" name="Table 3"/>
          <p:cNvGraphicFramePr>
            <a:graphicFrameLocks noGrp="1"/>
          </p:cNvGraphicFramePr>
          <p:nvPr/>
        </p:nvGraphicFramePr>
        <p:xfrm>
          <a:off x="4318000" y="1859280"/>
          <a:ext cx="4445000" cy="3703320"/>
        </p:xfrm>
        <a:graphic>
          <a:graphicData uri="http://schemas.openxmlformats.org/drawingml/2006/table">
            <a:tbl>
              <a:tblPr firstRow="1" bandRow="1">
                <a:tableStyleId>{5C22544A-7EE6-4342-B048-85BDC9FD1C3A}</a:tableStyleId>
              </a:tblPr>
              <a:tblGrid>
                <a:gridCol w="2222500">
                  <a:extLst>
                    <a:ext uri="{9D8B030D-6E8A-4147-A177-3AD203B41FA5}">
                      <a16:colId xmlns:a16="http://schemas.microsoft.com/office/drawing/2014/main" val="20000"/>
                    </a:ext>
                  </a:extLst>
                </a:gridCol>
                <a:gridCol w="2222500">
                  <a:extLst>
                    <a:ext uri="{9D8B030D-6E8A-4147-A177-3AD203B41FA5}">
                      <a16:colId xmlns:a16="http://schemas.microsoft.com/office/drawing/2014/main" val="20001"/>
                    </a:ext>
                  </a:extLst>
                </a:gridCol>
              </a:tblGrid>
              <a:tr h="0">
                <a:tc>
                  <a:txBody>
                    <a:bodyPr/>
                    <a:lstStyle/>
                    <a:p>
                      <a:r>
                        <a:rPr lang="en-US" dirty="0"/>
                        <a:t>Color HEX</a:t>
                      </a:r>
                    </a:p>
                  </a:txBody>
                  <a:tcPr anchor="ctr"/>
                </a:tc>
                <a:tc>
                  <a:txBody>
                    <a:bodyPr/>
                    <a:lstStyle/>
                    <a:p>
                      <a:r>
                        <a:rPr lang="en-US"/>
                        <a:t>Color RGB</a:t>
                      </a:r>
                    </a:p>
                  </a:txBody>
                  <a:tcPr anchor="ctr"/>
                </a:tc>
                <a:extLst>
                  <a:ext uri="{0D108BD9-81ED-4DB2-BD59-A6C34878D82A}">
                    <a16:rowId xmlns:a16="http://schemas.microsoft.com/office/drawing/2014/main" val="10000"/>
                  </a:ext>
                </a:extLst>
              </a:tr>
              <a:tr h="370840">
                <a:tc>
                  <a:txBody>
                    <a:bodyPr/>
                    <a:lstStyle/>
                    <a:p>
                      <a:r>
                        <a:rPr lang="en-US"/>
                        <a:t>#000000</a:t>
                      </a:r>
                    </a:p>
                  </a:txBody>
                  <a:tcPr anchor="ctr"/>
                </a:tc>
                <a:tc>
                  <a:txBody>
                    <a:bodyPr/>
                    <a:lstStyle/>
                    <a:p>
                      <a:r>
                        <a:rPr lang="en-US"/>
                        <a:t>rgb(0,0,0)</a:t>
                      </a:r>
                    </a:p>
                  </a:txBody>
                  <a:tcPr anchor="ctr"/>
                </a:tc>
                <a:extLst>
                  <a:ext uri="{0D108BD9-81ED-4DB2-BD59-A6C34878D82A}">
                    <a16:rowId xmlns:a16="http://schemas.microsoft.com/office/drawing/2014/main" val="10001"/>
                  </a:ext>
                </a:extLst>
              </a:tr>
              <a:tr h="370840">
                <a:tc>
                  <a:txBody>
                    <a:bodyPr/>
                    <a:lstStyle/>
                    <a:p>
                      <a:r>
                        <a:rPr lang="en-US"/>
                        <a:t>#FF0000</a:t>
                      </a:r>
                    </a:p>
                  </a:txBody>
                  <a:tcPr anchor="ctr"/>
                </a:tc>
                <a:tc>
                  <a:txBody>
                    <a:bodyPr/>
                    <a:lstStyle/>
                    <a:p>
                      <a:r>
                        <a:rPr lang="en-US"/>
                        <a:t>rgb(255,0,0)</a:t>
                      </a:r>
                    </a:p>
                  </a:txBody>
                  <a:tcPr anchor="ctr"/>
                </a:tc>
                <a:extLst>
                  <a:ext uri="{0D108BD9-81ED-4DB2-BD59-A6C34878D82A}">
                    <a16:rowId xmlns:a16="http://schemas.microsoft.com/office/drawing/2014/main" val="10002"/>
                  </a:ext>
                </a:extLst>
              </a:tr>
              <a:tr h="370840">
                <a:tc>
                  <a:txBody>
                    <a:bodyPr/>
                    <a:lstStyle/>
                    <a:p>
                      <a:r>
                        <a:rPr lang="en-US"/>
                        <a:t>#00FF00</a:t>
                      </a:r>
                    </a:p>
                  </a:txBody>
                  <a:tcPr anchor="ctr"/>
                </a:tc>
                <a:tc>
                  <a:txBody>
                    <a:bodyPr/>
                    <a:lstStyle/>
                    <a:p>
                      <a:r>
                        <a:rPr lang="en-US"/>
                        <a:t>rgb(0,255,0)</a:t>
                      </a:r>
                    </a:p>
                  </a:txBody>
                  <a:tcPr anchor="ctr"/>
                </a:tc>
                <a:extLst>
                  <a:ext uri="{0D108BD9-81ED-4DB2-BD59-A6C34878D82A}">
                    <a16:rowId xmlns:a16="http://schemas.microsoft.com/office/drawing/2014/main" val="10003"/>
                  </a:ext>
                </a:extLst>
              </a:tr>
              <a:tr h="370840">
                <a:tc>
                  <a:txBody>
                    <a:bodyPr/>
                    <a:lstStyle/>
                    <a:p>
                      <a:r>
                        <a:rPr lang="en-US" dirty="0"/>
                        <a:t>#0000FF</a:t>
                      </a:r>
                    </a:p>
                  </a:txBody>
                  <a:tcPr anchor="ctr"/>
                </a:tc>
                <a:tc>
                  <a:txBody>
                    <a:bodyPr/>
                    <a:lstStyle/>
                    <a:p>
                      <a:r>
                        <a:rPr lang="en-US"/>
                        <a:t>rgb(0,0,255)</a:t>
                      </a:r>
                    </a:p>
                  </a:txBody>
                  <a:tcPr anchor="ctr"/>
                </a:tc>
                <a:extLst>
                  <a:ext uri="{0D108BD9-81ED-4DB2-BD59-A6C34878D82A}">
                    <a16:rowId xmlns:a16="http://schemas.microsoft.com/office/drawing/2014/main" val="10004"/>
                  </a:ext>
                </a:extLst>
              </a:tr>
              <a:tr h="370840">
                <a:tc>
                  <a:txBody>
                    <a:bodyPr/>
                    <a:lstStyle/>
                    <a:p>
                      <a:r>
                        <a:rPr lang="en-US"/>
                        <a:t>#FFFF00</a:t>
                      </a:r>
                    </a:p>
                  </a:txBody>
                  <a:tcPr anchor="ctr"/>
                </a:tc>
                <a:tc>
                  <a:txBody>
                    <a:bodyPr/>
                    <a:lstStyle/>
                    <a:p>
                      <a:r>
                        <a:rPr lang="en-US"/>
                        <a:t>rgb(255,255,0)</a:t>
                      </a:r>
                    </a:p>
                  </a:txBody>
                  <a:tcPr anchor="ctr"/>
                </a:tc>
                <a:extLst>
                  <a:ext uri="{0D108BD9-81ED-4DB2-BD59-A6C34878D82A}">
                    <a16:rowId xmlns:a16="http://schemas.microsoft.com/office/drawing/2014/main" val="10005"/>
                  </a:ext>
                </a:extLst>
              </a:tr>
              <a:tr h="370840">
                <a:tc>
                  <a:txBody>
                    <a:bodyPr/>
                    <a:lstStyle/>
                    <a:p>
                      <a:r>
                        <a:rPr lang="en-US"/>
                        <a:t>#00FFFF</a:t>
                      </a:r>
                    </a:p>
                  </a:txBody>
                  <a:tcPr anchor="ctr"/>
                </a:tc>
                <a:tc>
                  <a:txBody>
                    <a:bodyPr/>
                    <a:lstStyle/>
                    <a:p>
                      <a:r>
                        <a:rPr lang="en-US"/>
                        <a:t>rgb(0,255,255)</a:t>
                      </a:r>
                    </a:p>
                  </a:txBody>
                  <a:tcPr anchor="ctr"/>
                </a:tc>
                <a:extLst>
                  <a:ext uri="{0D108BD9-81ED-4DB2-BD59-A6C34878D82A}">
                    <a16:rowId xmlns:a16="http://schemas.microsoft.com/office/drawing/2014/main" val="10006"/>
                  </a:ext>
                </a:extLst>
              </a:tr>
              <a:tr h="370840">
                <a:tc>
                  <a:txBody>
                    <a:bodyPr/>
                    <a:lstStyle/>
                    <a:p>
                      <a:r>
                        <a:rPr lang="en-US"/>
                        <a:t>#FF00FF</a:t>
                      </a:r>
                    </a:p>
                  </a:txBody>
                  <a:tcPr anchor="ctr"/>
                </a:tc>
                <a:tc>
                  <a:txBody>
                    <a:bodyPr/>
                    <a:lstStyle/>
                    <a:p>
                      <a:r>
                        <a:rPr lang="en-US"/>
                        <a:t>rgb(255,0,255)</a:t>
                      </a:r>
                    </a:p>
                  </a:txBody>
                  <a:tcPr anchor="ctr"/>
                </a:tc>
                <a:extLst>
                  <a:ext uri="{0D108BD9-81ED-4DB2-BD59-A6C34878D82A}">
                    <a16:rowId xmlns:a16="http://schemas.microsoft.com/office/drawing/2014/main" val="10007"/>
                  </a:ext>
                </a:extLst>
              </a:tr>
              <a:tr h="370840">
                <a:tc>
                  <a:txBody>
                    <a:bodyPr/>
                    <a:lstStyle/>
                    <a:p>
                      <a:r>
                        <a:rPr lang="en-US"/>
                        <a:t>#C0C0C0</a:t>
                      </a:r>
                    </a:p>
                  </a:txBody>
                  <a:tcPr anchor="ctr"/>
                </a:tc>
                <a:tc>
                  <a:txBody>
                    <a:bodyPr/>
                    <a:lstStyle/>
                    <a:p>
                      <a:r>
                        <a:rPr lang="en-US"/>
                        <a:t>rgb(192,192,192)</a:t>
                      </a:r>
                    </a:p>
                  </a:txBody>
                  <a:tcPr anchor="ctr"/>
                </a:tc>
                <a:extLst>
                  <a:ext uri="{0D108BD9-81ED-4DB2-BD59-A6C34878D82A}">
                    <a16:rowId xmlns:a16="http://schemas.microsoft.com/office/drawing/2014/main" val="10008"/>
                  </a:ext>
                </a:extLst>
              </a:tr>
              <a:tr h="370840">
                <a:tc>
                  <a:txBody>
                    <a:bodyPr/>
                    <a:lstStyle/>
                    <a:p>
                      <a:r>
                        <a:rPr lang="en-US"/>
                        <a:t>#FFFFFF</a:t>
                      </a:r>
                    </a:p>
                  </a:txBody>
                  <a:tcPr anchor="ctr"/>
                </a:tc>
                <a:tc>
                  <a:txBody>
                    <a:bodyPr/>
                    <a:lstStyle/>
                    <a:p>
                      <a:r>
                        <a:rPr lang="en-US" dirty="0" err="1"/>
                        <a:t>rgb</a:t>
                      </a:r>
                      <a:r>
                        <a:rPr lang="en-US" dirty="0"/>
                        <a:t>(255,255,255)</a:t>
                      </a:r>
                    </a:p>
                  </a:txBody>
                  <a:tcPr anchor="ctr"/>
                </a:tc>
                <a:extLst>
                  <a:ext uri="{0D108BD9-81ED-4DB2-BD59-A6C34878D82A}">
                    <a16:rowId xmlns:a16="http://schemas.microsoft.com/office/drawing/2014/main" val="10009"/>
                  </a:ext>
                </a:extLst>
              </a:tr>
            </a:tbl>
          </a:graphicData>
        </a:graphic>
      </p:graphicFrame>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10000"/>
          </a:bodyPr>
          <a:lstStyle/>
          <a:p>
            <a:pPr>
              <a:buNone/>
            </a:pPr>
            <a:r>
              <a:rPr lang="en-US" b="1" dirty="0">
                <a:hlinkClick r:id="rId2"/>
              </a:rPr>
              <a:t>Web Standard Color Names</a:t>
            </a:r>
            <a:endParaRPr lang="en-US" b="1" dirty="0"/>
          </a:p>
          <a:p>
            <a:pPr>
              <a:buNone/>
            </a:pPr>
            <a:endParaRPr lang="en-US" b="1" dirty="0"/>
          </a:p>
          <a:p>
            <a:r>
              <a:rPr lang="en-US" dirty="0"/>
              <a:t>The </a:t>
            </a:r>
            <a:r>
              <a:rPr lang="en-US" dirty="0">
                <a:hlinkClick r:id="rId3"/>
              </a:rPr>
              <a:t>World Wide Web Consortium (W3C)</a:t>
            </a:r>
            <a:r>
              <a:rPr lang="en-US" dirty="0"/>
              <a:t> has listed 16 valid color names for HTML and CSS:</a:t>
            </a:r>
          </a:p>
          <a:p>
            <a:endParaRPr lang="en-US" dirty="0"/>
          </a:p>
          <a:p>
            <a:r>
              <a:rPr lang="en-US" dirty="0"/>
              <a:t>aqua, black, blue, fuchsia, gray, green, lime, maroon, navy, olive, purple, red, silver, teal, white, and yellow.</a:t>
            </a:r>
          </a:p>
          <a:p>
            <a:endParaRPr lang="en-US" dirty="0"/>
          </a:p>
          <a:p>
            <a:r>
              <a:rPr lang="en-US" b="1" dirty="0"/>
              <a:t>Note:</a:t>
            </a:r>
            <a:r>
              <a:rPr lang="en-US" dirty="0"/>
              <a:t> Different browsers may display different colors for the same color name. "Green" can be lighter in one browser than another. To achieve the same result in all browsers, always use the HEX notation.</a:t>
            </a:r>
          </a:p>
          <a:p>
            <a:endParaRPr lang="en-US" dirty="0"/>
          </a:p>
        </p:txBody>
      </p:sp>
      <p:sp>
        <p:nvSpPr>
          <p:cNvPr id="3" name="Title 2"/>
          <p:cNvSpPr>
            <a:spLocks noGrp="1"/>
          </p:cNvSpPr>
          <p:nvPr>
            <p:ph type="title"/>
          </p:nvPr>
        </p:nvSpPr>
        <p:spPr/>
        <p:txBody>
          <a:bodyPr/>
          <a:lstStyle/>
          <a:p>
            <a:r>
              <a:rPr lang="en-US" dirty="0"/>
              <a:t>HTML Colors</a:t>
            </a:r>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a:buNone/>
            </a:pPr>
            <a:r>
              <a:rPr lang="en-US" b="1" dirty="0"/>
              <a:t>The HTML head Element</a:t>
            </a:r>
          </a:p>
          <a:p>
            <a:pPr>
              <a:buNone/>
            </a:pPr>
            <a:endParaRPr lang="en-US" b="1" dirty="0"/>
          </a:p>
          <a:p>
            <a:r>
              <a:rPr lang="en-US" dirty="0"/>
              <a:t>The head element is a container for all the head elements. Elements inside &lt;head&gt; can include scripts, instruct the browser where to find style sheets, provide meta information, and more.</a:t>
            </a:r>
          </a:p>
          <a:p>
            <a:endParaRPr lang="en-US" dirty="0"/>
          </a:p>
          <a:p>
            <a:r>
              <a:rPr lang="en-US" dirty="0"/>
              <a:t>The following tags can be added to the head section: &lt;title&gt;, &lt;base&gt;, &lt;link&gt;, &lt;meta&gt;, &lt;script&gt;, and &lt;style&gt;.</a:t>
            </a:r>
          </a:p>
          <a:p>
            <a:endParaRPr lang="en-US" dirty="0"/>
          </a:p>
        </p:txBody>
      </p:sp>
      <p:sp>
        <p:nvSpPr>
          <p:cNvPr id="3" name="Title 2"/>
          <p:cNvSpPr>
            <a:spLocks noGrp="1"/>
          </p:cNvSpPr>
          <p:nvPr>
            <p:ph type="title"/>
          </p:nvPr>
        </p:nvSpPr>
        <p:spPr/>
        <p:txBody>
          <a:bodyPr>
            <a:normAutofit/>
          </a:bodyPr>
          <a:lstStyle/>
          <a:p>
            <a:r>
              <a:rPr lang="en-US" dirty="0"/>
              <a:t>HTML head Elements</a:t>
            </a:r>
          </a:p>
        </p:txBody>
      </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55000" lnSpcReduction="20000"/>
          </a:bodyPr>
          <a:lstStyle/>
          <a:p>
            <a:pPr>
              <a:buNone/>
            </a:pPr>
            <a:r>
              <a:rPr lang="en-US" b="1" dirty="0"/>
              <a:t>The HTML title Element</a:t>
            </a:r>
          </a:p>
          <a:p>
            <a:pPr>
              <a:buNone/>
            </a:pPr>
            <a:endParaRPr lang="en-US" b="1" dirty="0"/>
          </a:p>
          <a:p>
            <a:pPr>
              <a:buNone/>
            </a:pPr>
            <a:r>
              <a:rPr lang="en-US" dirty="0"/>
              <a:t>The &lt;title&gt; tag defines the title of the document.</a:t>
            </a:r>
          </a:p>
          <a:p>
            <a:pPr>
              <a:buNone/>
            </a:pPr>
            <a:endParaRPr lang="en-US" dirty="0"/>
          </a:p>
          <a:p>
            <a:pPr>
              <a:buNone/>
            </a:pPr>
            <a:r>
              <a:rPr lang="en-US" dirty="0"/>
              <a:t>The title element is required in all HTML/XHTML documents.</a:t>
            </a:r>
          </a:p>
          <a:p>
            <a:pPr>
              <a:buNone/>
            </a:pPr>
            <a:endParaRPr lang="en-US" dirty="0"/>
          </a:p>
          <a:p>
            <a:pPr>
              <a:buNone/>
            </a:pPr>
            <a:r>
              <a:rPr lang="en-US" dirty="0"/>
              <a:t>The title element:</a:t>
            </a:r>
          </a:p>
          <a:p>
            <a:r>
              <a:rPr lang="en-US" dirty="0"/>
              <a:t>defines a title in the browser toolbar</a:t>
            </a:r>
          </a:p>
          <a:p>
            <a:r>
              <a:rPr lang="en-US" dirty="0"/>
              <a:t>provides a title for the page when it is added to favorites</a:t>
            </a:r>
          </a:p>
          <a:p>
            <a:r>
              <a:rPr lang="en-US" dirty="0"/>
              <a:t>displays a title for the page in search-engine results</a:t>
            </a:r>
          </a:p>
          <a:p>
            <a:endParaRPr lang="en-US" dirty="0"/>
          </a:p>
          <a:p>
            <a:pPr>
              <a:buNone/>
            </a:pPr>
            <a:r>
              <a:rPr lang="en-US" dirty="0"/>
              <a:t>A simple HTML document, with the minimum of required tags:</a:t>
            </a:r>
          </a:p>
          <a:p>
            <a:pPr lvl="1">
              <a:buNone/>
            </a:pPr>
            <a:r>
              <a:rPr lang="en-US" dirty="0"/>
              <a:t>	&lt;html&gt;</a:t>
            </a:r>
            <a:br>
              <a:rPr lang="en-US" dirty="0"/>
            </a:br>
            <a:r>
              <a:rPr lang="en-US" dirty="0"/>
              <a:t>&lt;head&gt;</a:t>
            </a:r>
            <a:br>
              <a:rPr lang="en-US" dirty="0"/>
            </a:br>
            <a:r>
              <a:rPr lang="en-US" dirty="0"/>
              <a:t>&lt;title&gt;Title of the document&lt;/title&gt;</a:t>
            </a:r>
            <a:br>
              <a:rPr lang="en-US" dirty="0"/>
            </a:br>
            <a:r>
              <a:rPr lang="en-US" dirty="0"/>
              <a:t>&lt;/head&gt;</a:t>
            </a:r>
            <a:br>
              <a:rPr lang="en-US" dirty="0"/>
            </a:br>
            <a:br>
              <a:rPr lang="en-US" dirty="0"/>
            </a:br>
            <a:r>
              <a:rPr lang="en-US" dirty="0"/>
              <a:t>&lt;body&gt;</a:t>
            </a:r>
            <a:br>
              <a:rPr lang="en-US" dirty="0"/>
            </a:br>
            <a:r>
              <a:rPr lang="en-US" dirty="0"/>
              <a:t>The content of the document......</a:t>
            </a:r>
            <a:br>
              <a:rPr lang="en-US" dirty="0"/>
            </a:br>
            <a:r>
              <a:rPr lang="en-US" dirty="0"/>
              <a:t>&lt;/body&gt;</a:t>
            </a:r>
            <a:br>
              <a:rPr lang="en-US" dirty="0"/>
            </a:br>
            <a:br>
              <a:rPr lang="en-US" dirty="0"/>
            </a:br>
            <a:r>
              <a:rPr lang="en-US" dirty="0"/>
              <a:t>&lt;/html&gt; </a:t>
            </a:r>
          </a:p>
        </p:txBody>
      </p:sp>
      <p:sp>
        <p:nvSpPr>
          <p:cNvPr id="3" name="Title 2"/>
          <p:cNvSpPr>
            <a:spLocks noGrp="1"/>
          </p:cNvSpPr>
          <p:nvPr>
            <p:ph type="title"/>
          </p:nvPr>
        </p:nvSpPr>
        <p:spPr/>
        <p:txBody>
          <a:bodyPr/>
          <a:lstStyle/>
          <a:p>
            <a:r>
              <a:rPr lang="en-US" dirty="0"/>
              <a:t>HTML head Elements</a:t>
            </a:r>
          </a:p>
        </p:txBody>
      </p:sp>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None/>
            </a:pPr>
            <a:r>
              <a:rPr lang="en-US" b="1" dirty="0"/>
              <a:t>The HTML base Element</a:t>
            </a:r>
          </a:p>
          <a:p>
            <a:pPr>
              <a:buNone/>
            </a:pPr>
            <a:endParaRPr lang="en-US" b="1" dirty="0"/>
          </a:p>
          <a:p>
            <a:r>
              <a:rPr lang="en-US" dirty="0"/>
              <a:t>The &lt;base&gt; tag specifies a default address or a default target for all links on a page:</a:t>
            </a:r>
          </a:p>
          <a:p>
            <a:endParaRPr lang="en-US" dirty="0"/>
          </a:p>
          <a:p>
            <a:pPr lvl="1">
              <a:buNone/>
            </a:pPr>
            <a:r>
              <a:rPr lang="en-US" dirty="0"/>
              <a:t>	&lt;head&gt;</a:t>
            </a:r>
            <a:br>
              <a:rPr lang="en-US" dirty="0"/>
            </a:br>
            <a:r>
              <a:rPr lang="en-US" dirty="0"/>
              <a:t>&lt;base </a:t>
            </a:r>
            <a:r>
              <a:rPr lang="en-US" dirty="0" err="1"/>
              <a:t>href</a:t>
            </a:r>
            <a:r>
              <a:rPr lang="en-US" dirty="0"/>
              <a:t>="http://www.google.com/images/" /&gt;</a:t>
            </a:r>
            <a:br>
              <a:rPr lang="en-US" dirty="0"/>
            </a:br>
            <a:r>
              <a:rPr lang="en-US" dirty="0"/>
              <a:t>&lt;base target="_blank" /&gt;</a:t>
            </a:r>
            <a:br>
              <a:rPr lang="en-US" dirty="0"/>
            </a:br>
            <a:r>
              <a:rPr lang="en-US" dirty="0"/>
              <a:t>&lt;/head&gt; </a:t>
            </a:r>
          </a:p>
        </p:txBody>
      </p:sp>
      <p:sp>
        <p:nvSpPr>
          <p:cNvPr id="3" name="Title 2"/>
          <p:cNvSpPr>
            <a:spLocks noGrp="1"/>
          </p:cNvSpPr>
          <p:nvPr>
            <p:ph type="title"/>
          </p:nvPr>
        </p:nvSpPr>
        <p:spPr/>
        <p:txBody>
          <a:bodyPr/>
          <a:lstStyle/>
          <a:p>
            <a:r>
              <a:rPr lang="en-US" dirty="0"/>
              <a:t>HTML head Elements</a:t>
            </a:r>
          </a:p>
        </p:txBody>
      </p:sp>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None/>
            </a:pPr>
            <a:r>
              <a:rPr lang="en-US" b="1" dirty="0"/>
              <a:t>The HTML link Element</a:t>
            </a:r>
          </a:p>
          <a:p>
            <a:pPr>
              <a:buNone/>
            </a:pPr>
            <a:endParaRPr lang="en-US" b="1" dirty="0"/>
          </a:p>
          <a:p>
            <a:r>
              <a:rPr lang="en-US" sz="2400" dirty="0"/>
              <a:t>The &lt;link&gt; tag defines the relationship between a document and an external resource.</a:t>
            </a:r>
          </a:p>
          <a:p>
            <a:endParaRPr lang="en-US" sz="2400" dirty="0"/>
          </a:p>
          <a:p>
            <a:r>
              <a:rPr lang="en-US" sz="2400" dirty="0"/>
              <a:t>The &lt;link&gt; tag is most used to link to style sheets:</a:t>
            </a:r>
          </a:p>
          <a:p>
            <a:endParaRPr lang="en-US" sz="2400" dirty="0"/>
          </a:p>
          <a:p>
            <a:pPr lvl="1">
              <a:buNone/>
            </a:pPr>
            <a:r>
              <a:rPr lang="en-US" sz="2400" dirty="0"/>
              <a:t>	</a:t>
            </a:r>
            <a:r>
              <a:rPr lang="en-US" sz="2000" dirty="0"/>
              <a:t>&lt;head&gt;</a:t>
            </a:r>
            <a:br>
              <a:rPr lang="en-US" sz="2000" dirty="0"/>
            </a:br>
            <a:r>
              <a:rPr lang="en-US" sz="2000" dirty="0"/>
              <a:t>&lt;link </a:t>
            </a:r>
            <a:r>
              <a:rPr lang="en-US" sz="2000" dirty="0" err="1"/>
              <a:t>rel</a:t>
            </a:r>
            <a:r>
              <a:rPr lang="en-US" sz="2000" dirty="0"/>
              <a:t>="</a:t>
            </a:r>
            <a:r>
              <a:rPr lang="en-US" sz="2000" dirty="0" err="1"/>
              <a:t>stylesheet</a:t>
            </a:r>
            <a:r>
              <a:rPr lang="en-US" sz="2000" dirty="0"/>
              <a:t>" type="text/</a:t>
            </a:r>
            <a:r>
              <a:rPr lang="en-US" sz="2000" dirty="0" err="1"/>
              <a:t>css</a:t>
            </a:r>
            <a:r>
              <a:rPr lang="en-US" sz="2000" dirty="0"/>
              <a:t>"  ref="mystyle.css" /&gt;</a:t>
            </a:r>
            <a:br>
              <a:rPr lang="en-US" sz="2000" dirty="0"/>
            </a:br>
            <a:r>
              <a:rPr lang="en-US" sz="2000" dirty="0"/>
              <a:t>&lt;/head&gt;</a:t>
            </a:r>
          </a:p>
        </p:txBody>
      </p:sp>
      <p:sp>
        <p:nvSpPr>
          <p:cNvPr id="3" name="Title 2"/>
          <p:cNvSpPr>
            <a:spLocks noGrp="1"/>
          </p:cNvSpPr>
          <p:nvPr>
            <p:ph type="title"/>
          </p:nvPr>
        </p:nvSpPr>
        <p:spPr/>
        <p:txBody>
          <a:bodyPr/>
          <a:lstStyle/>
          <a:p>
            <a:r>
              <a:rPr lang="en-US" dirty="0"/>
              <a:t>HTML head Elements</a:t>
            </a:r>
          </a:p>
        </p:txBody>
      </p:sp>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pPr>
              <a:buNone/>
            </a:pPr>
            <a:r>
              <a:rPr lang="en-US" b="1" dirty="0"/>
              <a:t>The HTML style Element</a:t>
            </a:r>
          </a:p>
          <a:p>
            <a:pPr>
              <a:buNone/>
            </a:pPr>
            <a:endParaRPr lang="en-US" b="1" dirty="0"/>
          </a:p>
          <a:p>
            <a:r>
              <a:rPr lang="en-US" dirty="0"/>
              <a:t>The &lt;style&gt; tag is used to define style information for an HTML document.</a:t>
            </a:r>
          </a:p>
          <a:p>
            <a:endParaRPr lang="en-US" dirty="0"/>
          </a:p>
          <a:p>
            <a:r>
              <a:rPr lang="en-US" dirty="0"/>
              <a:t>Inside the style element you specify how HTML elements should render in a browser:</a:t>
            </a:r>
          </a:p>
          <a:p>
            <a:endParaRPr lang="en-US" dirty="0"/>
          </a:p>
          <a:p>
            <a:pPr lvl="1">
              <a:buNone/>
            </a:pPr>
            <a:r>
              <a:rPr lang="en-US" dirty="0"/>
              <a:t>	&lt;head&gt;</a:t>
            </a:r>
            <a:br>
              <a:rPr lang="en-US" dirty="0"/>
            </a:br>
            <a:r>
              <a:rPr lang="en-US" dirty="0"/>
              <a:t>&lt;style type="text/</a:t>
            </a:r>
            <a:r>
              <a:rPr lang="en-US" dirty="0" err="1"/>
              <a:t>css</a:t>
            </a:r>
            <a:r>
              <a:rPr lang="en-US" dirty="0"/>
              <a:t>"&gt;</a:t>
            </a:r>
            <a:br>
              <a:rPr lang="en-US" dirty="0"/>
            </a:br>
            <a:r>
              <a:rPr lang="en-US" dirty="0"/>
              <a:t>body {background-</a:t>
            </a:r>
            <a:r>
              <a:rPr lang="en-US" dirty="0" err="1"/>
              <a:t>color:yellow</a:t>
            </a:r>
            <a:r>
              <a:rPr lang="en-US" dirty="0"/>
              <a:t>}</a:t>
            </a:r>
            <a:br>
              <a:rPr lang="en-US" dirty="0"/>
            </a:br>
            <a:r>
              <a:rPr lang="en-US" dirty="0"/>
              <a:t>p {</a:t>
            </a:r>
            <a:r>
              <a:rPr lang="en-US" dirty="0" err="1"/>
              <a:t>color:blue</a:t>
            </a:r>
            <a:r>
              <a:rPr lang="en-US" dirty="0"/>
              <a:t>}</a:t>
            </a:r>
            <a:br>
              <a:rPr lang="en-US" dirty="0"/>
            </a:br>
            <a:r>
              <a:rPr lang="en-US" dirty="0"/>
              <a:t>&lt;/style&gt;</a:t>
            </a:r>
            <a:br>
              <a:rPr lang="en-US" dirty="0"/>
            </a:br>
            <a:r>
              <a:rPr lang="en-US" dirty="0"/>
              <a:t>&lt;/head&gt;</a:t>
            </a:r>
          </a:p>
        </p:txBody>
      </p:sp>
      <p:sp>
        <p:nvSpPr>
          <p:cNvPr id="3" name="Title 2"/>
          <p:cNvSpPr>
            <a:spLocks noGrp="1"/>
          </p:cNvSpPr>
          <p:nvPr>
            <p:ph type="title"/>
          </p:nvPr>
        </p:nvSpPr>
        <p:spPr/>
        <p:txBody>
          <a:bodyPr/>
          <a:lstStyle/>
          <a:p>
            <a:r>
              <a:rPr lang="en-US" dirty="0"/>
              <a:t>HTML head Elements</a:t>
            </a:r>
          </a:p>
        </p:txBody>
      </p:sp>
    </p:spTree>
  </p:cSld>
  <p:clrMapOvr>
    <a:masterClrMapping/>
  </p:clrMapOvr>
  <p:transition>
    <p:fade/>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Concourse</Template>
  <TotalTime>98</TotalTime>
  <Words>1311</Words>
  <Application>Microsoft Office PowerPoint</Application>
  <PresentationFormat>On-screen Show (4:3)</PresentationFormat>
  <Paragraphs>253</Paragraphs>
  <Slides>24</Slides>
  <Notes>4</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3</vt:i4>
      </vt:variant>
      <vt:variant>
        <vt:lpstr>Slide Titles</vt:lpstr>
      </vt:variant>
      <vt:variant>
        <vt:i4>24</vt:i4>
      </vt:variant>
    </vt:vector>
  </HeadingPairs>
  <TitlesOfParts>
    <vt:vector size="34" baseType="lpstr">
      <vt:lpstr>Arial</vt:lpstr>
      <vt:lpstr>Calibri</vt:lpstr>
      <vt:lpstr>Lucida Sans Unicode</vt:lpstr>
      <vt:lpstr>Verdana</vt:lpstr>
      <vt:lpstr>Wingdings 2</vt:lpstr>
      <vt:lpstr>Wingdings 3</vt:lpstr>
      <vt:lpstr>Concourse</vt:lpstr>
      <vt:lpstr>Microsoft Word 97 - 2003 Document</vt:lpstr>
      <vt:lpstr>Microsoft Office Word 97 - 2003 Document</vt:lpstr>
      <vt:lpstr>Microsoft Visio Drawing</vt:lpstr>
      <vt:lpstr>HTML Colors, Head Elements, URLs</vt:lpstr>
      <vt:lpstr>HTML Colors</vt:lpstr>
      <vt:lpstr>HTML Colors</vt:lpstr>
      <vt:lpstr>HTML Colors</vt:lpstr>
      <vt:lpstr>HTML head Elements</vt:lpstr>
      <vt:lpstr>HTML head Elements</vt:lpstr>
      <vt:lpstr>HTML head Elements</vt:lpstr>
      <vt:lpstr>HTML head Elements</vt:lpstr>
      <vt:lpstr>HTML head Elements</vt:lpstr>
      <vt:lpstr>HTML head Elements</vt:lpstr>
      <vt:lpstr>HTML head Elements</vt:lpstr>
      <vt:lpstr>HTML Meta</vt:lpstr>
      <vt:lpstr>HTML Meta</vt:lpstr>
      <vt:lpstr>WWW Technologies </vt:lpstr>
      <vt:lpstr>PowerPoint Presentation</vt:lpstr>
      <vt:lpstr>PowerPoint Presentation</vt:lpstr>
      <vt:lpstr>IP Addresses</vt:lpstr>
      <vt:lpstr>Domain Names</vt:lpstr>
      <vt:lpstr>HTML Uniform Resource Locators</vt:lpstr>
      <vt:lpstr>HTML Uniform Resource Locators</vt:lpstr>
      <vt:lpstr>HTML Uniform Resource Locators</vt:lpstr>
      <vt:lpstr>HTTP Request</vt:lpstr>
      <vt:lpstr>HTTP Response</vt:lpstr>
      <vt:lpstr>Credits</vt:lpstr>
    </vt:vector>
  </TitlesOfParts>
  <Company>Sacred Heart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 Colors</dc:title>
  <dc:creator>shu</dc:creator>
  <cp:lastModifiedBy>Joshua Randall</cp:lastModifiedBy>
  <cp:revision>21</cp:revision>
  <dcterms:created xsi:type="dcterms:W3CDTF">2010-08-24T21:37:18Z</dcterms:created>
  <dcterms:modified xsi:type="dcterms:W3CDTF">2020-04-17T19:59:38Z</dcterms:modified>
</cp:coreProperties>
</file>