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3C0-4642-4565-A99B-3C567AE9337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1D2-7994-4F88-80F6-441732B68A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3C0-4642-4565-A99B-3C567AE9337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1D2-7994-4F88-80F6-441732B6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3C0-4642-4565-A99B-3C567AE9337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1D2-7994-4F88-80F6-441732B6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3C0-4642-4565-A99B-3C567AE9337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1D2-7994-4F88-80F6-441732B6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3C0-4642-4565-A99B-3C567AE9337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1D2-7994-4F88-80F6-441732B6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3C0-4642-4565-A99B-3C567AE9337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1D2-7994-4F88-80F6-441732B6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3C0-4642-4565-A99B-3C567AE9337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1D2-7994-4F88-80F6-441732B6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3C0-4642-4565-A99B-3C567AE9337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1D2-7994-4F88-80F6-441732B6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3C0-4642-4565-A99B-3C567AE9337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1D2-7994-4F88-80F6-441732B6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3C0-4642-4565-A99B-3C567AE9337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1D2-7994-4F88-80F6-441732B68A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FE463C0-4642-4565-A99B-3C567AE9337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5E751D2-7994-4F88-80F6-441732B6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FE463C0-4642-4565-A99B-3C567AE9337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E751D2-7994-4F88-80F6-441732B6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ordered%20list.html" TargetMode="External"/><Relationship Id="rId2" Type="http://schemas.openxmlformats.org/officeDocument/2006/relationships/hyperlink" Target="unordered%20lis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unordered%20lists.html" TargetMode="External"/><Relationship Id="rId2" Type="http://schemas.openxmlformats.org/officeDocument/2006/relationships/hyperlink" Target="ordered%20lis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efinition%20list.html" TargetMode="External"/><Relationship Id="rId5" Type="http://schemas.openxmlformats.org/officeDocument/2006/relationships/hyperlink" Target="nested%20lists2.html" TargetMode="External"/><Relationship Id="rId4" Type="http://schemas.openxmlformats.org/officeDocument/2006/relationships/hyperlink" Target="nested%20list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assword%20field.html" TargetMode="External"/><Relationship Id="rId2" Type="http://schemas.openxmlformats.org/officeDocument/2006/relationships/hyperlink" Target="text%20field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ables.html" TargetMode="External"/><Relationship Id="rId2" Type="http://schemas.openxmlformats.org/officeDocument/2006/relationships/hyperlink" Target="table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table%20borders.html" TargetMode="External"/><Relationship Id="rId4" Type="http://schemas.openxmlformats.org/officeDocument/2006/relationships/hyperlink" Target="http://www.w3schools.com/html/tryit.asp?filename=tryhtml_table_border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text%20fields2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password%20field2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radio%20button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checkboxe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submit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checkbox2.html" TargetMode="External"/><Relationship Id="rId7" Type="http://schemas.openxmlformats.org/officeDocument/2006/relationships/hyperlink" Target="button2.html" TargetMode="External"/><Relationship Id="rId2" Type="http://schemas.openxmlformats.org/officeDocument/2006/relationships/hyperlink" Target="radio%20buttons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textarea2.html" TargetMode="External"/><Relationship Id="rId5" Type="http://schemas.openxmlformats.org/officeDocument/2006/relationships/hyperlink" Target="preselected%20value2.html" TargetMode="External"/><Relationship Id="rId4" Type="http://schemas.openxmlformats.org/officeDocument/2006/relationships/hyperlink" Target="dropdown%20list2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submit%20button3.html" TargetMode="External"/><Relationship Id="rId2" Type="http://schemas.openxmlformats.org/officeDocument/2006/relationships/hyperlink" Target="fieldset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mail%20form3.html" TargetMode="External"/><Relationship Id="rId5" Type="http://schemas.openxmlformats.org/officeDocument/2006/relationships/hyperlink" Target="radio%20buttons3.html" TargetMode="External"/><Relationship Id="rId4" Type="http://schemas.openxmlformats.org/officeDocument/2006/relationships/hyperlink" Target="checkbox%20form3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default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table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table3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table4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table%20headers.html" TargetMode="External"/><Relationship Id="rId2" Type="http://schemas.openxmlformats.org/officeDocument/2006/relationships/hyperlink" Target="tables%20without%20borde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table%20cells%20span.html" TargetMode="External"/><Relationship Id="rId4" Type="http://schemas.openxmlformats.org/officeDocument/2006/relationships/hyperlink" Target="table%20caption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ellpadding.html" TargetMode="External"/><Relationship Id="rId2" Type="http://schemas.openxmlformats.org/officeDocument/2006/relationships/hyperlink" Target="elements%20inside%20element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rame%20attribute.html" TargetMode="External"/><Relationship Id="rId4" Type="http://schemas.openxmlformats.org/officeDocument/2006/relationships/hyperlink" Target="cellspacing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HTML Tables, Lists, Forms, Frames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777053" y="1775191"/>
            <a:ext cx="7589898" cy="303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endParaRPr lang="en-US" sz="2000" b="1" dirty="0"/>
          </a:p>
          <a:p>
            <a:pPr algn="ctr">
              <a:buNone/>
            </a:pPr>
            <a:r>
              <a:rPr lang="en-US" sz="2000" b="1" dirty="0"/>
              <a:t>Class 03</a:t>
            </a:r>
          </a:p>
          <a:p>
            <a:pPr algn="ctr">
              <a:buNone/>
            </a:pPr>
            <a:endParaRPr lang="en-US" sz="2000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Course No.:</a:t>
            </a:r>
            <a:r>
              <a:rPr lang="en-US" dirty="0"/>
              <a:t>	CS553</a:t>
            </a:r>
          </a:p>
          <a:p>
            <a:pPr>
              <a:buNone/>
            </a:pPr>
            <a:r>
              <a:rPr lang="en-US" b="1" dirty="0"/>
              <a:t>Course Title:</a:t>
            </a:r>
            <a:r>
              <a:rPr lang="en-US" dirty="0"/>
              <a:t> 	Web Design with JavaScript</a:t>
            </a:r>
          </a:p>
          <a:p>
            <a:pPr>
              <a:buNone/>
            </a:pPr>
            <a:r>
              <a:rPr lang="en-US" b="1" dirty="0"/>
              <a:t>Instructor:</a:t>
            </a:r>
            <a:r>
              <a:rPr lang="en-US" dirty="0"/>
              <a:t>	</a:t>
            </a:r>
            <a:r>
              <a:rPr lang="en-US"/>
              <a:t>Joshua Randall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Examples:</a:t>
            </a:r>
          </a:p>
          <a:p>
            <a:endParaRPr lang="en-US" b="1" dirty="0"/>
          </a:p>
          <a:p>
            <a:r>
              <a:rPr lang="en-US" dirty="0">
                <a:hlinkClick r:id="rId2" action="ppaction://hlinkfile"/>
              </a:rPr>
              <a:t>Unordered list</a:t>
            </a:r>
            <a:br>
              <a:rPr lang="en-US" dirty="0"/>
            </a:br>
            <a:r>
              <a:rPr lang="en-US" dirty="0"/>
              <a:t>How to create an unordered list in an HTML document.</a:t>
            </a:r>
          </a:p>
          <a:p>
            <a:endParaRPr lang="en-US" dirty="0"/>
          </a:p>
          <a:p>
            <a:r>
              <a:rPr lang="en-US" dirty="0">
                <a:hlinkClick r:id="rId3" action="ppaction://hlinkfile"/>
              </a:rPr>
              <a:t>Ordered list</a:t>
            </a:r>
            <a:br>
              <a:rPr lang="en-US" dirty="0"/>
            </a:br>
            <a:r>
              <a:rPr lang="en-US" dirty="0"/>
              <a:t>How to create an ordered list in an HTML document.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HTML Unordered Lists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An unordered list starts with the &lt;</a:t>
            </a:r>
            <a:r>
              <a:rPr lang="en-US" dirty="0" err="1"/>
              <a:t>ul</a:t>
            </a:r>
            <a:r>
              <a:rPr lang="en-US" dirty="0"/>
              <a:t>&gt; tag. </a:t>
            </a:r>
          </a:p>
          <a:p>
            <a:r>
              <a:rPr lang="en-US" dirty="0"/>
              <a:t>Each list item starts with the &lt;</a:t>
            </a:r>
            <a:r>
              <a:rPr lang="en-US" dirty="0" err="1"/>
              <a:t>li</a:t>
            </a:r>
            <a:r>
              <a:rPr lang="en-US" dirty="0"/>
              <a:t>&gt; tag.</a:t>
            </a:r>
          </a:p>
          <a:p>
            <a:r>
              <a:rPr lang="en-US" dirty="0"/>
              <a:t>The list items are marked with bullets (typically small black circles).</a:t>
            </a:r>
          </a:p>
          <a:p>
            <a:endParaRPr lang="en-US" dirty="0"/>
          </a:p>
          <a:p>
            <a:pPr lvl="1">
              <a:buNone/>
            </a:pPr>
            <a:r>
              <a:rPr lang="en-US" dirty="0"/>
              <a:t>	&lt;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&gt;Coffee&lt;/</a:t>
            </a:r>
            <a:r>
              <a:rPr lang="en-US" dirty="0" err="1"/>
              <a:t>li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&gt;Milk&lt;/</a:t>
            </a:r>
            <a:r>
              <a:rPr lang="en-US" dirty="0" err="1"/>
              <a:t>li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 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the HTML code above looks in a browser:</a:t>
            </a:r>
          </a:p>
          <a:p>
            <a:pPr>
              <a:buNone/>
            </a:pPr>
            <a:endParaRPr lang="en-US" dirty="0"/>
          </a:p>
          <a:p>
            <a:pPr lvl="1">
              <a:buClrTx/>
              <a:buFont typeface="Arial" pitchFamily="34" charset="0"/>
              <a:buChar char="•"/>
            </a:pPr>
            <a:r>
              <a:rPr lang="en-US" dirty="0"/>
              <a:t>Coffee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dirty="0"/>
              <a:t>Milk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HTML Ordered Lists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An ordered list starts with the &lt;</a:t>
            </a:r>
            <a:r>
              <a:rPr lang="en-US" dirty="0" err="1"/>
              <a:t>ol</a:t>
            </a:r>
            <a:r>
              <a:rPr lang="en-US" dirty="0"/>
              <a:t>&gt; tag. </a:t>
            </a:r>
          </a:p>
          <a:p>
            <a:r>
              <a:rPr lang="en-US" dirty="0"/>
              <a:t>Each list item starts with the &lt;</a:t>
            </a:r>
            <a:r>
              <a:rPr lang="en-US" dirty="0" err="1"/>
              <a:t>li</a:t>
            </a:r>
            <a:r>
              <a:rPr lang="en-US" dirty="0"/>
              <a:t>&gt; tag.</a:t>
            </a:r>
          </a:p>
          <a:p>
            <a:r>
              <a:rPr lang="en-US" dirty="0"/>
              <a:t>The list items are marked with numbers.</a:t>
            </a:r>
          </a:p>
          <a:p>
            <a:endParaRPr lang="en-US" dirty="0"/>
          </a:p>
          <a:p>
            <a:pPr lvl="1">
              <a:buNone/>
            </a:pPr>
            <a:r>
              <a:rPr lang="en-US" dirty="0"/>
              <a:t>	&lt;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&gt;Coffee&lt;/</a:t>
            </a:r>
            <a:r>
              <a:rPr lang="en-US" dirty="0" err="1"/>
              <a:t>li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&gt;Milk&lt;/</a:t>
            </a:r>
            <a:r>
              <a:rPr lang="en-US" dirty="0" err="1"/>
              <a:t>li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 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the HTML code above looks in a browser:</a:t>
            </a:r>
          </a:p>
          <a:p>
            <a:pPr>
              <a:buNone/>
            </a:pPr>
            <a:endParaRPr lang="en-US" dirty="0"/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en-US" dirty="0"/>
              <a:t>Coffee</a:t>
            </a:r>
          </a:p>
          <a:p>
            <a:pPr marL="925830" lvl="1" indent="-514350">
              <a:buClrTx/>
              <a:buFont typeface="+mj-lt"/>
              <a:buAutoNum type="arabicPeriod"/>
            </a:pPr>
            <a:r>
              <a:rPr lang="en-US" dirty="0"/>
              <a:t>Milk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HTML Definition Lists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A definition list is a list of items, with a description of each item.</a:t>
            </a:r>
          </a:p>
          <a:p>
            <a:r>
              <a:rPr lang="en-US" dirty="0"/>
              <a:t>The &lt;dl&gt; tag defines a definition list.</a:t>
            </a:r>
          </a:p>
          <a:p>
            <a:r>
              <a:rPr lang="en-US" dirty="0"/>
              <a:t>The &lt;dl&gt; tag is used in conjunction with &lt;</a:t>
            </a:r>
            <a:r>
              <a:rPr lang="en-US" dirty="0" err="1"/>
              <a:t>dt</a:t>
            </a:r>
            <a:r>
              <a:rPr lang="en-US" dirty="0"/>
              <a:t>&gt; (defines the item in the list) and &lt;</a:t>
            </a:r>
            <a:r>
              <a:rPr lang="en-US" dirty="0" err="1"/>
              <a:t>dd</a:t>
            </a:r>
            <a:r>
              <a:rPr lang="en-US" dirty="0"/>
              <a:t>&gt; (describes the item in the list):</a:t>
            </a:r>
          </a:p>
          <a:p>
            <a:endParaRPr lang="en-US" dirty="0"/>
          </a:p>
          <a:p>
            <a:pPr lvl="1">
              <a:buNone/>
            </a:pPr>
            <a:r>
              <a:rPr lang="en-US" dirty="0"/>
              <a:t>	&lt;dl&gt;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&gt;Coffee&lt;/</a:t>
            </a:r>
            <a:r>
              <a:rPr lang="en-US" dirty="0" err="1"/>
              <a:t>dt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dd</a:t>
            </a:r>
            <a:r>
              <a:rPr lang="en-US" dirty="0"/>
              <a:t>&gt;- black hot drink&lt;/</a:t>
            </a:r>
            <a:r>
              <a:rPr lang="en-US" dirty="0" err="1"/>
              <a:t>dd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&gt;Milk&lt;/</a:t>
            </a:r>
            <a:r>
              <a:rPr lang="en-US" dirty="0" err="1"/>
              <a:t>dt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dd</a:t>
            </a:r>
            <a:r>
              <a:rPr lang="en-US" dirty="0"/>
              <a:t>&gt;- white cold drink&lt;/</a:t>
            </a:r>
            <a:r>
              <a:rPr lang="en-US" dirty="0" err="1"/>
              <a:t>dd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&lt;/dl&gt;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the HTML code above looks in a browser: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Coffee </a:t>
            </a:r>
          </a:p>
          <a:p>
            <a:pPr lvl="1">
              <a:buNone/>
            </a:pPr>
            <a:r>
              <a:rPr lang="en-US" dirty="0"/>
              <a:t>	- black hot drink </a:t>
            </a:r>
          </a:p>
          <a:p>
            <a:pPr lvl="1">
              <a:buNone/>
            </a:pPr>
            <a:r>
              <a:rPr lang="en-US" dirty="0"/>
              <a:t>Milk </a:t>
            </a:r>
          </a:p>
          <a:p>
            <a:pPr lvl="1">
              <a:buNone/>
            </a:pPr>
            <a:r>
              <a:rPr lang="en-US" dirty="0"/>
              <a:t>	- white cold drink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Basic Notes - Useful Tips</a:t>
            </a:r>
          </a:p>
          <a:p>
            <a:endParaRPr lang="en-US" b="1" dirty="0"/>
          </a:p>
          <a:p>
            <a:r>
              <a:rPr lang="en-US" b="1" dirty="0"/>
              <a:t>Tip:</a:t>
            </a:r>
            <a:r>
              <a:rPr lang="en-US" dirty="0"/>
              <a:t> Inside a list item you can put text, line breaks, images, links, other lists,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More Examples</a:t>
            </a:r>
          </a:p>
          <a:p>
            <a:endParaRPr lang="en-US" b="1" dirty="0"/>
          </a:p>
          <a:p>
            <a:r>
              <a:rPr lang="en-US" dirty="0">
                <a:hlinkClick r:id="rId2" action="ppaction://hlinkfile"/>
              </a:rPr>
              <a:t>Different types of ordered lists</a:t>
            </a:r>
            <a:br>
              <a:rPr lang="en-US" dirty="0"/>
            </a:br>
            <a:r>
              <a:rPr lang="en-US" dirty="0"/>
              <a:t>Demonstrates different types of ordered lists.</a:t>
            </a:r>
          </a:p>
          <a:p>
            <a:endParaRPr lang="en-US" dirty="0"/>
          </a:p>
          <a:p>
            <a:r>
              <a:rPr lang="en-US" dirty="0">
                <a:hlinkClick r:id="rId3" action="ppaction://hlinkfile"/>
              </a:rPr>
              <a:t>Different types of unordered lists</a:t>
            </a:r>
            <a:br>
              <a:rPr lang="en-US" dirty="0"/>
            </a:br>
            <a:r>
              <a:rPr lang="en-US" dirty="0"/>
              <a:t>Demonstrates different types of unordered lists.</a:t>
            </a:r>
          </a:p>
          <a:p>
            <a:endParaRPr lang="en-US" dirty="0"/>
          </a:p>
          <a:p>
            <a:r>
              <a:rPr lang="en-US" dirty="0">
                <a:hlinkClick r:id="rId4" action="ppaction://hlinkfile"/>
              </a:rPr>
              <a:t>Nested list</a:t>
            </a:r>
            <a:br>
              <a:rPr lang="en-US" dirty="0"/>
            </a:br>
            <a:r>
              <a:rPr lang="en-US" dirty="0"/>
              <a:t>Demonstrates how you can nest lists.</a:t>
            </a:r>
          </a:p>
          <a:p>
            <a:endParaRPr lang="en-US" dirty="0"/>
          </a:p>
          <a:p>
            <a:r>
              <a:rPr lang="en-US" dirty="0">
                <a:hlinkClick r:id="rId5" action="ppaction://hlinkfile"/>
              </a:rPr>
              <a:t>Nested list 2</a:t>
            </a:r>
            <a:br>
              <a:rPr lang="en-US" dirty="0"/>
            </a:br>
            <a:r>
              <a:rPr lang="en-US" dirty="0"/>
              <a:t>Demonstrates a more complicated nested list.</a:t>
            </a:r>
          </a:p>
          <a:p>
            <a:endParaRPr lang="en-US" dirty="0"/>
          </a:p>
          <a:p>
            <a:r>
              <a:rPr lang="en-US" dirty="0">
                <a:hlinkClick r:id="rId6" action="ppaction://hlinkfile"/>
              </a:rPr>
              <a:t>Definition list</a:t>
            </a:r>
            <a:br>
              <a:rPr lang="en-US" dirty="0"/>
            </a:br>
            <a:r>
              <a:rPr lang="en-US" dirty="0"/>
              <a:t>Demonstrates a definition list.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HTML List Tags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885440"/>
          <a:ext cx="60960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ol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an ordered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ul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an unordered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li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list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&lt;dl&gt;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definition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an item in a definition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description of an item in a definition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HTML Forms are used to select different kinds of user input.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Examples:</a:t>
            </a:r>
          </a:p>
          <a:p>
            <a:pPr>
              <a:buNone/>
            </a:pPr>
            <a:endParaRPr lang="en-US" b="1" dirty="0"/>
          </a:p>
          <a:p>
            <a:r>
              <a:rPr lang="en-US" dirty="0">
                <a:hlinkClick r:id="rId2" action="ppaction://hlinkfile"/>
              </a:rPr>
              <a:t>Create text fields</a:t>
            </a:r>
            <a:br>
              <a:rPr lang="en-US" dirty="0"/>
            </a:br>
            <a:r>
              <a:rPr lang="en-US" dirty="0"/>
              <a:t>How to create text fields. The user can write text in a text field.</a:t>
            </a:r>
          </a:p>
          <a:p>
            <a:endParaRPr lang="en-US" dirty="0"/>
          </a:p>
          <a:p>
            <a:r>
              <a:rPr lang="en-US" dirty="0">
                <a:hlinkClick r:id="rId3" action="ppaction://hlinkfile"/>
              </a:rPr>
              <a:t>Create password field</a:t>
            </a:r>
            <a:br>
              <a:rPr lang="en-US" dirty="0"/>
            </a:br>
            <a:r>
              <a:rPr lang="en-US" dirty="0"/>
              <a:t>How to create a password field.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HTML Forms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HTML forms are used to pass data to a server.</a:t>
            </a:r>
          </a:p>
          <a:p>
            <a:endParaRPr lang="en-US" dirty="0"/>
          </a:p>
          <a:p>
            <a:r>
              <a:rPr lang="en-US" dirty="0"/>
              <a:t>A form can contain input elements like text fields, checkboxes, radio-buttons, submit buttons and more. </a:t>
            </a:r>
          </a:p>
          <a:p>
            <a:endParaRPr lang="en-US" dirty="0"/>
          </a:p>
          <a:p>
            <a:r>
              <a:rPr lang="en-US" dirty="0"/>
              <a:t>A form can also contain select lists,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fieldset</a:t>
            </a:r>
            <a:r>
              <a:rPr lang="en-US" dirty="0"/>
              <a:t>, legend, and label elements.</a:t>
            </a:r>
          </a:p>
          <a:p>
            <a:endParaRPr lang="en-US" dirty="0"/>
          </a:p>
          <a:p>
            <a:r>
              <a:rPr lang="en-US" dirty="0"/>
              <a:t>The &lt;form&gt; tag is used to create an HTML form:</a:t>
            </a:r>
          </a:p>
          <a:p>
            <a:endParaRPr lang="en-US" dirty="0"/>
          </a:p>
          <a:p>
            <a:pPr lvl="1">
              <a:buNone/>
            </a:pPr>
            <a:r>
              <a:rPr lang="en-US" dirty="0"/>
              <a:t>	&lt;form&gt;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i="1" dirty="0"/>
              <a:t>input elements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HTML Forms - The Input Element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The most important form element is the input element. </a:t>
            </a:r>
          </a:p>
          <a:p>
            <a:endParaRPr lang="en-US" dirty="0"/>
          </a:p>
          <a:p>
            <a:r>
              <a:rPr lang="en-US" dirty="0"/>
              <a:t>The input element is used to select user information.</a:t>
            </a:r>
          </a:p>
          <a:p>
            <a:endParaRPr lang="en-US" dirty="0"/>
          </a:p>
          <a:p>
            <a:r>
              <a:rPr lang="en-US" dirty="0"/>
              <a:t>An input element can vary in many ways, depending on the type attribute. </a:t>
            </a:r>
          </a:p>
          <a:p>
            <a:endParaRPr lang="en-US" dirty="0"/>
          </a:p>
          <a:p>
            <a:r>
              <a:rPr lang="en-US" dirty="0"/>
              <a:t>An input element can be of type text field, checkbox, password, radio button, submit button, and more.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Tables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hlinkClick r:id="rId2" action="ppaction://hlinkfile"/>
              </a:rPr>
              <a:t>Examples: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r>
              <a:rPr lang="en-US" dirty="0">
                <a:hlinkClick r:id="rId3" action="ppaction://hlinkfile"/>
              </a:rPr>
              <a:t>Tables</a:t>
            </a:r>
            <a:br>
              <a:rPr lang="en-US" dirty="0"/>
            </a:br>
            <a:r>
              <a:rPr lang="en-US" dirty="0"/>
              <a:t>How to create tables in an HTML document.</a:t>
            </a: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5" action="ppaction://hlinkfile"/>
              </a:rPr>
              <a:t>Table borders</a:t>
            </a:r>
            <a:br>
              <a:rPr lang="en-US" dirty="0"/>
            </a:br>
            <a:r>
              <a:rPr lang="en-US" dirty="0"/>
              <a:t>How to specify different table borders.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Text Fields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&lt;input type="text" /&gt; defines a one-line input field that a user can enter text into:</a:t>
            </a:r>
          </a:p>
          <a:p>
            <a:endParaRPr lang="en-US" dirty="0"/>
          </a:p>
          <a:p>
            <a:pPr lvl="2">
              <a:buNone/>
            </a:pPr>
            <a:r>
              <a:rPr lang="en-US" dirty="0"/>
              <a:t>	&lt;form&gt;</a:t>
            </a:r>
            <a:br>
              <a:rPr lang="en-US" dirty="0"/>
            </a:br>
            <a:r>
              <a:rPr lang="en-US" dirty="0"/>
              <a:t>First name: &lt;input type="text" name="</a:t>
            </a:r>
            <a:r>
              <a:rPr lang="en-US" dirty="0" err="1"/>
              <a:t>firstname</a:t>
            </a:r>
            <a:r>
              <a:rPr lang="en-US" dirty="0"/>
              <a:t>" /&gt;&lt;</a:t>
            </a:r>
            <a:r>
              <a:rPr lang="en-US" dirty="0" err="1"/>
              <a:t>br</a:t>
            </a:r>
            <a:r>
              <a:rPr lang="en-US" dirty="0"/>
              <a:t> /&gt;</a:t>
            </a:r>
            <a:br>
              <a:rPr lang="en-US" dirty="0"/>
            </a:br>
            <a:r>
              <a:rPr lang="en-US" dirty="0"/>
              <a:t>Last name: &lt;input type="text" name="</a:t>
            </a:r>
            <a:r>
              <a:rPr lang="en-US" dirty="0" err="1"/>
              <a:t>lastname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&lt;/form&gt;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the HTML code above looks in a </a:t>
            </a:r>
            <a:r>
              <a:rPr lang="en-US" dirty="0">
                <a:hlinkClick r:id="rId2" action="ppaction://hlinkfile"/>
              </a:rPr>
              <a:t>browser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Note:</a:t>
            </a:r>
            <a:r>
              <a:rPr lang="en-US" dirty="0"/>
              <a:t> </a:t>
            </a:r>
          </a:p>
          <a:p>
            <a:r>
              <a:rPr lang="en-US" dirty="0"/>
              <a:t>The form itself is not visible. </a:t>
            </a:r>
          </a:p>
          <a:p>
            <a:r>
              <a:rPr lang="en-US" dirty="0"/>
              <a:t>Also note that the default width of a text field is 20 characters. 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Password Field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&lt;input type="password" /&gt; defines a password field:</a:t>
            </a:r>
          </a:p>
          <a:p>
            <a:endParaRPr lang="en-US" dirty="0"/>
          </a:p>
          <a:p>
            <a:pPr lvl="1">
              <a:buNone/>
            </a:pPr>
            <a:r>
              <a:rPr lang="en-US" dirty="0"/>
              <a:t>	&lt;form&gt;</a:t>
            </a:r>
            <a:br>
              <a:rPr lang="en-US" dirty="0"/>
            </a:br>
            <a:r>
              <a:rPr lang="en-US" dirty="0"/>
              <a:t>Password: &lt;input type="password" name="</a:t>
            </a:r>
            <a:r>
              <a:rPr lang="en-US" dirty="0" err="1"/>
              <a:t>pwd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&lt;/form&gt;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the HTML code above looks in a </a:t>
            </a:r>
            <a:r>
              <a:rPr lang="en-US" dirty="0">
                <a:hlinkClick r:id="rId2" action="ppaction://hlinkfile"/>
              </a:rPr>
              <a:t>browser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Note:</a:t>
            </a:r>
            <a:r>
              <a:rPr lang="en-US" dirty="0"/>
              <a:t> </a:t>
            </a:r>
          </a:p>
          <a:p>
            <a:r>
              <a:rPr lang="en-US" dirty="0"/>
              <a:t>The characters in a password field are masked (shown as asterisks or circles). 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Radio Buttons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&lt;input type="radio" /&gt; defines a radio button. </a:t>
            </a:r>
          </a:p>
          <a:p>
            <a:endParaRPr lang="en-US" dirty="0"/>
          </a:p>
          <a:p>
            <a:r>
              <a:rPr lang="en-US" dirty="0"/>
              <a:t>Radio buttons let a user select ONLY ONE of a limited number of choices:</a:t>
            </a:r>
          </a:p>
          <a:p>
            <a:endParaRPr lang="en-US" dirty="0"/>
          </a:p>
          <a:p>
            <a:pPr lvl="1">
              <a:buNone/>
            </a:pPr>
            <a:r>
              <a:rPr lang="en-US" dirty="0"/>
              <a:t>	&lt;form&gt;</a:t>
            </a:r>
            <a:br>
              <a:rPr lang="en-US" dirty="0"/>
            </a:br>
            <a:r>
              <a:rPr lang="en-US" dirty="0"/>
              <a:t>&lt;input type="radio" name="sex" value="male" /&gt; Male&lt;</a:t>
            </a:r>
            <a:r>
              <a:rPr lang="en-US" dirty="0" err="1"/>
              <a:t>br</a:t>
            </a:r>
            <a:r>
              <a:rPr lang="en-US" dirty="0"/>
              <a:t> /&gt;</a:t>
            </a:r>
            <a:br>
              <a:rPr lang="en-US" dirty="0"/>
            </a:br>
            <a:r>
              <a:rPr lang="en-US" dirty="0"/>
              <a:t>&lt;input type="radio" name="sex" value="female" /&gt; Female</a:t>
            </a:r>
            <a:br>
              <a:rPr lang="en-US" dirty="0"/>
            </a:br>
            <a:r>
              <a:rPr lang="en-US" dirty="0"/>
              <a:t>&lt;/form&gt;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the HTML code above looks in a </a:t>
            </a:r>
            <a:r>
              <a:rPr lang="en-US" dirty="0">
                <a:hlinkClick r:id="rId2" action="ppaction://hlinkfile"/>
              </a:rPr>
              <a:t>browser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Checkboxes </a:t>
            </a:r>
          </a:p>
          <a:p>
            <a:endParaRPr lang="en-US" b="1" dirty="0"/>
          </a:p>
          <a:p>
            <a:r>
              <a:rPr lang="en-US" dirty="0"/>
              <a:t>&lt;input type="checkbox" /&gt; defines a checkbox. </a:t>
            </a:r>
          </a:p>
          <a:p>
            <a:endParaRPr lang="en-US" dirty="0"/>
          </a:p>
          <a:p>
            <a:r>
              <a:rPr lang="en-US" dirty="0"/>
              <a:t>Checkboxes let a user select ONE or MORE options of a limited number of choices.</a:t>
            </a:r>
          </a:p>
          <a:p>
            <a:endParaRPr lang="en-US" dirty="0"/>
          </a:p>
          <a:p>
            <a:pPr lvl="1">
              <a:buNone/>
            </a:pPr>
            <a:r>
              <a:rPr lang="en-US" dirty="0"/>
              <a:t>	&lt;form&gt;</a:t>
            </a:r>
            <a:br>
              <a:rPr lang="en-US" dirty="0"/>
            </a:br>
            <a:r>
              <a:rPr lang="en-US" dirty="0"/>
              <a:t>&lt;input type="checkbox" name="vehicle" value="Bike" /&gt; I have a bike&lt;</a:t>
            </a:r>
            <a:r>
              <a:rPr lang="en-US" dirty="0" err="1"/>
              <a:t>br</a:t>
            </a:r>
            <a:r>
              <a:rPr lang="en-US" dirty="0"/>
              <a:t> /&gt;</a:t>
            </a:r>
            <a:br>
              <a:rPr lang="en-US" dirty="0"/>
            </a:br>
            <a:r>
              <a:rPr lang="en-US" dirty="0"/>
              <a:t>&lt;input type="checkbox" name="vehicle" value="Car" /&gt; I have a car </a:t>
            </a:r>
            <a:br>
              <a:rPr lang="en-US" dirty="0"/>
            </a:br>
            <a:r>
              <a:rPr lang="en-US" dirty="0"/>
              <a:t>&lt;/form&gt;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the HTML code above looks in a </a:t>
            </a:r>
            <a:r>
              <a:rPr lang="en-US" dirty="0">
                <a:hlinkClick r:id="rId2" action="ppaction://hlinkfile"/>
              </a:rPr>
              <a:t>browser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Submit Button 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&lt;input type="submit" /&gt; defines a submit button.</a:t>
            </a:r>
          </a:p>
          <a:p>
            <a:endParaRPr lang="en-US" dirty="0"/>
          </a:p>
          <a:p>
            <a:r>
              <a:rPr lang="en-US" dirty="0"/>
              <a:t>A submit button is used to send form data to a server. </a:t>
            </a:r>
          </a:p>
          <a:p>
            <a:endParaRPr lang="en-US" dirty="0"/>
          </a:p>
          <a:p>
            <a:r>
              <a:rPr lang="en-US" dirty="0"/>
              <a:t>The data is sent to the page specified in the form's action attribute. </a:t>
            </a:r>
          </a:p>
          <a:p>
            <a:endParaRPr lang="en-US" dirty="0"/>
          </a:p>
          <a:p>
            <a:r>
              <a:rPr lang="en-US" dirty="0"/>
              <a:t>The file defined in the action attribute usually does something with the received input:</a:t>
            </a:r>
          </a:p>
          <a:p>
            <a:endParaRPr lang="en-US" dirty="0"/>
          </a:p>
          <a:p>
            <a:pPr lvl="1">
              <a:buNone/>
            </a:pPr>
            <a:r>
              <a:rPr lang="en-US" dirty="0"/>
              <a:t>	&lt;form name="input" action="html_form_action.asp" method="get"&gt;</a:t>
            </a:r>
            <a:br>
              <a:rPr lang="en-US" dirty="0"/>
            </a:br>
            <a:r>
              <a:rPr lang="en-US" dirty="0"/>
              <a:t>Username: &lt;input type="text" name="user" /&gt;</a:t>
            </a:r>
            <a:br>
              <a:rPr lang="en-US" dirty="0"/>
            </a:br>
            <a:r>
              <a:rPr lang="en-US" dirty="0"/>
              <a:t>&lt;input type="submit" value="Submit" /&gt;</a:t>
            </a:r>
            <a:br>
              <a:rPr lang="en-US" dirty="0"/>
            </a:br>
            <a:r>
              <a:rPr lang="en-US" dirty="0"/>
              <a:t>&lt;/form&gt;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the HTML code above looks in a </a:t>
            </a:r>
            <a:r>
              <a:rPr lang="en-US" dirty="0">
                <a:hlinkClick r:id="rId2" action="ppaction://hlinkfile"/>
              </a:rPr>
              <a:t>browser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More Input Examples</a:t>
            </a:r>
          </a:p>
          <a:p>
            <a:pPr>
              <a:buNone/>
            </a:pPr>
            <a:endParaRPr lang="en-US" b="1" dirty="0"/>
          </a:p>
          <a:p>
            <a:r>
              <a:rPr lang="en-US" dirty="0">
                <a:hlinkClick r:id="rId2" action="ppaction://hlinkfile"/>
              </a:rPr>
              <a:t>Radio buttons</a:t>
            </a:r>
            <a:br>
              <a:rPr lang="en-US" dirty="0"/>
            </a:br>
            <a:r>
              <a:rPr lang="en-US" dirty="0"/>
              <a:t>How to create radio buttons.</a:t>
            </a:r>
          </a:p>
          <a:p>
            <a:endParaRPr lang="en-US" dirty="0"/>
          </a:p>
          <a:p>
            <a:r>
              <a:rPr lang="en-US" dirty="0">
                <a:hlinkClick r:id="rId3" action="ppaction://hlinkfile"/>
              </a:rPr>
              <a:t>Checkboxes</a:t>
            </a:r>
            <a:br>
              <a:rPr lang="en-US" dirty="0"/>
            </a:br>
            <a:r>
              <a:rPr lang="en-US" dirty="0"/>
              <a:t>How to create checkboxes. A user can select or unselect a checkbox.</a:t>
            </a:r>
          </a:p>
          <a:p>
            <a:endParaRPr lang="en-US" dirty="0"/>
          </a:p>
          <a:p>
            <a:r>
              <a:rPr lang="en-US" dirty="0">
                <a:hlinkClick r:id="rId4" action="ppaction://hlinkfile"/>
              </a:rPr>
              <a:t>Simple drop-down list</a:t>
            </a:r>
            <a:br>
              <a:rPr lang="en-US" dirty="0"/>
            </a:br>
            <a:r>
              <a:rPr lang="en-US" dirty="0"/>
              <a:t>How to create a simple drop-down list.</a:t>
            </a:r>
          </a:p>
          <a:p>
            <a:endParaRPr lang="en-US" dirty="0"/>
          </a:p>
          <a:p>
            <a:r>
              <a:rPr lang="en-US" dirty="0">
                <a:hlinkClick r:id="rId5" action="ppaction://hlinkfile"/>
              </a:rPr>
              <a:t>Drop-down list with a pre-selected value</a:t>
            </a:r>
            <a:br>
              <a:rPr lang="en-US" dirty="0"/>
            </a:br>
            <a:r>
              <a:rPr lang="en-US" dirty="0"/>
              <a:t>How to create a drop-down list with a pre-selected value.</a:t>
            </a:r>
          </a:p>
          <a:p>
            <a:endParaRPr lang="en-US" dirty="0"/>
          </a:p>
          <a:p>
            <a:r>
              <a:rPr lang="en-US" dirty="0" err="1">
                <a:hlinkClick r:id="rId6" action="ppaction://hlinkfile"/>
              </a:rPr>
              <a:t>Textarea</a:t>
            </a:r>
            <a:br>
              <a:rPr lang="en-US" dirty="0"/>
            </a:br>
            <a:r>
              <a:rPr lang="en-US" dirty="0"/>
              <a:t>How to create a multi-line text input control. In a text-area the user can write an unlimited number of characters.</a:t>
            </a:r>
          </a:p>
          <a:p>
            <a:endParaRPr lang="en-US" dirty="0"/>
          </a:p>
          <a:p>
            <a:r>
              <a:rPr lang="en-US" dirty="0">
                <a:hlinkClick r:id="rId7" action="ppaction://hlinkfile"/>
              </a:rPr>
              <a:t>Create a button</a:t>
            </a:r>
            <a:br>
              <a:rPr lang="en-US" dirty="0"/>
            </a:br>
            <a:r>
              <a:rPr lang="en-US" dirty="0"/>
              <a:t>How to create a button.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Form Examples</a:t>
            </a:r>
          </a:p>
          <a:p>
            <a:pPr>
              <a:buNone/>
            </a:pPr>
            <a:endParaRPr lang="en-US" b="1" dirty="0"/>
          </a:p>
          <a:p>
            <a:r>
              <a:rPr lang="en-US" dirty="0" err="1">
                <a:hlinkClick r:id="rId2" action="ppaction://hlinkfile"/>
              </a:rPr>
              <a:t>Fieldset</a:t>
            </a:r>
            <a:r>
              <a:rPr lang="en-US" dirty="0">
                <a:hlinkClick r:id="rId2" action="ppaction://hlinkfile"/>
              </a:rPr>
              <a:t> around form-data</a:t>
            </a:r>
            <a:br>
              <a:rPr lang="en-US" dirty="0"/>
            </a:br>
            <a:r>
              <a:rPr lang="en-US" dirty="0"/>
              <a:t>How to create a border around elements in a form.</a:t>
            </a:r>
          </a:p>
          <a:p>
            <a:endParaRPr lang="en-US" dirty="0"/>
          </a:p>
          <a:p>
            <a:r>
              <a:rPr lang="en-US" dirty="0">
                <a:hlinkClick r:id="rId3" action="ppaction://hlinkfile"/>
              </a:rPr>
              <a:t>Form with text fields and a submit button</a:t>
            </a:r>
            <a:br>
              <a:rPr lang="en-US" dirty="0"/>
            </a:br>
            <a:r>
              <a:rPr lang="en-US" dirty="0"/>
              <a:t>How to create a form with two text fields and a submit button.</a:t>
            </a:r>
          </a:p>
          <a:p>
            <a:endParaRPr lang="en-US" dirty="0"/>
          </a:p>
          <a:p>
            <a:r>
              <a:rPr lang="en-US" dirty="0">
                <a:hlinkClick r:id="rId4" action="ppaction://hlinkfile"/>
              </a:rPr>
              <a:t>Form with checkboxes</a:t>
            </a:r>
            <a:br>
              <a:rPr lang="en-US" dirty="0"/>
            </a:br>
            <a:r>
              <a:rPr lang="en-US" dirty="0"/>
              <a:t>How to create a form with three checkboxes and a submit button.</a:t>
            </a:r>
          </a:p>
          <a:p>
            <a:endParaRPr lang="en-US" dirty="0"/>
          </a:p>
          <a:p>
            <a:r>
              <a:rPr lang="en-US" dirty="0">
                <a:hlinkClick r:id="rId5" action="ppaction://hlinkfile"/>
              </a:rPr>
              <a:t>Form with radio buttons</a:t>
            </a:r>
            <a:br>
              <a:rPr lang="en-US" dirty="0"/>
            </a:br>
            <a:r>
              <a:rPr lang="en-US" dirty="0"/>
              <a:t>How to create a form with two radio buttons, and a submit button.</a:t>
            </a:r>
          </a:p>
          <a:p>
            <a:endParaRPr lang="en-US" dirty="0"/>
          </a:p>
          <a:p>
            <a:r>
              <a:rPr lang="en-US" dirty="0">
                <a:hlinkClick r:id="rId6" action="ppaction://hlinkfile"/>
              </a:rPr>
              <a:t>Send e-mail from a form</a:t>
            </a:r>
            <a:br>
              <a:rPr lang="en-US" dirty="0"/>
            </a:br>
            <a:r>
              <a:rPr lang="en-US" dirty="0"/>
              <a:t>How to send e-mail from a form.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HTML Form Tags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7700" y="2550160"/>
          <a:ext cx="7848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&lt;form&gt;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an HTML form for user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&lt;input /&gt;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an input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textarea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multi-line text input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&lt;label&gt;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label for an input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fieldset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border around elements in a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&lt;legend&gt;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caption for a fieldset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&lt;select&gt;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select list (drop-down list)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optgroup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group of related options in a select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&lt;option&gt;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an option in a select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&lt;button&gt;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push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are used courtesy of </a:t>
            </a:r>
            <a:r>
              <a:rPr lang="en-US" dirty="0">
                <a:hlinkClick r:id="rId2"/>
              </a:rPr>
              <a:t>W3Schools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HTML Tables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Tables are defined with the &lt;table&gt; tag.</a:t>
            </a:r>
          </a:p>
          <a:p>
            <a:endParaRPr lang="en-US" dirty="0"/>
          </a:p>
          <a:p>
            <a:r>
              <a:rPr lang="en-US" dirty="0"/>
              <a:t>A table is divided into rows (with the &lt;</a:t>
            </a:r>
            <a:r>
              <a:rPr lang="en-US" dirty="0" err="1"/>
              <a:t>tr</a:t>
            </a:r>
            <a:r>
              <a:rPr lang="en-US" dirty="0"/>
              <a:t>&gt; tag), and each row is divided into data cells (with the &lt;td&gt; tag). td stands for "table data," and holds the content of a data cell. A &lt;td&gt; tag can contain text, links, images, lists, forms, other tables, etc.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Table Example</a:t>
            </a:r>
          </a:p>
          <a:p>
            <a:pPr lvl="1">
              <a:buNone/>
            </a:pPr>
            <a:r>
              <a:rPr lang="en-US" dirty="0"/>
              <a:t>	&lt;table border="1"&gt;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&lt;td&gt;row 1, cell 1&lt;/td&gt;</a:t>
            </a:r>
            <a:br>
              <a:rPr lang="en-US" dirty="0"/>
            </a:br>
            <a:r>
              <a:rPr lang="en-US" dirty="0"/>
              <a:t>&lt;td&gt;row 1, cell 2&lt;/td&gt;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&lt;td&gt;row 2, cell 1&lt;/td&gt;</a:t>
            </a:r>
            <a:br>
              <a:rPr lang="en-US" dirty="0"/>
            </a:br>
            <a:r>
              <a:rPr lang="en-US" dirty="0"/>
              <a:t>&lt;td&gt;row 2, cell 2&lt;/td&gt;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How the HTML code above looks in a </a:t>
            </a:r>
            <a:r>
              <a:rPr lang="en-US" dirty="0">
                <a:hlinkClick r:id="rId2" action="ppaction://hlinkfile"/>
              </a:rPr>
              <a:t>browser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HTML Tables and the Border Attribute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If you do not specify a border attribute, the table will be displayed without borders. Sometimes this can be useful, but most of the time, we want the borders to show. </a:t>
            </a:r>
          </a:p>
          <a:p>
            <a:endParaRPr lang="en-US" dirty="0"/>
          </a:p>
          <a:p>
            <a:r>
              <a:rPr lang="en-US" dirty="0"/>
              <a:t>To display a table with borders, specify the border attribute:</a:t>
            </a:r>
          </a:p>
          <a:p>
            <a:endParaRPr lang="en-US" dirty="0"/>
          </a:p>
          <a:p>
            <a:pPr lvl="1">
              <a:buNone/>
            </a:pPr>
            <a:r>
              <a:rPr lang="en-US" dirty="0"/>
              <a:t>	&lt;table border="1"&gt;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&lt;td&gt;Row 1, cell 1&lt;/td&gt;</a:t>
            </a:r>
            <a:br>
              <a:rPr lang="en-US" dirty="0"/>
            </a:br>
            <a:r>
              <a:rPr lang="en-US" dirty="0"/>
              <a:t>&lt;td&gt;Row 1, cell 2&lt;/td&gt;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How the HTML code above looks in a </a:t>
            </a:r>
            <a:r>
              <a:rPr lang="en-US" dirty="0">
                <a:hlinkClick r:id="rId2" action="ppaction://hlinkfile"/>
              </a:rPr>
              <a:t>browser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HTML Table Headers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Header information in a table are defined with the &lt;</a:t>
            </a:r>
            <a:r>
              <a:rPr lang="en-US" dirty="0" err="1"/>
              <a:t>th</a:t>
            </a:r>
            <a:r>
              <a:rPr lang="en-US" dirty="0"/>
              <a:t>&gt; tag.</a:t>
            </a:r>
          </a:p>
          <a:p>
            <a:endParaRPr lang="en-US" dirty="0"/>
          </a:p>
          <a:p>
            <a:r>
              <a:rPr lang="en-US" dirty="0"/>
              <a:t>The text in a </a:t>
            </a:r>
            <a:r>
              <a:rPr lang="en-US" dirty="0" err="1"/>
              <a:t>th</a:t>
            </a:r>
            <a:r>
              <a:rPr lang="en-US" dirty="0"/>
              <a:t> element will be bold and centered.</a:t>
            </a:r>
          </a:p>
          <a:p>
            <a:endParaRPr lang="en-US" dirty="0"/>
          </a:p>
          <a:p>
            <a:pPr lvl="1">
              <a:buNone/>
            </a:pPr>
            <a:r>
              <a:rPr lang="en-US" dirty="0"/>
              <a:t>	&lt;table border="1"&gt;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&gt;Header 1&lt;/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&gt;Header 2&lt;/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&lt;td&gt;row 1, cell 1&lt;/td&gt;</a:t>
            </a:r>
            <a:br>
              <a:rPr lang="en-US" dirty="0"/>
            </a:br>
            <a:r>
              <a:rPr lang="en-US" dirty="0"/>
              <a:t>&lt;td&gt;row 1, cell 2&lt;/td&gt;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&lt;td&gt;row 2, cell 1&lt;/td&gt;</a:t>
            </a:r>
            <a:br>
              <a:rPr lang="en-US" dirty="0"/>
            </a:br>
            <a:r>
              <a:rPr lang="en-US" dirty="0"/>
              <a:t>&lt;td&gt;row 2, cell 2&lt;/td&gt;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the HTML code above looks in a </a:t>
            </a:r>
            <a:r>
              <a:rPr lang="en-US" dirty="0">
                <a:hlinkClick r:id="rId2" action="ppaction://hlinkfile"/>
              </a:rPr>
              <a:t>browser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More Examples</a:t>
            </a:r>
          </a:p>
          <a:p>
            <a:pPr>
              <a:buNone/>
            </a:pPr>
            <a:endParaRPr lang="en-US" b="1" dirty="0"/>
          </a:p>
          <a:p>
            <a:r>
              <a:rPr lang="en-US" dirty="0">
                <a:hlinkClick r:id="rId2" action="ppaction://hlinkfile"/>
              </a:rPr>
              <a:t>Tables without borders</a:t>
            </a:r>
            <a:br>
              <a:rPr lang="en-US" dirty="0"/>
            </a:br>
            <a:r>
              <a:rPr lang="en-US" dirty="0"/>
              <a:t>How to create tables without borders.</a:t>
            </a:r>
          </a:p>
          <a:p>
            <a:endParaRPr lang="en-US" dirty="0"/>
          </a:p>
          <a:p>
            <a:r>
              <a:rPr lang="en-US" dirty="0">
                <a:hlinkClick r:id="rId3" action="ppaction://hlinkfile"/>
              </a:rPr>
              <a:t>Table headers</a:t>
            </a:r>
            <a:br>
              <a:rPr lang="en-US" dirty="0"/>
            </a:br>
            <a:r>
              <a:rPr lang="en-US" dirty="0"/>
              <a:t>How to create table headers.</a:t>
            </a:r>
          </a:p>
          <a:p>
            <a:endParaRPr lang="en-US" dirty="0"/>
          </a:p>
          <a:p>
            <a:r>
              <a:rPr lang="en-US" dirty="0">
                <a:hlinkClick r:id="rId4" action="ppaction://hlinkfile"/>
              </a:rPr>
              <a:t>Table with a caption</a:t>
            </a:r>
            <a:br>
              <a:rPr lang="en-US" dirty="0"/>
            </a:br>
            <a:r>
              <a:rPr lang="en-US" dirty="0"/>
              <a:t>How to add a caption to a table.</a:t>
            </a:r>
          </a:p>
          <a:p>
            <a:endParaRPr lang="en-US" dirty="0"/>
          </a:p>
          <a:p>
            <a:r>
              <a:rPr lang="en-US" dirty="0">
                <a:hlinkClick r:id="rId5" action="ppaction://hlinkfile"/>
              </a:rPr>
              <a:t>Table cells that span more than one row/column</a:t>
            </a:r>
            <a:br>
              <a:rPr lang="en-US" dirty="0"/>
            </a:br>
            <a:r>
              <a:rPr lang="en-US" dirty="0"/>
              <a:t>How to define table cells that span more than one row or one column.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Even More Examples</a:t>
            </a:r>
          </a:p>
          <a:p>
            <a:pPr>
              <a:buNone/>
            </a:pPr>
            <a:endParaRPr lang="en-US" b="1" dirty="0"/>
          </a:p>
          <a:p>
            <a:r>
              <a:rPr lang="en-US" dirty="0">
                <a:hlinkClick r:id="rId2" action="ppaction://hlinkfile"/>
              </a:rPr>
              <a:t>Tags inside a table</a:t>
            </a:r>
            <a:br>
              <a:rPr lang="en-US" dirty="0"/>
            </a:br>
            <a:r>
              <a:rPr lang="en-US" dirty="0"/>
              <a:t>How to display elements inside other elements.</a:t>
            </a:r>
          </a:p>
          <a:p>
            <a:endParaRPr lang="en-US" dirty="0"/>
          </a:p>
          <a:p>
            <a:r>
              <a:rPr lang="en-US" dirty="0">
                <a:hlinkClick r:id="rId3" action="ppaction://hlinkfile"/>
              </a:rPr>
              <a:t>Cell padding</a:t>
            </a:r>
            <a:br>
              <a:rPr lang="en-US" dirty="0"/>
            </a:br>
            <a:r>
              <a:rPr lang="en-US" dirty="0"/>
              <a:t>How to use </a:t>
            </a:r>
            <a:r>
              <a:rPr lang="en-US" dirty="0" err="1"/>
              <a:t>cellpadding</a:t>
            </a:r>
            <a:r>
              <a:rPr lang="en-US" dirty="0"/>
              <a:t> to create more white space between the cell content and its borders.</a:t>
            </a:r>
          </a:p>
          <a:p>
            <a:endParaRPr lang="en-US" dirty="0"/>
          </a:p>
          <a:p>
            <a:r>
              <a:rPr lang="en-US" dirty="0">
                <a:hlinkClick r:id="rId4" action="ppaction://hlinkfile"/>
              </a:rPr>
              <a:t>Cell spacing</a:t>
            </a:r>
            <a:br>
              <a:rPr lang="en-US" dirty="0"/>
            </a:br>
            <a:r>
              <a:rPr lang="en-US" dirty="0"/>
              <a:t>How to use </a:t>
            </a:r>
            <a:r>
              <a:rPr lang="en-US" dirty="0" err="1"/>
              <a:t>cellspacing</a:t>
            </a:r>
            <a:r>
              <a:rPr lang="en-US" dirty="0"/>
              <a:t> to increase the distance between the cells.</a:t>
            </a:r>
          </a:p>
          <a:p>
            <a:endParaRPr lang="en-US" dirty="0"/>
          </a:p>
          <a:p>
            <a:r>
              <a:rPr lang="en-US" dirty="0">
                <a:hlinkClick r:id="rId5" action="ppaction://hlinkfile"/>
              </a:rPr>
              <a:t>The frame attribute</a:t>
            </a:r>
            <a:br>
              <a:rPr lang="en-US" dirty="0"/>
            </a:br>
            <a:r>
              <a:rPr lang="en-US" dirty="0"/>
              <a:t>How to use the "frame" attribute to control the borders around the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HTML Table Tags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9100" y="2550160"/>
          <a:ext cx="8305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&lt;table&gt;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Defines a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th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a table header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tr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a table 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a table cell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&lt;caption&gt;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a table caption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colgroup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a group of columns in a table, for formatting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col</a:t>
                      </a:r>
                      <a:r>
                        <a:rPr lang="en-US" sz="1600" dirty="0"/>
                        <a:t> /&gt;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attribute values for one or more columns in a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thead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Groups the header content in a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tbody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Groups the body content in a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tfoot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Groups the footer content in a table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HTML Lists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An ordered list: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The first list item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The second list item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The third list item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An unordered list:</a:t>
            </a:r>
          </a:p>
          <a:p>
            <a:r>
              <a:rPr lang="en-US" dirty="0"/>
              <a:t>List item</a:t>
            </a:r>
          </a:p>
          <a:p>
            <a:r>
              <a:rPr lang="en-US" dirty="0"/>
              <a:t>List item</a:t>
            </a:r>
          </a:p>
          <a:p>
            <a:r>
              <a:rPr lang="en-US" dirty="0"/>
              <a:t>List item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219</TotalTime>
  <Words>1034</Words>
  <Application>Microsoft Office PowerPoint</Application>
  <PresentationFormat>On-screen Show (4:3)</PresentationFormat>
  <Paragraphs>322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Corbel</vt:lpstr>
      <vt:lpstr>Wingdings</vt:lpstr>
      <vt:lpstr>Wingdings 2</vt:lpstr>
      <vt:lpstr>Wingdings 3</vt:lpstr>
      <vt:lpstr>Module</vt:lpstr>
      <vt:lpstr>HTML Tables, Lists, Forms, Frames</vt:lpstr>
      <vt:lpstr>HTML Tables</vt:lpstr>
      <vt:lpstr>HTML Tables</vt:lpstr>
      <vt:lpstr>HTML Tables</vt:lpstr>
      <vt:lpstr>HTML Tables</vt:lpstr>
      <vt:lpstr>HTML Tables</vt:lpstr>
      <vt:lpstr>HTML Tables</vt:lpstr>
      <vt:lpstr>HTML Tables</vt:lpstr>
      <vt:lpstr>HTML Lists</vt:lpstr>
      <vt:lpstr>HTML Lists</vt:lpstr>
      <vt:lpstr>HTML Lists</vt:lpstr>
      <vt:lpstr>HTML Lists</vt:lpstr>
      <vt:lpstr>HTML Lists</vt:lpstr>
      <vt:lpstr>HTML Lists</vt:lpstr>
      <vt:lpstr>HTML Lists</vt:lpstr>
      <vt:lpstr>HTML Lists</vt:lpstr>
      <vt:lpstr>HTML Forms and Input</vt:lpstr>
      <vt:lpstr>HTML Forms and Input</vt:lpstr>
      <vt:lpstr>HTML Forms and Input</vt:lpstr>
      <vt:lpstr>HTML Forms and Input</vt:lpstr>
      <vt:lpstr>HTML Forms and Input</vt:lpstr>
      <vt:lpstr>HTML Forms and Input</vt:lpstr>
      <vt:lpstr>HTML Forms and Input</vt:lpstr>
      <vt:lpstr>HTML Forms and Input</vt:lpstr>
      <vt:lpstr>HTML Forms and Input</vt:lpstr>
      <vt:lpstr>HTML Forms and Input</vt:lpstr>
      <vt:lpstr>HTML Forms and Input</vt:lpstr>
      <vt:lpstr>credits</vt:lpstr>
    </vt:vector>
  </TitlesOfParts>
  <Company>Sacred Heart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</dc:creator>
  <cp:lastModifiedBy>Joshua Randall</cp:lastModifiedBy>
  <cp:revision>31</cp:revision>
  <dcterms:created xsi:type="dcterms:W3CDTF">2010-08-24T16:31:27Z</dcterms:created>
  <dcterms:modified xsi:type="dcterms:W3CDTF">2020-01-10T23:23:39Z</dcterms:modified>
</cp:coreProperties>
</file>