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4" r:id="rId9"/>
    <p:sldId id="265" r:id="rId10"/>
    <p:sldId id="262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A5E73-425F-41B4-8486-0DF5D2B0DEE0}" v="4929" dt="2021-11-30T04:45:27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77BA364-2E65-404D-8D60-CADE4FF799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B20866-DB97-41E3-8187-286BA438ED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D924E-19CD-4058-BDA9-4D6DF4F8DBAC}" type="datetimeFigureOut">
              <a:rPr lang="es-ES" smtClean="0"/>
              <a:t>09/12/2021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7359BF-FC56-4B6E-ABBB-5B1140C453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86209A-08E6-4A15-AAD7-2639AE6F1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EA5A0-F4D4-403C-BD2F-B6AC7217A9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0150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97EA5-6BC7-4A34-8F18-EFEDD45476C8}" type="datetimeFigureOut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8BFC8-D711-4794-A5C6-F6FA9117C4B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19924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8BFC8-D711-4794-A5C6-F6FA9117C4B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67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rtl="0"/>
            <a:fld id="{FA56B959-CD4B-490F-B04E-4883C7E1679B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003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A98746-8AB5-43E1-A814-2E7C663CD4BD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293755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BFA98746-8AB5-43E1-A814-2E7C663CD4BD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651473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BFA98746-8AB5-43E1-A814-2E7C663CD4BD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1813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BFA98746-8AB5-43E1-A814-2E7C663CD4BD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48301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A98746-8AB5-43E1-A814-2E7C663CD4BD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283797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A98746-8AB5-43E1-A814-2E7C663CD4BD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76282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A539BC-F7AB-4900-B88D-D155A24E8D34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2855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99D6D118-F5FE-4AC0-9CE2-D696CD09C489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4782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A98746-8AB5-43E1-A814-2E7C663CD4BD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91243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BFA98746-8AB5-43E1-A814-2E7C663CD4BD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96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A98746-8AB5-43E1-A814-2E7C663CD4BD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53352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5A67F2-8FBE-4BF6-A721-71B44C61F69C}" type="datetime1">
              <a:rPr lang="es-ES" noProof="0" smtClean="0"/>
              <a:pPr rtl="0"/>
              <a:t>08/12/2021</a:t>
            </a:fld>
            <a:r>
              <a:rPr lang="es-ES" noProof="0"/>
              <a:t>9/11/2014</a:t>
            </a:r>
            <a:fld id="{B61BEF0D-F0BB-DE4B-95CE-6DB70DBA9567}" type="datetimeFigureOut">
              <a:rPr lang="es-ES" noProof="0" smtClean="0"/>
              <a:pPr rtl="0"/>
              <a:t>08/12/2021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r>
              <a:rPr lang="es-ES" noProof="0"/>
              <a:t>‹n.º›</a:t>
            </a:r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7619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67B964-F9D2-4E49-B097-4883D088B82F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13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C9561CC-DD08-4D3E-8BA8-58059C22C95F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4224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7330A9-4463-4595-9ADF-618E813C2AEB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6684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A98746-8AB5-43E1-A814-2E7C663CD4BD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060295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A98746-8AB5-43E1-A814-2E7C663CD4BD}" type="datetime1">
              <a:rPr lang="es-ES" noProof="0" smtClean="0"/>
              <a:t>08/12/2021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32728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8071" y="1964266"/>
            <a:ext cx="6012054" cy="2911667"/>
          </a:xfrm>
        </p:spPr>
        <p:txBody>
          <a:bodyPr rtlCol="0">
            <a:normAutofit fontScale="90000"/>
          </a:bodyPr>
          <a:lstStyle/>
          <a:p>
            <a:r>
              <a:rPr lang="es-ES" b="1">
                <a:solidFill>
                  <a:schemeClr val="bg1"/>
                </a:solidFill>
                <a:cs typeface="Calibri Light"/>
              </a:rPr>
              <a:t>Sustentación para segundo corte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9A0FFA0-E02C-44EC-886E-0B0B0AA25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1" y="-5404"/>
            <a:ext cx="4856671" cy="68688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784444-8099-421C-AA45-945495C98234}"/>
              </a:ext>
            </a:extLst>
          </p:cNvPr>
          <p:cNvSpPr txBox="1"/>
          <p:nvPr/>
        </p:nvSpPr>
        <p:spPr>
          <a:xfrm>
            <a:off x="5385758" y="2107721"/>
            <a:ext cx="659633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Esta función era inicialmente la del recorrido en profundidad pero tuvimos que modificarla con el fin de que sirviera para obtener todos los posibles caminos desde el nodo inicial a los nodos hoja, para ello se creo la lista "T_paths" que es la encargada de ir </a:t>
            </a:r>
            <a:r>
              <a:rPr lang="en-US" sz="2400">
                <a:cs typeface="Calibri"/>
              </a:rPr>
              <a:t>guardando las rutas.</a:t>
            </a:r>
            <a:endParaRPr lang="en-US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76B22-DC36-44A5-BA39-A55816D5D7EA}"/>
              </a:ext>
            </a:extLst>
          </p:cNvPr>
          <p:cNvSpPr txBox="1"/>
          <p:nvPr/>
        </p:nvSpPr>
        <p:spPr>
          <a:xfrm>
            <a:off x="5384860" y="467803"/>
            <a:ext cx="35195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Función de los caminos: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638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4476B22-DC36-44A5-BA39-A55816D5D7EA}"/>
              </a:ext>
            </a:extLst>
          </p:cNvPr>
          <p:cNvSpPr txBox="1"/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>
                <a:latin typeface="+mj-lt"/>
                <a:ea typeface="+mj-ea"/>
                <a:cs typeface="+mj-cs"/>
              </a:rPr>
              <a:t>Función para los valores: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9564056-0EEA-498A-9AD2-35CA91680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7" r="32425" b="-1"/>
          <a:stretch/>
        </p:blipFill>
        <p:spPr>
          <a:xfrm>
            <a:off x="685800" y="2501159"/>
            <a:ext cx="4521200" cy="34109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784444-8099-421C-AA45-945495C98234}"/>
              </a:ext>
            </a:extLst>
          </p:cNvPr>
          <p:cNvSpPr txBox="1"/>
          <p:nvPr/>
        </p:nvSpPr>
        <p:spPr>
          <a:xfrm>
            <a:off x="5689600" y="2194560"/>
            <a:ext cx="5816600" cy="40241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Esta función es la encargada de asignar la ganancia de cada recorrido (la diferencia de puntos entre la jugada de los blancos y negros) y el valor total de cada recorrido (la suma de los puntos entre la jugada de los blancos y negros), este ultimo valor es necesario para los casos en los que se busque maximizar o minimizar la apuesta.</a:t>
            </a:r>
          </a:p>
        </p:txBody>
      </p:sp>
    </p:spTree>
    <p:extLst>
      <p:ext uri="{BB962C8B-B14F-4D97-AF65-F5344CB8AC3E}">
        <p14:creationId xmlns:p14="http://schemas.microsoft.com/office/powerpoint/2010/main" val="62523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B784444-8099-421C-AA45-945495C98234}"/>
              </a:ext>
            </a:extLst>
          </p:cNvPr>
          <p:cNvSpPr txBox="1"/>
          <p:nvPr/>
        </p:nvSpPr>
        <p:spPr>
          <a:xfrm>
            <a:off x="5385758" y="2107721"/>
            <a:ext cx="659633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Esta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función</a:t>
            </a:r>
            <a:r>
              <a:rPr lang="en-US" sz="2400" dirty="0">
                <a:cs typeface="Calibri"/>
              </a:rPr>
              <a:t> es la </a:t>
            </a:r>
            <a:r>
              <a:rPr lang="en-US" sz="2400" dirty="0" err="1">
                <a:cs typeface="Calibri"/>
              </a:rPr>
              <a:t>encargada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dejar</a:t>
            </a:r>
            <a:r>
              <a:rPr lang="en-US" sz="2400" dirty="0">
                <a:cs typeface="Calibri"/>
              </a:rPr>
              <a:t> los </a:t>
            </a:r>
            <a:r>
              <a:rPr lang="en-US" sz="2400" dirty="0" err="1">
                <a:cs typeface="Calibri"/>
              </a:rPr>
              <a:t>caminos</a:t>
            </a:r>
            <a:r>
              <a:rPr lang="en-US" sz="2400" dirty="0">
                <a:cs typeface="Calibri"/>
              </a:rPr>
              <a:t> con mayor </a:t>
            </a:r>
            <a:r>
              <a:rPr lang="en-US" sz="2400" dirty="0" err="1">
                <a:cs typeface="Calibri"/>
              </a:rPr>
              <a:t>ganacia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eliminando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aquellos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caminos</a:t>
            </a:r>
            <a:r>
              <a:rPr lang="en-US" sz="2400" dirty="0">
                <a:cs typeface="Calibri"/>
              </a:rPr>
              <a:t> que </a:t>
            </a:r>
            <a:r>
              <a:rPr lang="en-US" sz="2400" dirty="0" err="1">
                <a:cs typeface="Calibri"/>
              </a:rPr>
              <a:t>definitivamente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generarian</a:t>
            </a:r>
            <a:r>
              <a:rPr lang="en-US" sz="2400" dirty="0">
                <a:cs typeface="Calibri"/>
              </a:rPr>
              <a:t> una gran </a:t>
            </a:r>
            <a:r>
              <a:rPr lang="en-US" sz="2400" dirty="0" err="1">
                <a:cs typeface="Calibri"/>
              </a:rPr>
              <a:t>desventaja</a:t>
            </a:r>
            <a:r>
              <a:rPr lang="en-US" sz="2400" dirty="0">
                <a:cs typeface="Calibri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76B22-DC36-44A5-BA39-A55816D5D7EA}"/>
              </a:ext>
            </a:extLst>
          </p:cNvPr>
          <p:cNvSpPr txBox="1"/>
          <p:nvPr/>
        </p:nvSpPr>
        <p:spPr>
          <a:xfrm>
            <a:off x="5384860" y="467803"/>
            <a:ext cx="35195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Función para filtrar:</a:t>
            </a:r>
            <a:endParaRPr lang="en-US" sz="2400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BB02ACC-45EB-4A11-9914-1A6C4DECF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56" y="5751"/>
            <a:ext cx="4060126" cy="68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B784444-8099-421C-AA45-945495C98234}"/>
              </a:ext>
            </a:extLst>
          </p:cNvPr>
          <p:cNvSpPr txBox="1"/>
          <p:nvPr/>
        </p:nvSpPr>
        <p:spPr>
          <a:xfrm>
            <a:off x="7226060" y="1503872"/>
            <a:ext cx="46697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Aquí es donde tenemos nuestro grafo y hacemos el llamado a las </a:t>
            </a:r>
            <a:r>
              <a:rPr lang="en-US" sz="2400">
                <a:cs typeface="Calibri"/>
              </a:rPr>
              <a:t>funciones para poder hallar las jugadas más convenientes para nosotros.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76B22-DC36-44A5-BA39-A55816D5D7EA}"/>
              </a:ext>
            </a:extLst>
          </p:cNvPr>
          <p:cNvSpPr txBox="1"/>
          <p:nvPr/>
        </p:nvSpPr>
        <p:spPr>
          <a:xfrm>
            <a:off x="309653" y="324029"/>
            <a:ext cx="35195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Main:</a:t>
            </a:r>
            <a:endParaRPr lang="en-US" sz="2400" dirty="0">
              <a:cs typeface="Calibri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EFEAE70-6EBE-44B5-970B-F44A175B5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0" y="1010761"/>
            <a:ext cx="6768859" cy="52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0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5C3FD-2DBE-4DF0-AFC9-98529516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230756" cy="649357"/>
          </a:xfrm>
        </p:spPr>
        <p:txBody>
          <a:bodyPr>
            <a:normAutofit fontScale="90000"/>
          </a:bodyPr>
          <a:lstStyle/>
          <a:p>
            <a:r>
              <a:rPr lang="es-ES" dirty="0"/>
              <a:t>Prueba heurística: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AF9C91-D226-4FB5-8483-AA2E38B9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2" y="1403807"/>
            <a:ext cx="8838483" cy="50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2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DF4-94B4-4BC0-9D4C-0AA2E3EB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Grafo ejemplo </a:t>
            </a:r>
          </a:p>
        </p:txBody>
      </p:sp>
      <p:pic>
        <p:nvPicPr>
          <p:cNvPr id="7" name="Picture 7" descr="Shape&#10;&#10;Description automatically generated">
            <a:extLst>
              <a:ext uri="{FF2B5EF4-FFF2-40B4-BE49-F238E27FC236}">
                <a16:creationId xmlns:a16="http://schemas.microsoft.com/office/drawing/2014/main" id="{53F41B7C-611F-4347-BF68-9AFF7849B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-1" b="64"/>
          <a:stretch/>
        </p:blipFill>
        <p:spPr>
          <a:xfrm>
            <a:off x="5225915" y="746126"/>
            <a:ext cx="6027068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2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176F-DA8A-470D-B8A4-3D4BA7F1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Recorrido</a:t>
            </a:r>
            <a:r>
              <a:rPr lang="en-US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profundidad</a:t>
            </a:r>
            <a:r>
              <a:rPr lang="en-US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1AF22-6AD0-4447-92F0-78D11133A549}"/>
              </a:ext>
            </a:extLst>
          </p:cNvPr>
          <p:cNvSpPr txBox="1"/>
          <p:nvPr/>
        </p:nvSpPr>
        <p:spPr>
          <a:xfrm>
            <a:off x="619760" y="2194560"/>
            <a:ext cx="6832600" cy="40241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Comenzamos</a:t>
            </a:r>
            <a:r>
              <a:rPr lang="en-US" sz="2000" dirty="0"/>
              <a:t> con una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recorrido</a:t>
            </a:r>
            <a:r>
              <a:rPr lang="en-US" sz="2000" dirty="0"/>
              <a:t> y una pila. Le </a:t>
            </a:r>
            <a:r>
              <a:rPr lang="en-US" sz="2000" dirty="0" err="1"/>
              <a:t>entregamos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grafo</a:t>
            </a:r>
            <a:r>
              <a:rPr lang="en-US" sz="2000" dirty="0"/>
              <a:t> y el </a:t>
            </a:r>
            <a:r>
              <a:rPr lang="en-US" sz="2000" dirty="0" err="1"/>
              <a:t>nodo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. </a:t>
            </a:r>
            <a:r>
              <a:rPr lang="en-US" sz="2000" dirty="0" err="1"/>
              <a:t>En</a:t>
            </a:r>
            <a:r>
              <a:rPr lang="en-US" sz="2000" dirty="0"/>
              <a:t> el while </a:t>
            </a:r>
            <a:r>
              <a:rPr lang="en-US" sz="2000" dirty="0" err="1"/>
              <a:t>vamos</a:t>
            </a:r>
            <a:r>
              <a:rPr lang="en-US" sz="2000" dirty="0"/>
              <a:t> </a:t>
            </a:r>
            <a:r>
              <a:rPr lang="en-US" sz="2000" dirty="0" err="1"/>
              <a:t>poniendo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nodo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lista</a:t>
            </a:r>
            <a:r>
              <a:rPr lang="en-US" sz="2000" dirty="0"/>
              <a:t> y </a:t>
            </a:r>
            <a:r>
              <a:rPr lang="en-US" sz="2000" dirty="0" err="1"/>
              <a:t>en</a:t>
            </a:r>
            <a:r>
              <a:rPr lang="en-US" sz="2000" dirty="0"/>
              <a:t> el for </a:t>
            </a:r>
            <a:r>
              <a:rPr lang="en-US" sz="2000" dirty="0" err="1"/>
              <a:t>poniendo</a:t>
            </a:r>
            <a:r>
              <a:rPr lang="en-US" sz="2000" dirty="0"/>
              <a:t> los </a:t>
            </a:r>
            <a:r>
              <a:rPr lang="en-US" sz="2000" dirty="0" err="1"/>
              <a:t>hijos</a:t>
            </a:r>
            <a:r>
              <a:rPr lang="en-US" sz="2000" dirty="0"/>
              <a:t>. Este </a:t>
            </a:r>
            <a:r>
              <a:rPr lang="en-US" sz="2000" dirty="0" err="1"/>
              <a:t>ciclo</a:t>
            </a:r>
            <a:r>
              <a:rPr lang="en-US" sz="2000" dirty="0"/>
              <a:t> </a:t>
            </a:r>
            <a:r>
              <a:rPr lang="en-US" sz="2000" dirty="0" err="1"/>
              <a:t>termia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la pila </a:t>
            </a:r>
            <a:r>
              <a:rPr lang="en-US" sz="2000" dirty="0" err="1"/>
              <a:t>queda</a:t>
            </a:r>
            <a:r>
              <a:rPr lang="en-US" sz="2000" dirty="0"/>
              <a:t> </a:t>
            </a:r>
            <a:r>
              <a:rPr lang="en-US" sz="2000" dirty="0" err="1"/>
              <a:t>vacia</a:t>
            </a:r>
            <a:r>
              <a:rPr lang="en-US" sz="2000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7AFB53-A501-4B10-A16A-3DE38D3F2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" r="3977"/>
          <a:stretch/>
        </p:blipFill>
        <p:spPr>
          <a:xfrm>
            <a:off x="7861238" y="786407"/>
            <a:ext cx="3644962" cy="5391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7E7733-2943-4993-86BD-2C751CE13E06}"/>
              </a:ext>
            </a:extLst>
          </p:cNvPr>
          <p:cNvSpPr txBox="1"/>
          <p:nvPr/>
        </p:nvSpPr>
        <p:spPr>
          <a:xfrm>
            <a:off x="4955458" y="2251587"/>
            <a:ext cx="6593075" cy="39722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74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5E94-6E3F-4AD9-8761-7FEDA34C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367" y="336430"/>
            <a:ext cx="6019501" cy="809286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Busqueda en profundidad: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29D5CA-BE3D-4EF4-A4D5-372BF407E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3230"/>
            <a:ext cx="5086709" cy="6864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DB25A8-20ED-4FF6-8A14-59F93C67B9C3}"/>
              </a:ext>
            </a:extLst>
          </p:cNvPr>
          <p:cNvSpPr txBox="1"/>
          <p:nvPr/>
        </p:nvSpPr>
        <p:spPr>
          <a:xfrm>
            <a:off x="6090249" y="1719532"/>
            <a:ext cx="5287992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Para éste </a:t>
            </a:r>
            <a:r>
              <a:rPr lang="en-US" sz="2400" dirty="0" err="1">
                <a:cs typeface="Calibri"/>
              </a:rPr>
              <a:t>caso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debemos</a:t>
            </a:r>
            <a:r>
              <a:rPr lang="en-US" sz="2400" dirty="0">
                <a:cs typeface="Calibri"/>
              </a:rPr>
              <a:t> recorrer los </a:t>
            </a:r>
            <a:r>
              <a:rPr lang="en-US" sz="2400" dirty="0" err="1">
                <a:cs typeface="Calibri"/>
              </a:rPr>
              <a:t>nodos</a:t>
            </a:r>
            <a:r>
              <a:rPr lang="en-US" sz="2400" dirty="0">
                <a:cs typeface="Calibri"/>
              </a:rPr>
              <a:t> y hallar uno en específico. Se implementó en el while una segunda condicion donde "s" debe ser diferente al nodo que buscamos, puesto que </a:t>
            </a:r>
            <a:r>
              <a:rPr lang="en-US" sz="2400" dirty="0" err="1">
                <a:cs typeface="Calibri"/>
              </a:rPr>
              <a:t>si</a:t>
            </a:r>
            <a:r>
              <a:rPr lang="en-US" sz="2400" dirty="0">
                <a:cs typeface="Calibri"/>
              </a:rPr>
              <a:t> es igual quiere decir que lo hemos encontrado y por ende se termina el ciclo e </a:t>
            </a:r>
            <a:r>
              <a:rPr lang="en-US" sz="2400" dirty="0" err="1">
                <a:cs typeface="Calibri"/>
              </a:rPr>
              <a:t>imprimimos</a:t>
            </a:r>
            <a:r>
              <a:rPr lang="en-US" sz="2400" dirty="0">
                <a:cs typeface="Calibri"/>
              </a:rPr>
              <a:t> la </a:t>
            </a:r>
            <a:r>
              <a:rPr lang="en-US" sz="2400" dirty="0" err="1">
                <a:cs typeface="Calibri"/>
              </a:rPr>
              <a:t>ruta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nodos</a:t>
            </a:r>
            <a:r>
              <a:rPr lang="en-US" sz="2400" dirty="0">
                <a:cs typeface="Calibri"/>
              </a:rPr>
              <a:t> que </a:t>
            </a:r>
            <a:r>
              <a:rPr lang="en-US" sz="2400" dirty="0" err="1">
                <a:cs typeface="Calibri"/>
              </a:rPr>
              <a:t>recorrimos</a:t>
            </a:r>
            <a:r>
              <a:rPr lang="en-US" sz="2400" dirty="0">
                <a:cs typeface="Calibri"/>
              </a:rPr>
              <a:t> hasta </a:t>
            </a:r>
            <a:r>
              <a:rPr lang="en-US" sz="2400" dirty="0" err="1">
                <a:cs typeface="Calibri"/>
              </a:rPr>
              <a:t>llegar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alli</a:t>
            </a:r>
            <a:r>
              <a:rPr lang="en-US" sz="24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65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E8FE-3E3F-4BCD-9DF0-8D1BF275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99" y="365185"/>
            <a:ext cx="4998709" cy="838041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Pruebas profundidad: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E2CD6-263F-41F3-909B-BFC175EAB7A8}"/>
              </a:ext>
            </a:extLst>
          </p:cNvPr>
          <p:cNvSpPr txBox="1"/>
          <p:nvPr/>
        </p:nvSpPr>
        <p:spPr>
          <a:xfrm>
            <a:off x="583720" y="1259457"/>
            <a:ext cx="14061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Recorrido: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0E45E3D-6988-4CC2-9246-38CA09FA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1" y="1711074"/>
            <a:ext cx="10535727" cy="1825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63EFBB-8118-4C8A-BD46-DC4710138807}"/>
              </a:ext>
            </a:extLst>
          </p:cNvPr>
          <p:cNvSpPr txBox="1"/>
          <p:nvPr/>
        </p:nvSpPr>
        <p:spPr>
          <a:xfrm>
            <a:off x="482181" y="3645200"/>
            <a:ext cx="16116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/>
              <a:t>Busqueda</a:t>
            </a:r>
            <a:r>
              <a:rPr lang="en-US" sz="2000" dirty="0"/>
              <a:t>: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29C03DD-7E11-4D7E-A49D-3F1B16B3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1" y="4329162"/>
            <a:ext cx="10578857" cy="18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5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5E94-6E3F-4AD9-8761-7FEDA34C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367" y="336430"/>
            <a:ext cx="6019501" cy="809286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Recorrido en amplitud: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B25A8-20ED-4FF6-8A14-59F93C67B9C3}"/>
              </a:ext>
            </a:extLst>
          </p:cNvPr>
          <p:cNvSpPr txBox="1"/>
          <p:nvPr/>
        </p:nvSpPr>
        <p:spPr>
          <a:xfrm>
            <a:off x="5658929" y="1805797"/>
            <a:ext cx="571931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La diferencia frente al código del recorrdio en profundidad se basa en que en lugar de ir eliminando el último elemento de la pila, tomamos el primero, ésto para recorrer los </a:t>
            </a:r>
            <a:r>
              <a:rPr lang="en-US" sz="2400">
                <a:cs typeface="Calibri"/>
              </a:rPr>
              <a:t>nodos en orden (basicamente se recorren en filas).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E9A8F18-5974-4FE0-BE01-27513982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5" y="-380"/>
            <a:ext cx="4597879" cy="685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8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5E94-6E3F-4AD9-8761-7FEDA34C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367" y="336430"/>
            <a:ext cx="6019501" cy="809286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Busqueda en amplitud: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B25A8-20ED-4FF6-8A14-59F93C67B9C3}"/>
              </a:ext>
            </a:extLst>
          </p:cNvPr>
          <p:cNvSpPr txBox="1"/>
          <p:nvPr/>
        </p:nvSpPr>
        <p:spPr>
          <a:xfrm>
            <a:off x="5658929" y="1805797"/>
            <a:ext cx="571931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En este caso, seguimos la misma lógica que en el código de busqueda en profundidad (implementamos la nueva </a:t>
            </a:r>
            <a:r>
              <a:rPr lang="en-US" sz="2400">
                <a:cs typeface="Calibri"/>
              </a:rPr>
              <a:t>condicion en el while) y con ésto nos aseguramos de parar al encontrar el nodo que solicitamos buscar.</a:t>
            </a:r>
            <a:endParaRPr lang="en-US" sz="2400" dirty="0">
              <a:cs typeface="Calibri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7245FDA8-8389-4A99-8396-599F25BEA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2625"/>
            <a:ext cx="4784784" cy="68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9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E8FE-3E3F-4BCD-9DF0-8D1BF275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99" y="365185"/>
            <a:ext cx="4998709" cy="838041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Pruebas amplitud: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E2CD6-263F-41F3-909B-BFC175EAB7A8}"/>
              </a:ext>
            </a:extLst>
          </p:cNvPr>
          <p:cNvSpPr txBox="1"/>
          <p:nvPr/>
        </p:nvSpPr>
        <p:spPr>
          <a:xfrm>
            <a:off x="439945" y="1216325"/>
            <a:ext cx="17996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/>
              <a:t>Recorrido</a:t>
            </a:r>
            <a:r>
              <a:rPr lang="en-US" sz="20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3EFBB-8118-4C8A-BD46-DC4710138807}"/>
              </a:ext>
            </a:extLst>
          </p:cNvPr>
          <p:cNvSpPr txBox="1"/>
          <p:nvPr/>
        </p:nvSpPr>
        <p:spPr>
          <a:xfrm>
            <a:off x="482181" y="3731464"/>
            <a:ext cx="17574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/>
              <a:t>Busqueda</a:t>
            </a:r>
            <a:r>
              <a:rPr lang="en-US" sz="2000" dirty="0"/>
              <a:t>:</a:t>
            </a:r>
          </a:p>
        </p:txBody>
      </p:sp>
      <p:pic>
        <p:nvPicPr>
          <p:cNvPr id="3" name="Picture 7" descr="Text&#10;&#10;Description automatically generated">
            <a:extLst>
              <a:ext uri="{FF2B5EF4-FFF2-40B4-BE49-F238E27FC236}">
                <a16:creationId xmlns:a16="http://schemas.microsoft.com/office/drawing/2014/main" id="{D4BDEA93-A5BF-4C6D-AB0E-97DB19C0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9" y="1768481"/>
            <a:ext cx="10578860" cy="1825791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F800C7D-A2CD-4AC0-95BC-ACC0E27C4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79" y="4393937"/>
            <a:ext cx="10521350" cy="18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0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ED45-4F42-4F44-8615-DB70E056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574" y="4592129"/>
            <a:ext cx="2985880" cy="85241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NodoS</a:t>
            </a:r>
            <a:r>
              <a:rPr lang="en-US" dirty="0">
                <a:cs typeface="Calibri Light"/>
              </a:rPr>
              <a:t> para la </a:t>
            </a:r>
            <a:r>
              <a:rPr lang="en-US" dirty="0" err="1">
                <a:cs typeface="Calibri Light"/>
              </a:rPr>
              <a:t>heurística</a:t>
            </a:r>
            <a:r>
              <a:rPr lang="en-US" dirty="0">
                <a:cs typeface="Calibri Light"/>
              </a:rPr>
              <a:t>:</a:t>
            </a:r>
            <a:endParaRPr lang="en-US" dirty="0"/>
          </a:p>
        </p:txBody>
      </p:sp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356473CB-57A2-48FC-AC77-62E3AEEA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751" y="597"/>
            <a:ext cx="7502104" cy="689993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9F0D5E4-DC58-4B53-83CA-A85D77A215DA}"/>
              </a:ext>
            </a:extLst>
          </p:cNvPr>
          <p:cNvSpPr txBox="1"/>
          <p:nvPr/>
        </p:nvSpPr>
        <p:spPr>
          <a:xfrm>
            <a:off x="4108174" y="3535016"/>
            <a:ext cx="51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s-CO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7827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830</TotalTime>
  <Words>423</Words>
  <Application>Microsoft Office PowerPoint</Application>
  <PresentationFormat>Panorámica</PresentationFormat>
  <Paragraphs>29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Estela de condensación</vt:lpstr>
      <vt:lpstr>Sustentación para segundo corte</vt:lpstr>
      <vt:lpstr>Grafo ejemplo </vt:lpstr>
      <vt:lpstr>Recorrido en profundidad:</vt:lpstr>
      <vt:lpstr>Busqueda en profundidad:</vt:lpstr>
      <vt:lpstr>Pruebas profundidad:</vt:lpstr>
      <vt:lpstr>Recorrido en amplitud:</vt:lpstr>
      <vt:lpstr>Busqueda en amplitud:</vt:lpstr>
      <vt:lpstr>Pruebas amplitud:</vt:lpstr>
      <vt:lpstr>NodoS para la heurística:</vt:lpstr>
      <vt:lpstr>Presentación de PowerPoint</vt:lpstr>
      <vt:lpstr>Presentación de PowerPoint</vt:lpstr>
      <vt:lpstr>Presentación de PowerPoint</vt:lpstr>
      <vt:lpstr>Presentación de PowerPoint</vt:lpstr>
      <vt:lpstr>Prueba heurística: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Sustentación para segundo corte</dc:title>
  <dc:creator>brandon avila vargas</dc:creator>
  <cp:lastModifiedBy>brandon avila vargas</cp:lastModifiedBy>
  <cp:revision>2</cp:revision>
  <dcterms:created xsi:type="dcterms:W3CDTF">2021-11-30T15:12:16Z</dcterms:created>
  <dcterms:modified xsi:type="dcterms:W3CDTF">2021-12-09T15:12:48Z</dcterms:modified>
</cp:coreProperties>
</file>