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5EB6C-A765-41C4-8094-29B2C2C7AAAF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A7F9B-A434-4355-A977-6A8FD24264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790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C39A3-6AC2-4C38-8E26-E4394B4F521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89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6AD9-4C3C-45AD-A63E-9E08644B338A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9EE8-0620-4031-8BDD-C243D8FC4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58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6AD9-4C3C-45AD-A63E-9E08644B338A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9EE8-0620-4031-8BDD-C243D8FC4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17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6AD9-4C3C-45AD-A63E-9E08644B338A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9EE8-0620-4031-8BDD-C243D8FC4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0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6AD9-4C3C-45AD-A63E-9E08644B338A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9EE8-0620-4031-8BDD-C243D8FC4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88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6AD9-4C3C-45AD-A63E-9E08644B338A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9EE8-0620-4031-8BDD-C243D8FC4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33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6AD9-4C3C-45AD-A63E-9E08644B338A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9EE8-0620-4031-8BDD-C243D8FC4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35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6AD9-4C3C-45AD-A63E-9E08644B338A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9EE8-0620-4031-8BDD-C243D8FC4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33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6AD9-4C3C-45AD-A63E-9E08644B338A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9EE8-0620-4031-8BDD-C243D8FC4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53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6AD9-4C3C-45AD-A63E-9E08644B338A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9EE8-0620-4031-8BDD-C243D8FC4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33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6AD9-4C3C-45AD-A63E-9E08644B338A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9EE8-0620-4031-8BDD-C243D8FC4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46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6AD9-4C3C-45AD-A63E-9E08644B338A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9EE8-0620-4031-8BDD-C243D8FC4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37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76AD9-4C3C-45AD-A63E-9E08644B338A}" type="datetimeFigureOut">
              <a:rPr lang="zh-TW" altLang="en-US" smtClean="0"/>
              <a:t>2017/12/11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99EE8-0620-4031-8BDD-C243D8FC4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71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78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地圖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課程網頁上會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提供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的地圖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其中每個點用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Ｏ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表示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起點用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”S”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表示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終點用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”D”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表示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每個邊用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“ -”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”|”(“-”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代表水平邊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,”|”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代表垂直邊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表示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例如給一個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的地圖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console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的表示為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S-O-O</a:t>
            </a: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| | |</a:t>
            </a: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O-O-O</a:t>
            </a: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| | |</a:t>
            </a: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O-O-D</a:t>
            </a:r>
          </a:p>
          <a:p>
            <a:pPr lvl="1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293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走過的點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採用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”@”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表示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S-O-O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| | |</a:t>
            </a: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@-@-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@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| | |</a:t>
            </a: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O-O-D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求出最佳路徑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路徑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127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在每個十字路口加入紅綠燈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找出最佳解</a:t>
            </a:r>
            <a:endParaRPr lang="en-US" altLang="zh-TW" sz="6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335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紅綠燈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每個紅綠燈有兩個狀態</a:t>
            </a:r>
            <a:r>
              <a:rPr lang="en-US" altLang="zh-TW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綠燈與紅燈</a:t>
            </a:r>
          </a:p>
        </p:txBody>
      </p:sp>
      <p:sp>
        <p:nvSpPr>
          <p:cNvPr id="7" name="橢圓 6"/>
          <p:cNvSpPr/>
          <p:nvPr/>
        </p:nvSpPr>
        <p:spPr>
          <a:xfrm>
            <a:off x="2822336" y="4708205"/>
            <a:ext cx="276046" cy="276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7" idx="6"/>
            <a:endCxn id="10" idx="2"/>
          </p:cNvCxnSpPr>
          <p:nvPr/>
        </p:nvCxnSpPr>
        <p:spPr>
          <a:xfrm>
            <a:off x="3098382" y="4846228"/>
            <a:ext cx="10092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4107672" y="4708205"/>
            <a:ext cx="276046" cy="2760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5349877" y="4708205"/>
            <a:ext cx="276046" cy="276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383719" y="4846228"/>
            <a:ext cx="992037" cy="25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4226284" y="4984252"/>
            <a:ext cx="8628" cy="812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4234913" y="3896873"/>
            <a:ext cx="4313" cy="811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4068853" y="5856424"/>
            <a:ext cx="276046" cy="276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4107672" y="3585866"/>
            <a:ext cx="276046" cy="276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6271045" y="4697315"/>
            <a:ext cx="276046" cy="276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24" idx="6"/>
          </p:cNvCxnSpPr>
          <p:nvPr/>
        </p:nvCxnSpPr>
        <p:spPr>
          <a:xfrm flipV="1">
            <a:off x="6547092" y="4809460"/>
            <a:ext cx="992037" cy="25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7556381" y="4697315"/>
            <a:ext cx="276046" cy="2760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798586" y="4697315"/>
            <a:ext cx="276046" cy="276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517562" y="5845534"/>
            <a:ext cx="276046" cy="276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7556381" y="3574976"/>
            <a:ext cx="276046" cy="276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r="33867" b="20942"/>
          <a:stretch/>
        </p:blipFill>
        <p:spPr>
          <a:xfrm>
            <a:off x="3816377" y="4120689"/>
            <a:ext cx="267237" cy="643589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44" b="20916"/>
          <a:stretch/>
        </p:blipFill>
        <p:spPr>
          <a:xfrm>
            <a:off x="7160810" y="4031042"/>
            <a:ext cx="286779" cy="710950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>
            <a:off x="6789536" y="4861216"/>
            <a:ext cx="5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wait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1712845" y="5096397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綠燈可以直行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左右轉</a:t>
            </a: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不是只能直走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768546" y="517542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紅燈不能移動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等到綠燈才能移動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176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橢圓 62"/>
          <p:cNvSpPr/>
          <p:nvPr/>
        </p:nvSpPr>
        <p:spPr>
          <a:xfrm>
            <a:off x="3721760" y="698600"/>
            <a:ext cx="771423" cy="729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</a:t>
            </a:r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64" name="直線單箭頭接點 63"/>
          <p:cNvCxnSpPr>
            <a:endCxn id="63" idx="2"/>
          </p:cNvCxnSpPr>
          <p:nvPr/>
        </p:nvCxnSpPr>
        <p:spPr>
          <a:xfrm>
            <a:off x="2570781" y="1045926"/>
            <a:ext cx="1150978" cy="17256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4493182" y="1063183"/>
            <a:ext cx="1150978" cy="720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5660042" y="698600"/>
            <a:ext cx="771423" cy="729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7" name="橢圓 66"/>
          <p:cNvSpPr/>
          <p:nvPr/>
        </p:nvSpPr>
        <p:spPr>
          <a:xfrm>
            <a:off x="1829855" y="2254570"/>
            <a:ext cx="771423" cy="72916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點</a:t>
            </a:r>
            <a:r>
              <a:rPr lang="en-US" altLang="zh-TW" dirty="0">
                <a:latin typeface="+mn-ea"/>
              </a:rPr>
              <a:t>4</a:t>
            </a:r>
            <a:endParaRPr lang="zh-TW" altLang="en-US" dirty="0">
              <a:latin typeface="+mn-ea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H="1">
            <a:off x="2215566" y="1406144"/>
            <a:ext cx="3" cy="84842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2601277" y="2611946"/>
            <a:ext cx="1150978" cy="720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橢圓 69"/>
          <p:cNvSpPr/>
          <p:nvPr/>
        </p:nvSpPr>
        <p:spPr>
          <a:xfrm>
            <a:off x="3721759" y="2293206"/>
            <a:ext cx="771423" cy="729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</a:t>
            </a:r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74" name="直線單箭頭接點 73"/>
          <p:cNvCxnSpPr/>
          <p:nvPr/>
        </p:nvCxnSpPr>
        <p:spPr>
          <a:xfrm>
            <a:off x="4510156" y="2628961"/>
            <a:ext cx="1150978" cy="720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橢圓 76"/>
          <p:cNvSpPr/>
          <p:nvPr/>
        </p:nvSpPr>
        <p:spPr>
          <a:xfrm>
            <a:off x="5696956" y="2344251"/>
            <a:ext cx="771423" cy="7291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點</a:t>
            </a: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8" name="直線單箭頭接點 77"/>
          <p:cNvCxnSpPr/>
          <p:nvPr/>
        </p:nvCxnSpPr>
        <p:spPr>
          <a:xfrm flipH="1">
            <a:off x="4115958" y="1444780"/>
            <a:ext cx="3" cy="848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>
            <a:off x="6045753" y="1461795"/>
            <a:ext cx="3" cy="848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2850013" y="995605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5</a:t>
            </a:r>
            <a:endParaRPr lang="zh-TW" altLang="en-US" sz="2800" dirty="0">
              <a:latin typeface="+mn-ea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2850013" y="2563779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5</a:t>
            </a:r>
            <a:endParaRPr lang="zh-TW" altLang="en-US" sz="2800" dirty="0">
              <a:latin typeface="+mn-ea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2225828" y="1609895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2</a:t>
            </a:r>
            <a:endParaRPr lang="zh-TW" altLang="en-US" sz="2800" dirty="0">
              <a:latin typeface="+mn-ea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750402" y="1046448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7</a:t>
            </a:r>
            <a:endParaRPr lang="zh-TW" altLang="en-US" sz="2800" dirty="0">
              <a:latin typeface="+mn-ea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4126217" y="1660738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3</a:t>
            </a:r>
            <a:endParaRPr lang="zh-TW" altLang="en-US" sz="2800" dirty="0">
              <a:latin typeface="+mn-ea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783596" y="2606447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6</a:t>
            </a:r>
            <a:endParaRPr lang="zh-TW" altLang="en-US" sz="2800" dirty="0">
              <a:latin typeface="+mn-ea"/>
            </a:endParaRPr>
          </a:p>
        </p:txBody>
      </p:sp>
      <p:sp>
        <p:nvSpPr>
          <p:cNvPr id="98" name="橢圓 97"/>
          <p:cNvSpPr/>
          <p:nvPr/>
        </p:nvSpPr>
        <p:spPr>
          <a:xfrm>
            <a:off x="1829855" y="681344"/>
            <a:ext cx="740927" cy="7291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點</a:t>
            </a:r>
            <a:r>
              <a:rPr lang="en-US" altLang="zh-TW" dirty="0">
                <a:latin typeface="+mn-ea"/>
              </a:rPr>
              <a:t>1</a:t>
            </a:r>
            <a:endParaRPr lang="zh-TW" altLang="en-US" dirty="0">
              <a:latin typeface="+mn-ea"/>
            </a:endParaRPr>
          </a:p>
        </p:txBody>
      </p:sp>
      <p:pic>
        <p:nvPicPr>
          <p:cNvPr id="99" name="圖片 9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r="33867" b="20942"/>
          <a:stretch/>
        </p:blipFill>
        <p:spPr>
          <a:xfrm>
            <a:off x="5915384" y="241346"/>
            <a:ext cx="261885" cy="630700"/>
          </a:xfrm>
          <a:prstGeom prst="rect">
            <a:avLst/>
          </a:prstGeom>
        </p:spPr>
      </p:pic>
      <p:pic>
        <p:nvPicPr>
          <p:cNvPr id="100" name="圖片 9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" r="76051" b="75376"/>
          <a:stretch/>
        </p:blipFill>
        <p:spPr>
          <a:xfrm>
            <a:off x="5965319" y="241346"/>
            <a:ext cx="162013" cy="198170"/>
          </a:xfrm>
          <a:prstGeom prst="rect">
            <a:avLst/>
          </a:prstGeom>
        </p:spPr>
      </p:pic>
      <p:pic>
        <p:nvPicPr>
          <p:cNvPr id="101" name="圖片 10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r="33867" b="20942"/>
          <a:stretch/>
        </p:blipFill>
        <p:spPr>
          <a:xfrm>
            <a:off x="4050911" y="266763"/>
            <a:ext cx="261885" cy="630700"/>
          </a:xfrm>
          <a:prstGeom prst="rect">
            <a:avLst/>
          </a:prstGeom>
        </p:spPr>
      </p:pic>
      <p:pic>
        <p:nvPicPr>
          <p:cNvPr id="102" name="圖片 10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" r="76051" b="75376"/>
          <a:stretch/>
        </p:blipFill>
        <p:spPr>
          <a:xfrm>
            <a:off x="4100846" y="266763"/>
            <a:ext cx="162013" cy="198170"/>
          </a:xfrm>
          <a:prstGeom prst="rect">
            <a:avLst/>
          </a:prstGeom>
        </p:spPr>
      </p:pic>
      <p:pic>
        <p:nvPicPr>
          <p:cNvPr id="103" name="圖片 10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r="33867" b="20942"/>
          <a:stretch/>
        </p:blipFill>
        <p:spPr>
          <a:xfrm>
            <a:off x="3969906" y="2883555"/>
            <a:ext cx="261885" cy="630700"/>
          </a:xfrm>
          <a:prstGeom prst="rect">
            <a:avLst/>
          </a:prstGeom>
        </p:spPr>
      </p:pic>
      <p:pic>
        <p:nvPicPr>
          <p:cNvPr id="104" name="圖片 10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" r="76051" b="75376"/>
          <a:stretch/>
        </p:blipFill>
        <p:spPr>
          <a:xfrm>
            <a:off x="4019841" y="2883555"/>
            <a:ext cx="162013" cy="198170"/>
          </a:xfrm>
          <a:prstGeom prst="rect">
            <a:avLst/>
          </a:prstGeom>
        </p:spPr>
      </p:pic>
      <p:pic>
        <p:nvPicPr>
          <p:cNvPr id="105" name="圖片 10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r="33867" b="20942"/>
          <a:stretch/>
        </p:blipFill>
        <p:spPr>
          <a:xfrm>
            <a:off x="2152257" y="2801283"/>
            <a:ext cx="261885" cy="630700"/>
          </a:xfrm>
          <a:prstGeom prst="rect">
            <a:avLst/>
          </a:prstGeom>
        </p:spPr>
      </p:pic>
      <p:pic>
        <p:nvPicPr>
          <p:cNvPr id="106" name="圖片 10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" r="76051" b="75376"/>
          <a:stretch/>
        </p:blipFill>
        <p:spPr>
          <a:xfrm>
            <a:off x="2202192" y="2801283"/>
            <a:ext cx="162013" cy="198170"/>
          </a:xfrm>
          <a:prstGeom prst="rect">
            <a:avLst/>
          </a:prstGeom>
        </p:spPr>
      </p:pic>
      <p:sp>
        <p:nvSpPr>
          <p:cNvPr id="107" name="文字方塊 106"/>
          <p:cNvSpPr txBox="1"/>
          <p:nvPr/>
        </p:nvSpPr>
        <p:spPr>
          <a:xfrm>
            <a:off x="6712110" y="575613"/>
            <a:ext cx="55412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如左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圖，每點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都一個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紅綠燈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個紅綠燈的編號跟點的編號一樣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上面的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紅綠燈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表格內的編號為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</a:p>
          <a:p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起始狀態為目前的燈號顏色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燈號倒數為再過幾秒會變燈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10" name="表格 109"/>
          <p:cNvGraphicFramePr>
            <a:graphicFrameLocks noGrp="1"/>
          </p:cNvGraphicFramePr>
          <p:nvPr>
            <p:extLst/>
          </p:nvPr>
        </p:nvGraphicFramePr>
        <p:xfrm>
          <a:off x="1841271" y="4414913"/>
          <a:ext cx="801865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7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37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037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0373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037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紅綠燈編號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起始狀態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燈號倒數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紅燈持續時間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綠燈持續時間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Green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Green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1" name="文字方塊 110"/>
          <p:cNvSpPr txBox="1"/>
          <p:nvPr/>
        </p:nvSpPr>
        <p:spPr>
          <a:xfrm>
            <a:off x="6171460" y="1588643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8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3765360" y="232818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+mn-ea"/>
              </a:rPr>
              <a:t>4</a:t>
            </a:r>
            <a:endParaRPr lang="zh-TW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644160" y="197914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accent6"/>
                </a:solidFill>
                <a:latin typeface="+mn-ea"/>
              </a:rPr>
              <a:t>3</a:t>
            </a:r>
            <a:endParaRPr lang="zh-TW" altLang="en-US" sz="2800" b="1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860678" y="2951393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accent6"/>
                </a:solidFill>
                <a:latin typeface="+mn-ea"/>
              </a:rPr>
              <a:t>1</a:t>
            </a:r>
            <a:endParaRPr lang="zh-TW" altLang="en-US" sz="2800" b="1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671598" y="2950004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+mn-ea"/>
              </a:rPr>
              <a:t>4</a:t>
            </a:r>
            <a:endParaRPr lang="zh-TW" altLang="en-US" sz="28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1860678" y="197914"/>
            <a:ext cx="5210348" cy="3276699"/>
            <a:chOff x="1860678" y="197914"/>
            <a:chExt cx="5210348" cy="3276699"/>
          </a:xfrm>
        </p:grpSpPr>
        <p:sp>
          <p:nvSpPr>
            <p:cNvPr id="38" name="文字方塊 37"/>
            <p:cNvSpPr txBox="1"/>
            <p:nvPr/>
          </p:nvSpPr>
          <p:spPr>
            <a:xfrm>
              <a:off x="3765360" y="232818"/>
              <a:ext cx="1426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FF0000"/>
                  </a:solidFill>
                  <a:latin typeface="+mn-ea"/>
                </a:rPr>
                <a:t>4</a:t>
              </a:r>
              <a:endParaRPr lang="zh-TW" altLang="en-US" sz="28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644160" y="197914"/>
              <a:ext cx="1426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accent6"/>
                  </a:solidFill>
                  <a:latin typeface="+mn-ea"/>
                </a:rPr>
                <a:t>3</a:t>
              </a:r>
              <a:endParaRPr lang="zh-TW" altLang="en-US" sz="2800" b="1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1860678" y="2951393"/>
              <a:ext cx="1426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accent6"/>
                  </a:solidFill>
                  <a:latin typeface="+mn-ea"/>
                </a:rPr>
                <a:t>1</a:t>
              </a:r>
              <a:endParaRPr lang="zh-TW" altLang="en-US" sz="2800" b="1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671598" y="2950004"/>
              <a:ext cx="1426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FF0000"/>
                  </a:solidFill>
                  <a:latin typeface="+mn-ea"/>
                </a:rPr>
                <a:t>4</a:t>
              </a:r>
              <a:endParaRPr lang="zh-TW" altLang="en-US" sz="2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03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表格 55"/>
          <p:cNvGraphicFramePr>
            <a:graphicFrameLocks noGrp="1"/>
          </p:cNvGraphicFramePr>
          <p:nvPr>
            <p:extLst/>
          </p:nvPr>
        </p:nvGraphicFramePr>
        <p:xfrm>
          <a:off x="1841271" y="4414913"/>
          <a:ext cx="801865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7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37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037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0373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037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紅綠燈編號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起始狀態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燈號倒數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紅燈持續時間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綠燈持續時間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Green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Green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橢圓 62"/>
          <p:cNvSpPr/>
          <p:nvPr/>
        </p:nvSpPr>
        <p:spPr>
          <a:xfrm>
            <a:off x="3721760" y="698600"/>
            <a:ext cx="771423" cy="729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</a:t>
            </a:r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64" name="直線單箭頭接點 63"/>
          <p:cNvCxnSpPr>
            <a:endCxn id="63" idx="2"/>
          </p:cNvCxnSpPr>
          <p:nvPr/>
        </p:nvCxnSpPr>
        <p:spPr>
          <a:xfrm>
            <a:off x="2570781" y="1045926"/>
            <a:ext cx="1150978" cy="17256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4493182" y="1063183"/>
            <a:ext cx="1150978" cy="720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5660042" y="698600"/>
            <a:ext cx="771423" cy="729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7" name="橢圓 66"/>
          <p:cNvSpPr/>
          <p:nvPr/>
        </p:nvSpPr>
        <p:spPr>
          <a:xfrm>
            <a:off x="1829855" y="2254570"/>
            <a:ext cx="771423" cy="72916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點</a:t>
            </a:r>
            <a:r>
              <a:rPr lang="en-US" altLang="zh-TW" dirty="0">
                <a:latin typeface="+mn-ea"/>
              </a:rPr>
              <a:t>4</a:t>
            </a:r>
            <a:endParaRPr lang="zh-TW" altLang="en-US" dirty="0">
              <a:latin typeface="+mn-ea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H="1">
            <a:off x="2215566" y="1406144"/>
            <a:ext cx="3" cy="84842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2601277" y="2611946"/>
            <a:ext cx="1150978" cy="720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橢圓 69"/>
          <p:cNvSpPr/>
          <p:nvPr/>
        </p:nvSpPr>
        <p:spPr>
          <a:xfrm>
            <a:off x="3721759" y="2293206"/>
            <a:ext cx="771423" cy="729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</a:t>
            </a:r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74" name="直線單箭頭接點 73"/>
          <p:cNvCxnSpPr/>
          <p:nvPr/>
        </p:nvCxnSpPr>
        <p:spPr>
          <a:xfrm>
            <a:off x="4510156" y="2628961"/>
            <a:ext cx="1150978" cy="720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橢圓 76"/>
          <p:cNvSpPr/>
          <p:nvPr/>
        </p:nvSpPr>
        <p:spPr>
          <a:xfrm>
            <a:off x="5696956" y="2344251"/>
            <a:ext cx="771423" cy="7291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點</a:t>
            </a: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8" name="直線單箭頭接點 77"/>
          <p:cNvCxnSpPr/>
          <p:nvPr/>
        </p:nvCxnSpPr>
        <p:spPr>
          <a:xfrm flipH="1">
            <a:off x="4115958" y="1444780"/>
            <a:ext cx="3" cy="848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>
            <a:off x="6045753" y="1461795"/>
            <a:ext cx="3" cy="848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2850013" y="995605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5</a:t>
            </a:r>
            <a:endParaRPr lang="zh-TW" altLang="en-US" sz="2800" dirty="0">
              <a:latin typeface="+mn-ea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2850013" y="2563779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5</a:t>
            </a:r>
            <a:endParaRPr lang="zh-TW" altLang="en-US" sz="2800" dirty="0">
              <a:latin typeface="+mn-ea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2225828" y="1609895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2</a:t>
            </a:r>
            <a:endParaRPr lang="zh-TW" altLang="en-US" sz="2800" dirty="0">
              <a:latin typeface="+mn-ea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750402" y="1046448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7</a:t>
            </a:r>
            <a:endParaRPr lang="zh-TW" altLang="en-US" sz="2800" dirty="0">
              <a:latin typeface="+mn-ea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4126217" y="1660738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3</a:t>
            </a:r>
            <a:endParaRPr lang="zh-TW" altLang="en-US" sz="2800" dirty="0">
              <a:latin typeface="+mn-ea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783596" y="2606447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6</a:t>
            </a:r>
            <a:endParaRPr lang="zh-TW" altLang="en-US" sz="2800" dirty="0">
              <a:latin typeface="+mn-ea"/>
            </a:endParaRPr>
          </a:p>
        </p:txBody>
      </p:sp>
      <p:sp>
        <p:nvSpPr>
          <p:cNvPr id="98" name="橢圓 97"/>
          <p:cNvSpPr/>
          <p:nvPr/>
        </p:nvSpPr>
        <p:spPr>
          <a:xfrm>
            <a:off x="1829855" y="681344"/>
            <a:ext cx="740927" cy="7291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點</a:t>
            </a:r>
            <a:r>
              <a:rPr lang="en-US" altLang="zh-TW" dirty="0">
                <a:latin typeface="+mn-ea"/>
              </a:rPr>
              <a:t>1</a:t>
            </a:r>
            <a:endParaRPr lang="zh-TW" altLang="en-US" dirty="0">
              <a:latin typeface="+mn-ea"/>
            </a:endParaRPr>
          </a:p>
        </p:txBody>
      </p:sp>
      <p:pic>
        <p:nvPicPr>
          <p:cNvPr id="99" name="圖片 9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r="33867" b="20942"/>
          <a:stretch/>
        </p:blipFill>
        <p:spPr>
          <a:xfrm>
            <a:off x="5915384" y="241346"/>
            <a:ext cx="261885" cy="630700"/>
          </a:xfrm>
          <a:prstGeom prst="rect">
            <a:avLst/>
          </a:prstGeom>
        </p:spPr>
      </p:pic>
      <p:pic>
        <p:nvPicPr>
          <p:cNvPr id="100" name="圖片 9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" r="76051" b="75376"/>
          <a:stretch/>
        </p:blipFill>
        <p:spPr>
          <a:xfrm>
            <a:off x="5965319" y="241346"/>
            <a:ext cx="162013" cy="198170"/>
          </a:xfrm>
          <a:prstGeom prst="rect">
            <a:avLst/>
          </a:prstGeom>
        </p:spPr>
      </p:pic>
      <p:pic>
        <p:nvPicPr>
          <p:cNvPr id="101" name="圖片 10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r="33867" b="20942"/>
          <a:stretch/>
        </p:blipFill>
        <p:spPr>
          <a:xfrm>
            <a:off x="4050911" y="266763"/>
            <a:ext cx="261885" cy="630700"/>
          </a:xfrm>
          <a:prstGeom prst="rect">
            <a:avLst/>
          </a:prstGeom>
        </p:spPr>
      </p:pic>
      <p:pic>
        <p:nvPicPr>
          <p:cNvPr id="102" name="圖片 10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" r="76051" b="75376"/>
          <a:stretch/>
        </p:blipFill>
        <p:spPr>
          <a:xfrm>
            <a:off x="4100846" y="266763"/>
            <a:ext cx="162013" cy="198170"/>
          </a:xfrm>
          <a:prstGeom prst="rect">
            <a:avLst/>
          </a:prstGeom>
        </p:spPr>
      </p:pic>
      <p:pic>
        <p:nvPicPr>
          <p:cNvPr id="103" name="圖片 10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r="33867" b="20942"/>
          <a:stretch/>
        </p:blipFill>
        <p:spPr>
          <a:xfrm>
            <a:off x="3969906" y="2883555"/>
            <a:ext cx="261885" cy="630700"/>
          </a:xfrm>
          <a:prstGeom prst="rect">
            <a:avLst/>
          </a:prstGeom>
        </p:spPr>
      </p:pic>
      <p:pic>
        <p:nvPicPr>
          <p:cNvPr id="104" name="圖片 10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" r="76051" b="75376"/>
          <a:stretch/>
        </p:blipFill>
        <p:spPr>
          <a:xfrm>
            <a:off x="4019841" y="2883555"/>
            <a:ext cx="162013" cy="198170"/>
          </a:xfrm>
          <a:prstGeom prst="rect">
            <a:avLst/>
          </a:prstGeom>
        </p:spPr>
      </p:pic>
      <p:pic>
        <p:nvPicPr>
          <p:cNvPr id="105" name="圖片 10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r="33867" b="20942"/>
          <a:stretch/>
        </p:blipFill>
        <p:spPr>
          <a:xfrm>
            <a:off x="2152257" y="2801283"/>
            <a:ext cx="261885" cy="630700"/>
          </a:xfrm>
          <a:prstGeom prst="rect">
            <a:avLst/>
          </a:prstGeom>
        </p:spPr>
      </p:pic>
      <p:pic>
        <p:nvPicPr>
          <p:cNvPr id="106" name="圖片 10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" r="76051" b="75376"/>
          <a:stretch/>
        </p:blipFill>
        <p:spPr>
          <a:xfrm>
            <a:off x="2202192" y="2801283"/>
            <a:ext cx="162013" cy="198170"/>
          </a:xfrm>
          <a:prstGeom prst="rect">
            <a:avLst/>
          </a:prstGeom>
        </p:spPr>
      </p:pic>
      <p:sp>
        <p:nvSpPr>
          <p:cNvPr id="107" name="文字方塊 106"/>
          <p:cNvSpPr txBox="1"/>
          <p:nvPr/>
        </p:nvSpPr>
        <p:spPr>
          <a:xfrm>
            <a:off x="7066361" y="241347"/>
            <a:ext cx="3255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在來是求點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走到點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最佳路徑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171460" y="1588643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8</a:t>
            </a:r>
          </a:p>
        </p:txBody>
      </p:sp>
      <p:grpSp>
        <p:nvGrpSpPr>
          <p:cNvPr id="32" name="群組 31"/>
          <p:cNvGrpSpPr/>
          <p:nvPr/>
        </p:nvGrpSpPr>
        <p:grpSpPr>
          <a:xfrm>
            <a:off x="1860678" y="197914"/>
            <a:ext cx="5210348" cy="3276699"/>
            <a:chOff x="1860678" y="197914"/>
            <a:chExt cx="5210348" cy="3276699"/>
          </a:xfrm>
        </p:grpSpPr>
        <p:sp>
          <p:nvSpPr>
            <p:cNvPr id="33" name="文字方塊 32"/>
            <p:cNvSpPr txBox="1"/>
            <p:nvPr/>
          </p:nvSpPr>
          <p:spPr>
            <a:xfrm>
              <a:off x="3765360" y="232818"/>
              <a:ext cx="1426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FF0000"/>
                  </a:solidFill>
                  <a:latin typeface="+mn-ea"/>
                </a:rPr>
                <a:t>4</a:t>
              </a:r>
              <a:endParaRPr lang="zh-TW" altLang="en-US" sz="28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5644160" y="197914"/>
              <a:ext cx="1426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accent6"/>
                  </a:solidFill>
                  <a:latin typeface="+mn-ea"/>
                </a:rPr>
                <a:t>3</a:t>
              </a:r>
              <a:endParaRPr lang="zh-TW" altLang="en-US" sz="2800" b="1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860678" y="2951393"/>
              <a:ext cx="1426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accent6"/>
                  </a:solidFill>
                  <a:latin typeface="+mn-ea"/>
                </a:rPr>
                <a:t>1</a:t>
              </a:r>
              <a:endParaRPr lang="zh-TW" altLang="en-US" sz="2800" b="1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3671598" y="2950004"/>
              <a:ext cx="1426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FF0000"/>
                  </a:solidFill>
                  <a:latin typeface="+mn-ea"/>
                </a:rPr>
                <a:t>4</a:t>
              </a:r>
              <a:endParaRPr lang="zh-TW" altLang="en-US" sz="28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64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表格 55"/>
          <p:cNvGraphicFramePr>
            <a:graphicFrameLocks noGrp="1"/>
          </p:cNvGraphicFramePr>
          <p:nvPr>
            <p:extLst/>
          </p:nvPr>
        </p:nvGraphicFramePr>
        <p:xfrm>
          <a:off x="1841271" y="4414913"/>
          <a:ext cx="801865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7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37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037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0373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037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紅綠燈編號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起始狀態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燈號倒數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紅燈持續時間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綠燈持續時間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Green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Green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橢圓 62"/>
          <p:cNvSpPr/>
          <p:nvPr/>
        </p:nvSpPr>
        <p:spPr>
          <a:xfrm>
            <a:off x="3721760" y="698600"/>
            <a:ext cx="771423" cy="7291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</a:t>
            </a:r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64" name="直線單箭頭接點 63"/>
          <p:cNvCxnSpPr/>
          <p:nvPr/>
        </p:nvCxnSpPr>
        <p:spPr>
          <a:xfrm>
            <a:off x="2570781" y="1045926"/>
            <a:ext cx="1150978" cy="172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4493182" y="1063183"/>
            <a:ext cx="1150978" cy="720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5660042" y="698600"/>
            <a:ext cx="771423" cy="729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7" name="橢圓 66"/>
          <p:cNvSpPr/>
          <p:nvPr/>
        </p:nvSpPr>
        <p:spPr>
          <a:xfrm>
            <a:off x="1829855" y="2254570"/>
            <a:ext cx="771423" cy="72916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點</a:t>
            </a:r>
            <a:r>
              <a:rPr lang="en-US" altLang="zh-TW" dirty="0">
                <a:latin typeface="+mn-ea"/>
              </a:rPr>
              <a:t>4</a:t>
            </a:r>
            <a:endParaRPr lang="zh-TW" altLang="en-US" dirty="0">
              <a:latin typeface="+mn-ea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H="1">
            <a:off x="2215566" y="1406144"/>
            <a:ext cx="3" cy="84842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2601277" y="2611946"/>
            <a:ext cx="1150978" cy="720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橢圓 69"/>
          <p:cNvSpPr/>
          <p:nvPr/>
        </p:nvSpPr>
        <p:spPr>
          <a:xfrm>
            <a:off x="3721759" y="2293206"/>
            <a:ext cx="771423" cy="729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</a:t>
            </a:r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74" name="直線單箭頭接點 73"/>
          <p:cNvCxnSpPr/>
          <p:nvPr/>
        </p:nvCxnSpPr>
        <p:spPr>
          <a:xfrm>
            <a:off x="4510156" y="2628961"/>
            <a:ext cx="1150978" cy="720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橢圓 76"/>
          <p:cNvSpPr/>
          <p:nvPr/>
        </p:nvSpPr>
        <p:spPr>
          <a:xfrm>
            <a:off x="5696956" y="2344251"/>
            <a:ext cx="771423" cy="7291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點</a:t>
            </a: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8" name="直線單箭頭接點 77"/>
          <p:cNvCxnSpPr/>
          <p:nvPr/>
        </p:nvCxnSpPr>
        <p:spPr>
          <a:xfrm flipH="1">
            <a:off x="4115958" y="1444780"/>
            <a:ext cx="3" cy="848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>
            <a:off x="6045753" y="1461795"/>
            <a:ext cx="3" cy="848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2850013" y="995605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5</a:t>
            </a:r>
            <a:endParaRPr lang="zh-TW" altLang="en-US" sz="2800" dirty="0">
              <a:latin typeface="+mn-ea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2850013" y="2563779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5</a:t>
            </a:r>
            <a:endParaRPr lang="zh-TW" altLang="en-US" sz="2800" dirty="0">
              <a:latin typeface="+mn-ea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2225828" y="1609895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2</a:t>
            </a:r>
            <a:endParaRPr lang="zh-TW" altLang="en-US" sz="2800" dirty="0">
              <a:latin typeface="+mn-ea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750402" y="1046448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7</a:t>
            </a:r>
            <a:endParaRPr lang="zh-TW" altLang="en-US" sz="2800" dirty="0">
              <a:latin typeface="+mn-ea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4126217" y="1660738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3</a:t>
            </a:r>
            <a:endParaRPr lang="zh-TW" altLang="en-US" sz="2800" dirty="0">
              <a:latin typeface="+mn-ea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783596" y="2606447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6</a:t>
            </a:r>
            <a:endParaRPr lang="zh-TW" altLang="en-US" sz="2800" dirty="0">
              <a:latin typeface="+mn-ea"/>
            </a:endParaRPr>
          </a:p>
        </p:txBody>
      </p:sp>
      <p:sp>
        <p:nvSpPr>
          <p:cNvPr id="98" name="橢圓 97"/>
          <p:cNvSpPr/>
          <p:nvPr/>
        </p:nvSpPr>
        <p:spPr>
          <a:xfrm>
            <a:off x="1829855" y="681344"/>
            <a:ext cx="740927" cy="7291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點</a:t>
            </a:r>
            <a:r>
              <a:rPr lang="en-US" altLang="zh-TW" dirty="0">
                <a:latin typeface="+mn-ea"/>
              </a:rPr>
              <a:t>1</a:t>
            </a:r>
            <a:endParaRPr lang="zh-TW" altLang="en-US" dirty="0">
              <a:latin typeface="+mn-ea"/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7066361" y="241347"/>
            <a:ext cx="46889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走到點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秒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此時點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以變為綠燈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所以可以從點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走到點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或走到點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</a:p>
          <a:p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或者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往回走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171460" y="1588643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8</a:t>
            </a:r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r="33867" b="20942"/>
          <a:stretch/>
        </p:blipFill>
        <p:spPr>
          <a:xfrm>
            <a:off x="4030779" y="300276"/>
            <a:ext cx="261885" cy="630700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r="33867" b="20942"/>
          <a:stretch/>
        </p:blipFill>
        <p:spPr>
          <a:xfrm>
            <a:off x="4054671" y="2786341"/>
            <a:ext cx="261885" cy="630700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22" r="66975" b="20942"/>
          <a:stretch/>
        </p:blipFill>
        <p:spPr>
          <a:xfrm>
            <a:off x="5939127" y="290254"/>
            <a:ext cx="287079" cy="630700"/>
          </a:xfrm>
          <a:prstGeom prst="rect">
            <a:avLst/>
          </a:prstGeom>
        </p:spPr>
      </p:pic>
      <p:grpSp>
        <p:nvGrpSpPr>
          <p:cNvPr id="28" name="群組 27"/>
          <p:cNvGrpSpPr/>
          <p:nvPr/>
        </p:nvGrpSpPr>
        <p:grpSpPr>
          <a:xfrm>
            <a:off x="1860678" y="197914"/>
            <a:ext cx="5210348" cy="3276699"/>
            <a:chOff x="1860678" y="197914"/>
            <a:chExt cx="5210348" cy="3276699"/>
          </a:xfrm>
        </p:grpSpPr>
        <p:sp>
          <p:nvSpPr>
            <p:cNvPr id="29" name="文字方塊 28"/>
            <p:cNvSpPr txBox="1"/>
            <p:nvPr/>
          </p:nvSpPr>
          <p:spPr>
            <a:xfrm>
              <a:off x="3765360" y="232818"/>
              <a:ext cx="1426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accent6"/>
                  </a:solidFill>
                  <a:latin typeface="+mn-ea"/>
                </a:rPr>
                <a:t>7</a:t>
              </a:r>
              <a:endParaRPr lang="zh-TW" altLang="en-US" sz="2800" b="1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644160" y="197914"/>
              <a:ext cx="1426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C00000"/>
                  </a:solidFill>
                  <a:latin typeface="+mn-ea"/>
                </a:rPr>
                <a:t>5</a:t>
              </a:r>
              <a:endParaRPr lang="zh-TW" altLang="en-US" sz="28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1860678" y="2951393"/>
              <a:ext cx="1426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accent6"/>
                  </a:solidFill>
                  <a:latin typeface="+mn-ea"/>
                </a:rPr>
                <a:t>4</a:t>
              </a:r>
              <a:endParaRPr lang="zh-TW" altLang="en-US" sz="2800" b="1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3671598" y="2950004"/>
              <a:ext cx="1426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accent6"/>
                  </a:solidFill>
                  <a:latin typeface="+mn-ea"/>
                </a:rPr>
                <a:t>3</a:t>
              </a:r>
              <a:endParaRPr lang="zh-TW" altLang="en-US" sz="2800" b="1" dirty="0">
                <a:solidFill>
                  <a:schemeClr val="accent6"/>
                </a:solidFill>
                <a:latin typeface="+mn-ea"/>
              </a:endParaRPr>
            </a:p>
          </p:txBody>
        </p:sp>
      </p:grpSp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r="33867" b="20942"/>
          <a:stretch/>
        </p:blipFill>
        <p:spPr>
          <a:xfrm>
            <a:off x="2114401" y="2814317"/>
            <a:ext cx="261885" cy="6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表格 55"/>
          <p:cNvGraphicFramePr>
            <a:graphicFrameLocks noGrp="1"/>
          </p:cNvGraphicFramePr>
          <p:nvPr>
            <p:extLst/>
          </p:nvPr>
        </p:nvGraphicFramePr>
        <p:xfrm>
          <a:off x="1841271" y="4414913"/>
          <a:ext cx="801865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7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37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037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0373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037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紅綠燈編號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起始狀態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燈號倒數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紅燈持續時間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綠燈持續時間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Green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Green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橢圓 62"/>
          <p:cNvSpPr/>
          <p:nvPr/>
        </p:nvSpPr>
        <p:spPr>
          <a:xfrm>
            <a:off x="3721760" y="698600"/>
            <a:ext cx="771423" cy="729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</a:t>
            </a:r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64" name="直線單箭頭接點 63"/>
          <p:cNvCxnSpPr>
            <a:endCxn id="63" idx="2"/>
          </p:cNvCxnSpPr>
          <p:nvPr/>
        </p:nvCxnSpPr>
        <p:spPr>
          <a:xfrm>
            <a:off x="2570781" y="1045926"/>
            <a:ext cx="1150978" cy="17256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4493182" y="1063183"/>
            <a:ext cx="1150978" cy="720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5660042" y="698600"/>
            <a:ext cx="771423" cy="729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7" name="橢圓 66"/>
          <p:cNvSpPr/>
          <p:nvPr/>
        </p:nvSpPr>
        <p:spPr>
          <a:xfrm>
            <a:off x="1829855" y="2254570"/>
            <a:ext cx="771423" cy="72916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點</a:t>
            </a:r>
            <a:r>
              <a:rPr lang="en-US" altLang="zh-TW" dirty="0">
                <a:latin typeface="+mn-ea"/>
              </a:rPr>
              <a:t>4</a:t>
            </a:r>
            <a:endParaRPr lang="zh-TW" altLang="en-US" dirty="0">
              <a:latin typeface="+mn-ea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H="1">
            <a:off x="2215566" y="1406144"/>
            <a:ext cx="3" cy="84842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2601277" y="2611946"/>
            <a:ext cx="1150978" cy="720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橢圓 69"/>
          <p:cNvSpPr/>
          <p:nvPr/>
        </p:nvSpPr>
        <p:spPr>
          <a:xfrm>
            <a:off x="3721759" y="2293206"/>
            <a:ext cx="771423" cy="7291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</a:t>
            </a:r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74" name="直線單箭頭接點 73"/>
          <p:cNvCxnSpPr/>
          <p:nvPr/>
        </p:nvCxnSpPr>
        <p:spPr>
          <a:xfrm>
            <a:off x="4510156" y="2628961"/>
            <a:ext cx="1150978" cy="720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橢圓 76"/>
          <p:cNvSpPr/>
          <p:nvPr/>
        </p:nvSpPr>
        <p:spPr>
          <a:xfrm>
            <a:off x="5696956" y="2344251"/>
            <a:ext cx="771423" cy="7291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點</a:t>
            </a: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8" name="直線單箭頭接點 77"/>
          <p:cNvCxnSpPr/>
          <p:nvPr/>
        </p:nvCxnSpPr>
        <p:spPr>
          <a:xfrm flipH="1">
            <a:off x="4115958" y="1444780"/>
            <a:ext cx="3" cy="84842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>
            <a:off x="6045753" y="1461795"/>
            <a:ext cx="3" cy="848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2850013" y="995605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5</a:t>
            </a:r>
            <a:endParaRPr lang="zh-TW" altLang="en-US" sz="2800" dirty="0">
              <a:latin typeface="+mn-ea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2850013" y="2563779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5</a:t>
            </a:r>
            <a:endParaRPr lang="zh-TW" altLang="en-US" sz="2800" dirty="0">
              <a:latin typeface="+mn-ea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2225828" y="1609895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2</a:t>
            </a:r>
            <a:endParaRPr lang="zh-TW" altLang="en-US" sz="2800" dirty="0">
              <a:latin typeface="+mn-ea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750402" y="1046448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7</a:t>
            </a:r>
            <a:endParaRPr lang="zh-TW" altLang="en-US" sz="2800" dirty="0">
              <a:latin typeface="+mn-ea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4258426" y="1629209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3</a:t>
            </a:r>
            <a:endParaRPr lang="zh-TW" altLang="en-US" sz="2800" dirty="0">
              <a:latin typeface="+mn-ea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783596" y="2606447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6</a:t>
            </a:r>
            <a:endParaRPr lang="zh-TW" altLang="en-US" sz="2800" dirty="0">
              <a:latin typeface="+mn-ea"/>
            </a:endParaRPr>
          </a:p>
        </p:txBody>
      </p:sp>
      <p:sp>
        <p:nvSpPr>
          <p:cNvPr id="98" name="橢圓 97"/>
          <p:cNvSpPr/>
          <p:nvPr/>
        </p:nvSpPr>
        <p:spPr>
          <a:xfrm>
            <a:off x="1829855" y="681344"/>
            <a:ext cx="740927" cy="7291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點</a:t>
            </a:r>
            <a:r>
              <a:rPr lang="en-US" altLang="zh-TW" dirty="0">
                <a:latin typeface="+mn-ea"/>
              </a:rPr>
              <a:t>1</a:t>
            </a:r>
            <a:endParaRPr lang="zh-TW" altLang="en-US" dirty="0">
              <a:latin typeface="+mn-ea"/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7066361" y="241347"/>
            <a:ext cx="49527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走到點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時，時間過了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秒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此時點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為紅燈，所以不能移動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171460" y="1588643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8</a:t>
            </a:r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r="33867" b="20942"/>
          <a:stretch/>
        </p:blipFill>
        <p:spPr>
          <a:xfrm>
            <a:off x="4030779" y="300276"/>
            <a:ext cx="261885" cy="630700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r="33867" b="20942"/>
          <a:stretch/>
        </p:blipFill>
        <p:spPr>
          <a:xfrm>
            <a:off x="2131449" y="2825389"/>
            <a:ext cx="261885" cy="630700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22" r="66975" b="20942"/>
          <a:stretch/>
        </p:blipFill>
        <p:spPr>
          <a:xfrm>
            <a:off x="4003571" y="2872279"/>
            <a:ext cx="287079" cy="630700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22" r="66975" b="20942"/>
          <a:stretch/>
        </p:blipFill>
        <p:spPr>
          <a:xfrm>
            <a:off x="5923384" y="176285"/>
            <a:ext cx="287079" cy="630700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4941241" y="2195999"/>
            <a:ext cx="80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3074947" y="2200050"/>
            <a:ext cx="80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3810339" y="1434120"/>
            <a:ext cx="80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</a:p>
        </p:txBody>
      </p:sp>
      <p:grpSp>
        <p:nvGrpSpPr>
          <p:cNvPr id="41" name="群組 40"/>
          <p:cNvGrpSpPr/>
          <p:nvPr/>
        </p:nvGrpSpPr>
        <p:grpSpPr>
          <a:xfrm>
            <a:off x="1860678" y="197914"/>
            <a:ext cx="5210348" cy="3276699"/>
            <a:chOff x="1860678" y="197914"/>
            <a:chExt cx="5210348" cy="3276699"/>
          </a:xfrm>
        </p:grpSpPr>
        <p:sp>
          <p:nvSpPr>
            <p:cNvPr id="42" name="文字方塊 41"/>
            <p:cNvSpPr txBox="1"/>
            <p:nvPr/>
          </p:nvSpPr>
          <p:spPr>
            <a:xfrm>
              <a:off x="3765360" y="232818"/>
              <a:ext cx="1426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accent6"/>
                  </a:solidFill>
                  <a:latin typeface="+mn-ea"/>
                </a:rPr>
                <a:t>4</a:t>
              </a:r>
              <a:endParaRPr lang="zh-TW" altLang="en-US" sz="2800" b="1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644160" y="197914"/>
              <a:ext cx="1426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C00000"/>
                  </a:solidFill>
                  <a:latin typeface="+mn-ea"/>
                </a:rPr>
                <a:t>2</a:t>
              </a:r>
              <a:endParaRPr lang="zh-TW" altLang="en-US" sz="28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1860678" y="2951393"/>
              <a:ext cx="1426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accent6"/>
                  </a:solidFill>
                  <a:latin typeface="+mn-ea"/>
                </a:rPr>
                <a:t>1</a:t>
              </a:r>
              <a:endParaRPr lang="zh-TW" altLang="en-US" sz="2800" b="1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3671598" y="2950004"/>
              <a:ext cx="1426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C00000"/>
                  </a:solidFill>
                  <a:latin typeface="+mn-ea"/>
                </a:rPr>
                <a:t>4</a:t>
              </a:r>
              <a:endParaRPr lang="zh-TW" altLang="en-US" sz="2800" b="1" dirty="0">
                <a:solidFill>
                  <a:srgbClr val="C0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24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表格 55"/>
          <p:cNvGraphicFramePr>
            <a:graphicFrameLocks noGrp="1"/>
          </p:cNvGraphicFramePr>
          <p:nvPr>
            <p:extLst/>
          </p:nvPr>
        </p:nvGraphicFramePr>
        <p:xfrm>
          <a:off x="1841271" y="4414913"/>
          <a:ext cx="801865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7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37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037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0373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037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紅綠燈編號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起始狀態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燈號倒數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紅燈持續時間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綠燈持續時間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Green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Green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橢圓 62"/>
          <p:cNvSpPr/>
          <p:nvPr/>
        </p:nvSpPr>
        <p:spPr>
          <a:xfrm>
            <a:off x="3721760" y="698600"/>
            <a:ext cx="771423" cy="729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</a:t>
            </a:r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64" name="直線單箭頭接點 63"/>
          <p:cNvCxnSpPr/>
          <p:nvPr/>
        </p:nvCxnSpPr>
        <p:spPr>
          <a:xfrm>
            <a:off x="2570781" y="1035293"/>
            <a:ext cx="1150978" cy="17256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4493182" y="1063183"/>
            <a:ext cx="1150978" cy="720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5660042" y="698600"/>
            <a:ext cx="771423" cy="729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7" name="橢圓 66"/>
          <p:cNvSpPr/>
          <p:nvPr/>
        </p:nvSpPr>
        <p:spPr>
          <a:xfrm>
            <a:off x="1829855" y="2254570"/>
            <a:ext cx="771423" cy="72916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點</a:t>
            </a:r>
            <a:r>
              <a:rPr lang="en-US" altLang="zh-TW" dirty="0">
                <a:latin typeface="+mn-ea"/>
              </a:rPr>
              <a:t>4</a:t>
            </a:r>
            <a:endParaRPr lang="zh-TW" altLang="en-US" dirty="0">
              <a:latin typeface="+mn-ea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H="1">
            <a:off x="2215566" y="1406144"/>
            <a:ext cx="3" cy="84842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2601277" y="2611946"/>
            <a:ext cx="1150978" cy="720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橢圓 69"/>
          <p:cNvSpPr/>
          <p:nvPr/>
        </p:nvSpPr>
        <p:spPr>
          <a:xfrm>
            <a:off x="3721759" y="2293206"/>
            <a:ext cx="771423" cy="729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</a:t>
            </a:r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74" name="直線單箭頭接點 73"/>
          <p:cNvCxnSpPr/>
          <p:nvPr/>
        </p:nvCxnSpPr>
        <p:spPr>
          <a:xfrm>
            <a:off x="4510156" y="2628961"/>
            <a:ext cx="1150978" cy="720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橢圓 76"/>
          <p:cNvSpPr/>
          <p:nvPr/>
        </p:nvSpPr>
        <p:spPr>
          <a:xfrm>
            <a:off x="5696956" y="2344251"/>
            <a:ext cx="771423" cy="7291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點</a:t>
            </a: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8" name="直線單箭頭接點 77"/>
          <p:cNvCxnSpPr/>
          <p:nvPr/>
        </p:nvCxnSpPr>
        <p:spPr>
          <a:xfrm flipH="1">
            <a:off x="4115958" y="1444780"/>
            <a:ext cx="3" cy="848427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>
            <a:off x="6045753" y="1461795"/>
            <a:ext cx="3" cy="848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2850013" y="995605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5</a:t>
            </a:r>
            <a:endParaRPr lang="zh-TW" altLang="en-US" sz="2800" dirty="0">
              <a:latin typeface="+mn-ea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2850013" y="2563779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5</a:t>
            </a:r>
            <a:endParaRPr lang="zh-TW" altLang="en-US" sz="2800" dirty="0">
              <a:latin typeface="+mn-ea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2225828" y="1609895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2</a:t>
            </a:r>
            <a:endParaRPr lang="zh-TW" altLang="en-US" sz="2800" dirty="0">
              <a:latin typeface="+mn-ea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750402" y="1046448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7</a:t>
            </a:r>
            <a:endParaRPr lang="zh-TW" altLang="en-US" sz="2800" dirty="0">
              <a:latin typeface="+mn-ea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4126217" y="1660738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3</a:t>
            </a:r>
            <a:endParaRPr lang="zh-TW" altLang="en-US" sz="2800" dirty="0">
              <a:latin typeface="+mn-ea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783596" y="2606447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6</a:t>
            </a:r>
            <a:endParaRPr lang="zh-TW" altLang="en-US" sz="2800" dirty="0">
              <a:latin typeface="+mn-ea"/>
            </a:endParaRPr>
          </a:p>
        </p:txBody>
      </p:sp>
      <p:sp>
        <p:nvSpPr>
          <p:cNvPr id="98" name="橢圓 97"/>
          <p:cNvSpPr/>
          <p:nvPr/>
        </p:nvSpPr>
        <p:spPr>
          <a:xfrm>
            <a:off x="1829855" y="681344"/>
            <a:ext cx="740927" cy="7291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點</a:t>
            </a:r>
            <a:r>
              <a:rPr lang="en-US" altLang="zh-TW" dirty="0">
                <a:latin typeface="+mn-ea"/>
              </a:rPr>
              <a:t>1</a:t>
            </a:r>
            <a:endParaRPr lang="zh-TW" altLang="en-US" dirty="0">
              <a:latin typeface="+mn-ea"/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7341105" y="1334851"/>
            <a:ext cx="325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要過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秒後才能移動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171460" y="1588643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8</a:t>
            </a: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r="33867" b="20942"/>
          <a:stretch/>
        </p:blipFill>
        <p:spPr>
          <a:xfrm>
            <a:off x="4016918" y="2825389"/>
            <a:ext cx="261885" cy="630700"/>
          </a:xfrm>
          <a:prstGeom prst="rect">
            <a:avLst/>
          </a:prstGeom>
        </p:spPr>
      </p:pic>
      <p:grpSp>
        <p:nvGrpSpPr>
          <p:cNvPr id="38" name="群組 37"/>
          <p:cNvGrpSpPr/>
          <p:nvPr/>
        </p:nvGrpSpPr>
        <p:grpSpPr>
          <a:xfrm>
            <a:off x="1860678" y="197914"/>
            <a:ext cx="5210348" cy="3276699"/>
            <a:chOff x="1860678" y="197914"/>
            <a:chExt cx="5210348" cy="3276699"/>
          </a:xfrm>
        </p:grpSpPr>
        <p:sp>
          <p:nvSpPr>
            <p:cNvPr id="40" name="文字方塊 39"/>
            <p:cNvSpPr txBox="1"/>
            <p:nvPr/>
          </p:nvSpPr>
          <p:spPr>
            <a:xfrm>
              <a:off x="5644160" y="197914"/>
              <a:ext cx="1426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accent6"/>
                  </a:solidFill>
                  <a:latin typeface="+mn-ea"/>
                </a:rPr>
                <a:t>5</a:t>
              </a:r>
              <a:endParaRPr lang="zh-TW" altLang="en-US" sz="2800" b="1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3765360" y="232818"/>
              <a:ext cx="1426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C00000"/>
                  </a:solidFill>
                  <a:latin typeface="+mn-ea"/>
                </a:rPr>
                <a:t>8</a:t>
              </a:r>
              <a:endParaRPr lang="zh-TW" altLang="en-US" sz="28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1860678" y="2951393"/>
              <a:ext cx="1426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C00000"/>
                  </a:solidFill>
                  <a:latin typeface="+mn-ea"/>
                </a:rPr>
                <a:t>1</a:t>
              </a:r>
              <a:endParaRPr lang="zh-TW" altLang="en-US" sz="28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3671598" y="2950004"/>
              <a:ext cx="1426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accent6"/>
                  </a:solidFill>
                  <a:latin typeface="+mn-ea"/>
                </a:rPr>
                <a:t>4</a:t>
              </a:r>
              <a:endParaRPr lang="zh-TW" altLang="en-US" sz="2800" b="1" dirty="0">
                <a:solidFill>
                  <a:schemeClr val="accent6"/>
                </a:solidFill>
                <a:latin typeface="+mn-ea"/>
              </a:endParaRPr>
            </a:p>
          </p:txBody>
        </p:sp>
      </p:grpSp>
      <p:pic>
        <p:nvPicPr>
          <p:cNvPr id="45" name="圖片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22" r="66975" b="20942"/>
          <a:stretch/>
        </p:blipFill>
        <p:spPr>
          <a:xfrm>
            <a:off x="4021011" y="171457"/>
            <a:ext cx="287079" cy="630700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r="33867" b="20942"/>
          <a:stretch/>
        </p:blipFill>
        <p:spPr>
          <a:xfrm>
            <a:off x="5970923" y="222371"/>
            <a:ext cx="261885" cy="630700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22" r="66975" b="20942"/>
          <a:stretch/>
        </p:blipFill>
        <p:spPr>
          <a:xfrm>
            <a:off x="2093928" y="2896264"/>
            <a:ext cx="287079" cy="6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表格 55"/>
          <p:cNvGraphicFramePr>
            <a:graphicFrameLocks noGrp="1"/>
          </p:cNvGraphicFramePr>
          <p:nvPr>
            <p:extLst/>
          </p:nvPr>
        </p:nvGraphicFramePr>
        <p:xfrm>
          <a:off x="1841271" y="4414913"/>
          <a:ext cx="801865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7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37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037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0373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037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紅綠燈編號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起始狀態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燈號倒數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紅燈持續時間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綠燈持續時間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Green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Green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橢圓 62"/>
          <p:cNvSpPr/>
          <p:nvPr/>
        </p:nvSpPr>
        <p:spPr>
          <a:xfrm>
            <a:off x="3721760" y="698600"/>
            <a:ext cx="771423" cy="729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</a:t>
            </a:r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64" name="直線單箭頭接點 63"/>
          <p:cNvCxnSpPr>
            <a:endCxn id="63" idx="2"/>
          </p:cNvCxnSpPr>
          <p:nvPr/>
        </p:nvCxnSpPr>
        <p:spPr>
          <a:xfrm>
            <a:off x="2570781" y="1045926"/>
            <a:ext cx="1150978" cy="17256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4493182" y="1063183"/>
            <a:ext cx="1150978" cy="720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5660042" y="698600"/>
            <a:ext cx="771423" cy="729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7" name="橢圓 66"/>
          <p:cNvSpPr/>
          <p:nvPr/>
        </p:nvSpPr>
        <p:spPr>
          <a:xfrm>
            <a:off x="1829855" y="2254570"/>
            <a:ext cx="771423" cy="72916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點</a:t>
            </a:r>
            <a:r>
              <a:rPr lang="en-US" altLang="zh-TW" dirty="0">
                <a:latin typeface="+mn-ea"/>
              </a:rPr>
              <a:t>4</a:t>
            </a:r>
            <a:endParaRPr lang="zh-TW" altLang="en-US" dirty="0">
              <a:latin typeface="+mn-ea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H="1">
            <a:off x="2215566" y="1406144"/>
            <a:ext cx="3" cy="84842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2601277" y="2611946"/>
            <a:ext cx="1150978" cy="720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橢圓 69"/>
          <p:cNvSpPr/>
          <p:nvPr/>
        </p:nvSpPr>
        <p:spPr>
          <a:xfrm>
            <a:off x="3721759" y="2293206"/>
            <a:ext cx="771423" cy="729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</a:t>
            </a:r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74" name="直線單箭頭接點 73"/>
          <p:cNvCxnSpPr/>
          <p:nvPr/>
        </p:nvCxnSpPr>
        <p:spPr>
          <a:xfrm>
            <a:off x="4510156" y="2628961"/>
            <a:ext cx="1150978" cy="7207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橢圓 76"/>
          <p:cNvSpPr/>
          <p:nvPr/>
        </p:nvSpPr>
        <p:spPr>
          <a:xfrm>
            <a:off x="5696956" y="2344251"/>
            <a:ext cx="771423" cy="7291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點</a:t>
            </a: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8" name="直線單箭頭接點 77"/>
          <p:cNvCxnSpPr/>
          <p:nvPr/>
        </p:nvCxnSpPr>
        <p:spPr>
          <a:xfrm flipH="1">
            <a:off x="4115958" y="1444780"/>
            <a:ext cx="3" cy="848427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>
            <a:off x="6045753" y="1461795"/>
            <a:ext cx="3" cy="848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2850013" y="995605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5</a:t>
            </a:r>
            <a:endParaRPr lang="zh-TW" altLang="en-US" sz="2800" dirty="0">
              <a:latin typeface="+mn-ea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2850013" y="2563779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5</a:t>
            </a:r>
            <a:endParaRPr lang="zh-TW" altLang="en-US" sz="2800" dirty="0">
              <a:latin typeface="+mn-ea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2225828" y="1609895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2</a:t>
            </a:r>
            <a:endParaRPr lang="zh-TW" altLang="en-US" sz="2800" dirty="0">
              <a:latin typeface="+mn-ea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750402" y="1046448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7</a:t>
            </a:r>
            <a:endParaRPr lang="zh-TW" altLang="en-US" sz="2800" dirty="0">
              <a:latin typeface="+mn-ea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4126217" y="1660738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3</a:t>
            </a:r>
            <a:endParaRPr lang="zh-TW" altLang="en-US" sz="2800" dirty="0">
              <a:latin typeface="+mn-ea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783596" y="2606447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6</a:t>
            </a:r>
            <a:endParaRPr lang="zh-TW" altLang="en-US" sz="2800" dirty="0">
              <a:latin typeface="+mn-ea"/>
            </a:endParaRPr>
          </a:p>
        </p:txBody>
      </p:sp>
      <p:sp>
        <p:nvSpPr>
          <p:cNvPr id="98" name="橢圓 97"/>
          <p:cNvSpPr/>
          <p:nvPr/>
        </p:nvSpPr>
        <p:spPr>
          <a:xfrm>
            <a:off x="1829855" y="681344"/>
            <a:ext cx="740927" cy="7291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點</a:t>
            </a:r>
            <a:r>
              <a:rPr lang="en-US" altLang="zh-TW" dirty="0">
                <a:latin typeface="+mn-ea"/>
              </a:rPr>
              <a:t>1</a:t>
            </a:r>
            <a:endParaRPr lang="zh-TW" altLang="en-US" dirty="0">
              <a:latin typeface="+mn-ea"/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7066360" y="241346"/>
            <a:ext cx="4346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移動到點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時，時間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秒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若是不考慮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紅綠燈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只要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花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秒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171460" y="1588643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8</a:t>
            </a:r>
          </a:p>
        </p:txBody>
      </p:sp>
      <p:grpSp>
        <p:nvGrpSpPr>
          <p:cNvPr id="45" name="群組 44"/>
          <p:cNvGrpSpPr/>
          <p:nvPr/>
        </p:nvGrpSpPr>
        <p:grpSpPr>
          <a:xfrm>
            <a:off x="1860678" y="197914"/>
            <a:ext cx="5210348" cy="3276699"/>
            <a:chOff x="1860678" y="197914"/>
            <a:chExt cx="5210348" cy="3276699"/>
          </a:xfrm>
        </p:grpSpPr>
        <p:sp>
          <p:nvSpPr>
            <p:cNvPr id="46" name="文字方塊 45"/>
            <p:cNvSpPr txBox="1"/>
            <p:nvPr/>
          </p:nvSpPr>
          <p:spPr>
            <a:xfrm>
              <a:off x="5644160" y="197914"/>
              <a:ext cx="1426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C00000"/>
                  </a:solidFill>
                  <a:latin typeface="+mn-ea"/>
                </a:rPr>
                <a:t>6</a:t>
              </a:r>
              <a:endParaRPr lang="zh-TW" altLang="en-US" sz="28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3765360" y="232818"/>
              <a:ext cx="1426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C00000"/>
                  </a:solidFill>
                  <a:latin typeface="+mn-ea"/>
                </a:rPr>
                <a:t>2</a:t>
              </a:r>
              <a:endParaRPr lang="zh-TW" altLang="en-US" sz="28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1860678" y="2951393"/>
              <a:ext cx="1426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C00000"/>
                  </a:solidFill>
                  <a:latin typeface="+mn-ea"/>
                </a:rPr>
                <a:t>3</a:t>
              </a:r>
              <a:endParaRPr lang="zh-TW" altLang="en-US" sz="28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3671598" y="2950004"/>
              <a:ext cx="1426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C00000"/>
                  </a:solidFill>
                  <a:latin typeface="+mn-ea"/>
                </a:rPr>
                <a:t>2</a:t>
              </a:r>
              <a:endParaRPr lang="zh-TW" altLang="en-US" sz="2800" b="1" dirty="0">
                <a:solidFill>
                  <a:srgbClr val="C00000"/>
                </a:solidFill>
                <a:latin typeface="+mn-ea"/>
              </a:endParaRPr>
            </a:p>
          </p:txBody>
        </p:sp>
      </p:grpSp>
      <p:pic>
        <p:nvPicPr>
          <p:cNvPr id="50" name="圖片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22" r="66975" b="20942"/>
          <a:stretch/>
        </p:blipFill>
        <p:spPr>
          <a:xfrm>
            <a:off x="5958326" y="260254"/>
            <a:ext cx="287079" cy="630700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22" r="66975" b="20942"/>
          <a:stretch/>
        </p:blipFill>
        <p:spPr>
          <a:xfrm>
            <a:off x="3992982" y="190138"/>
            <a:ext cx="287079" cy="630700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22" r="66975" b="20942"/>
          <a:stretch/>
        </p:blipFill>
        <p:spPr>
          <a:xfrm>
            <a:off x="3972418" y="2932447"/>
            <a:ext cx="287079" cy="630700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22" r="66975" b="20942"/>
          <a:stretch/>
        </p:blipFill>
        <p:spPr>
          <a:xfrm>
            <a:off x="2090904" y="2868057"/>
            <a:ext cx="287079" cy="6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題目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給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一個交通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地圖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起點走到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終點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Dijkstra’s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algorithm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找最佳路徑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(30point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在每個十字路口加入紅綠燈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找出最佳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最短時間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)(50point)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在考慮紅綠燈的情況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走到終點前要先經過指定的地點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(AOV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(30point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5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地圖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課程網頁上會提供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的地圖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其中點的表示方式跟上題一樣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紅綠燈狀態圖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課程網頁上會提供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求出最少時間路徑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路徑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4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</a:t>
            </a:r>
            <a:r>
              <a:rPr lang="en-US" altLang="zh-TW" sz="6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6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在考慮紅綠燈的情況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</a:t>
            </a:r>
            <a:r>
              <a:rPr lang="en-US" altLang="zh-TW" sz="6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6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走到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終點前要先經過指定的地點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(AOV)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64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426574"/>
              </p:ext>
            </p:extLst>
          </p:nvPr>
        </p:nvGraphicFramePr>
        <p:xfrm>
          <a:off x="1841271" y="4414913"/>
          <a:ext cx="8018655" cy="18491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037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37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037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0373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037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紅綠燈編號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起始狀態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燈號倒數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紅燈持續時間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綠燈持續時間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Green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Green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橢圓 62"/>
          <p:cNvSpPr/>
          <p:nvPr/>
        </p:nvSpPr>
        <p:spPr>
          <a:xfrm>
            <a:off x="3721760" y="698600"/>
            <a:ext cx="771423" cy="729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</a:t>
            </a:r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64" name="直線單箭頭接點 63"/>
          <p:cNvCxnSpPr>
            <a:endCxn id="63" idx="2"/>
          </p:cNvCxnSpPr>
          <p:nvPr/>
        </p:nvCxnSpPr>
        <p:spPr>
          <a:xfrm>
            <a:off x="2570781" y="1045926"/>
            <a:ext cx="1150978" cy="17256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4493182" y="1063183"/>
            <a:ext cx="1150978" cy="720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5660042" y="698600"/>
            <a:ext cx="771423" cy="729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7" name="橢圓 66"/>
          <p:cNvSpPr/>
          <p:nvPr/>
        </p:nvSpPr>
        <p:spPr>
          <a:xfrm>
            <a:off x="1829855" y="2254570"/>
            <a:ext cx="771423" cy="72916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點</a:t>
            </a:r>
            <a:r>
              <a:rPr lang="en-US" altLang="zh-TW" dirty="0">
                <a:latin typeface="+mn-ea"/>
              </a:rPr>
              <a:t>4</a:t>
            </a:r>
            <a:endParaRPr lang="zh-TW" altLang="en-US" dirty="0">
              <a:latin typeface="+mn-ea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H="1">
            <a:off x="2215566" y="1406144"/>
            <a:ext cx="3" cy="84842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2601277" y="2611946"/>
            <a:ext cx="1150978" cy="720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橢圓 69"/>
          <p:cNvSpPr/>
          <p:nvPr/>
        </p:nvSpPr>
        <p:spPr>
          <a:xfrm>
            <a:off x="3721759" y="2293206"/>
            <a:ext cx="771423" cy="7291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</a:t>
            </a:r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74" name="直線單箭頭接點 73"/>
          <p:cNvCxnSpPr/>
          <p:nvPr/>
        </p:nvCxnSpPr>
        <p:spPr>
          <a:xfrm>
            <a:off x="4510156" y="2628961"/>
            <a:ext cx="1150978" cy="720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橢圓 76"/>
          <p:cNvSpPr/>
          <p:nvPr/>
        </p:nvSpPr>
        <p:spPr>
          <a:xfrm>
            <a:off x="5696956" y="2344251"/>
            <a:ext cx="771423" cy="7291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點</a:t>
            </a: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8" name="直線單箭頭接點 77"/>
          <p:cNvCxnSpPr/>
          <p:nvPr/>
        </p:nvCxnSpPr>
        <p:spPr>
          <a:xfrm flipH="1">
            <a:off x="4115958" y="1444780"/>
            <a:ext cx="3" cy="84842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>
            <a:off x="6045753" y="1461795"/>
            <a:ext cx="3" cy="848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2850013" y="995605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5</a:t>
            </a:r>
            <a:endParaRPr lang="zh-TW" altLang="en-US" sz="2800" dirty="0">
              <a:latin typeface="+mn-ea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2850013" y="2563779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5</a:t>
            </a:r>
            <a:endParaRPr lang="zh-TW" altLang="en-US" sz="2800" dirty="0">
              <a:latin typeface="+mn-ea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2225828" y="1609895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2</a:t>
            </a:r>
            <a:endParaRPr lang="zh-TW" altLang="en-US" sz="2800" dirty="0">
              <a:latin typeface="+mn-ea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750402" y="1046448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7</a:t>
            </a:r>
            <a:endParaRPr lang="zh-TW" altLang="en-US" sz="2800" dirty="0">
              <a:latin typeface="+mn-ea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4126217" y="1660738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3</a:t>
            </a:r>
            <a:endParaRPr lang="zh-TW" altLang="en-US" sz="2800" dirty="0">
              <a:latin typeface="+mn-ea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783596" y="2606447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6</a:t>
            </a:r>
            <a:endParaRPr lang="zh-TW" altLang="en-US" sz="2800" dirty="0">
              <a:latin typeface="+mn-ea"/>
            </a:endParaRPr>
          </a:p>
        </p:txBody>
      </p:sp>
      <p:sp>
        <p:nvSpPr>
          <p:cNvPr id="98" name="橢圓 97"/>
          <p:cNvSpPr/>
          <p:nvPr/>
        </p:nvSpPr>
        <p:spPr>
          <a:xfrm>
            <a:off x="1829855" y="681344"/>
            <a:ext cx="740927" cy="7291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+mn-ea"/>
              </a:rPr>
              <a:t>點</a:t>
            </a:r>
            <a:r>
              <a:rPr lang="en-US" altLang="zh-TW" dirty="0">
                <a:latin typeface="+mn-ea"/>
              </a:rPr>
              <a:t>1</a:t>
            </a:r>
            <a:endParaRPr lang="zh-TW" altLang="en-US" dirty="0">
              <a:latin typeface="+mn-ea"/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6847934" y="241346"/>
            <a:ext cx="4845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走到點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的最短距離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但是要先經過點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才能經過點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所以最短路徑為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1-&gt;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4-&gt;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5-&gt;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6171460" y="1588643"/>
            <a:ext cx="1426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+mn-ea"/>
              </a:rPr>
              <a:t>8</a:t>
            </a: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r="33867" b="20942"/>
          <a:stretch/>
        </p:blipFill>
        <p:spPr>
          <a:xfrm>
            <a:off x="4050911" y="266763"/>
            <a:ext cx="261885" cy="630700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" r="76051" b="75376"/>
          <a:stretch/>
        </p:blipFill>
        <p:spPr>
          <a:xfrm>
            <a:off x="4100846" y="266763"/>
            <a:ext cx="162013" cy="198170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r="33867" b="20942"/>
          <a:stretch/>
        </p:blipFill>
        <p:spPr>
          <a:xfrm>
            <a:off x="5948578" y="227738"/>
            <a:ext cx="261885" cy="630700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" r="76051" b="75376"/>
          <a:stretch/>
        </p:blipFill>
        <p:spPr>
          <a:xfrm>
            <a:off x="5998513" y="227738"/>
            <a:ext cx="162013" cy="198170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r="33867" b="20942"/>
          <a:stretch/>
        </p:blipFill>
        <p:spPr>
          <a:xfrm>
            <a:off x="4053729" y="2824200"/>
            <a:ext cx="261885" cy="630700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" r="76051" b="75376"/>
          <a:stretch/>
        </p:blipFill>
        <p:spPr>
          <a:xfrm>
            <a:off x="4103664" y="2824200"/>
            <a:ext cx="162013" cy="198170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r="33867" b="20942"/>
          <a:stretch/>
        </p:blipFill>
        <p:spPr>
          <a:xfrm>
            <a:off x="2120146" y="2824200"/>
            <a:ext cx="261885" cy="630700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" r="76051" b="75376"/>
          <a:stretch/>
        </p:blipFill>
        <p:spPr>
          <a:xfrm>
            <a:off x="2170081" y="2824200"/>
            <a:ext cx="162013" cy="19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7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地圖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課程網頁上會提供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地圖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其中點的表示方式跟第一題一樣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紅綠燈狀態圖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課程網頁上會提供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求出最少時間路徑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路徑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4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檔說明你的作業步驟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如果你的程式不符合規定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檔請寫出你做到什麼地步斟酌給分</a:t>
            </a: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寄信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主旨請打以下格式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HW3_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不合規定斟酌扣分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ZIP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壓縮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word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及程式碼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檔名請打你的學號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寄到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nchuwccclab@gmail.com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Deadline 2017/12/25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Yahoo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信箱我好像收不到</a:t>
            </a: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不管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你要用什麼寫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請你確定可以在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-C++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上執行再寄給我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請不要貼在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我一定扣分</a:t>
            </a: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抄襲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嚴懲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請打上註解不然不計分</a:t>
            </a:r>
          </a:p>
        </p:txBody>
      </p:sp>
    </p:spTree>
    <p:extLst>
      <p:ext uri="{BB962C8B-B14F-4D97-AF65-F5344CB8AC3E}">
        <p14:creationId xmlns:p14="http://schemas.microsoft.com/office/powerpoint/2010/main" val="94226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Dijkstra’s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algorithm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最佳路徑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沒有紅綠燈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61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30163" y="395654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Dijkstra’s</a:t>
            </a:r>
            <a:r>
              <a:rPr lang="en-US" altLang="zh-TW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algorithm</a:t>
            </a:r>
            <a:endParaRPr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20885" r="17036"/>
          <a:stretch/>
        </p:blipFill>
        <p:spPr>
          <a:xfrm>
            <a:off x="0" y="1687318"/>
            <a:ext cx="5384428" cy="409802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075483" y="1212505"/>
            <a:ext cx="5556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走到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先建立一張以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為主的時間表，並填上相對耗時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若到達不了則以無限大表示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5756"/>
              </p:ext>
            </p:extLst>
          </p:nvPr>
        </p:nvGraphicFramePr>
        <p:xfrm>
          <a:off x="6254077" y="2161225"/>
          <a:ext cx="4498914" cy="355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702">
                  <a:extLst>
                    <a:ext uri="{9D8B030D-6E8A-4147-A177-3AD203B41FA5}">
                      <a16:colId xmlns="" xmlns:a16="http://schemas.microsoft.com/office/drawing/2014/main" val="1403480226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1109523513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1437516183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663858815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4109061388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3892393293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472733556"/>
                    </a:ext>
                  </a:extLst>
                </a:gridCol>
              </a:tblGrid>
              <a:tr h="50768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次數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1(a)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5(b)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18017490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02647334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1051814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15689654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55431110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39400905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4923566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24253" y="5978769"/>
            <a:ext cx="330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點上數字為編號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線上數字為走過去花費的時間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919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30163" y="395654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Dijkstra’s</a:t>
            </a:r>
            <a:r>
              <a:rPr lang="en-US" altLang="zh-TW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algorithm</a:t>
            </a:r>
            <a:endParaRPr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20885" r="17036"/>
          <a:stretch/>
        </p:blipFill>
        <p:spPr>
          <a:xfrm>
            <a:off x="0" y="1687318"/>
            <a:ext cx="5384428" cy="409802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609492" y="1212505"/>
            <a:ext cx="6418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再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來以</a:t>
            </a:r>
            <a:r>
              <a:rPr lang="zh-TW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耗時最少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的點為連接點，判斷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到各點的時間花費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若比原本的值還小則替換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如下以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為連接點，到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的耗時為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17</a:t>
            </a: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比原本的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還大則不替換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但到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的耗時為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，則比原本的無限大還小即可替換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由於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無法到達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，因此還是無限大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394008"/>
              </p:ext>
            </p:extLst>
          </p:nvPr>
        </p:nvGraphicFramePr>
        <p:xfrm>
          <a:off x="6254077" y="2970123"/>
          <a:ext cx="4498914" cy="355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702">
                  <a:extLst>
                    <a:ext uri="{9D8B030D-6E8A-4147-A177-3AD203B41FA5}">
                      <a16:colId xmlns="" xmlns:a16="http://schemas.microsoft.com/office/drawing/2014/main" val="1403480226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1109523513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1437516183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663858815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4109061388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3892393293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472733556"/>
                    </a:ext>
                  </a:extLst>
                </a:gridCol>
              </a:tblGrid>
              <a:tr h="50768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次數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1(a)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5(b)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18017490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02647334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1051814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15689654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55431110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39400905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4923566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24253" y="5978769"/>
            <a:ext cx="330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點上數字為編號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線上數字為走過去花費的時間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735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30163" y="395654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Dijkstra’s</a:t>
            </a:r>
            <a:r>
              <a:rPr lang="en-US" altLang="zh-TW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algorithm</a:t>
            </a:r>
            <a:endParaRPr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20885" r="17036"/>
          <a:stretch/>
        </p:blipFill>
        <p:spPr>
          <a:xfrm>
            <a:off x="0" y="1687318"/>
            <a:ext cx="5384428" cy="409802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075483" y="1212505"/>
            <a:ext cx="5556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接下來以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為連接點，到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的耗時為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還大不替換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的耗時為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小，因此做替換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的耗時為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小，也可以做替換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42380"/>
              </p:ext>
            </p:extLst>
          </p:nvPr>
        </p:nvGraphicFramePr>
        <p:xfrm>
          <a:off x="6254077" y="2161230"/>
          <a:ext cx="4498914" cy="355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702">
                  <a:extLst>
                    <a:ext uri="{9D8B030D-6E8A-4147-A177-3AD203B41FA5}">
                      <a16:colId xmlns="" xmlns:a16="http://schemas.microsoft.com/office/drawing/2014/main" val="1403480226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1109523513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1437516183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663858815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4109061388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3892393293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472733556"/>
                    </a:ext>
                  </a:extLst>
                </a:gridCol>
              </a:tblGrid>
              <a:tr h="50768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次數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1(a)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5(b)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18017490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02647334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1051814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15689654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55431110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39400905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49235661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24253" y="5978769"/>
            <a:ext cx="330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點上數字為編號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線上數字為走過去花費的時間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034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30163" y="395654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Dijkstra’s</a:t>
            </a:r>
            <a:r>
              <a:rPr lang="en-US" altLang="zh-TW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algorithm</a:t>
            </a:r>
            <a:endParaRPr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20885" r="17036"/>
          <a:stretch/>
        </p:blipFill>
        <p:spPr>
          <a:xfrm>
            <a:off x="0" y="1687318"/>
            <a:ext cx="5384428" cy="409802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075483" y="1212505"/>
            <a:ext cx="57150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接下來以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為連接點，因為剩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456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沒做，而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耗時最少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這邊要懂一個概念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的最低耗時如表上是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，因此不用管他如何到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只要看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連出去的點即可，所以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有連到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1, 3, 5</a:t>
            </a: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的耗時為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還大不替換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的耗時為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還大不替換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的耗時為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比無限大小因此做替換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524469"/>
              </p:ext>
            </p:extLst>
          </p:nvPr>
        </p:nvGraphicFramePr>
        <p:xfrm>
          <a:off x="6254077" y="3251466"/>
          <a:ext cx="4498914" cy="355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702">
                  <a:extLst>
                    <a:ext uri="{9D8B030D-6E8A-4147-A177-3AD203B41FA5}">
                      <a16:colId xmlns="" xmlns:a16="http://schemas.microsoft.com/office/drawing/2014/main" val="1403480226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1109523513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1437516183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663858815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4109061388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3892393293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472733556"/>
                    </a:ext>
                  </a:extLst>
                </a:gridCol>
              </a:tblGrid>
              <a:tr h="50768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次數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1(a)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5(b)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18017490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02647334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1051814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15689654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55431110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39400905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49235661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24253" y="5978769"/>
            <a:ext cx="330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點上數字為編號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線上數字為走過去花費的時間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171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30163" y="395654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Dijkstra’s</a:t>
            </a:r>
            <a:r>
              <a:rPr lang="en-US" altLang="zh-TW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algorithm</a:t>
            </a:r>
            <a:endParaRPr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20885" r="17036"/>
          <a:stretch/>
        </p:blipFill>
        <p:spPr>
          <a:xfrm>
            <a:off x="0" y="1687318"/>
            <a:ext cx="5384428" cy="409802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075483" y="1212505"/>
            <a:ext cx="5715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接下來以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為連接點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的耗時為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35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還大不替換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的耗時為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還大不替換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的耗時為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26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還大不替換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我們可以發現到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的最低耗時是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，比表上其他點大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所以這次其實可以直接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pass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46313"/>
              </p:ext>
            </p:extLst>
          </p:nvPr>
        </p:nvGraphicFramePr>
        <p:xfrm>
          <a:off x="6148571" y="2943734"/>
          <a:ext cx="4498914" cy="355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702">
                  <a:extLst>
                    <a:ext uri="{9D8B030D-6E8A-4147-A177-3AD203B41FA5}">
                      <a16:colId xmlns="" xmlns:a16="http://schemas.microsoft.com/office/drawing/2014/main" val="1403480226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1109523513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1437516183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663858815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4109061388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3892393293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472733556"/>
                    </a:ext>
                  </a:extLst>
                </a:gridCol>
              </a:tblGrid>
              <a:tr h="50768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次數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1(a)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5(b)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18017490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02647334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1051814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15689654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55431110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39400905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49235661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24253" y="5978769"/>
            <a:ext cx="330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點上數字為編號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線上數字為走過去花費的時間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071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30163" y="395654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Dijkstra’s</a:t>
            </a:r>
            <a:r>
              <a:rPr lang="en-US" altLang="zh-TW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algorithm</a:t>
            </a:r>
            <a:endParaRPr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20885" r="17036"/>
          <a:stretch/>
        </p:blipFill>
        <p:spPr>
          <a:xfrm>
            <a:off x="0" y="1687318"/>
            <a:ext cx="5384428" cy="409802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075483" y="1212505"/>
            <a:ext cx="571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所以最後我們的得到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點到各點的最低耗時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而目標是到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點的，由表上可以看出是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025353"/>
              </p:ext>
            </p:extLst>
          </p:nvPr>
        </p:nvGraphicFramePr>
        <p:xfrm>
          <a:off x="6148571" y="1835900"/>
          <a:ext cx="4498914" cy="355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702">
                  <a:extLst>
                    <a:ext uri="{9D8B030D-6E8A-4147-A177-3AD203B41FA5}">
                      <a16:colId xmlns="" xmlns:a16="http://schemas.microsoft.com/office/drawing/2014/main" val="1403480226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1109523513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1437516183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663858815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4109061388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3892393293"/>
                    </a:ext>
                  </a:extLst>
                </a:gridCol>
                <a:gridCol w="642702">
                  <a:extLst>
                    <a:ext uri="{9D8B030D-6E8A-4147-A177-3AD203B41FA5}">
                      <a16:colId xmlns="" xmlns:a16="http://schemas.microsoft.com/office/drawing/2014/main" val="472733556"/>
                    </a:ext>
                  </a:extLst>
                </a:gridCol>
              </a:tblGrid>
              <a:tr h="50768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次數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1(a)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5(b)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18017490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02647334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1051814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15689654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55431110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39400905"/>
                  </a:ext>
                </a:extLst>
              </a:tr>
              <a:tr h="50768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49235661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24253" y="5978769"/>
            <a:ext cx="330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點上數字為編號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線上數字為走過去花費的時間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17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1669</Words>
  <Application>Microsoft Office PowerPoint</Application>
  <PresentationFormat>寬螢幕</PresentationFormat>
  <Paragraphs>605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Homework 3</vt:lpstr>
      <vt:lpstr>題目</vt:lpstr>
      <vt:lpstr>(1)透過Dijkstra’s algorithm找最佳路徑(沒有紅綠燈)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(2)在每個十字路口加入紅綠燈,找出最佳解</vt:lpstr>
      <vt:lpstr>紅綠燈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(3)在考慮紅綠燈的情況下,走到終點前要先經過指定的地點(AOV)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</dc:title>
  <dc:creator>Windows 使用者</dc:creator>
  <cp:lastModifiedBy>apple</cp:lastModifiedBy>
  <cp:revision>33</cp:revision>
  <dcterms:created xsi:type="dcterms:W3CDTF">2017-12-10T11:51:23Z</dcterms:created>
  <dcterms:modified xsi:type="dcterms:W3CDTF">2017-12-11T07:13:13Z</dcterms:modified>
</cp:coreProperties>
</file>