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76" r:id="rId3"/>
    <p:sldId id="284" r:id="rId4"/>
    <p:sldId id="285" r:id="rId5"/>
    <p:sldId id="286" r:id="rId6"/>
    <p:sldId id="287" r:id="rId7"/>
    <p:sldId id="282" r:id="rId8"/>
    <p:sldId id="281" r:id="rId9"/>
    <p:sldId id="291" r:id="rId10"/>
    <p:sldId id="288" r:id="rId11"/>
    <p:sldId id="289" r:id="rId12"/>
    <p:sldId id="280" r:id="rId13"/>
    <p:sldId id="290" r:id="rId14"/>
    <p:sldId id="270" r:id="rId1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05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中等深淺樣式 4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2838BEF-8BB2-4498-84A7-C5851F593DF1}" styleName="中等深淺樣式 4 - 輔色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中等深淺樣式 4 - 輔色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84E427A-3D55-4303-BF80-6455036E1DE7}" styleName="佈景主題樣式 1 - 輔色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505E3EF-67EA-436B-97B2-0124C06EBD24}" styleName="中等深淺樣式 4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0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5A3BC5-63D4-4990-A843-2820166E1273}" type="datetimeFigureOut">
              <a:rPr lang="zh-TW" altLang="en-US" smtClean="0"/>
              <a:t>2018/1/2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EE2559-EEC1-43BC-A89A-EE643D8657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78128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E4B46-D593-4D8C-8598-8C2AC0D7DDD2}" type="datetime1">
              <a:rPr lang="zh-TW" altLang="en-US" smtClean="0"/>
              <a:t>2018/1/2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EB8A3-C3BF-4B78-8A79-91D6D1DABA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2149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9B328-B563-4EC9-B921-A94CC28FC27F}" type="datetime1">
              <a:rPr lang="zh-TW" altLang="en-US" smtClean="0"/>
              <a:t>2018/1/2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EB8A3-C3BF-4B78-8A79-91D6D1DABA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2761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853A-53B0-48F3-B1AF-EC232D8E822B}" type="datetime1">
              <a:rPr lang="zh-TW" altLang="en-US" smtClean="0"/>
              <a:t>2018/1/2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EB8A3-C3BF-4B78-8A79-91D6D1DABA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6057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DE8E4-FCF3-4C8E-A578-FDA929A96054}" type="datetime1">
              <a:rPr lang="zh-TW" altLang="en-US" smtClean="0"/>
              <a:t>2018/1/2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EB8A3-C3BF-4B78-8A79-91D6D1DABA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3847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80ECB-9359-43F3-8A08-251A112C176E}" type="datetime1">
              <a:rPr lang="zh-TW" altLang="en-US" smtClean="0"/>
              <a:t>2018/1/2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EB8A3-C3BF-4B78-8A79-91D6D1DABA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482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F6766-2DA8-4F95-9987-0574C081B189}" type="datetime1">
              <a:rPr lang="zh-TW" altLang="en-US" smtClean="0"/>
              <a:t>2018/1/2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EB8A3-C3BF-4B78-8A79-91D6D1DABA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6546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DC750-B5C1-402F-841E-EEE377C69776}" type="datetime1">
              <a:rPr lang="zh-TW" altLang="en-US" smtClean="0"/>
              <a:t>2018/1/2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EB8A3-C3BF-4B78-8A79-91D6D1DABA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8312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6A47F-2743-4CBB-907B-36B264011CB5}" type="datetime1">
              <a:rPr lang="zh-TW" altLang="en-US" smtClean="0"/>
              <a:t>2018/1/2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EB8A3-C3BF-4B78-8A79-91D6D1DABA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3791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2DF63-3527-423A-9A4F-83C83B575555}" type="datetime1">
              <a:rPr lang="zh-TW" altLang="en-US" smtClean="0"/>
              <a:t>2018/1/2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EB8A3-C3BF-4B78-8A79-91D6D1DABA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229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2F07A-FE12-483A-9AF2-A9A3B7E96557}" type="datetime1">
              <a:rPr lang="zh-TW" altLang="en-US" smtClean="0"/>
              <a:t>2018/1/2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EB8A3-C3BF-4B78-8A79-91D6D1DABA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9743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84A59-894D-424E-BC05-D605BA6D8033}" type="datetime1">
              <a:rPr lang="zh-TW" altLang="en-US" smtClean="0"/>
              <a:t>2018/1/2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EB8A3-C3BF-4B78-8A79-91D6D1DABA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2444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784FA7-4448-4228-BDC8-2C0905E0B685}" type="datetime1">
              <a:rPr lang="zh-TW" altLang="en-US" smtClean="0"/>
              <a:t>2018/1/2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3EB8A3-C3BF-4B78-8A79-91D6D1DABA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9163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mailto:nchuwccclab@gmail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106 Data Structure</a:t>
            </a:r>
            <a:b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Homework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4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2017/12/26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EB8A3-C3BF-4B78-8A79-91D6D1DABA78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919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建立迷宮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&amp;Min-Max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hea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051" y="1480458"/>
            <a:ext cx="11303726" cy="5123226"/>
          </a:xfrm>
        </p:spPr>
        <p:txBody>
          <a:bodyPr>
            <a:normAutofit/>
          </a:bodyPr>
          <a:lstStyle/>
          <a:p>
            <a:pPr lvl="1"/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接下來使用迷宮得出的路徑編號建立</a:t>
            </a: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Min-Max</a:t>
            </a: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heap</a:t>
            </a:r>
          </a:p>
          <a:p>
            <a:pPr lvl="2"/>
            <a:endParaRPr lang="en-US" altLang="zh-TW" sz="24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EB8A3-C3BF-4B78-8A79-91D6D1DABA78}" type="slidenum">
              <a:rPr lang="zh-TW" altLang="en-US" smtClean="0"/>
              <a:t>10</a:t>
            </a:fld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54"/>
          <a:stretch/>
        </p:blipFill>
        <p:spPr>
          <a:xfrm>
            <a:off x="0" y="2007619"/>
            <a:ext cx="6954220" cy="3477556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217127" y="4648520"/>
            <a:ext cx="6807926" cy="19593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是一個</a:t>
            </a:r>
            <a:r>
              <a:rPr lang="en-US" altLang="zh-TW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Complete</a:t>
            </a:r>
            <a:r>
              <a:rPr lang="zh-TW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binary</a:t>
            </a:r>
            <a:r>
              <a:rPr lang="zh-TW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tree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此樹的</a:t>
            </a:r>
            <a:r>
              <a:rPr lang="en-US" altLang="zh-TW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level</a:t>
            </a:r>
            <a:r>
              <a:rPr lang="zh-TW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是以</a:t>
            </a:r>
            <a:r>
              <a:rPr lang="en-US" altLang="zh-TW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min-level</a:t>
            </a:r>
            <a:r>
              <a:rPr lang="zh-TW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與</a:t>
            </a:r>
            <a:r>
              <a:rPr lang="en-US" altLang="zh-TW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MAX-level</a:t>
            </a:r>
            <a:r>
              <a:rPr lang="zh-TW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交替出現</a:t>
            </a:r>
            <a:endParaRPr lang="en-US" altLang="zh-TW" sz="2400" dirty="0" smtClean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Root</a:t>
            </a:r>
            <a:r>
              <a:rPr lang="zh-TW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位於</a:t>
            </a:r>
            <a:r>
              <a:rPr lang="en-US" altLang="zh-TW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min-level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以</a:t>
            </a:r>
            <a:r>
              <a:rPr lang="en-US" altLang="zh-TW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40</a:t>
            </a:r>
            <a:r>
              <a:rPr lang="zh-TW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為例</a:t>
            </a:r>
            <a:r>
              <a:rPr lang="en-US" altLang="zh-TW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,40</a:t>
            </a:r>
            <a:r>
              <a:rPr lang="zh-TW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為以</a:t>
            </a:r>
            <a:r>
              <a:rPr lang="en-US" altLang="zh-TW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40</a:t>
            </a:r>
            <a:r>
              <a:rPr lang="zh-TW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為</a:t>
            </a:r>
            <a:r>
              <a:rPr lang="en-US" altLang="zh-TW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root</a:t>
            </a:r>
            <a:r>
              <a:rPr lang="zh-TW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的子樹最大的值</a:t>
            </a:r>
            <a:endParaRPr lang="en-US" altLang="zh-TW" sz="2400" dirty="0" smtClean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以</a:t>
            </a:r>
            <a:r>
              <a:rPr lang="en-US" altLang="zh-TW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7</a:t>
            </a:r>
            <a:r>
              <a:rPr lang="zh-TW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為例</a:t>
            </a:r>
            <a:r>
              <a:rPr lang="en-US" altLang="zh-TW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,7</a:t>
            </a:r>
            <a:r>
              <a:rPr lang="zh-TW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為以</a:t>
            </a:r>
            <a:r>
              <a:rPr lang="en-US" altLang="zh-TW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7</a:t>
            </a:r>
            <a:r>
              <a:rPr lang="zh-TW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為</a:t>
            </a:r>
            <a:r>
              <a:rPr lang="en-US" altLang="zh-TW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root</a:t>
            </a:r>
            <a:r>
              <a:rPr lang="zh-TW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的子樹最小的值</a:t>
            </a:r>
            <a:endParaRPr lang="zh-TW" altLang="en-US" sz="24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35726" y="2375383"/>
            <a:ext cx="897044" cy="4570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2400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舉</a:t>
            </a:r>
            <a:r>
              <a:rPr lang="zh-TW" altLang="en-US" sz="24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例</a:t>
            </a:r>
          </a:p>
        </p:txBody>
      </p:sp>
    </p:spTree>
    <p:extLst>
      <p:ext uri="{BB962C8B-B14F-4D97-AF65-F5344CB8AC3E}">
        <p14:creationId xmlns:p14="http://schemas.microsoft.com/office/powerpoint/2010/main" val="219004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建立迷宮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&amp;Min-Max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hea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051" y="1480458"/>
            <a:ext cx="10996749" cy="5123226"/>
          </a:xfrm>
        </p:spPr>
        <p:txBody>
          <a:bodyPr>
            <a:normAutofit/>
          </a:bodyPr>
          <a:lstStyle/>
          <a:p>
            <a:pPr lvl="2"/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Min-Max heap</a:t>
            </a: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要包含</a:t>
            </a: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</a:t>
            </a: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個功能</a:t>
            </a:r>
            <a:endParaRPr lang="en-US" altLang="zh-TW" sz="24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3"/>
            <a:r>
              <a:rPr lang="en-US" altLang="zh-TW" sz="2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Insert X</a:t>
            </a:r>
          </a:p>
          <a:p>
            <a:pPr lvl="3"/>
            <a:r>
              <a:rPr lang="en-US" altLang="zh-TW" sz="2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Delete-min</a:t>
            </a:r>
          </a:p>
          <a:p>
            <a:pPr lvl="3"/>
            <a:r>
              <a:rPr lang="en-US" altLang="zh-TW" sz="2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Delete-Max</a:t>
            </a:r>
          </a:p>
          <a:p>
            <a:pPr lvl="2"/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以右邊的表示法來呈現你的</a:t>
            </a: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Min-Max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hea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</a:t>
            </a:r>
            <a:endParaRPr lang="en-US" altLang="zh-TW" sz="24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2"/>
            <a:endParaRPr lang="en-US" altLang="zh-TW" sz="24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EB8A3-C3BF-4B78-8A79-91D6D1DABA78}" type="slidenum">
              <a:rPr lang="zh-TW" altLang="en-US" smtClean="0"/>
              <a:t>11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7986850" y="2370026"/>
            <a:ext cx="3192238" cy="18721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2400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(7)</a:t>
            </a:r>
          </a:p>
          <a:p>
            <a:pPr algn="ctr"/>
            <a:r>
              <a:rPr lang="en-US" altLang="zh-TW" sz="2400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(70,40)</a:t>
            </a:r>
          </a:p>
          <a:p>
            <a:pPr algn="ctr"/>
            <a:r>
              <a:rPr lang="en-US" altLang="zh-TW" sz="2400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(30,9)(10,15)</a:t>
            </a:r>
          </a:p>
          <a:p>
            <a:pPr algn="ctr"/>
            <a:r>
              <a:rPr lang="en-US" altLang="zh-TW" sz="2400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(45,50)(30,20)(12)</a:t>
            </a:r>
            <a:endParaRPr lang="zh-TW" altLang="en-US" sz="24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10231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建立迷宮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&amp;Min-Max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heap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-1075509" y="1467621"/>
            <a:ext cx="13084629" cy="5253854"/>
          </a:xfrm>
        </p:spPr>
        <p:txBody>
          <a:bodyPr>
            <a:noAutofit/>
          </a:bodyPr>
          <a:lstStyle/>
          <a:p>
            <a:pPr lvl="3"/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需求</a:t>
            </a:r>
            <a:endParaRPr lang="en-US" altLang="zh-TW" sz="24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4"/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能夠用手動輸入的方式來選擇建立迷宮的大小</a:t>
            </a: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(50%)</a:t>
            </a:r>
          </a:p>
          <a:p>
            <a:pPr lvl="5"/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E.g. 6*6</a:t>
            </a:r>
          </a:p>
          <a:p>
            <a:pPr lvl="4"/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需要以右圖的方式呈現</a:t>
            </a:r>
            <a:r>
              <a:rPr lang="zh-TW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隨機</a:t>
            </a: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生成的迷宮</a:t>
            </a:r>
            <a:endParaRPr lang="en-US" altLang="zh-TW" sz="24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4"/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以下圖的方式呈現迷宮的最短路徑</a:t>
            </a: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(10%)</a:t>
            </a:r>
          </a:p>
          <a:p>
            <a:pPr lvl="4"/>
            <a:endParaRPr lang="en-US" altLang="zh-TW" sz="24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EB8A3-C3BF-4B78-8A79-91D6D1DABA78}" type="slidenum">
              <a:rPr lang="zh-TW" altLang="en-US" smtClean="0"/>
              <a:t>12</a:t>
            </a:fld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7332617" y="2643353"/>
            <a:ext cx="4676503" cy="35394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1"/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#    #    #    #    #    #    #    #</a:t>
            </a:r>
          </a:p>
          <a:p>
            <a:pPr lvl="1"/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#    </a:t>
            </a:r>
            <a:r>
              <a:rPr lang="en-US" altLang="zh-TW" sz="28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2    3    #    4    5    #</a:t>
            </a:r>
          </a:p>
          <a:p>
            <a:pPr lvl="1"/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#    #    6    #    7    8    9    #</a:t>
            </a:r>
          </a:p>
          <a:p>
            <a:pPr lvl="1"/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#   10  11   #   12   #    #    #</a:t>
            </a:r>
          </a:p>
          <a:p>
            <a:pPr lvl="1"/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#   13   #    #   14  15  16   #</a:t>
            </a:r>
          </a:p>
          <a:p>
            <a:pPr lvl="1"/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#   17   #   19  20  21  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#   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#</a:t>
            </a:r>
          </a:p>
          <a:p>
            <a:pPr lvl="1"/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#   23  24  25   #   27  </a:t>
            </a:r>
            <a:r>
              <a:rPr lang="en-US" altLang="zh-TW" sz="28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28 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#</a:t>
            </a:r>
          </a:p>
          <a:p>
            <a:pPr lvl="1"/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#    #    #    #    #    #    #    #</a:t>
            </a:r>
          </a:p>
        </p:txBody>
      </p:sp>
      <p:sp>
        <p:nvSpPr>
          <p:cNvPr id="9" name="矩形 8"/>
          <p:cNvSpPr/>
          <p:nvPr/>
        </p:nvSpPr>
        <p:spPr>
          <a:xfrm>
            <a:off x="838200" y="6090023"/>
            <a:ext cx="7541623" cy="651315"/>
          </a:xfrm>
          <a:prstGeom prst="rect">
            <a:avLst/>
          </a:prstGeom>
          <a:solidFill>
            <a:schemeClr val="accent4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800" b="1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1-2-6-11-10-13-17-23-24-25-19-20-21-27-28</a:t>
            </a:r>
            <a:endParaRPr lang="zh-TW" altLang="en-US" sz="2800" b="1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" name="內容版面配置區 2"/>
          <p:cNvSpPr txBox="1">
            <a:spLocks/>
          </p:cNvSpPr>
          <p:nvPr/>
        </p:nvSpPr>
        <p:spPr>
          <a:xfrm>
            <a:off x="6442166" y="2229092"/>
            <a:ext cx="5566954" cy="395369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@  -  @  -  @  -  @  -  @  -  @ -  @ 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|   </a:t>
            </a:r>
            <a:r>
              <a:rPr lang="en-US" altLang="zh-TW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 </a:t>
            </a: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r>
              <a:rPr lang="zh-TW" altLang="en-US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   </a:t>
            </a:r>
            <a:r>
              <a:rPr lang="zh-TW" altLang="en-US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3   |    #   |  4  </a:t>
            </a:r>
            <a:r>
              <a:rPr lang="zh-TW" altLang="en-US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5</a:t>
            </a:r>
            <a:r>
              <a:rPr lang="zh-TW" altLang="en-US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|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@  -  @  </a:t>
            </a:r>
            <a:r>
              <a:rPr lang="zh-TW" altLang="en-US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@  -  @  -  @  </a:t>
            </a:r>
            <a:r>
              <a:rPr lang="zh-TW" altLang="en-US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zh-TW" altLang="en-US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@ -  @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zh-TW" altLang="en-US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|</a:t>
            </a:r>
            <a:r>
              <a:rPr lang="zh-TW" altLang="en-US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#    |   6   |   #   |   7       8      </a:t>
            </a:r>
            <a:r>
              <a:rPr lang="zh-TW" altLang="en-US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9</a:t>
            </a:r>
            <a:r>
              <a:rPr lang="zh-TW" altLang="en-US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| 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@  -  @  </a:t>
            </a:r>
            <a:r>
              <a:rPr lang="zh-TW" altLang="en-US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@  -  @  </a:t>
            </a:r>
            <a:r>
              <a:rPr lang="zh-TW" altLang="en-US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@  -  </a:t>
            </a:r>
            <a:r>
              <a:rPr lang="zh-TW" altLang="en-US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@ -  @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|   10  </a:t>
            </a:r>
            <a:r>
              <a:rPr lang="zh-TW" altLang="en-US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11 </a:t>
            </a:r>
            <a:r>
              <a:rPr lang="zh-TW" altLang="en-US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|   #</a:t>
            </a:r>
            <a:r>
              <a:rPr lang="zh-TW" altLang="en-US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|   12</a:t>
            </a:r>
            <a:r>
              <a:rPr lang="zh-TW" altLang="en-US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|   #   |   #  </a:t>
            </a:r>
            <a:r>
              <a:rPr lang="zh-TW" altLang="en-US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|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@  </a:t>
            </a:r>
            <a:r>
              <a:rPr lang="zh-TW" altLang="en-US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@  -  @  -  @  </a:t>
            </a:r>
            <a:r>
              <a:rPr lang="zh-TW" altLang="en-US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@  </a:t>
            </a:r>
            <a:r>
              <a:rPr lang="zh-TW" altLang="en-US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-  @ -  @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|   13  |   #   |   #   |   14  </a:t>
            </a:r>
            <a:r>
              <a:rPr lang="zh-TW" altLang="en-US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15</a:t>
            </a:r>
            <a:r>
              <a:rPr lang="zh-TW" altLang="en-US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16 </a:t>
            </a:r>
            <a:r>
              <a:rPr lang="zh-TW" altLang="en-US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|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@  </a:t>
            </a:r>
            <a:r>
              <a:rPr lang="zh-TW" altLang="en-US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@  -  @  -  @  </a:t>
            </a:r>
            <a:r>
              <a:rPr lang="zh-TW" altLang="en-US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zh-TW" altLang="en-US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@ </a:t>
            </a:r>
            <a:r>
              <a:rPr lang="zh-TW" altLang="en-US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zh-TW" altLang="en-US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@ -  @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|   17  |   #   |  18  </a:t>
            </a:r>
            <a:r>
              <a:rPr lang="zh-TW" altLang="en-US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zh-TW" altLang="en-US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19 </a:t>
            </a:r>
            <a:r>
              <a:rPr lang="zh-TW" altLang="en-US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20</a:t>
            </a:r>
            <a:r>
              <a:rPr lang="zh-TW" altLang="en-US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| </a:t>
            </a:r>
            <a:r>
              <a:rPr lang="zh-TW" altLang="en-US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#  </a:t>
            </a:r>
            <a:r>
              <a:rPr lang="zh-TW" altLang="en-US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|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@  </a:t>
            </a:r>
            <a:r>
              <a:rPr lang="zh-TW" altLang="en-US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@  -  @  </a:t>
            </a:r>
            <a:r>
              <a:rPr lang="zh-TW" altLang="en-US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@  -  </a:t>
            </a:r>
            <a:r>
              <a:rPr lang="zh-TW" altLang="en-US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@  </a:t>
            </a:r>
            <a:r>
              <a:rPr lang="zh-TW" altLang="en-US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zh-TW" altLang="en-US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@ -  @</a:t>
            </a:r>
          </a:p>
          <a:p>
            <a:pPr marL="457200" lvl="1" indent="0">
              <a:buNone/>
            </a:pPr>
            <a:r>
              <a:rPr lang="zh-TW" altLang="en-US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| </a:t>
            </a:r>
            <a:r>
              <a:rPr lang="zh-TW" altLang="en-US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21     22   </a:t>
            </a:r>
            <a:r>
              <a:rPr lang="zh-TW" altLang="en-US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23 </a:t>
            </a:r>
            <a:r>
              <a:rPr lang="zh-TW" altLang="en-US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|</a:t>
            </a:r>
            <a:r>
              <a:rPr lang="zh-TW" altLang="en-US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# </a:t>
            </a:r>
            <a:r>
              <a:rPr lang="zh-TW" altLang="en-US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|  </a:t>
            </a:r>
            <a:r>
              <a:rPr lang="zh-TW" altLang="en-US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24</a:t>
            </a:r>
            <a:r>
              <a:rPr lang="zh-TW" altLang="en-US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</a:t>
            </a: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25</a:t>
            </a: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|</a:t>
            </a:r>
            <a:endParaRPr lang="en-US" altLang="zh-TW"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@  -  @  -  @  -  @  -  @  -  </a:t>
            </a:r>
            <a:r>
              <a:rPr lang="zh-TW" altLang="en-US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@ 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-  @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zh-TW" sz="28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zh-TW" sz="28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zh-TW" sz="28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38200" y="6090023"/>
            <a:ext cx="7541623" cy="651315"/>
          </a:xfrm>
          <a:prstGeom prst="rect">
            <a:avLst/>
          </a:prstGeom>
          <a:solidFill>
            <a:schemeClr val="accent4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800" b="1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1-2-6-11-10-13-17-21-22-23-18-19-20-24-25</a:t>
            </a:r>
            <a:endParaRPr lang="zh-TW" altLang="en-US" sz="2800" b="1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85408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建立迷宮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&amp;Min-Max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heap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-1075509" y="1467621"/>
            <a:ext cx="13084629" cy="5253854"/>
          </a:xfrm>
        </p:spPr>
        <p:txBody>
          <a:bodyPr>
            <a:noAutofit/>
          </a:bodyPr>
          <a:lstStyle/>
          <a:p>
            <a:pPr lvl="3"/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需求</a:t>
            </a:r>
            <a:endParaRPr lang="en-US" altLang="zh-TW" sz="24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4"/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使用迷宮得出的路徑編號建立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Min-Max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heap</a:t>
            </a: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(20%)</a:t>
            </a:r>
          </a:p>
          <a:p>
            <a:pPr lvl="5"/>
            <a:r>
              <a:rPr lang="zh-TW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請依照路徑的順序插入建立 </a:t>
            </a:r>
            <a:r>
              <a:rPr lang="en-US" altLang="zh-TW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heap</a:t>
            </a:r>
          </a:p>
          <a:p>
            <a:pPr lvl="4"/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建立功能表可以使用三種功能</a:t>
            </a:r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5"/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Insert X</a:t>
            </a: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(10%)</a:t>
            </a:r>
          </a:p>
          <a:p>
            <a:pPr lvl="6"/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輸入數字插入</a:t>
            </a: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heap</a:t>
            </a:r>
          </a:p>
          <a:p>
            <a:pPr lvl="5"/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Delete-min</a:t>
            </a: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(10%)</a:t>
            </a:r>
          </a:p>
          <a:p>
            <a:pPr lvl="5"/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Delete-MAX</a:t>
            </a: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(10%)</a:t>
            </a:r>
          </a:p>
          <a:p>
            <a:pPr lvl="4"/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三個功能都要用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右</a:t>
            </a: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圖的格式呈現</a:t>
            </a:r>
            <a:endParaRPr lang="zh-TW" altLang="en-US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4"/>
            <a:endParaRPr lang="en-US" altLang="zh-TW" sz="24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EB8A3-C3BF-4B78-8A79-91D6D1DABA78}" type="slidenum">
              <a:rPr lang="zh-TW" altLang="en-US" smtClean="0"/>
              <a:t>13</a:t>
            </a:fld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505096" y="5887597"/>
            <a:ext cx="7541623" cy="651315"/>
          </a:xfrm>
          <a:prstGeom prst="rect">
            <a:avLst/>
          </a:prstGeom>
          <a:solidFill>
            <a:schemeClr val="accent4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800" b="1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1-2-6-11-10-13-17-23-24-25-19-20-21-27-28</a:t>
            </a:r>
            <a:endParaRPr lang="zh-TW" altLang="en-US" sz="2800" b="1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725593" y="2528171"/>
            <a:ext cx="4396738" cy="18721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2400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(1)</a:t>
            </a:r>
          </a:p>
          <a:p>
            <a:pPr algn="ctr"/>
            <a:r>
              <a:rPr lang="en-US" altLang="zh-TW" sz="2400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(23,25)</a:t>
            </a:r>
          </a:p>
          <a:p>
            <a:pPr algn="ctr"/>
            <a:r>
              <a:rPr lang="en-US" altLang="zh-TW" sz="2400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(2,10)(6,13)</a:t>
            </a:r>
          </a:p>
          <a:p>
            <a:pPr algn="ctr"/>
            <a:r>
              <a:rPr lang="en-US" altLang="zh-TW" sz="2400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(11,21)(22,18)(17,19)(20,24)</a:t>
            </a:r>
            <a:endParaRPr lang="zh-TW" altLang="en-US" sz="24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05096" y="5887597"/>
            <a:ext cx="7541623" cy="651315"/>
          </a:xfrm>
          <a:prstGeom prst="rect">
            <a:avLst/>
          </a:prstGeom>
          <a:solidFill>
            <a:schemeClr val="accent4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800" b="1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1-2-6-11-10-13-17-21-22-23-18-19-20-24-25</a:t>
            </a:r>
            <a:endParaRPr lang="zh-TW" altLang="en-US" sz="2800" b="1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77675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建立迷宮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&amp;Min-Max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heap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506583"/>
            <a:ext cx="10515600" cy="5077098"/>
          </a:xfrm>
        </p:spPr>
        <p:txBody>
          <a:bodyPr>
            <a:normAutofit/>
          </a:bodyPr>
          <a:lstStyle/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請寫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word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檔說明你的作業步驟，如果你的程式不符合規定，你的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word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檔請寫出你做到什麼地步斟酌給分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寄信主旨請打以下格式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HW4_</a:t>
            </a:r>
            <a:r>
              <a:rPr lang="zh-TW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學號</a:t>
            </a:r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_</a:t>
            </a:r>
            <a:r>
              <a:rPr lang="zh-TW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姓名</a:t>
            </a:r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不合規定斟酌扣分</a:t>
            </a:r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zh-TW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用</a:t>
            </a:r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ZIP</a:t>
            </a:r>
            <a:r>
              <a:rPr lang="zh-TW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壓縮</a:t>
            </a:r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word</a:t>
            </a:r>
            <a:r>
              <a:rPr lang="zh-TW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及程式碼</a:t>
            </a:r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檔名請打你的學號</a:t>
            </a:r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zh-TW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2"/>
              </a:rPr>
              <a:t>請寄到</a:t>
            </a:r>
            <a:r>
              <a:rPr lang="zh-TW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2"/>
              </a:rPr>
              <a:t> </a:t>
            </a:r>
            <a:r>
              <a:rPr lang="en-US" altLang="zh-TW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2"/>
              </a:rPr>
              <a:t>nchuwccclab@gmail.com</a:t>
            </a:r>
            <a:endParaRPr lang="en-US" altLang="zh-TW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Deadline 2018/01/15</a:t>
            </a:r>
          </a:p>
          <a:p>
            <a:r>
              <a:rPr lang="zh-TW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用</a:t>
            </a:r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Yahoo</a:t>
            </a:r>
            <a:r>
              <a:rPr lang="zh-TW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信箱我好像收不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到</a:t>
            </a:r>
            <a:endParaRPr lang="en-US" altLang="zh-TW" dirty="0" smtClean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不管你要用什麼寫，請你確定可以在</a:t>
            </a:r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Dev-C++</a:t>
            </a:r>
            <a:r>
              <a:rPr lang="zh-TW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上執行再寄給我</a:t>
            </a:r>
            <a:endParaRPr lang="en-US" altLang="zh-TW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Code</a:t>
            </a:r>
            <a:r>
              <a:rPr lang="zh-TW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請不要貼在</a:t>
            </a:r>
            <a:r>
              <a:rPr lang="en-US" altLang="zh-TW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txt</a:t>
            </a:r>
            <a:r>
              <a:rPr lang="zh-TW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或</a:t>
            </a:r>
            <a:r>
              <a:rPr lang="en-US" altLang="zh-TW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word</a:t>
            </a:r>
            <a:r>
              <a:rPr lang="zh-TW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檔，我一定扣分</a:t>
            </a:r>
            <a:endParaRPr lang="en-US" altLang="zh-TW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抄襲嚴懲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 </a:t>
            </a:r>
            <a:r>
              <a:rPr lang="zh-TW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請打上註解不然不計分</a:t>
            </a:r>
            <a:endParaRPr lang="zh-TW" altLang="en-US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EB8A3-C3BF-4B78-8A79-91D6D1DABA78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3588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建立迷宮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&amp;Min-Max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hea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051" y="1480458"/>
            <a:ext cx="10996749" cy="5123226"/>
          </a:xfrm>
        </p:spPr>
        <p:txBody>
          <a:bodyPr>
            <a:normAutofit/>
          </a:bodyPr>
          <a:lstStyle/>
          <a:p>
            <a:pPr lvl="1"/>
            <a:r>
              <a:rPr lang="zh-TW" altLang="en-US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本此的作業希望同學運用</a:t>
            </a: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minimum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spanning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tree</a:t>
            </a:r>
            <a:r>
              <a:rPr lang="zh-TW" altLang="en-US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的概念建立一個迷宮</a:t>
            </a:r>
            <a:endParaRPr lang="en-US" altLang="zh-TW" sz="28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2"/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上述的方法必定可以建立一個從起點到終點的迷宮</a:t>
            </a:r>
            <a:endParaRPr lang="en-US" altLang="zh-TW" sz="24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2"/>
            <a:endParaRPr lang="en-US" altLang="zh-TW" sz="24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zh-TW" altLang="en-US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以建立迷宮的路徑建立</a:t>
            </a: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Min-Max</a:t>
            </a:r>
            <a:r>
              <a:rPr lang="zh-TW" altLang="en-US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heap</a:t>
            </a:r>
          </a:p>
          <a:p>
            <a:pPr lvl="2"/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包含三個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功能</a:t>
            </a:r>
            <a:endParaRPr lang="en-US" altLang="zh-TW" sz="24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EB8A3-C3BF-4B78-8A79-91D6D1DABA78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897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建立迷宮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&amp;Min-Max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hea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EB8A3-C3BF-4B78-8A79-91D6D1DABA78}" type="slidenum">
              <a:rPr lang="zh-TW" altLang="en-US" smtClean="0"/>
              <a:t>3</a:t>
            </a:fld>
            <a:endParaRPr lang="zh-TW" altLang="en-US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0791692"/>
              </p:ext>
            </p:extLst>
          </p:nvPr>
        </p:nvGraphicFramePr>
        <p:xfrm>
          <a:off x="1230086" y="2206545"/>
          <a:ext cx="4064001" cy="2711514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8961233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16257637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819761796"/>
                    </a:ext>
                  </a:extLst>
                </a:gridCol>
              </a:tblGrid>
              <a:tr h="90383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A</a:t>
                      </a:r>
                      <a:endParaRPr lang="zh-TW" altLang="en-US" sz="2000" b="1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B</a:t>
                      </a:r>
                      <a:endParaRPr lang="zh-TW" altLang="en-US" sz="2000" b="1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</a:t>
                      </a:r>
                      <a:endParaRPr lang="zh-TW" altLang="en-US" sz="2000" b="1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1683812"/>
                  </a:ext>
                </a:extLst>
              </a:tr>
              <a:tr h="90383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D</a:t>
                      </a:r>
                      <a:endParaRPr lang="zh-TW" altLang="en-US" sz="2000" b="1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E</a:t>
                      </a:r>
                      <a:endParaRPr lang="zh-TW" altLang="en-US" sz="2000" b="1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F</a:t>
                      </a:r>
                      <a:endParaRPr lang="zh-TW" altLang="en-US" sz="2000" b="1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4620249"/>
                  </a:ext>
                </a:extLst>
              </a:tr>
              <a:tr h="90383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G</a:t>
                      </a:r>
                      <a:endParaRPr lang="zh-TW" altLang="en-US" sz="2000" b="1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H</a:t>
                      </a:r>
                      <a:endParaRPr lang="zh-TW" altLang="en-US" sz="2000" b="1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I</a:t>
                      </a:r>
                      <a:endParaRPr lang="zh-TW" altLang="en-US" sz="2000" b="1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7307711"/>
                  </a:ext>
                </a:extLst>
              </a:tr>
            </a:tbl>
          </a:graphicData>
        </a:graphic>
      </p:graphicFrame>
      <p:sp>
        <p:nvSpPr>
          <p:cNvPr id="9" name="矩形 8"/>
          <p:cNvSpPr/>
          <p:nvPr/>
        </p:nvSpPr>
        <p:spPr>
          <a:xfrm>
            <a:off x="6749024" y="3251076"/>
            <a:ext cx="2865240" cy="6224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以</a:t>
            </a:r>
            <a:r>
              <a:rPr lang="en-US" altLang="zh-TW" sz="2400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3</a:t>
            </a:r>
            <a:r>
              <a:rPr lang="zh-TW" altLang="en-US" sz="2400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*</a:t>
            </a:r>
            <a:r>
              <a:rPr lang="en-US" altLang="zh-TW" sz="2400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3</a:t>
            </a:r>
            <a:r>
              <a:rPr lang="zh-TW" altLang="en-US" sz="2400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的圖為例子</a:t>
            </a:r>
            <a:endParaRPr lang="zh-TW" altLang="en-US" sz="24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230086" y="1588616"/>
            <a:ext cx="853440" cy="4230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endParaRPr lang="zh-TW" altLang="en-US" sz="24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18666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建立迷宮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&amp;Min-Max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hea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EB8A3-C3BF-4B78-8A79-91D6D1DABA78}" type="slidenum">
              <a:rPr lang="zh-TW" altLang="en-US" smtClean="0"/>
              <a:t>4</a:t>
            </a:fld>
            <a:endParaRPr lang="zh-TW" altLang="en-US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723377"/>
              </p:ext>
            </p:extLst>
          </p:nvPr>
        </p:nvGraphicFramePr>
        <p:xfrm>
          <a:off x="1230086" y="2206545"/>
          <a:ext cx="4064001" cy="2711514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8961233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16257637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819761796"/>
                    </a:ext>
                  </a:extLst>
                </a:gridCol>
              </a:tblGrid>
              <a:tr h="90383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A</a:t>
                      </a:r>
                      <a:endParaRPr lang="zh-TW" altLang="en-US" sz="2000" b="1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B</a:t>
                      </a:r>
                      <a:endParaRPr lang="zh-TW" altLang="en-US" sz="2000" b="1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</a:t>
                      </a:r>
                      <a:endParaRPr lang="zh-TW" altLang="en-US" sz="2000" b="1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1683812"/>
                  </a:ext>
                </a:extLst>
              </a:tr>
              <a:tr h="90383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D</a:t>
                      </a:r>
                      <a:endParaRPr lang="zh-TW" altLang="en-US" sz="2000" b="1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zh-TW" altLang="en-US" sz="2000" b="1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altLang="zh-TW" sz="2000" b="1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E</a:t>
                      </a:r>
                      <a:endParaRPr lang="zh-TW" altLang="en-US" sz="2000" b="1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F</a:t>
                      </a:r>
                      <a:endParaRPr lang="zh-TW" altLang="en-US" sz="2000" b="1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4620249"/>
                  </a:ext>
                </a:extLst>
              </a:tr>
              <a:tr h="90383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G</a:t>
                      </a:r>
                      <a:endParaRPr lang="zh-TW" altLang="en-US" sz="2000" b="1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TW" altLang="en-US" sz="2000" b="1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I</a:t>
                      </a:r>
                      <a:endParaRPr lang="zh-TW" altLang="en-US" sz="2000" b="1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7307711"/>
                  </a:ext>
                </a:extLst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5904291" y="2981109"/>
            <a:ext cx="5712944" cy="11623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隨機選取兩個點中的一個邊</a:t>
            </a:r>
            <a:r>
              <a:rPr lang="en-US" altLang="zh-TW" sz="2400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400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如果它們不是同一個集合的話就將某一邊取走</a:t>
            </a:r>
            <a:endParaRPr lang="zh-TW" altLang="en-US" sz="24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325879" y="1525553"/>
            <a:ext cx="853440" cy="4230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2</a:t>
            </a:r>
            <a:endParaRPr lang="zh-TW" altLang="en-US" sz="24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51896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建立迷宮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&amp;Min-Max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hea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EB8A3-C3BF-4B78-8A79-91D6D1DABA78}" type="slidenum">
              <a:rPr lang="zh-TW" altLang="en-US" smtClean="0"/>
              <a:t>5</a:t>
            </a:fld>
            <a:endParaRPr lang="zh-TW" altLang="en-US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6326330"/>
              </p:ext>
            </p:extLst>
          </p:nvPr>
        </p:nvGraphicFramePr>
        <p:xfrm>
          <a:off x="629194" y="1376017"/>
          <a:ext cx="3481251" cy="258316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160417">
                  <a:extLst>
                    <a:ext uri="{9D8B030D-6E8A-4147-A177-3AD203B41FA5}">
                      <a16:colId xmlns:a16="http://schemas.microsoft.com/office/drawing/2014/main" val="289612338"/>
                    </a:ext>
                  </a:extLst>
                </a:gridCol>
                <a:gridCol w="1160417">
                  <a:extLst>
                    <a:ext uri="{9D8B030D-6E8A-4147-A177-3AD203B41FA5}">
                      <a16:colId xmlns:a16="http://schemas.microsoft.com/office/drawing/2014/main" val="1162576373"/>
                    </a:ext>
                  </a:extLst>
                </a:gridCol>
                <a:gridCol w="1160417">
                  <a:extLst>
                    <a:ext uri="{9D8B030D-6E8A-4147-A177-3AD203B41FA5}">
                      <a16:colId xmlns:a16="http://schemas.microsoft.com/office/drawing/2014/main" val="3819761796"/>
                    </a:ext>
                  </a:extLst>
                </a:gridCol>
              </a:tblGrid>
              <a:tr h="861056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A</a:t>
                      </a:r>
                      <a:endParaRPr lang="zh-TW" altLang="en-US" sz="2000" b="1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2000" b="1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</a:t>
                      </a:r>
                      <a:endParaRPr lang="zh-TW" altLang="en-US" sz="2000" b="1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1683812"/>
                  </a:ext>
                </a:extLst>
              </a:tr>
              <a:tr h="86105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D</a:t>
                      </a:r>
                      <a:endParaRPr lang="zh-TW" altLang="en-US" sz="2000" b="1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zh-TW" altLang="en-US" sz="2000" b="1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altLang="zh-TW" sz="2000" b="1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E</a:t>
                      </a:r>
                      <a:endParaRPr lang="zh-TW" altLang="en-US" sz="2000" b="1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F</a:t>
                      </a:r>
                      <a:endParaRPr lang="zh-TW" altLang="en-US" sz="2000" b="1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4620249"/>
                  </a:ext>
                </a:extLst>
              </a:tr>
              <a:tr h="86105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G</a:t>
                      </a:r>
                      <a:endParaRPr lang="zh-TW" altLang="en-US" sz="2000" b="1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TW" altLang="en-US" sz="2000" b="1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I</a:t>
                      </a:r>
                      <a:endParaRPr lang="zh-TW" altLang="en-US" sz="2000" b="1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7307711"/>
                  </a:ext>
                </a:extLst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7113289"/>
              </p:ext>
            </p:extLst>
          </p:nvPr>
        </p:nvGraphicFramePr>
        <p:xfrm>
          <a:off x="4469674" y="1376017"/>
          <a:ext cx="3481251" cy="258316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160417">
                  <a:extLst>
                    <a:ext uri="{9D8B030D-6E8A-4147-A177-3AD203B41FA5}">
                      <a16:colId xmlns:a16="http://schemas.microsoft.com/office/drawing/2014/main" val="1917629840"/>
                    </a:ext>
                  </a:extLst>
                </a:gridCol>
                <a:gridCol w="1160417">
                  <a:extLst>
                    <a:ext uri="{9D8B030D-6E8A-4147-A177-3AD203B41FA5}">
                      <a16:colId xmlns:a16="http://schemas.microsoft.com/office/drawing/2014/main" val="1866762797"/>
                    </a:ext>
                  </a:extLst>
                </a:gridCol>
                <a:gridCol w="1160417">
                  <a:extLst>
                    <a:ext uri="{9D8B030D-6E8A-4147-A177-3AD203B41FA5}">
                      <a16:colId xmlns:a16="http://schemas.microsoft.com/office/drawing/2014/main" val="3539034146"/>
                    </a:ext>
                  </a:extLst>
                </a:gridCol>
              </a:tblGrid>
              <a:tr h="861056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A</a:t>
                      </a:r>
                      <a:endParaRPr lang="zh-TW" altLang="en-US" sz="2000" b="1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2000" b="1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</a:t>
                      </a:r>
                      <a:endParaRPr lang="zh-TW" altLang="en-US" sz="2000" b="1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2555519"/>
                  </a:ext>
                </a:extLst>
              </a:tr>
              <a:tr h="86105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D</a:t>
                      </a:r>
                      <a:endParaRPr lang="zh-TW" altLang="en-US" sz="2000" b="1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zh-TW" altLang="en-US" sz="2000" b="1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altLang="zh-TW" sz="2000" b="1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E</a:t>
                      </a:r>
                      <a:endParaRPr lang="zh-TW" altLang="en-US" sz="2000" b="1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TW" altLang="en-US" sz="2000" b="1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477044"/>
                  </a:ext>
                </a:extLst>
              </a:tr>
              <a:tr h="86105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G</a:t>
                      </a:r>
                      <a:endParaRPr lang="zh-TW" altLang="en-US" sz="2000" b="1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TW" altLang="en-US" sz="2000" b="1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I</a:t>
                      </a:r>
                      <a:endParaRPr lang="zh-TW" altLang="en-US" sz="2000" b="1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6014249"/>
                  </a:ext>
                </a:extLst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8405683"/>
              </p:ext>
            </p:extLst>
          </p:nvPr>
        </p:nvGraphicFramePr>
        <p:xfrm>
          <a:off x="629193" y="4072881"/>
          <a:ext cx="3481251" cy="258316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160417">
                  <a:extLst>
                    <a:ext uri="{9D8B030D-6E8A-4147-A177-3AD203B41FA5}">
                      <a16:colId xmlns:a16="http://schemas.microsoft.com/office/drawing/2014/main" val="3167807235"/>
                    </a:ext>
                  </a:extLst>
                </a:gridCol>
                <a:gridCol w="1160417">
                  <a:extLst>
                    <a:ext uri="{9D8B030D-6E8A-4147-A177-3AD203B41FA5}">
                      <a16:colId xmlns:a16="http://schemas.microsoft.com/office/drawing/2014/main" val="3414586605"/>
                    </a:ext>
                  </a:extLst>
                </a:gridCol>
                <a:gridCol w="1160417">
                  <a:extLst>
                    <a:ext uri="{9D8B030D-6E8A-4147-A177-3AD203B41FA5}">
                      <a16:colId xmlns:a16="http://schemas.microsoft.com/office/drawing/2014/main" val="2251957752"/>
                    </a:ext>
                  </a:extLst>
                </a:gridCol>
              </a:tblGrid>
              <a:tr h="861056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A</a:t>
                      </a:r>
                      <a:endParaRPr lang="zh-TW" altLang="en-US" sz="2000" b="1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2000" b="1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</a:t>
                      </a:r>
                      <a:endParaRPr lang="zh-TW" altLang="en-US" sz="2000" b="1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4488242"/>
                  </a:ext>
                </a:extLst>
              </a:tr>
              <a:tr h="86105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D</a:t>
                      </a:r>
                      <a:endParaRPr lang="zh-TW" altLang="en-US" sz="2000" b="1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zh-TW" altLang="en-US" sz="2000" b="1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altLang="zh-TW" sz="2000" b="1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E</a:t>
                      </a:r>
                      <a:endParaRPr lang="zh-TW" altLang="en-US" sz="2000" b="1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TW" altLang="en-US" sz="2000" b="1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062775"/>
                  </a:ext>
                </a:extLst>
              </a:tr>
              <a:tr h="86105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G</a:t>
                      </a:r>
                      <a:endParaRPr lang="zh-TW" altLang="en-US" sz="2000" b="1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TW" altLang="en-US" sz="2000" b="1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="1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153209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0559841"/>
              </p:ext>
            </p:extLst>
          </p:nvPr>
        </p:nvGraphicFramePr>
        <p:xfrm>
          <a:off x="4482737" y="4072881"/>
          <a:ext cx="3481251" cy="258316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160417">
                  <a:extLst>
                    <a:ext uri="{9D8B030D-6E8A-4147-A177-3AD203B41FA5}">
                      <a16:colId xmlns:a16="http://schemas.microsoft.com/office/drawing/2014/main" val="264761561"/>
                    </a:ext>
                  </a:extLst>
                </a:gridCol>
                <a:gridCol w="1160417">
                  <a:extLst>
                    <a:ext uri="{9D8B030D-6E8A-4147-A177-3AD203B41FA5}">
                      <a16:colId xmlns:a16="http://schemas.microsoft.com/office/drawing/2014/main" val="1183863969"/>
                    </a:ext>
                  </a:extLst>
                </a:gridCol>
                <a:gridCol w="1160417">
                  <a:extLst>
                    <a:ext uri="{9D8B030D-6E8A-4147-A177-3AD203B41FA5}">
                      <a16:colId xmlns:a16="http://schemas.microsoft.com/office/drawing/2014/main" val="2938607277"/>
                    </a:ext>
                  </a:extLst>
                </a:gridCol>
              </a:tblGrid>
              <a:tr h="861056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A</a:t>
                      </a:r>
                      <a:endParaRPr lang="zh-TW" altLang="en-US" sz="2000" b="1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2000" b="1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</a:t>
                      </a:r>
                      <a:endParaRPr lang="zh-TW" altLang="en-US" sz="2000" b="1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3029316"/>
                  </a:ext>
                </a:extLst>
              </a:tr>
              <a:tr h="86105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D</a:t>
                      </a:r>
                      <a:endParaRPr lang="zh-TW" altLang="en-US" sz="2000" b="1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zh-TW" altLang="en-US" sz="2000" b="1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altLang="zh-TW" sz="2000" b="1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E</a:t>
                      </a:r>
                      <a:endParaRPr lang="zh-TW" altLang="en-US" sz="2000" b="1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TW" altLang="en-US" sz="2000" b="1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040014"/>
                  </a:ext>
                </a:extLst>
              </a:tr>
              <a:tr h="861056">
                <a:tc>
                  <a:txBody>
                    <a:bodyPr/>
                    <a:lstStyle/>
                    <a:p>
                      <a:pPr algn="ctr"/>
                      <a:endParaRPr lang="zh-TW" altLang="en-US" sz="2000" b="1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TW" altLang="en-US" sz="2000" b="1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="1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8784952"/>
                  </a:ext>
                </a:extLst>
              </a:tr>
            </a:tbl>
          </a:graphicData>
        </a:graphic>
      </p:graphicFrame>
      <p:sp>
        <p:nvSpPr>
          <p:cNvPr id="16" name="矩形 15"/>
          <p:cNvSpPr/>
          <p:nvPr/>
        </p:nvSpPr>
        <p:spPr>
          <a:xfrm>
            <a:off x="8031479" y="1371607"/>
            <a:ext cx="853440" cy="4230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4</a:t>
            </a:r>
            <a:endParaRPr lang="zh-TW" altLang="en-US" sz="24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7417" y="896106"/>
            <a:ext cx="853440" cy="4230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3</a:t>
            </a:r>
            <a:endParaRPr lang="zh-TW" altLang="en-US" sz="24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8578" y="4311245"/>
            <a:ext cx="853440" cy="4230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5</a:t>
            </a:r>
            <a:endParaRPr lang="zh-TW" altLang="en-US" sz="24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8031479" y="4232867"/>
            <a:ext cx="853440" cy="4230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6</a:t>
            </a:r>
            <a:endParaRPr lang="zh-TW" altLang="en-US" sz="24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00553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70857" y="347708"/>
            <a:ext cx="10515600" cy="1325563"/>
          </a:xfrm>
        </p:spPr>
        <p:txBody>
          <a:bodyPr/>
          <a:lstStyle/>
          <a:p>
            <a:pPr algn="ctr"/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建立迷宮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&amp;Min-Max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hea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EB8A3-C3BF-4B78-8A79-91D6D1DABA78}" type="slidenum">
              <a:rPr lang="zh-TW" altLang="en-US" smtClean="0"/>
              <a:t>6</a:t>
            </a:fld>
            <a:endParaRPr lang="zh-TW" altLang="en-US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0219845"/>
              </p:ext>
            </p:extLst>
          </p:nvPr>
        </p:nvGraphicFramePr>
        <p:xfrm>
          <a:off x="6037218" y="2354751"/>
          <a:ext cx="3481251" cy="258316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160417">
                  <a:extLst>
                    <a:ext uri="{9D8B030D-6E8A-4147-A177-3AD203B41FA5}">
                      <a16:colId xmlns:a16="http://schemas.microsoft.com/office/drawing/2014/main" val="264761561"/>
                    </a:ext>
                  </a:extLst>
                </a:gridCol>
                <a:gridCol w="1160417">
                  <a:extLst>
                    <a:ext uri="{9D8B030D-6E8A-4147-A177-3AD203B41FA5}">
                      <a16:colId xmlns:a16="http://schemas.microsoft.com/office/drawing/2014/main" val="1183863969"/>
                    </a:ext>
                  </a:extLst>
                </a:gridCol>
                <a:gridCol w="1160417">
                  <a:extLst>
                    <a:ext uri="{9D8B030D-6E8A-4147-A177-3AD203B41FA5}">
                      <a16:colId xmlns:a16="http://schemas.microsoft.com/office/drawing/2014/main" val="2938607277"/>
                    </a:ext>
                  </a:extLst>
                </a:gridCol>
              </a:tblGrid>
              <a:tr h="861056">
                <a:tc>
                  <a:txBody>
                    <a:bodyPr/>
                    <a:lstStyle/>
                    <a:p>
                      <a:pPr algn="ctr"/>
                      <a:endParaRPr lang="zh-TW" altLang="en-US" sz="2000" b="1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mpd="sng">
                      <a:noFill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="1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="1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3029316"/>
                  </a:ext>
                </a:extLst>
              </a:tr>
              <a:tr h="861056">
                <a:tc>
                  <a:txBody>
                    <a:bodyPr/>
                    <a:lstStyle/>
                    <a:p>
                      <a:pPr algn="ctr"/>
                      <a:endParaRPr lang="zh-TW" altLang="en-US" sz="2000" b="1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A</a:t>
                      </a:r>
                      <a:endParaRPr lang="zh-TW" altLang="en-US" sz="2000" b="1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="1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040014"/>
                  </a:ext>
                </a:extLst>
              </a:tr>
              <a:tr h="861056">
                <a:tc>
                  <a:txBody>
                    <a:bodyPr/>
                    <a:lstStyle/>
                    <a:p>
                      <a:pPr algn="ctr"/>
                      <a:endParaRPr lang="zh-TW" altLang="en-US" sz="2000" b="1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TW" altLang="en-US" sz="2000" b="1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="1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8784952"/>
                  </a:ext>
                </a:extLst>
              </a:tr>
            </a:tbl>
          </a:graphicData>
        </a:graphic>
      </p:graphicFrame>
      <p:sp>
        <p:nvSpPr>
          <p:cNvPr id="18" name="矩形 17"/>
          <p:cNvSpPr/>
          <p:nvPr/>
        </p:nvSpPr>
        <p:spPr>
          <a:xfrm>
            <a:off x="1143000" y="1673271"/>
            <a:ext cx="853440" cy="4230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7</a:t>
            </a:r>
            <a:endParaRPr lang="zh-TW" altLang="en-US" sz="24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6780580"/>
              </p:ext>
            </p:extLst>
          </p:nvPr>
        </p:nvGraphicFramePr>
        <p:xfrm>
          <a:off x="1143000" y="2354751"/>
          <a:ext cx="3481251" cy="258316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160417">
                  <a:extLst>
                    <a:ext uri="{9D8B030D-6E8A-4147-A177-3AD203B41FA5}">
                      <a16:colId xmlns:a16="http://schemas.microsoft.com/office/drawing/2014/main" val="2697100602"/>
                    </a:ext>
                  </a:extLst>
                </a:gridCol>
                <a:gridCol w="1160417">
                  <a:extLst>
                    <a:ext uri="{9D8B030D-6E8A-4147-A177-3AD203B41FA5}">
                      <a16:colId xmlns:a16="http://schemas.microsoft.com/office/drawing/2014/main" val="665177014"/>
                    </a:ext>
                  </a:extLst>
                </a:gridCol>
                <a:gridCol w="1160417">
                  <a:extLst>
                    <a:ext uri="{9D8B030D-6E8A-4147-A177-3AD203B41FA5}">
                      <a16:colId xmlns:a16="http://schemas.microsoft.com/office/drawing/2014/main" val="1368582497"/>
                    </a:ext>
                  </a:extLst>
                </a:gridCol>
              </a:tblGrid>
              <a:tr h="861056">
                <a:tc>
                  <a:txBody>
                    <a:bodyPr/>
                    <a:lstStyle/>
                    <a:p>
                      <a:pPr algn="ctr"/>
                      <a:endParaRPr lang="zh-TW" altLang="en-US" sz="2000" b="1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="1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</a:t>
                      </a:r>
                      <a:endParaRPr lang="zh-TW" altLang="en-US" sz="2000" b="1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3302702"/>
                  </a:ext>
                </a:extLst>
              </a:tr>
              <a:tr h="86105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D</a:t>
                      </a:r>
                      <a:endParaRPr lang="zh-TW" altLang="en-US" sz="2000" b="1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A</a:t>
                      </a:r>
                      <a:endParaRPr lang="zh-TW" altLang="en-US" sz="2000" b="1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TW" altLang="en-US" sz="2000" b="1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592244"/>
                  </a:ext>
                </a:extLst>
              </a:tr>
              <a:tr h="861056">
                <a:tc>
                  <a:txBody>
                    <a:bodyPr/>
                    <a:lstStyle/>
                    <a:p>
                      <a:pPr algn="ctr"/>
                      <a:endParaRPr lang="zh-TW" altLang="en-US" sz="2000" b="1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TW" altLang="en-US" sz="2000" b="1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="1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2192728"/>
                  </a:ext>
                </a:extLst>
              </a:tr>
            </a:tbl>
          </a:graphicData>
        </a:graphic>
      </p:graphicFrame>
      <p:sp>
        <p:nvSpPr>
          <p:cNvPr id="16" name="矩形 15"/>
          <p:cNvSpPr/>
          <p:nvPr/>
        </p:nvSpPr>
        <p:spPr>
          <a:xfrm>
            <a:off x="6037218" y="1708710"/>
            <a:ext cx="853440" cy="4230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8</a:t>
            </a:r>
            <a:endParaRPr lang="zh-TW" altLang="en-US" sz="24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75563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建立迷宮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&amp;Min-Max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hea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2550" y="1898470"/>
            <a:ext cx="5566954" cy="3953691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77500" lnSpcReduction="20000"/>
          </a:bodyPr>
          <a:lstStyle/>
          <a:p>
            <a:pPr marL="457200" lvl="1" indent="0">
              <a:buNone/>
            </a:pP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@  -  @  -  @  -  @  -  @  -  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@ -  @ </a:t>
            </a:r>
            <a:endParaRPr lang="en-US" altLang="zh-TW" sz="28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|        |        |        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| </a:t>
            </a: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|        | </a:t>
            </a: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|</a:t>
            </a:r>
          </a:p>
          <a:p>
            <a:pPr marL="457200" lvl="1" indent="0">
              <a:buNone/>
            </a:pP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@  -  @  -  @  -  @  -  @  -  </a:t>
            </a: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@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-  @</a:t>
            </a:r>
            <a:endParaRPr lang="en-US" altLang="zh-TW" sz="28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|        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|        |        |         |        </a:t>
            </a: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|        | </a:t>
            </a:r>
            <a:endParaRPr lang="en-US" altLang="zh-TW"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@  -  @  -  @  -  @  -  @  -  @ -  @</a:t>
            </a:r>
            <a:endParaRPr lang="en-US" altLang="zh-TW" sz="28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|        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|        |        |         |        </a:t>
            </a: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|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|</a:t>
            </a:r>
            <a:endParaRPr lang="en-US" altLang="zh-TW"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@  -  @  -  @  -  @  -  @  -  @ -  @</a:t>
            </a:r>
            <a:endParaRPr lang="en-US" altLang="zh-TW" sz="28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|        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|        |        |         |        </a:t>
            </a: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|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|</a:t>
            </a:r>
            <a:endParaRPr lang="en-US" altLang="zh-TW"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@  -  @  -  @  -  @  -  @  -  @ -  @</a:t>
            </a:r>
            <a:endParaRPr lang="en-US" altLang="zh-TW" sz="28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|        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|        |        |         |        | </a:t>
            </a: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|</a:t>
            </a:r>
            <a:endParaRPr lang="en-US" altLang="zh-TW"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@  -  @  -  @  -  @  -  @  -  </a:t>
            </a: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@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-  </a:t>
            </a: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@</a:t>
            </a:r>
          </a:p>
          <a:p>
            <a:pPr marL="457200" lvl="1" indent="0">
              <a:buNone/>
            </a:pP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|        |        |        |         |        |        |</a:t>
            </a:r>
          </a:p>
          <a:p>
            <a:pPr marL="457200" lvl="1" indent="0">
              <a:buNone/>
            </a:pP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@  -  @  -  @  -  @  -  @  -  @ -  @</a:t>
            </a:r>
          </a:p>
          <a:p>
            <a:pPr marL="457200" lvl="1" indent="0">
              <a:buNone/>
            </a:pPr>
            <a:endParaRPr lang="en-US" altLang="zh-TW"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TW"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TW"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TW" sz="28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EB8A3-C3BF-4B78-8A79-91D6D1DABA78}" type="slidenum">
              <a:rPr lang="zh-TW" altLang="en-US" smtClean="0"/>
              <a:t>7</a:t>
            </a:fld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5904291" y="2051077"/>
            <a:ext cx="5712944" cy="7966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首先要建立</a:t>
            </a:r>
            <a:r>
              <a:rPr lang="en-US" altLang="zh-TW" sz="2400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6*6</a:t>
            </a:r>
            <a:r>
              <a:rPr lang="zh-TW" altLang="en-US" sz="2400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的迷宮要先做</a:t>
            </a:r>
            <a:r>
              <a:rPr lang="en-US" altLang="zh-TW" sz="2400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13*13</a:t>
            </a:r>
            <a:r>
              <a:rPr lang="zh-TW" altLang="en-US" sz="2400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的格子</a:t>
            </a:r>
            <a:endParaRPr lang="en-US" altLang="zh-TW" sz="2400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sz="2400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包含柱子</a:t>
            </a:r>
            <a:r>
              <a:rPr lang="en-US" altLang="zh-TW" sz="2400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@,</a:t>
            </a:r>
            <a:r>
              <a:rPr lang="zh-TW" altLang="en-US" sz="24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橫</a:t>
            </a:r>
            <a:r>
              <a:rPr lang="zh-TW" altLang="en-US" sz="2400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邊</a:t>
            </a:r>
            <a:r>
              <a:rPr lang="en-US" altLang="zh-TW" sz="2400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-,</a:t>
            </a:r>
            <a:r>
              <a:rPr lang="zh-TW" altLang="en-US" sz="2400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直邊</a:t>
            </a:r>
            <a:r>
              <a:rPr lang="en-US" altLang="zh-TW" sz="2400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|</a:t>
            </a:r>
            <a:endParaRPr lang="zh-TW" altLang="en-US" sz="24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67489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建立迷宮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&amp;Min-Max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hea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82177" y="1565929"/>
            <a:ext cx="4981303" cy="3953691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#    #    #    #    #    #    #    #</a:t>
            </a:r>
          </a:p>
          <a:p>
            <a:pPr marL="457200" lvl="1" indent="0">
              <a:buNone/>
            </a:pP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#    </a:t>
            </a:r>
            <a:r>
              <a:rPr lang="en-US" altLang="zh-TW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2    3    #    4    5    #</a:t>
            </a:r>
          </a:p>
          <a:p>
            <a:pPr marL="457200" lvl="1" indent="0">
              <a:buNone/>
            </a:pP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#    #    6    #    7    8    9    #</a:t>
            </a:r>
          </a:p>
          <a:p>
            <a:pPr marL="457200" lvl="1" indent="0">
              <a:buNone/>
            </a:pP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#   10  11   #   12   #    #    #</a:t>
            </a:r>
          </a:p>
          <a:p>
            <a:pPr marL="457200" lvl="1" indent="0">
              <a:buNone/>
            </a:pP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#   13   #    #   14  15  16   #</a:t>
            </a:r>
          </a:p>
          <a:p>
            <a:pPr marL="457200" lvl="1" indent="0">
              <a:buNone/>
            </a:pP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#   17   #   18  19  20  </a:t>
            </a:r>
            <a:r>
              <a:rPr lang="zh-TW" altLang="en-US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#   </a:t>
            </a:r>
            <a:r>
              <a:rPr lang="zh-TW" altLang="en-US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#</a:t>
            </a:r>
          </a:p>
          <a:p>
            <a:pPr marL="457200" lvl="1" indent="0">
              <a:buNone/>
            </a:pP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#   21  22  23   #   24  </a:t>
            </a:r>
            <a:r>
              <a:rPr lang="en-US" altLang="zh-TW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25 </a:t>
            </a: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#</a:t>
            </a:r>
          </a:p>
          <a:p>
            <a:pPr marL="457200" lvl="1" indent="0">
              <a:buNone/>
            </a:pP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#   </a:t>
            </a: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#    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# </a:t>
            </a: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# </a:t>
            </a: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#    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# </a:t>
            </a: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# </a:t>
            </a: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#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EB8A3-C3BF-4B78-8A79-91D6D1DABA78}" type="slidenum">
              <a:rPr lang="zh-TW" altLang="en-US" smtClean="0"/>
              <a:t>8</a:t>
            </a:fld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6209091" y="1933304"/>
            <a:ext cx="4145400" cy="11623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2400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在完成迷宮之後依序將數字依照左邊的格式填入迷宮之中</a:t>
            </a:r>
            <a:endParaRPr lang="zh-TW" altLang="en-US" sz="24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278759" y="3448596"/>
            <a:ext cx="3039412" cy="8708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2400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紅字為</a:t>
            </a:r>
            <a:r>
              <a:rPr lang="zh-TW" altLang="en-US" sz="24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起點</a:t>
            </a:r>
            <a:r>
              <a:rPr lang="zh-TW" altLang="en-US" sz="2400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以及</a:t>
            </a:r>
            <a:r>
              <a:rPr lang="zh-TW" altLang="en-US" sz="24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終點</a:t>
            </a:r>
            <a:endParaRPr lang="en-US" altLang="zh-TW" sz="2400" dirty="0" smtClean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400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#</a:t>
            </a:r>
            <a:r>
              <a:rPr lang="zh-TW" altLang="en-US" sz="2400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字號為牆壁</a:t>
            </a:r>
            <a:endParaRPr lang="zh-TW" altLang="en-US" sz="24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209091" y="4643496"/>
            <a:ext cx="4145400" cy="6513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2400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最後將最短迷宮路徑印出</a:t>
            </a:r>
            <a:endParaRPr lang="zh-TW" altLang="en-US" sz="24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744686" y="5519620"/>
            <a:ext cx="7541623" cy="651315"/>
          </a:xfrm>
          <a:prstGeom prst="rect">
            <a:avLst/>
          </a:prstGeom>
          <a:solidFill>
            <a:schemeClr val="accent4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800" b="1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1-2-6-11-10-13-17-21-22-23-18-19-20-24-25</a:t>
            </a:r>
            <a:endParaRPr lang="zh-TW" altLang="en-US" sz="2800" b="1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0" name="內容版面配置區 2"/>
          <p:cNvSpPr txBox="1">
            <a:spLocks/>
          </p:cNvSpPr>
          <p:nvPr/>
        </p:nvSpPr>
        <p:spPr>
          <a:xfrm>
            <a:off x="189351" y="1565928"/>
            <a:ext cx="5566954" cy="395369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@  -  @  -  @  -  @  -  @  -  @ -  @ 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|   </a:t>
            </a:r>
            <a:r>
              <a:rPr lang="en-US" altLang="zh-TW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 </a:t>
            </a: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r>
              <a:rPr lang="zh-TW" altLang="en-US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   </a:t>
            </a:r>
            <a:r>
              <a:rPr lang="zh-TW" altLang="en-US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3   |    #   |  4  </a:t>
            </a:r>
            <a:r>
              <a:rPr lang="zh-TW" altLang="en-US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5</a:t>
            </a:r>
            <a:r>
              <a:rPr lang="zh-TW" altLang="en-US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|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@  -  @  </a:t>
            </a:r>
            <a:r>
              <a:rPr lang="zh-TW" altLang="en-US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@  -  @  -  @  </a:t>
            </a: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- </a:t>
            </a:r>
            <a:r>
              <a:rPr lang="zh-TW" altLang="en-US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@ -  @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|   #    |   6   |   #   |   7       8      9</a:t>
            </a:r>
            <a:r>
              <a:rPr lang="zh-TW" altLang="en-US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| 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@  -  @  </a:t>
            </a:r>
            <a:r>
              <a:rPr lang="zh-TW" altLang="en-US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@  -  @  </a:t>
            </a:r>
            <a:r>
              <a:rPr lang="zh-TW" altLang="en-US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@  -  </a:t>
            </a:r>
            <a:r>
              <a:rPr lang="zh-TW" altLang="en-US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@ -  @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|   10  </a:t>
            </a:r>
            <a:r>
              <a:rPr lang="zh-TW" altLang="en-US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11 </a:t>
            </a:r>
            <a:r>
              <a:rPr lang="zh-TW" altLang="en-US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|   #</a:t>
            </a:r>
            <a:r>
              <a:rPr lang="zh-TW" altLang="en-US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|   12</a:t>
            </a:r>
            <a:r>
              <a:rPr lang="zh-TW" altLang="en-US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|   #   |   #  |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@  </a:t>
            </a:r>
            <a:r>
              <a:rPr lang="zh-TW" altLang="en-US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@  -  @  -  @  </a:t>
            </a:r>
            <a:r>
              <a:rPr lang="zh-TW" altLang="en-US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@  </a:t>
            </a:r>
            <a:r>
              <a:rPr lang="zh-TW" altLang="en-US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-  @ -  @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|   13  |   #   |   #   |   14  </a:t>
            </a:r>
            <a:r>
              <a:rPr lang="zh-TW" altLang="en-US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15</a:t>
            </a:r>
            <a:r>
              <a:rPr lang="zh-TW" altLang="en-US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16 |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@  </a:t>
            </a:r>
            <a:r>
              <a:rPr lang="zh-TW" altLang="en-US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@  -  @  -  @  </a:t>
            </a:r>
            <a:r>
              <a:rPr lang="zh-TW" altLang="en-US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zh-TW" altLang="en-US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@ </a:t>
            </a:r>
            <a:r>
              <a:rPr lang="zh-TW" altLang="en-US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zh-TW" altLang="en-US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@ -  @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|   17  |   #   |  18  </a:t>
            </a:r>
            <a:r>
              <a:rPr lang="zh-TW" altLang="en-US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zh-TW" altLang="en-US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19 </a:t>
            </a:r>
            <a:r>
              <a:rPr lang="zh-TW" altLang="en-US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20</a:t>
            </a:r>
            <a:r>
              <a:rPr lang="zh-TW" altLang="en-US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| </a:t>
            </a:r>
            <a:r>
              <a:rPr lang="zh-TW" altLang="en-US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#   |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@  </a:t>
            </a:r>
            <a:r>
              <a:rPr lang="zh-TW" altLang="en-US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@  -  @  </a:t>
            </a:r>
            <a:r>
              <a:rPr lang="zh-TW" altLang="en-US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@  -  </a:t>
            </a:r>
            <a:r>
              <a:rPr lang="zh-TW" altLang="en-US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@  </a:t>
            </a:r>
            <a:r>
              <a:rPr lang="zh-TW" altLang="en-US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zh-TW" altLang="en-US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@ -  @</a:t>
            </a:r>
          </a:p>
          <a:p>
            <a:pPr marL="457200" lvl="1" indent="0">
              <a:buNone/>
            </a:pPr>
            <a:r>
              <a:rPr lang="zh-TW" altLang="en-US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| </a:t>
            </a:r>
            <a:r>
              <a:rPr lang="zh-TW" altLang="en-US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21     22   </a:t>
            </a:r>
            <a:r>
              <a:rPr lang="zh-TW" altLang="en-US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23 </a:t>
            </a:r>
            <a:r>
              <a:rPr lang="zh-TW" altLang="en-US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|</a:t>
            </a:r>
            <a:r>
              <a:rPr lang="zh-TW" altLang="en-US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# </a:t>
            </a:r>
            <a:r>
              <a:rPr lang="zh-TW" altLang="en-US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|  </a:t>
            </a:r>
            <a:r>
              <a:rPr lang="zh-TW" altLang="en-US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24</a:t>
            </a:r>
            <a:r>
              <a:rPr lang="zh-TW" altLang="en-US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</a:t>
            </a: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25</a:t>
            </a: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|</a:t>
            </a:r>
          </a:p>
          <a:p>
            <a:pPr marL="457200" lvl="1" indent="0">
              <a:buNone/>
            </a:pP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@  -  @  -  @  -  @  -  @  -  </a:t>
            </a:r>
            <a:r>
              <a:rPr lang="zh-TW" altLang="en-US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@ 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-  @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zh-TW" sz="28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zh-TW" sz="28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zh-TW" sz="28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0643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建立迷宮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&amp;Min-Max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hea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82177" y="1565929"/>
            <a:ext cx="4981303" cy="3953691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#    #    #    #    #    #    #    #</a:t>
            </a:r>
          </a:p>
          <a:p>
            <a:pPr marL="457200" lvl="1" indent="0">
              <a:buNone/>
            </a:pP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#    </a:t>
            </a:r>
            <a:r>
              <a:rPr lang="en-US" altLang="zh-TW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2    3    #    4    5    #</a:t>
            </a:r>
          </a:p>
          <a:p>
            <a:pPr marL="457200" lvl="1" indent="0">
              <a:buNone/>
            </a:pP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#    #    6    #    7    8    9    #</a:t>
            </a:r>
          </a:p>
          <a:p>
            <a:pPr marL="457200" lvl="1" indent="0">
              <a:buNone/>
            </a:pP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#   10  11   #   12   #    #    #</a:t>
            </a:r>
          </a:p>
          <a:p>
            <a:pPr marL="457200" lvl="1" indent="0">
              <a:buNone/>
            </a:pP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#   13   #    #   14  15  16   #</a:t>
            </a:r>
          </a:p>
          <a:p>
            <a:pPr marL="457200" lvl="1" indent="0">
              <a:buNone/>
            </a:pP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#   17   #   18  19  20  </a:t>
            </a:r>
            <a:r>
              <a:rPr lang="zh-TW" altLang="en-US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#   </a:t>
            </a:r>
            <a:r>
              <a:rPr lang="zh-TW" altLang="en-US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#</a:t>
            </a:r>
          </a:p>
          <a:p>
            <a:pPr marL="457200" lvl="1" indent="0">
              <a:buNone/>
            </a:pP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#   21  22  23   #   24  </a:t>
            </a:r>
            <a:r>
              <a:rPr lang="en-US" altLang="zh-TW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25 </a:t>
            </a: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#</a:t>
            </a:r>
          </a:p>
          <a:p>
            <a:pPr marL="457200" lvl="1" indent="0">
              <a:buNone/>
            </a:pP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#   </a:t>
            </a: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#    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# </a:t>
            </a: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# </a:t>
            </a: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#    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# </a:t>
            </a: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# </a:t>
            </a: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#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EB8A3-C3BF-4B78-8A79-91D6D1DABA78}" type="slidenum">
              <a:rPr lang="zh-TW" altLang="en-US" smtClean="0"/>
              <a:t>9</a:t>
            </a:fld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6209091" y="1933304"/>
            <a:ext cx="4145400" cy="11623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2400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請確保起終點連通</a:t>
            </a:r>
            <a:r>
              <a:rPr lang="en-US" altLang="zh-TW" sz="2400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400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若是有點集合沒有和起終點路線相連通</a:t>
            </a:r>
            <a:r>
              <a:rPr lang="en-US" altLang="zh-TW" sz="2400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400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請一樣填入數字。</a:t>
            </a:r>
            <a:endParaRPr lang="zh-TW" altLang="en-US" sz="24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278759" y="3448596"/>
            <a:ext cx="3039412" cy="8708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2400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完全沒有被選到過的點請填</a:t>
            </a:r>
            <a:r>
              <a:rPr lang="en-US" altLang="zh-TW" sz="2400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#</a:t>
            </a:r>
            <a:r>
              <a:rPr lang="zh-TW" altLang="en-US" sz="2400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字號</a:t>
            </a:r>
            <a:endParaRPr lang="zh-TW" altLang="en-US" sz="24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0" name="內容版面配置區 2"/>
          <p:cNvSpPr txBox="1">
            <a:spLocks/>
          </p:cNvSpPr>
          <p:nvPr/>
        </p:nvSpPr>
        <p:spPr>
          <a:xfrm>
            <a:off x="189351" y="1565928"/>
            <a:ext cx="5566954" cy="395369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@  -  @  -  @  -  @  -  @  -  @ -  @ 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|   </a:t>
            </a:r>
            <a:r>
              <a:rPr lang="en-US" altLang="zh-TW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 </a:t>
            </a: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r>
              <a:rPr lang="zh-TW" altLang="en-US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   </a:t>
            </a:r>
            <a:r>
              <a:rPr lang="zh-TW" altLang="en-US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3   |    #   |  4  </a:t>
            </a:r>
            <a:r>
              <a:rPr lang="zh-TW" altLang="en-US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5</a:t>
            </a:r>
            <a:r>
              <a:rPr lang="zh-TW" altLang="en-US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|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@  -  @  </a:t>
            </a:r>
            <a:r>
              <a:rPr lang="zh-TW" altLang="en-US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@  -  @  -  @ </a:t>
            </a: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- </a:t>
            </a:r>
            <a:r>
              <a:rPr lang="zh-TW" altLang="en-US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@ -  @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|   #    |   6   |   #   |   7       8      9</a:t>
            </a:r>
            <a:r>
              <a:rPr lang="zh-TW" altLang="en-US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| 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@  -  @  </a:t>
            </a:r>
            <a:r>
              <a:rPr lang="zh-TW" altLang="en-US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@  -  @  </a:t>
            </a:r>
            <a:r>
              <a:rPr lang="zh-TW" altLang="en-US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@  -  </a:t>
            </a:r>
            <a:r>
              <a:rPr lang="zh-TW" altLang="en-US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@ -  @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|   10  </a:t>
            </a:r>
            <a:r>
              <a:rPr lang="zh-TW" altLang="en-US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11 </a:t>
            </a:r>
            <a:r>
              <a:rPr lang="zh-TW" altLang="en-US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|   #</a:t>
            </a:r>
            <a:r>
              <a:rPr lang="zh-TW" altLang="en-US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|   12</a:t>
            </a:r>
            <a:r>
              <a:rPr lang="zh-TW" altLang="en-US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|   #   |   #  |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@  </a:t>
            </a:r>
            <a:r>
              <a:rPr lang="zh-TW" altLang="en-US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@  -  @  -  @  </a:t>
            </a:r>
            <a:r>
              <a:rPr lang="zh-TW" altLang="en-US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@  </a:t>
            </a:r>
            <a:r>
              <a:rPr lang="zh-TW" altLang="en-US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-  @ -  @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|   13  |   #   |   #   |   14  </a:t>
            </a:r>
            <a:r>
              <a:rPr lang="zh-TW" altLang="en-US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15</a:t>
            </a:r>
            <a:r>
              <a:rPr lang="zh-TW" altLang="en-US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16 |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@  </a:t>
            </a:r>
            <a:r>
              <a:rPr lang="zh-TW" altLang="en-US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@  -  @  -  @  </a:t>
            </a:r>
            <a:r>
              <a:rPr lang="zh-TW" altLang="en-US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zh-TW" altLang="en-US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@ </a:t>
            </a:r>
            <a:r>
              <a:rPr lang="zh-TW" altLang="en-US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zh-TW" altLang="en-US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@ -  @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|   17  |   #   |  18  </a:t>
            </a:r>
            <a:r>
              <a:rPr lang="zh-TW" altLang="en-US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zh-TW" altLang="en-US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19 </a:t>
            </a:r>
            <a:r>
              <a:rPr lang="zh-TW" altLang="en-US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20</a:t>
            </a:r>
            <a:r>
              <a:rPr lang="zh-TW" altLang="en-US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| </a:t>
            </a:r>
            <a:r>
              <a:rPr lang="zh-TW" altLang="en-US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#   |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@  </a:t>
            </a:r>
            <a:r>
              <a:rPr lang="zh-TW" altLang="en-US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@  -  @  </a:t>
            </a:r>
            <a:r>
              <a:rPr lang="zh-TW" altLang="en-US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@  -  </a:t>
            </a:r>
            <a:r>
              <a:rPr lang="zh-TW" altLang="en-US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@  </a:t>
            </a:r>
            <a:r>
              <a:rPr lang="zh-TW" altLang="en-US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zh-TW" altLang="en-US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@ -  @</a:t>
            </a:r>
          </a:p>
          <a:p>
            <a:pPr marL="457200" lvl="1" indent="0">
              <a:buNone/>
            </a:pPr>
            <a:r>
              <a:rPr lang="zh-TW" altLang="en-US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| </a:t>
            </a:r>
            <a:r>
              <a:rPr lang="zh-TW" altLang="en-US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21     22   </a:t>
            </a:r>
            <a:r>
              <a:rPr lang="zh-TW" altLang="en-US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23 </a:t>
            </a:r>
            <a:r>
              <a:rPr lang="zh-TW" altLang="en-US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|</a:t>
            </a:r>
            <a:r>
              <a:rPr lang="zh-TW" altLang="en-US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# </a:t>
            </a:r>
            <a:r>
              <a:rPr lang="zh-TW" altLang="en-US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|  </a:t>
            </a:r>
            <a:r>
              <a:rPr lang="zh-TW" altLang="en-US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24</a:t>
            </a:r>
            <a:r>
              <a:rPr lang="zh-TW" altLang="en-US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</a:t>
            </a: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25</a:t>
            </a: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|</a:t>
            </a:r>
          </a:p>
          <a:p>
            <a:pPr marL="457200" lvl="1" indent="0">
              <a:buNone/>
            </a:pP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@  -  @  -  @  -  @  -  @  -  </a:t>
            </a:r>
            <a:r>
              <a:rPr lang="zh-TW" altLang="en-US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@ 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-  @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zh-TW" sz="28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zh-TW" sz="28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zh-TW" sz="28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282846" y="1565927"/>
            <a:ext cx="1409075" cy="8774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24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12" name="直線單箭頭接點 11"/>
          <p:cNvCxnSpPr/>
          <p:nvPr/>
        </p:nvCxnSpPr>
        <p:spPr>
          <a:xfrm>
            <a:off x="4826833" y="1933304"/>
            <a:ext cx="1214203" cy="510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6049131" y="4756707"/>
            <a:ext cx="4145400" cy="11623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2400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若有路徑可以連接起終點</a:t>
            </a:r>
            <a:r>
              <a:rPr lang="en-US" altLang="zh-TW" sz="2400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400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則迷宮停止建立。</a:t>
            </a:r>
            <a:endParaRPr lang="zh-TW" altLang="en-US" sz="24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79934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1116</TotalTime>
  <Words>1445</Words>
  <Application>Microsoft Office PowerPoint</Application>
  <PresentationFormat>寬螢幕</PresentationFormat>
  <Paragraphs>231</Paragraphs>
  <Slides>14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1" baseType="lpstr">
      <vt:lpstr>新細明體</vt:lpstr>
      <vt:lpstr>標楷體</vt:lpstr>
      <vt:lpstr>Arial</vt:lpstr>
      <vt:lpstr>Calibri</vt:lpstr>
      <vt:lpstr>Calibri Light</vt:lpstr>
      <vt:lpstr>Times New Roman</vt:lpstr>
      <vt:lpstr>Office 佈景主題</vt:lpstr>
      <vt:lpstr>106 Data Structure Homework 4</vt:lpstr>
      <vt:lpstr> 建立迷宮&amp;Min-Max heap</vt:lpstr>
      <vt:lpstr> 建立迷宮&amp;Min-Max heap</vt:lpstr>
      <vt:lpstr> 建立迷宮&amp;Min-Max heap</vt:lpstr>
      <vt:lpstr> 建立迷宮&amp;Min-Max heap</vt:lpstr>
      <vt:lpstr> 建立迷宮&amp;Min-Max heap</vt:lpstr>
      <vt:lpstr> 建立迷宮&amp;Min-Max heap</vt:lpstr>
      <vt:lpstr> 建立迷宮&amp;Min-Max heap</vt:lpstr>
      <vt:lpstr> 建立迷宮&amp;Min-Max heap</vt:lpstr>
      <vt:lpstr> 建立迷宮&amp;Min-Max heap</vt:lpstr>
      <vt:lpstr> 建立迷宮&amp;Min-Max heap</vt:lpstr>
      <vt:lpstr> 建立迷宮&amp;Min-Max heap</vt:lpstr>
      <vt:lpstr> 建立迷宮&amp;Min-Max heap</vt:lpstr>
      <vt:lpstr>建立迷宮&amp;Min-Max heap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106 Data Structure Homework 1</dc:title>
  <dc:creator>michael</dc:creator>
  <cp:lastModifiedBy>804PC</cp:lastModifiedBy>
  <cp:revision>105</cp:revision>
  <dcterms:created xsi:type="dcterms:W3CDTF">2017-10-16T02:58:51Z</dcterms:created>
  <dcterms:modified xsi:type="dcterms:W3CDTF">2018-01-02T03:05:07Z</dcterms:modified>
</cp:coreProperties>
</file>