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15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85" r:id="rId14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48586F"/>
    <a:srgbClr val="00487E"/>
    <a:srgbClr val="004D86"/>
    <a:srgbClr val="00589A"/>
    <a:srgbClr val="112843"/>
    <a:srgbClr val="190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 autoAdjust="0"/>
    <p:restoredTop sz="80476" autoAdjust="0"/>
  </p:normalViewPr>
  <p:slideViewPr>
    <p:cSldViewPr snapToGrid="0">
      <p:cViewPr>
        <p:scale>
          <a:sx n="75" d="100"/>
          <a:sy n="75" d="100"/>
        </p:scale>
        <p:origin x="102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889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搜尋經濟學多群演算法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  <a:p>
            <a:pPr algn="ctr">
              <a:lnSpc>
                <a:spcPct val="100000"/>
              </a:lnSpc>
            </a:pPr>
            <a:r>
              <a:rPr lang="en-US" altLang="zh-TW" sz="3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Search Economics with Multi-Swarm Optimization, SEMSO</a:t>
            </a:r>
          </a:p>
        </p:txBody>
      </p:sp>
      <p:sp>
        <p:nvSpPr>
          <p:cNvPr id="95" name="CustomShape 2"/>
          <p:cNvSpPr/>
          <p:nvPr/>
        </p:nvSpPr>
        <p:spPr>
          <a:xfrm>
            <a:off x="0" y="3885442"/>
            <a:ext cx="12189960" cy="80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zh-TW" altLang="en-US" sz="4400" b="1" dirty="0">
                <a:solidFill>
                  <a:srgbClr val="FFC000"/>
                </a:solidFill>
              </a:rPr>
              <a:t>許哲維</a:t>
            </a:r>
            <a:endParaRPr lang="en-US" altLang="zh-TW" sz="4400" b="1" dirty="0">
              <a:solidFill>
                <a:srgbClr val="FFC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10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4F6C39-9786-4F83-8C7F-E7FE394956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336" y="1023461"/>
            <a:ext cx="6416689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1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A18C50C-A48A-436D-8F14-53886CBB1B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49" y="1023461"/>
            <a:ext cx="6416689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87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38B854-6363-402D-A081-E2087D51F0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08" y="1023461"/>
            <a:ext cx="6414771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23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核心想法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343E837-FC6E-4D36-B8CE-56FCCCD877E5}"/>
              </a:ext>
            </a:extLst>
          </p:cNvPr>
          <p:cNvSpPr/>
          <p:nvPr/>
        </p:nvSpPr>
        <p:spPr>
          <a:xfrm>
            <a:off x="290945" y="2992582"/>
            <a:ext cx="2763981" cy="11326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全域搜尋能力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86461C4-2AFB-4636-863F-278B9A838C72}"/>
              </a:ext>
            </a:extLst>
          </p:cNvPr>
          <p:cNvSpPr/>
          <p:nvPr/>
        </p:nvSpPr>
        <p:spPr>
          <a:xfrm>
            <a:off x="4684986" y="3029525"/>
            <a:ext cx="2763981" cy="11326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PSO/MSO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區域搜尋能力</a:t>
            </a:r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FB0A095B-0C91-426B-B423-9D8578E8355D}"/>
              </a:ext>
            </a:extLst>
          </p:cNvPr>
          <p:cNvSpPr/>
          <p:nvPr/>
        </p:nvSpPr>
        <p:spPr>
          <a:xfrm>
            <a:off x="3532828" y="3217137"/>
            <a:ext cx="674256" cy="674256"/>
          </a:xfrm>
          <a:prstGeom prst="plus">
            <a:avLst>
              <a:gd name="adj" fmla="val 406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61B526-2E42-4767-957C-C7F142612BD0}"/>
              </a:ext>
            </a:extLst>
          </p:cNvPr>
          <p:cNvSpPr/>
          <p:nvPr/>
        </p:nvSpPr>
        <p:spPr>
          <a:xfrm>
            <a:off x="9079027" y="3029524"/>
            <a:ext cx="2763981" cy="11326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SEMSO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等於 11">
            <a:extLst>
              <a:ext uri="{FF2B5EF4-FFF2-40B4-BE49-F238E27FC236}">
                <a16:creationId xmlns:a16="http://schemas.microsoft.com/office/drawing/2014/main" id="{240F1C0E-1AFF-4CD5-BC82-D3B13B6EFB9D}"/>
              </a:ext>
            </a:extLst>
          </p:cNvPr>
          <p:cNvSpPr/>
          <p:nvPr/>
        </p:nvSpPr>
        <p:spPr>
          <a:xfrm>
            <a:off x="7879533" y="3217137"/>
            <a:ext cx="768927" cy="768927"/>
          </a:xfrm>
          <a:prstGeom prst="mathEqual">
            <a:avLst>
              <a:gd name="adj1" fmla="val 15412"/>
              <a:gd name="adj2" fmla="val 2797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7249979-8A9B-44AB-B5B8-A062187CBA6D}"/>
              </a:ext>
            </a:extLst>
          </p:cNvPr>
          <p:cNvGrpSpPr/>
          <p:nvPr/>
        </p:nvGrpSpPr>
        <p:grpSpPr>
          <a:xfrm>
            <a:off x="3394001" y="1181170"/>
            <a:ext cx="5405585" cy="5215378"/>
            <a:chOff x="3411856" y="214970"/>
            <a:chExt cx="7142891" cy="6891553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DF4E994-BB43-47F8-8AE2-734E077DD66D}"/>
                </a:ext>
              </a:extLst>
            </p:cNvPr>
            <p:cNvGrpSpPr/>
            <p:nvPr/>
          </p:nvGrpSpPr>
          <p:grpSpPr>
            <a:xfrm>
              <a:off x="4429385" y="214970"/>
              <a:ext cx="6125362" cy="6891553"/>
              <a:chOff x="4429385" y="214970"/>
              <a:chExt cx="6125362" cy="6891553"/>
            </a:xfrm>
          </p:grpSpPr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0E3AE886-D222-4AB9-8001-48D35A1DBF81}"/>
                  </a:ext>
                </a:extLst>
              </p:cNvPr>
              <p:cNvSpPr/>
              <p:nvPr/>
            </p:nvSpPr>
            <p:spPr>
              <a:xfrm>
                <a:off x="4429386" y="214970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Initial</a:t>
                </a:r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2BF8BD66-3571-44AC-B564-B5BE51B3EF49}"/>
                  </a:ext>
                </a:extLst>
              </p:cNvPr>
              <p:cNvSpPr/>
              <p:nvPr/>
            </p:nvSpPr>
            <p:spPr>
              <a:xfrm>
                <a:off x="4429386" y="1696675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Resource Arrangement</a:t>
                </a:r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E51DA1E-837C-4EB4-BBA4-A9E5C7DD8432}"/>
                  </a:ext>
                </a:extLst>
              </p:cNvPr>
              <p:cNvSpPr/>
              <p:nvPr/>
            </p:nvSpPr>
            <p:spPr>
              <a:xfrm>
                <a:off x="4429386" y="3178380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Vision search</a:t>
                </a:r>
                <a:endParaRPr lang="zh-TW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1F368668-F1FB-4076-B71A-8B90D24480B2}"/>
                  </a:ext>
                </a:extLst>
              </p:cNvPr>
              <p:cNvSpPr/>
              <p:nvPr/>
            </p:nvSpPr>
            <p:spPr>
              <a:xfrm>
                <a:off x="4429386" y="4660085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Marketing Research</a:t>
                </a:r>
                <a:endParaRPr lang="zh-TW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DC9B8CAE-D155-44B2-A5D1-AE8B7159C7C5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796792" y="1179704"/>
                <a:ext cx="0" cy="51697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2F3EF8C6-7A33-4DDF-A02C-31D9BAB9DDB3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5796792" y="2661409"/>
                <a:ext cx="0" cy="51697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EFDCC0BC-EA5C-4973-9190-B05567E0C17E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5796792" y="4143114"/>
                <a:ext cx="0" cy="51697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0BCA763D-70B0-4D16-B32B-B71E98689990}"/>
                  </a:ext>
                </a:extLst>
              </p:cNvPr>
              <p:cNvSpPr/>
              <p:nvPr/>
            </p:nvSpPr>
            <p:spPr>
              <a:xfrm>
                <a:off x="7819936" y="1841396"/>
                <a:ext cx="2734811" cy="67529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選擇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searcher</a:t>
                </a:r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60AC411C-F5CF-4462-A036-78F71FD50240}"/>
                  </a:ext>
                </a:extLst>
              </p:cNvPr>
              <p:cNvSpPr/>
              <p:nvPr/>
            </p:nvSpPr>
            <p:spPr>
              <a:xfrm>
                <a:off x="7819935" y="3322347"/>
                <a:ext cx="2734811" cy="676800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改變所有粒子</a:t>
                </a:r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76552ADE-E204-452B-8393-EDF64DDDF430}"/>
                  </a:ext>
                </a:extLst>
              </p:cNvPr>
              <p:cNvSpPr/>
              <p:nvPr/>
            </p:nvSpPr>
            <p:spPr>
              <a:xfrm>
                <a:off x="7819935" y="4804806"/>
                <a:ext cx="2734811" cy="67529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更新參數</a:t>
                </a:r>
              </a:p>
            </p:txBody>
          </p: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BE6F6E0E-8483-4755-A040-9C201F83BDBE}"/>
                  </a:ext>
                </a:extLst>
              </p:cNvPr>
              <p:cNvCxnSpPr>
                <a:cxnSpLocks/>
                <a:stCxn id="18" idx="1"/>
                <a:endCxn id="12" idx="3"/>
              </p:cNvCxnSpPr>
              <p:nvPr/>
            </p:nvCxnSpPr>
            <p:spPr>
              <a:xfrm flipH="1">
                <a:off x="7164197" y="2179042"/>
                <a:ext cx="65573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62DFD657-E609-4ADC-86AA-80F91416A3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4197" y="3660747"/>
                <a:ext cx="65573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0DDA7977-0F43-483B-8BD1-40312624ED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4197" y="5142452"/>
                <a:ext cx="65573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8D1B14A1-45E1-4395-8241-038913B3E06F}"/>
                  </a:ext>
                </a:extLst>
              </p:cNvPr>
              <p:cNvCxnSpPr>
                <a:cxnSpLocks/>
                <a:stCxn id="14" idx="2"/>
                <a:endCxn id="25" idx="0"/>
              </p:cNvCxnSpPr>
              <p:nvPr/>
            </p:nvCxnSpPr>
            <p:spPr>
              <a:xfrm flipH="1">
                <a:off x="5796791" y="5624819"/>
                <a:ext cx="1" cy="51697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2567C1D8-B74F-402E-8F45-7CF929254CA2}"/>
                  </a:ext>
                </a:extLst>
              </p:cNvPr>
              <p:cNvSpPr/>
              <p:nvPr/>
            </p:nvSpPr>
            <p:spPr>
              <a:xfrm>
                <a:off x="4429385" y="6141789"/>
                <a:ext cx="2734811" cy="964734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</a:t>
                </a:r>
                <a:endParaRPr lang="zh-TW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" name="接點: 肘形 7">
              <a:extLst>
                <a:ext uri="{FF2B5EF4-FFF2-40B4-BE49-F238E27FC236}">
                  <a16:creationId xmlns:a16="http://schemas.microsoft.com/office/drawing/2014/main" id="{049CAE07-4BDE-4712-BA39-0C8E7F8138E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0800000">
              <a:off x="3411856" y="2158366"/>
              <a:ext cx="1017531" cy="298408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A8ECD6C-1558-4E4C-92BE-80860ACDAF1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414319" y="2179041"/>
              <a:ext cx="1015067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30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C7B810-1665-4138-BE49-B80CBEDE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67" y="1000203"/>
            <a:ext cx="5241853" cy="5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公式介紹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95F9B2-8AB8-4CD9-A1CB-4A96E7C5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36" y="1253907"/>
            <a:ext cx="7649643" cy="235300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2136A14-1263-4A01-B8A6-11CAA291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68" y="4580957"/>
            <a:ext cx="663985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5B45116-0A28-445B-A246-586DCB005E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380880"/>
                  </p:ext>
                </p:extLst>
              </p:nvPr>
            </p:nvGraphicFramePr>
            <p:xfrm>
              <a:off x="5940708" y="2802096"/>
              <a:ext cx="5235132" cy="18207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6298">
                      <a:extLst>
                        <a:ext uri="{9D8B030D-6E8A-4147-A177-3AD203B41FA5}">
                          <a16:colId xmlns:a16="http://schemas.microsoft.com/office/drawing/2014/main" val="3018056565"/>
                        </a:ext>
                      </a:extLst>
                    </a:gridCol>
                    <a:gridCol w="1046298">
                      <a:extLst>
                        <a:ext uri="{9D8B030D-6E8A-4147-A177-3AD203B41FA5}">
                          <a16:colId xmlns:a16="http://schemas.microsoft.com/office/drawing/2014/main" val="398418980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9035878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3542838902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2787564083"/>
                        </a:ext>
                      </a:extLst>
                    </a:gridCol>
                  </a:tblGrid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9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9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2169538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>
                                    <a:effectLst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162247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>
                                    <a:effectLst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55486631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zh-TW" sz="23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3306321410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900">
                                    <a:effectLst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1181925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5B45116-0A28-445B-A246-586DCB005E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380880"/>
                  </p:ext>
                </p:extLst>
              </p:nvPr>
            </p:nvGraphicFramePr>
            <p:xfrm>
              <a:off x="5940708" y="2802096"/>
              <a:ext cx="5235132" cy="18207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6298">
                      <a:extLst>
                        <a:ext uri="{9D8B030D-6E8A-4147-A177-3AD203B41FA5}">
                          <a16:colId xmlns:a16="http://schemas.microsoft.com/office/drawing/2014/main" val="3018056565"/>
                        </a:ext>
                      </a:extLst>
                    </a:gridCol>
                    <a:gridCol w="1046298">
                      <a:extLst>
                        <a:ext uri="{9D8B030D-6E8A-4147-A177-3AD203B41FA5}">
                          <a16:colId xmlns:a16="http://schemas.microsoft.com/office/drawing/2014/main" val="398418980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90358780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3542838902"/>
                        </a:ext>
                      </a:extLst>
                    </a:gridCol>
                    <a:gridCol w="1047512">
                      <a:extLst>
                        <a:ext uri="{9D8B030D-6E8A-4147-A177-3AD203B41FA5}">
                          <a16:colId xmlns:a16="http://schemas.microsoft.com/office/drawing/2014/main" val="2787564083"/>
                        </a:ext>
                      </a:extLst>
                    </a:gridCol>
                  </a:tblGrid>
                  <a:tr h="36414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 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81" t="-1667" r="-30116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81" t="-1667" r="-20116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1" t="-1667" r="-101163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81" t="-1667" r="-116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2169538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81" t="-101667" r="-40116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162247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blipFill>
                          <a:blip r:embed="rId2"/>
                          <a:stretch>
                            <a:fillRect l="-581" t="-201667" r="-40116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554866313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blipFill>
                          <a:blip r:embed="rId2"/>
                          <a:stretch>
                            <a:fillRect l="-581" t="-301667" r="-40116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1.5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3306321410"/>
                      </a:ext>
                    </a:extLst>
                  </a:tr>
                  <a:tr h="36414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1091" marR="131091" marT="0" marB="0">
                        <a:blipFill>
                          <a:blip r:embed="rId2"/>
                          <a:stretch>
                            <a:fillRect l="-581" t="-401667" r="-40116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>
                              <a:effectLst/>
                            </a:rPr>
                            <a:t>1</a:t>
                          </a:r>
                          <a:endParaRPr lang="zh-TW" sz="23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300"/>
                            </a:spcAft>
                          </a:pPr>
                          <a:r>
                            <a:rPr lang="en-US" sz="1900" dirty="0">
                              <a:effectLst/>
                            </a:rPr>
                            <a:t>1</a:t>
                          </a:r>
                          <a:endParaRPr lang="zh-TW" sz="23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</a:endParaRPr>
                        </a:p>
                      </a:txBody>
                      <a:tcPr marL="131091" marR="131091" marT="0" marB="0" anchor="ctr"/>
                    </a:tc>
                    <a:extLst>
                      <a:ext uri="{0D108BD9-81ED-4DB2-BD59-A6C34878D82A}">
                        <a16:rowId xmlns:a16="http://schemas.microsoft.com/office/drawing/2014/main" val="11819257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76E321-7D14-422D-AFC9-91F4025F8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69374"/>
              </p:ext>
            </p:extLst>
          </p:nvPr>
        </p:nvGraphicFramePr>
        <p:xfrm>
          <a:off x="1829064" y="2506980"/>
          <a:ext cx="31696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28">
                  <a:extLst>
                    <a:ext uri="{9D8B030D-6E8A-4147-A177-3AD203B41FA5}">
                      <a16:colId xmlns:a16="http://schemas.microsoft.com/office/drawing/2014/main" val="2854144873"/>
                    </a:ext>
                  </a:extLst>
                </a:gridCol>
                <a:gridCol w="1584828">
                  <a:extLst>
                    <a:ext uri="{9D8B030D-6E8A-4147-A177-3AD203B41FA5}">
                      <a16:colId xmlns:a16="http://schemas.microsoft.com/office/drawing/2014/main" val="32409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71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Runs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280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Iters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51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searcher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76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Regions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95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Particles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25(100)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78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Speed_init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0.0001%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9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Speed_decay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8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F2D243-6C7E-40D7-89D5-FCFEBDCC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68165"/>
              </p:ext>
            </p:extLst>
          </p:nvPr>
        </p:nvGraphicFramePr>
        <p:xfrm>
          <a:off x="1564061" y="1606956"/>
          <a:ext cx="9065465" cy="4090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609">
                  <a:extLst>
                    <a:ext uri="{9D8B030D-6E8A-4147-A177-3AD203B41FA5}">
                      <a16:colId xmlns:a16="http://schemas.microsoft.com/office/drawing/2014/main" val="2406170322"/>
                    </a:ext>
                  </a:extLst>
                </a:gridCol>
                <a:gridCol w="2453857">
                  <a:extLst>
                    <a:ext uri="{9D8B030D-6E8A-4147-A177-3AD203B41FA5}">
                      <a16:colId xmlns:a16="http://schemas.microsoft.com/office/drawing/2014/main" val="1734526448"/>
                    </a:ext>
                  </a:extLst>
                </a:gridCol>
                <a:gridCol w="2286969">
                  <a:extLst>
                    <a:ext uri="{9D8B030D-6E8A-4147-A177-3AD203B41FA5}">
                      <a16:colId xmlns:a16="http://schemas.microsoft.com/office/drawing/2014/main" val="3128421651"/>
                    </a:ext>
                  </a:extLst>
                </a:gridCol>
                <a:gridCol w="2289030">
                  <a:extLst>
                    <a:ext uri="{9D8B030D-6E8A-4147-A177-3AD203B41FA5}">
                      <a16:colId xmlns:a16="http://schemas.microsoft.com/office/drawing/2014/main" val="1984832083"/>
                    </a:ext>
                  </a:extLst>
                </a:gridCol>
              </a:tblGrid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      </a:t>
                      </a:r>
                      <a:endParaRPr lang="zh-TW" sz="3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SEMSO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AB3C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PSO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51353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Ackley 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3.99680e-15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8.02174e-5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8.4407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5766333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Sphere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8.44177e-82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9.61854e-9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140.5109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1720955267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Rastrigin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0.00000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30.8768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50.6807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2791523477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Rosenbrock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26.1569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25.8029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3298.88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1856859192"/>
                  </a:ext>
                </a:extLst>
              </a:tr>
              <a:tr h="681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Michalewicz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-13.7046</a:t>
                      </a:r>
                      <a:endParaRPr lang="zh-TW" sz="3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-25.6593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-17.6109</a:t>
                      </a:r>
                      <a:endParaRPr lang="zh-TW" sz="3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92590" marR="192590" marT="0" marB="0" anchor="ctr"/>
                </a:tc>
                <a:extLst>
                  <a:ext uri="{0D108BD9-81ED-4DB2-BD59-A6C34878D82A}">
                    <a16:rowId xmlns:a16="http://schemas.microsoft.com/office/drawing/2014/main" val="256778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1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8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19130C-3CDD-42B5-9F88-EEED3ADBE7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31" y="1023461"/>
            <a:ext cx="6572726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80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 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4E0AB4-F24B-431C-805D-70A40A7F0E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58" y="1023461"/>
            <a:ext cx="6406472" cy="481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705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10361</TotalTime>
  <Words>170</Words>
  <Application>Microsoft Office PowerPoint</Application>
  <PresentationFormat>自訂</PresentationFormat>
  <Paragraphs>108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DejaVu Sans</vt:lpstr>
      <vt:lpstr>中黑體</vt:lpstr>
      <vt:lpstr>新細明體</vt:lpstr>
      <vt:lpstr>標楷體</vt:lpstr>
      <vt:lpstr>Arial</vt:lpstr>
      <vt:lpstr>Arial Black</vt:lpstr>
      <vt:lpstr>Calibri</vt:lpstr>
      <vt:lpstr>Cambria Math</vt:lpstr>
      <vt:lpstr>Symbol</vt:lpstr>
      <vt:lpstr>Times New Roman</vt:lpstr>
      <vt:lpstr>Wingdings</vt:lpstr>
      <vt:lpstr>1_Office Theme</vt:lpstr>
      <vt:lpstr>PowerPoint 簡報</vt:lpstr>
      <vt:lpstr>核心想法</vt:lpstr>
      <vt:lpstr>流程圖</vt:lpstr>
      <vt:lpstr>虛擬碼</vt:lpstr>
      <vt:lpstr>公式介紹</vt:lpstr>
      <vt:lpstr>參數</vt:lpstr>
      <vt:lpstr>實驗結果 (1/6)</vt:lpstr>
      <vt:lpstr>實驗結果 (2/6)</vt:lpstr>
      <vt:lpstr>實驗結果 (3/6)</vt:lpstr>
      <vt:lpstr>實驗結果 (4/6)</vt:lpstr>
      <vt:lpstr>實驗結果 (5/6)</vt:lpstr>
      <vt:lpstr>實驗結果 (6/6)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brandon962</cp:lastModifiedBy>
  <cp:revision>730</cp:revision>
  <cp:lastPrinted>1601-01-01T00:00:00Z</cp:lastPrinted>
  <dcterms:created xsi:type="dcterms:W3CDTF">2015-10-03T05:09:22Z</dcterms:created>
  <dcterms:modified xsi:type="dcterms:W3CDTF">2021-04-19T18:01:11Z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