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7772400" cy="10058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/>
          <p:nvPr/>
        </p:nvPicPr>
        <p:blipFill>
          <a:blip r:embed="rId14"/>
          <a:stretch/>
        </p:blipFill>
        <p:spPr>
          <a:xfrm>
            <a:off x="0" y="6166080"/>
            <a:ext cx="5445720" cy="6901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LbC7G71IyE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378080" y="1122480"/>
            <a:ext cx="9806760" cy="238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ISQS 3358:  Business Intelligence</a:t>
            </a:r>
            <a:br>
              <a:rPr sz="1800"/>
            </a:br>
            <a:br>
              <a:rPr sz="1800"/>
            </a:br>
            <a:r>
              <a:rPr lang="en-US" sz="40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Lecture 1.0 – Web Scraping &amp; Legal Concerns</a:t>
            </a:r>
            <a:endParaRPr lang="en-US" sz="40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lang="en-US" sz="4000" b="0" strike="noStrike" spc="-1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1523880" y="3602160"/>
            <a:ext cx="9142200" cy="165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Hansol Lee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1" name="Line 3"/>
          <p:cNvSpPr/>
          <p:nvPr/>
        </p:nvSpPr>
        <p:spPr>
          <a:xfrm>
            <a:off x="1523880" y="3996000"/>
            <a:ext cx="914400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Ethics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Why does Ethics and Ethical behavior matter?</a:t>
            </a:r>
            <a:endParaRPr lang="en-US" sz="2400" b="0" strike="noStrike" spc="-1">
              <a:latin typeface="Arial"/>
            </a:endParaRPr>
          </a:p>
          <a:p>
            <a:pPr marL="685800" lvl="1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Livelihood</a:t>
            </a:r>
            <a:endParaRPr lang="en-US" sz="2400" b="0" strike="noStrike" spc="-1">
              <a:latin typeface="Arial"/>
            </a:endParaRPr>
          </a:p>
          <a:p>
            <a:pPr marL="685800" lvl="1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Your Brand &amp; Reputation</a:t>
            </a:r>
            <a:endParaRPr lang="en-US" sz="2400" b="0" strike="noStrike" spc="-1">
              <a:latin typeface="Arial"/>
            </a:endParaRPr>
          </a:p>
          <a:p>
            <a:pPr marL="685800" lvl="1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Trust is difficult to regain</a:t>
            </a:r>
            <a:endParaRPr lang="en-US" sz="2400" b="0" strike="noStrike" spc="-1">
              <a:latin typeface="Arial"/>
            </a:endParaRPr>
          </a:p>
          <a:p>
            <a:pPr marL="685800" lvl="1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Think about what the job of a Data [Insert Item here]?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You have a duty to safeguard data you collect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Legal Items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Before collecting the data, you need to think about this: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 is accessible, but sometimes it may not be usable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You always keep in mind about legal ramifications which can caused by the nature of the data</a:t>
            </a:r>
            <a:endParaRPr lang="en-US" sz="2000" b="0" strike="noStrike" spc="-1">
              <a:latin typeface="Arial"/>
            </a:endParaRPr>
          </a:p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Checklist (This is not exhaustive)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Is this data protected by the law(e.g. FERPA, HIPAA, GDPR, and so on)?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Does secure access grant me right to access the data?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Does the site’s term of use(TOS) grant me free usage of all data I can access?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What does a site want us to use?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to know what data can be used from a site:</a:t>
            </a:r>
            <a:endParaRPr lang="en-US" sz="2400" b="0" strike="noStrike" spc="-1">
              <a:latin typeface="Arial"/>
            </a:endParaRPr>
          </a:p>
          <a:p>
            <a:pPr marL="685800" lvl="1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Check the Terms of Service (TOS)</a:t>
            </a:r>
            <a:endParaRPr lang="en-US" sz="2000" b="0" strike="noStrike" spc="-1">
              <a:latin typeface="Arial"/>
            </a:endParaRPr>
          </a:p>
          <a:p>
            <a:pPr marL="685800" lvl="1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Examine the Robot.txt file</a:t>
            </a:r>
            <a:endParaRPr lang="en-US" sz="2000" b="0" strike="noStrike" spc="-1">
              <a:latin typeface="Arial"/>
            </a:endParaRPr>
          </a:p>
          <a:p>
            <a:pPr marL="1143000" lvl="2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Identifies what pages the site wants cached by a search engine</a:t>
            </a:r>
            <a:endParaRPr lang="en-US" sz="2000" b="0" strike="noStrike" spc="-1">
              <a:latin typeface="Arial"/>
            </a:endParaRPr>
          </a:p>
          <a:p>
            <a:pPr marL="685800" lvl="1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Public vs. Secured areas of the site</a:t>
            </a:r>
            <a:endParaRPr lang="en-US" sz="2000" b="0" strike="noStrike" spc="-1">
              <a:latin typeface="Arial"/>
            </a:endParaRPr>
          </a:p>
          <a:p>
            <a:pPr marL="685800" lvl="1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Does the site require payment to access site API?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Robot.txt &amp; TOS (Code)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TOS:  Travelocity</a:t>
            </a:r>
            <a:endParaRPr lang="en-US" sz="2400" b="0" strike="noStrike" spc="-1">
              <a:latin typeface="Arial"/>
            </a:endParaRPr>
          </a:p>
          <a:p>
            <a:pPr marL="685800" lvl="1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USE OF THE WEBSITE</a:t>
            </a:r>
            <a:endParaRPr lang="en-US" sz="2400" b="0" strike="noStrike" spc="-1">
              <a:latin typeface="Arial"/>
            </a:endParaRPr>
          </a:p>
          <a:p>
            <a:pPr marL="685800" lvl="1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PROHIBITED ACTIVITIES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Robot.txt:  </a:t>
            </a:r>
            <a:endParaRPr lang="en-US" sz="2400" b="0" strike="noStrike" spc="-1">
              <a:latin typeface="Arial"/>
            </a:endParaRPr>
          </a:p>
          <a:p>
            <a:pPr marL="685800" lvl="1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www.google.com/robots.txt</a:t>
            </a:r>
            <a:endParaRPr lang="en-US" sz="2400" b="0" strike="noStrike" spc="-1">
              <a:latin typeface="Arial"/>
            </a:endParaRPr>
          </a:p>
          <a:p>
            <a:pPr marL="685800" lvl="1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www.amazon.com/robots.txt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API vs. Scraping Throttling</a:t>
            </a:r>
            <a:endParaRPr lang="en-US" sz="2400" b="0" strike="noStrike" spc="-1">
              <a:latin typeface="Arial"/>
            </a:endParaRPr>
          </a:p>
          <a:p>
            <a:pPr marL="685800" lvl="1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Developer.twitter.com/en/docs/tweets/search/overview/premium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LET’S BE A GOOD CITIZEN:</a:t>
            </a:r>
            <a:br>
              <a:rPr sz="4000"/>
            </a:br>
            <a:r>
              <a:rPr lang="en-US" sz="40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HOW DOES A WEB REQUEST WORK?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Do not “hammer” a site. If so: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Suppose that you make 1 request a second vs 100,000 request a second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Your access could be banned for few days or your account could be canceled</a:t>
            </a:r>
            <a:br>
              <a:rPr sz="2000"/>
            </a:b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Denial-of-Service(DoS) attack : Technique such as macro used to bring down web servers by overloading the server with request 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It is a cyber-attack!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sng" strike="noStrike" spc="-1">
                <a:solidFill>
                  <a:srgbClr val="3465A4"/>
                </a:solidFill>
                <a:uFillTx/>
                <a:latin typeface="Arial"/>
                <a:ea typeface="DejaVu Sans"/>
                <a:hlinkClick r:id="rId2"/>
              </a:rPr>
              <a:t>What is a DDoS Attack?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3"/>
          <p:cNvSpPr/>
          <p:nvPr/>
        </p:nvSpPr>
        <p:spPr>
          <a:xfrm>
            <a:off x="1378080" y="1122480"/>
            <a:ext cx="9806760" cy="238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79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ISQS 3358:  Business Intelligence</a:t>
            </a:r>
            <a:br>
              <a:rPr sz="1800"/>
            </a:br>
            <a:br>
              <a:rPr sz="1800"/>
            </a:br>
            <a:r>
              <a:rPr lang="en-US" sz="40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Lecture 1.0 – Web Scraping &amp; Legal Concerns</a:t>
            </a:r>
            <a:endParaRPr lang="en-US" sz="40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lang="en-US" sz="40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	Part 3 – Basics Request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1" name="CustomShape 8"/>
          <p:cNvSpPr/>
          <p:nvPr/>
        </p:nvSpPr>
        <p:spPr>
          <a:xfrm>
            <a:off x="1523880" y="3602160"/>
            <a:ext cx="9142200" cy="165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altLang="ko-KR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Hansol Lee</a:t>
            </a:r>
            <a:endParaRPr lang="en-US" altLang="ko-KR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72" name="Line 4"/>
          <p:cNvSpPr/>
          <p:nvPr/>
        </p:nvSpPr>
        <p:spPr>
          <a:xfrm>
            <a:off x="1523880" y="3996000"/>
            <a:ext cx="914400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9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Python Scraping Basics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4" name="CustomShape 10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Python can be used to download and parse HTML data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Scraping vs Crawling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Scraping : Download a page and extract the data(Single request)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Crawling: Automated scraping(Repeated request)</a:t>
            </a:r>
            <a:endParaRPr lang="en-US" sz="2000" b="0" strike="noStrike" spc="-1">
              <a:latin typeface="Arial"/>
            </a:endParaRPr>
          </a:p>
          <a:p>
            <a:pPr marL="648000" lvl="2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Basically, request page, find all URLs on page, request those pages, repeat.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Throttling and Timing are important when you do crawling than scraping 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More in Week 3 of Module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Understanding Data Format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6" name="CustomShape 1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Request data with multiple format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Text/html : Standard content type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Image/JPEG : Image format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Application/json : JSON format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ETC</a:t>
            </a:r>
            <a:br>
              <a:rPr sz="2000"/>
            </a:b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Understanding the format will help you in parsing the data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3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HTML Response Codes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8" name="CustomShape 14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HTML response codes are returned by web server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They show the outcome of the request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Examples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200 : request works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301 : redirect implemented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400: Bad request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403 : Forbidden(i.e. Authentication required)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404 : Page not found (#1 cause of parsing failures experienced by Students)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500: Server Error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5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Python Request Example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0" name="CustomShape 16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EXAMPLE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Agenda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Why Web Scraping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Legal Issues and Concerns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Build a Basic Request script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4"/>
          <p:cNvSpPr/>
          <p:nvPr/>
        </p:nvSpPr>
        <p:spPr>
          <a:xfrm>
            <a:off x="1378080" y="1122480"/>
            <a:ext cx="9806760" cy="238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79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ISQS 3358:  Business Intelligence</a:t>
            </a:r>
            <a:br>
              <a:rPr sz="1800"/>
            </a:br>
            <a:br>
              <a:rPr sz="1800"/>
            </a:br>
            <a:r>
              <a:rPr lang="en-US" sz="40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Lecture 1.0 – Web Scraping &amp; Legal Concerns</a:t>
            </a:r>
            <a:endParaRPr lang="en-US" sz="40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lang="en-US" sz="40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	Part 1 – Basics of Scraping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1523880" y="3602160"/>
            <a:ext cx="9142200" cy="165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altLang="ko-KR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Hansol Lee</a:t>
            </a:r>
            <a:endParaRPr lang="en-US" altLang="ko-KR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1523880" y="3996000"/>
            <a:ext cx="914400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Why Web Scraping?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Where do you get your information?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data is available on the web?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much data do you process on a daily basis?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do you access this data?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Given we can access it, how can we prep it for analysis?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Realize.  Simple data to use is in CSV, databases, etc.  Websites are just interfaces that display this data with extra structuring for the the web browser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What is Web Scraping?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Simple definition:  downloading and parsing data from the web</a:t>
            </a:r>
            <a:endParaRPr lang="en-US" sz="2400" b="0" strike="noStrike" spc="-1">
              <a:latin typeface="Arial"/>
            </a:endParaRPr>
          </a:p>
          <a:p>
            <a:pPr marL="685800" lvl="1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More specifically, making a program to download the website and extract the data from a website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API vs. Scraping</a:t>
            </a:r>
            <a:endParaRPr lang="en-US" sz="2400" b="0" strike="noStrike" spc="-1">
              <a:latin typeface="Arial"/>
            </a:endParaRPr>
          </a:p>
          <a:p>
            <a:pPr marL="685800" lvl="1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API – Application programmer interface</a:t>
            </a:r>
            <a:endParaRPr lang="en-US" sz="2200" b="0" strike="noStrike" spc="-1">
              <a:latin typeface="Arial"/>
            </a:endParaRPr>
          </a:p>
          <a:p>
            <a:pPr marL="864000" lvl="3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Website provided you [library, web service calls, etc] to access the data</a:t>
            </a:r>
            <a:endParaRPr lang="en-US" sz="2000" b="0" strike="noStrike" spc="-1">
              <a:latin typeface="Arial"/>
            </a:endParaRPr>
          </a:p>
          <a:p>
            <a:pPr marL="685800" lvl="1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Scraping – Requesting the webpage and extracting the data</a:t>
            </a:r>
            <a:endParaRPr lang="en-US" sz="2200" b="0" strike="noStrike" spc="-1">
              <a:latin typeface="Arial"/>
            </a:endParaRPr>
          </a:p>
          <a:p>
            <a:pPr marL="864000" lvl="3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No website assistant needed</a:t>
            </a:r>
            <a:endParaRPr lang="en-US" sz="2000" b="0" strike="noStrike" spc="-1">
              <a:latin typeface="Arial"/>
            </a:endParaRPr>
          </a:p>
          <a:p>
            <a:pPr marL="864000" lvl="3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Just makes use of existing website functionality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6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Standard Process for Web Scraping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Accessing data – Use Request library to “Request” the page</a:t>
            </a:r>
            <a:endParaRPr lang="en-US" sz="2400" b="0" strike="noStrike" spc="-1">
              <a:latin typeface="Arial"/>
            </a:endParaRPr>
          </a:p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endParaRPr lang="en-US" sz="2400" b="0" strike="noStrike" spc="-1">
              <a:latin typeface="Arial"/>
            </a:endParaRPr>
          </a:p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Downloading – Access the “Response” of the website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Parsing – Use BeautifulSoup to find data within the HTML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Extracting Value – Remove HTML (and other) to move just data to another location.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Web Browsers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2 items to understand: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a web Browser works</a:t>
            </a:r>
            <a:endParaRPr lang="en-US" sz="22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a website operates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0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Standard steps in browser usage:</a:t>
            </a:r>
            <a:endParaRPr lang="en-US" sz="2000" b="0" strike="noStrike" spc="-1">
              <a:latin typeface="Arial"/>
            </a:endParaRPr>
          </a:p>
          <a:p>
            <a:pPr marL="685800" lvl="1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Open program </a:t>
            </a:r>
            <a:endParaRPr lang="en-US" sz="2000" b="0" strike="noStrike" spc="-1">
              <a:latin typeface="Arial"/>
            </a:endParaRPr>
          </a:p>
          <a:p>
            <a:pPr marL="685800" lvl="1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Type in URL (or just google it)</a:t>
            </a:r>
            <a:endParaRPr lang="en-US" sz="2000" b="0" strike="noStrike" spc="-1">
              <a:latin typeface="Arial"/>
            </a:endParaRPr>
          </a:p>
          <a:p>
            <a:pPr marL="685800" lvl="1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Page renders in program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is a browser actually doing?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Standard Steps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 types in a URL:</a:t>
            </a:r>
            <a:endParaRPr lang="en-US" sz="2400" b="0" strike="noStrike" spc="-1">
              <a:latin typeface="Arial"/>
            </a:endParaRPr>
          </a:p>
          <a:p>
            <a:pPr marL="685800" lvl="1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Browser resolves the URL to an IP </a:t>
            </a:r>
            <a:endParaRPr lang="en-US" sz="2200" b="0" strike="noStrike" spc="-1">
              <a:latin typeface="Arial"/>
            </a:endParaRPr>
          </a:p>
          <a:p>
            <a:pPr marL="685800" lvl="1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IP identifies a host server</a:t>
            </a:r>
            <a:endParaRPr lang="en-US" sz="2200" b="0" strike="noStrike" spc="-1">
              <a:latin typeface="Arial"/>
            </a:endParaRPr>
          </a:p>
          <a:p>
            <a:pPr marL="685800" lvl="1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Browser makes a [REQUEST] to the server for a page</a:t>
            </a:r>
            <a:endParaRPr lang="en-US" sz="2200" b="0" strike="noStrike" spc="-1">
              <a:latin typeface="Arial"/>
            </a:endParaRPr>
          </a:p>
          <a:p>
            <a:pPr marL="685800" lvl="1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Server does some work and </a:t>
            </a:r>
            <a:endParaRPr lang="en-US" sz="2200" b="0" strike="noStrike" spc="-1">
              <a:latin typeface="Arial"/>
            </a:endParaRPr>
          </a:p>
          <a:p>
            <a:pPr marL="1143000" lvl="2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[RESPONSE]Sends back some HTML &amp; CSS</a:t>
            </a:r>
            <a:endParaRPr lang="en-US" sz="2000" b="0" strike="noStrike" spc="-1">
              <a:latin typeface="Arial"/>
            </a:endParaRPr>
          </a:p>
          <a:p>
            <a:pPr marL="685800" lvl="1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[PARSE] Browser begins parsing the HTML &amp; CSS for viewing</a:t>
            </a:r>
            <a:endParaRPr lang="en-US" sz="2200" b="0" strike="noStrike" spc="-1">
              <a:latin typeface="Arial"/>
            </a:endParaRPr>
          </a:p>
          <a:p>
            <a:pPr marL="1143000" lvl="2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May be prompted for scripting libraries or other files</a:t>
            </a:r>
            <a:endParaRPr lang="en-US" sz="2000" b="0" strike="noStrike" spc="-1">
              <a:latin typeface="Arial"/>
            </a:endParaRPr>
          </a:p>
          <a:p>
            <a:pPr marL="1600200" lvl="3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If so, makes another request for those assets</a:t>
            </a:r>
            <a:endParaRPr lang="en-US" sz="2000" b="0" strike="noStrike" spc="-1">
              <a:latin typeface="Arial"/>
            </a:endParaRPr>
          </a:p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[EXTRACTION] Renders Page to User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378080" y="1122480"/>
            <a:ext cx="9806760" cy="238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78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ISQS 3358:  Business Intelligence</a:t>
            </a:r>
            <a:br>
              <a:rPr sz="1800"/>
            </a:br>
            <a:br>
              <a:rPr sz="1800"/>
            </a:br>
            <a:r>
              <a:rPr lang="en-US" sz="40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Lecture 1.0 – Web Scraping &amp; Legal Concerns</a:t>
            </a:r>
            <a:endParaRPr lang="en-US" sz="40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lang="en-US" sz="40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	Part 2 – Legal Issues and Concerns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1523880" y="3602160"/>
            <a:ext cx="9142200" cy="165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altLang="ko-KR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Hansol Lee</a:t>
            </a:r>
            <a:endParaRPr lang="en-US" altLang="ko-KR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59" name="Line 3"/>
          <p:cNvSpPr/>
          <p:nvPr/>
        </p:nvSpPr>
        <p:spPr>
          <a:xfrm>
            <a:off x="1523880" y="3996000"/>
            <a:ext cx="914400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2024</TotalTime>
  <Words>982</Words>
  <Application>Microsoft Office PowerPoint</Application>
  <PresentationFormat>와이드스크린</PresentationFormat>
  <Paragraphs>145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Concepts ISQS 5330 Fall 2017</dc:title>
  <dc:subject/>
  <dc:creator>Mitchell, Benjamin</dc:creator>
  <dc:description/>
  <cp:lastModifiedBy>Hansol Lee</cp:lastModifiedBy>
  <cp:revision>47</cp:revision>
  <dcterms:created xsi:type="dcterms:W3CDTF">2017-10-16T18:57:44Z</dcterms:created>
  <dcterms:modified xsi:type="dcterms:W3CDTF">2023-09-04T15:32:28Z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31</vt:i4>
  </property>
</Properties>
</file>