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0" y="6166080"/>
            <a:ext cx="5445000" cy="689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378080" y="1122480"/>
            <a:ext cx="9806040" cy="238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2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2.0 – ETL, Datasets, &amp; Pandas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	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Hansol</a:t>
            </a:r>
            <a:r>
              <a:rPr lang="ko-KR" alt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altLang="ko-KR" sz="2400" spc="-1" dirty="0">
                <a:solidFill>
                  <a:srgbClr val="000000"/>
                </a:solidFill>
                <a:latin typeface="Calibri"/>
                <a:ea typeface="DejaVu Sans"/>
              </a:rPr>
              <a:t>Lee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25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Or Option 3?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0" name="CustomShape 26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Hybrid of Code and GUI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difficult to manage, but maximum flexibility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Great if you have the resources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Goal:  Pick the best tool for the job.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No one option will be best for every project.  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27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General ETL Tool Structure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2" name="CustomShape 28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All GUI based tools will have a similar paradigm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 will have this as well, as projects tend to follow this structure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Concerned with 2 flows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Logical Flow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Flow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Note, all of ETL is concerned with moving data, so typical language is to talk of “flows” or “streams”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29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Data Flow / Logical Flow Ref.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4" name="CustomShape 30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Flow Level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Lowest Level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Level where……data flows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Typically has a set of sources and destinations defined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Always A -&gt; 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Logical Flow Level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Higher level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Defines the order in which individual data flows occur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Which A-&gt;B run when… 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3"/>
          <p:cNvSpPr/>
          <p:nvPr/>
        </p:nvSpPr>
        <p:spPr>
          <a:xfrm>
            <a:off x="1378080" y="1122480"/>
            <a:ext cx="9806040" cy="238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2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2.0 – ETL &amp; Datasets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	Part 2 – Datasets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7" name="Line 4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3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Recap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9" name="CustomShape 14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did we study web scraping?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value did it bring us?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3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Data Source Structures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1" name="CustomShape 3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the following data sources different/same?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SQL - ______________________________________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Website - ___________________________________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JSON - _____________________________________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CSV - ______________________________________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the issue we must now grapple with?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33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CSV Files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3" name="CustomShape 34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CSV (Comma Separated Files)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of the most common file formats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Equivalent to Excel BUT NOT EXCEL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Note, excel contains many other pieces of information</a:t>
            </a:r>
            <a:br>
              <a:rPr sz="1800"/>
            </a:b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Common Facts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All Data is string – i.e. must have a data conversion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Pay close attention to delimiters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35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CSV Files - Delimiters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5" name="CustomShape 36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Delimiter – marker of separation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Sometimes called separator (see Pentaho and Pandas data outputs)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2 Primary Positions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marker between columns </a:t>
            </a:r>
            <a:endParaRPr lang="en-US" sz="1800" b="0" strike="noStrike" spc="-1">
              <a:latin typeface="Arial"/>
            </a:endParaRPr>
          </a:p>
          <a:p>
            <a:pPr marL="864000" lvl="3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Typically comma, but can be a pipe |</a:t>
            </a:r>
            <a:endParaRPr lang="en-US" sz="16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at end of line</a:t>
            </a:r>
            <a:endParaRPr lang="en-US" sz="1800" b="0" strike="noStrike" spc="-1">
              <a:latin typeface="Arial"/>
            </a:endParaRPr>
          </a:p>
          <a:p>
            <a:pPr marL="864000" lvl="3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Typically \n but can be \r\n or \r  depending on your OS</a:t>
            </a:r>
            <a:endParaRPr lang="en-US" sz="1600" b="0" strike="noStrike" spc="-1">
              <a:latin typeface="Arial"/>
            </a:endParaRPr>
          </a:p>
          <a:p>
            <a:pPr marL="864000" lvl="3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Note, you can’t see these in a standard file.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37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CSV Files - 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7" name="CustomShape 38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78" name="Table 5"/>
          <p:cNvGraphicFramePr/>
          <p:nvPr/>
        </p:nvGraphicFramePr>
        <p:xfrm>
          <a:off x="976320" y="2100960"/>
          <a:ext cx="10224720" cy="2470680"/>
        </p:xfrm>
        <a:graphic>
          <a:graphicData uri="http://schemas.openxmlformats.org/drawingml/2006/table">
            <a:tbl>
              <a:tblPr/>
              <a:tblGrid>
                <a:gridCol w="511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Comma Delimited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Pipe Delimited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fname,lname,score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Daniel,Jackson,75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Samantha,Carter,96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Fname|lname|score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Daniel|Jackson|75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Samantha|Carter|96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39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CSV Files - Delimiters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0" name="CustomShape 40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Question, What happens if we add Address to the previous example?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Think of a standard address:  555 University Dr.  Lubbock, TX  79424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If we add it to the comma option what happens?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81" name="Table 1"/>
          <p:cNvGraphicFramePr/>
          <p:nvPr/>
        </p:nvGraphicFramePr>
        <p:xfrm>
          <a:off x="447480" y="3446640"/>
          <a:ext cx="10182600" cy="741240"/>
        </p:xfrm>
        <a:graphic>
          <a:graphicData uri="http://schemas.openxmlformats.org/drawingml/2006/table">
            <a:tbl>
              <a:tblPr/>
              <a:tblGrid>
                <a:gridCol w="509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Comma Delimited - ISSUE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Pipe Delimited – NO ISSUE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fname,lname,score,address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Daniel,Jackson,75,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 555 State St. Lubbock, TX  79424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Samantha,Carter,96,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 554 State St.  Lubbock, TX  79424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Fname|lname|score|address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Daniel|Jackson|75|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555 State St.  Lubbock, TX  79424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Samantha|Carter|96|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554 State St.  Lubbock, TX  79424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ETL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Datasets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Pandas Basics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4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CSV Files – Enclosure Fix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3" name="CustomShape 4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2 ways to fix. 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a different delimiter (not always an option)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an enclosure around the textual data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84" name="Table 2"/>
          <p:cNvGraphicFramePr/>
          <p:nvPr/>
        </p:nvGraphicFramePr>
        <p:xfrm>
          <a:off x="799200" y="3702240"/>
          <a:ext cx="10472040" cy="741240"/>
        </p:xfrm>
        <a:graphic>
          <a:graphicData uri="http://schemas.openxmlformats.org/drawingml/2006/table">
            <a:tbl>
              <a:tblPr/>
              <a:tblGrid>
                <a:gridCol w="507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Comma Delimited – No Enclosure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Comma Delimited – Enclosure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fname,lname,score,address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Daniel,Jackson,75,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 555 State St. Lubbock, TX  79424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Samantha,Carter,96,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 554 State St.  Lubbock, TX  79424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"fname","lname",score,"address"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"Daniel","Jackson",75,"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555 State St. Lubbock, TX  79424”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"Samantha","Carter",96,"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554 State St. Lubbock, TX  79424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43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CSV Files – Delimiters For Students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CustomShape 44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Don’t assume what the delimiter is, investigate the file.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If weird errors, make sure you read the file in correctly!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Weird as in no columns in your dataframe.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7"/>
          <p:cNvSpPr/>
          <p:nvPr/>
        </p:nvSpPr>
        <p:spPr>
          <a:xfrm>
            <a:off x="1378080" y="1122480"/>
            <a:ext cx="9806040" cy="238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2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2.0 – ETL &amp; Datasets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	Part 3 – Pandas Basics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9" name="Line 5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45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CSV Files – Delimiters For Students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CustomShape 46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Don’t assume what the delimiter is, investigate the file.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If weird errors, make sure you read the file in correctly!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Weird as in no columns in your dataframe.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Pandas 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4"/>
          <p:cNvSpPr/>
          <p:nvPr/>
        </p:nvSpPr>
        <p:spPr>
          <a:xfrm>
            <a:off x="1378080" y="1122480"/>
            <a:ext cx="9806040" cy="238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2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2.0 – ETL &amp; Datasets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	Part 1 – ETL Overview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9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ETL – Extract, Transform, Load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scraping – accessing data from the web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ETL – Common term for moving data from point A to point B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Relates to the 3 stages seen in moving data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 – Extraction:  Pulling data from a data source into your stream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 – Transformation:  Munging the data to be ready for the load area (more later)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 – Loading:  Pushing the data to the destination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Note, this could be another ETL process.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5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ETL – A Brief History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" name="CustomShape 16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Has its roots in the world of Dimensional Modeling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Dimensional Modeling (DM) – Form of database design based: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Denormalization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Optimization for Analytics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to move data from operational databases -&gt; analytical databases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Note:  DM not used as much anymore, but ETL is huge, due to the need to process data.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7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E is for Extraction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2" name="CustomShape 18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Concerned with data sources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Requires developer to have a wide skillset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Diversity of data sources to access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i.e. you don’t access a db the same as you do a web scrape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step is all about accessing the data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Typically, has some components of security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i.e. credentials, protocols, etc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9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T is for Transformation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4" name="CustomShape 20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Concerned with Getting data ready for Loading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Many task done here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Merging datasets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Munging datasets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Cleaning</a:t>
            </a:r>
            <a:endParaRPr lang="en-US" sz="16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Missing Value Handles</a:t>
            </a:r>
            <a:endParaRPr lang="en-US" sz="16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Encoding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Typically, this is the most programmatically intensive area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 will spend A LOT of time in this section.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2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L is for Loading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6" name="CustomShape 2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Concerned with loading the transformed data to a new location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Please note, this does not always mean a db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Could be an analytical dashboard or algorithm to process data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Another ETL process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Storage location (DB, NoSQL, Cloud, CSV, JSON, etc)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3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How to ETL?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8" name="CustomShape 24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Pick your tool of choice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Tools come in 2 options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GUI (graphical) based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Typically Drag and Drop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Less Programming knowledge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Great for simplistic problems or standard problems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 based (This is us)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Much more programmatic knowledge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Great for difficult or non-standard programs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</TotalTime>
  <Words>1165</Words>
  <Application>Microsoft Office PowerPoint</Application>
  <PresentationFormat>Widescreen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Gill Sans MT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 ISQS 5330 Fall 2017</dc:title>
  <dc:subject/>
  <dc:creator>Mitchell, Benjamin</dc:creator>
  <dc:description/>
  <cp:lastModifiedBy>Hansol Lee</cp:lastModifiedBy>
  <cp:revision>51</cp:revision>
  <dcterms:created xsi:type="dcterms:W3CDTF">2017-10-16T18:57:44Z</dcterms:created>
  <dcterms:modified xsi:type="dcterms:W3CDTF">2023-10-02T17:39:00Z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31</vt:i4>
  </property>
</Properties>
</file>