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Inter"/>
      <p:regular r:id="rId30"/>
      <p:bold r:id="rId31"/>
      <p:italic r:id="rId32"/>
      <p:boldItalic r:id="rId33"/>
    </p:embeddedFont>
    <p:embeddedFont>
      <p:font typeface="Montserrat"/>
      <p:regular r:id="rId34"/>
      <p:bold r:id="rId35"/>
      <p:italic r:id="rId36"/>
      <p:boldItalic r:id="rId37"/>
    </p:embeddedFont>
    <p:embeddedFont>
      <p:font typeface="Open Sans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italic.fntdata"/><Relationship Id="rId20" Type="http://schemas.openxmlformats.org/officeDocument/2006/relationships/slide" Target="slides/slide15.xml"/><Relationship Id="rId41" Type="http://schemas.openxmlformats.org/officeDocument/2006/relationships/font" Target="fonts/OpenSans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regular.fntdata"/><Relationship Id="rId25" Type="http://schemas.openxmlformats.org/officeDocument/2006/relationships/slide" Target="slides/slide20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Inter-bold.fntdata"/><Relationship Id="rId30" Type="http://schemas.openxmlformats.org/officeDocument/2006/relationships/font" Target="fonts/Inter-regular.fntdata"/><Relationship Id="rId11" Type="http://schemas.openxmlformats.org/officeDocument/2006/relationships/slide" Target="slides/slide6.xml"/><Relationship Id="rId33" Type="http://schemas.openxmlformats.org/officeDocument/2006/relationships/font" Target="fonts/Inter-boldItalic.fntdata"/><Relationship Id="rId10" Type="http://schemas.openxmlformats.org/officeDocument/2006/relationships/slide" Target="slides/slide5.xml"/><Relationship Id="rId32" Type="http://schemas.openxmlformats.org/officeDocument/2006/relationships/font" Target="fonts/Inter-italic.fntdata"/><Relationship Id="rId13" Type="http://schemas.openxmlformats.org/officeDocument/2006/relationships/slide" Target="slides/slide8.xml"/><Relationship Id="rId35" Type="http://schemas.openxmlformats.org/officeDocument/2006/relationships/font" Target="fonts/Montserrat-bold.fntdata"/><Relationship Id="rId12" Type="http://schemas.openxmlformats.org/officeDocument/2006/relationships/slide" Target="slides/slide7.xml"/><Relationship Id="rId34" Type="http://schemas.openxmlformats.org/officeDocument/2006/relationships/font" Target="fonts/Montserrat-regular.fntdata"/><Relationship Id="rId15" Type="http://schemas.openxmlformats.org/officeDocument/2006/relationships/slide" Target="slides/slide10.xml"/><Relationship Id="rId37" Type="http://schemas.openxmlformats.org/officeDocument/2006/relationships/font" Target="fonts/Montserrat-boldItalic.fntdata"/><Relationship Id="rId14" Type="http://schemas.openxmlformats.org/officeDocument/2006/relationships/slide" Target="slides/slide9.xml"/><Relationship Id="rId36" Type="http://schemas.openxmlformats.org/officeDocument/2006/relationships/font" Target="fonts/Montserrat-italic.fntdata"/><Relationship Id="rId17" Type="http://schemas.openxmlformats.org/officeDocument/2006/relationships/slide" Target="slides/slide12.xml"/><Relationship Id="rId39" Type="http://schemas.openxmlformats.org/officeDocument/2006/relationships/font" Target="fonts/OpenSans-bold.fntdata"/><Relationship Id="rId16" Type="http://schemas.openxmlformats.org/officeDocument/2006/relationships/slide" Target="slides/slide11.xml"/><Relationship Id="rId38" Type="http://schemas.openxmlformats.org/officeDocument/2006/relationships/font" Target="fonts/OpenSans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17e5fc648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17e5fc648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At first, our loss was very large, in part because we were attempting to learn the positional encodings as parameters. Initializing them with the sinusoidal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Embedding from the attention is all you need paper significantly reduced our loss in the first epochs and allowed our model to converge earlier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17e5fc6483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17e5fc6483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17e5fc6483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17e5fc648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this model we can identify regions in that have transitioned to state 0, which enables MSF workes to have high impact while being in a safe environment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17e5fc6483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317e5fc648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17e5fc648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17e5fc648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17e30b7ef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17e30b7ef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317ebcef09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317ebcef09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317ebcef098_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317ebcef098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17ebcef098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317ebcef098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17ebcef098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317ebcef098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17e30b7ef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17e30b7ef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317ebcef098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317ebcef098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7e30b7e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17e30b7e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Hone in on </a:t>
            </a:r>
            <a:r>
              <a:rPr lang="en"/>
              <a:t>Data isn’t necessarily meaningful without an understanding of the underlying story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Having these stories allows </a:t>
            </a:r>
            <a:r>
              <a:rPr lang="en"/>
              <a:t>for more detailed and contextualized conflict mapping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17e5fc6483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17e5fc6483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17e30b7ef0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17e30b7ef0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17e5fc6483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17e5fc6483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dependent events making up one story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big benefit is that they are roughly independent with multiple dependent events making up one story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17e30b7ef0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17e30b7ef0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17e5fc648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17e5fc648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our model architecture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thing to note is that our model doesnt take in account news data, but this will be addressed later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Additionally, our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17e5fc6483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17e5fc648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day level granularity which led to aggregation issues, but it’s more applicable for determining if someone should be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Deployed on a given day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with </a:t>
            </a:r>
            <a:r>
              <a:rPr lang="en"/>
              <a:t>asterisks</a:t>
            </a:r>
            <a:r>
              <a:rPr lang="en"/>
              <a:t> cannot be aggregated so were left out for now, but could be used in the future / with more </a:t>
            </a:r>
            <a:r>
              <a:rPr lang="en"/>
              <a:t>granularity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 amt="15000"/>
          </a:blip>
          <a:srcRect b="995" l="0" r="0" t="14616"/>
          <a:stretch/>
        </p:blipFill>
        <p:spPr>
          <a:xfrm>
            <a:off x="-15600" y="78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ctrTitle"/>
          </p:nvPr>
        </p:nvSpPr>
        <p:spPr>
          <a:xfrm>
            <a:off x="911150" y="1642425"/>
            <a:ext cx="7321800" cy="131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Inter"/>
              <a:buNone/>
              <a:defRPr sz="7200"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911150" y="3025275"/>
            <a:ext cx="73218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cxnSp>
        <p:nvCxnSpPr>
          <p:cNvPr id="14" name="Google Shape;14;p2"/>
          <p:cNvCxnSpPr/>
          <p:nvPr/>
        </p:nvCxnSpPr>
        <p:spPr>
          <a:xfrm rot="10800000">
            <a:off x="7617625" y="538550"/>
            <a:ext cx="819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1"/>
          <p:cNvPicPr preferRelativeResize="0"/>
          <p:nvPr/>
        </p:nvPicPr>
        <p:blipFill rotWithShape="1">
          <a:blip r:embed="rId2">
            <a:alphaModFix amt="15000"/>
          </a:blip>
          <a:srcRect b="995" l="0" r="0" t="14616"/>
          <a:stretch/>
        </p:blipFill>
        <p:spPr>
          <a:xfrm>
            <a:off x="-15600" y="78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1"/>
          <p:cNvSpPr txBox="1"/>
          <p:nvPr>
            <p:ph hasCustomPrompt="1" type="title"/>
          </p:nvPr>
        </p:nvSpPr>
        <p:spPr>
          <a:xfrm>
            <a:off x="1284000" y="1728450"/>
            <a:ext cx="6576000" cy="104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Font typeface="Inter"/>
              <a:buNone/>
              <a:defRPr sz="60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2" name="Google Shape;52;p11"/>
          <p:cNvSpPr txBox="1"/>
          <p:nvPr>
            <p:ph idx="1" type="subTitle"/>
          </p:nvPr>
        </p:nvSpPr>
        <p:spPr>
          <a:xfrm>
            <a:off x="1284000" y="2773650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3"/>
          <p:cNvPicPr preferRelativeResize="0"/>
          <p:nvPr/>
        </p:nvPicPr>
        <p:blipFill rotWithShape="1">
          <a:blip r:embed="rId2">
            <a:alphaModFix amt="15000"/>
          </a:blip>
          <a:srcRect b="995" l="0" r="0" t="14616"/>
          <a:stretch/>
        </p:blipFill>
        <p:spPr>
          <a:xfrm>
            <a:off x="-15600" y="78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hasCustomPrompt="1" idx="2" type="title"/>
          </p:nvPr>
        </p:nvSpPr>
        <p:spPr>
          <a:xfrm>
            <a:off x="720000" y="1504570"/>
            <a:ext cx="734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/>
          <p:nvPr>
            <p:ph hasCustomPrompt="1" idx="3" type="title"/>
          </p:nvPr>
        </p:nvSpPr>
        <p:spPr>
          <a:xfrm>
            <a:off x="720000" y="3177441"/>
            <a:ext cx="734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/>
          <p:nvPr>
            <p:ph hasCustomPrompt="1" idx="4" type="title"/>
          </p:nvPr>
        </p:nvSpPr>
        <p:spPr>
          <a:xfrm>
            <a:off x="3341033" y="1504570"/>
            <a:ext cx="734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/>
          <p:nvPr>
            <p:ph hasCustomPrompt="1" idx="5" type="title"/>
          </p:nvPr>
        </p:nvSpPr>
        <p:spPr>
          <a:xfrm>
            <a:off x="3341033" y="3177441"/>
            <a:ext cx="734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/>
          <p:nvPr>
            <p:ph hasCustomPrompt="1" idx="6" type="title"/>
          </p:nvPr>
        </p:nvSpPr>
        <p:spPr>
          <a:xfrm>
            <a:off x="5962074" y="1504570"/>
            <a:ext cx="734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/>
          <p:nvPr>
            <p:ph hasCustomPrompt="1" idx="7" type="title"/>
          </p:nvPr>
        </p:nvSpPr>
        <p:spPr>
          <a:xfrm>
            <a:off x="5962074" y="3177441"/>
            <a:ext cx="734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720000" y="1873788"/>
            <a:ext cx="24687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8" type="subTitle"/>
          </p:nvPr>
        </p:nvSpPr>
        <p:spPr>
          <a:xfrm>
            <a:off x="3341038" y="1873788"/>
            <a:ext cx="24687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65" name="Google Shape;65;p13"/>
          <p:cNvSpPr txBox="1"/>
          <p:nvPr>
            <p:ph idx="9" type="subTitle"/>
          </p:nvPr>
        </p:nvSpPr>
        <p:spPr>
          <a:xfrm>
            <a:off x="5962075" y="1873788"/>
            <a:ext cx="24687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13" type="subTitle"/>
          </p:nvPr>
        </p:nvSpPr>
        <p:spPr>
          <a:xfrm>
            <a:off x="720000" y="3521401"/>
            <a:ext cx="24687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14" type="subTitle"/>
          </p:nvPr>
        </p:nvSpPr>
        <p:spPr>
          <a:xfrm>
            <a:off x="3341038" y="3521401"/>
            <a:ext cx="24687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idx="15" type="subTitle"/>
          </p:nvPr>
        </p:nvSpPr>
        <p:spPr>
          <a:xfrm>
            <a:off x="5962075" y="3521401"/>
            <a:ext cx="24687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b="1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Inter"/>
              <a:buNone/>
              <a:defRPr sz="18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16" type="subTitle"/>
          </p:nvPr>
        </p:nvSpPr>
        <p:spPr>
          <a:xfrm>
            <a:off x="720000" y="2321400"/>
            <a:ext cx="246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7" type="subTitle"/>
          </p:nvPr>
        </p:nvSpPr>
        <p:spPr>
          <a:xfrm>
            <a:off x="3341042" y="2321400"/>
            <a:ext cx="246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8" type="subTitle"/>
          </p:nvPr>
        </p:nvSpPr>
        <p:spPr>
          <a:xfrm>
            <a:off x="5962096" y="2321400"/>
            <a:ext cx="246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9" type="subTitle"/>
          </p:nvPr>
        </p:nvSpPr>
        <p:spPr>
          <a:xfrm>
            <a:off x="720000" y="3981175"/>
            <a:ext cx="246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20" type="subTitle"/>
          </p:nvPr>
        </p:nvSpPr>
        <p:spPr>
          <a:xfrm>
            <a:off x="3341042" y="3981175"/>
            <a:ext cx="246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21" type="subTitle"/>
          </p:nvPr>
        </p:nvSpPr>
        <p:spPr>
          <a:xfrm>
            <a:off x="5962096" y="3981175"/>
            <a:ext cx="246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4"/>
          <p:cNvPicPr preferRelativeResize="0"/>
          <p:nvPr/>
        </p:nvPicPr>
        <p:blipFill rotWithShape="1">
          <a:blip r:embed="rId2">
            <a:alphaModFix amt="15000"/>
          </a:blip>
          <a:srcRect b="995" l="0" r="0" t="14616"/>
          <a:stretch/>
        </p:blipFill>
        <p:spPr>
          <a:xfrm>
            <a:off x="-15600" y="78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4"/>
          <p:cNvSpPr/>
          <p:nvPr/>
        </p:nvSpPr>
        <p:spPr>
          <a:xfrm>
            <a:off x="713250" y="1255950"/>
            <a:ext cx="7717500" cy="26316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" name="Google Shape;78;p14"/>
          <p:cNvSpPr txBox="1"/>
          <p:nvPr>
            <p:ph type="title"/>
          </p:nvPr>
        </p:nvSpPr>
        <p:spPr>
          <a:xfrm>
            <a:off x="1882800" y="3085138"/>
            <a:ext cx="53784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sz="2000">
                <a:latin typeface="Inter"/>
                <a:ea typeface="Inter"/>
                <a:cs typeface="Inter"/>
                <a:sym typeface="Int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30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79" name="Google Shape;79;p14"/>
          <p:cNvSpPr txBox="1"/>
          <p:nvPr>
            <p:ph idx="1" type="subTitle"/>
          </p:nvPr>
        </p:nvSpPr>
        <p:spPr>
          <a:xfrm>
            <a:off x="1065325" y="1646013"/>
            <a:ext cx="6852300" cy="132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Font typeface="Montserrat"/>
              <a:buNone/>
              <a:defRPr sz="25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5"/>
          <p:cNvPicPr preferRelativeResize="0"/>
          <p:nvPr/>
        </p:nvPicPr>
        <p:blipFill rotWithShape="1">
          <a:blip r:embed="rId2">
            <a:alphaModFix amt="15000"/>
          </a:blip>
          <a:srcRect b="995" l="0" r="0" t="14616"/>
          <a:stretch/>
        </p:blipFill>
        <p:spPr>
          <a:xfrm>
            <a:off x="-15600" y="78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>
            <p:ph type="title"/>
          </p:nvPr>
        </p:nvSpPr>
        <p:spPr>
          <a:xfrm>
            <a:off x="720000" y="1093600"/>
            <a:ext cx="3519600" cy="16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3" name="Google Shape;83;p15"/>
          <p:cNvSpPr txBox="1"/>
          <p:nvPr>
            <p:ph idx="1" type="subTitle"/>
          </p:nvPr>
        </p:nvSpPr>
        <p:spPr>
          <a:xfrm>
            <a:off x="720000" y="3047550"/>
            <a:ext cx="3519600" cy="11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4" name="Google Shape;84;p15"/>
          <p:cNvSpPr/>
          <p:nvPr>
            <p:ph idx="2" type="pic"/>
          </p:nvPr>
        </p:nvSpPr>
        <p:spPr>
          <a:xfrm>
            <a:off x="5212800" y="1093600"/>
            <a:ext cx="3931200" cy="4075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6"/>
          <p:cNvPicPr preferRelativeResize="0"/>
          <p:nvPr/>
        </p:nvPicPr>
        <p:blipFill rotWithShape="1">
          <a:blip r:embed="rId2">
            <a:alphaModFix amt="15000"/>
          </a:blip>
          <a:srcRect b="995" l="0" r="0" t="14616"/>
          <a:stretch/>
        </p:blipFill>
        <p:spPr>
          <a:xfrm>
            <a:off x="-15600" y="78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>
            <p:ph type="title"/>
          </p:nvPr>
        </p:nvSpPr>
        <p:spPr>
          <a:xfrm>
            <a:off x="720000" y="1876150"/>
            <a:ext cx="3861000" cy="5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8" name="Google Shape;88;p16"/>
          <p:cNvSpPr txBox="1"/>
          <p:nvPr>
            <p:ph idx="1" type="subTitle"/>
          </p:nvPr>
        </p:nvSpPr>
        <p:spPr>
          <a:xfrm>
            <a:off x="720000" y="2462175"/>
            <a:ext cx="3861000" cy="8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7"/>
          <p:cNvPicPr preferRelativeResize="0"/>
          <p:nvPr/>
        </p:nvPicPr>
        <p:blipFill rotWithShape="1">
          <a:blip r:embed="rId2">
            <a:alphaModFix amt="15000"/>
          </a:blip>
          <a:srcRect b="995" l="0" r="0" t="14616"/>
          <a:stretch/>
        </p:blipFill>
        <p:spPr>
          <a:xfrm>
            <a:off x="-15600" y="78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>
            <p:ph type="title"/>
          </p:nvPr>
        </p:nvSpPr>
        <p:spPr>
          <a:xfrm>
            <a:off x="4837200" y="1501200"/>
            <a:ext cx="3593400" cy="10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" type="subTitle"/>
          </p:nvPr>
        </p:nvSpPr>
        <p:spPr>
          <a:xfrm>
            <a:off x="4837371" y="2562000"/>
            <a:ext cx="3593400" cy="10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1_1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8"/>
          <p:cNvPicPr preferRelativeResize="0"/>
          <p:nvPr/>
        </p:nvPicPr>
        <p:blipFill rotWithShape="1">
          <a:blip r:embed="rId2">
            <a:alphaModFix amt="15000"/>
          </a:blip>
          <a:srcRect b="995" l="0" r="0" t="14616"/>
          <a:stretch/>
        </p:blipFill>
        <p:spPr>
          <a:xfrm>
            <a:off x="-15600" y="78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>
            <p:ph type="title"/>
          </p:nvPr>
        </p:nvSpPr>
        <p:spPr>
          <a:xfrm>
            <a:off x="713225" y="950125"/>
            <a:ext cx="3423000" cy="11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6" name="Google Shape;96;p18"/>
          <p:cNvSpPr/>
          <p:nvPr>
            <p:ph idx="2" type="pic"/>
          </p:nvPr>
        </p:nvSpPr>
        <p:spPr>
          <a:xfrm>
            <a:off x="5374900" y="-5800"/>
            <a:ext cx="3099600" cy="1826700"/>
          </a:xfrm>
          <a:prstGeom prst="rect">
            <a:avLst/>
          </a:prstGeom>
          <a:noFill/>
          <a:ln>
            <a:noFill/>
          </a:ln>
        </p:spPr>
      </p:sp>
      <p:sp>
        <p:nvSpPr>
          <p:cNvPr id="97" name="Google Shape;97;p18"/>
          <p:cNvSpPr/>
          <p:nvPr>
            <p:ph idx="3" type="pic"/>
          </p:nvPr>
        </p:nvSpPr>
        <p:spPr>
          <a:xfrm>
            <a:off x="5374900" y="1957800"/>
            <a:ext cx="3099600" cy="318570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18"/>
          <p:cNvSpPr txBox="1"/>
          <p:nvPr>
            <p:ph idx="1" type="subTitle"/>
          </p:nvPr>
        </p:nvSpPr>
        <p:spPr>
          <a:xfrm>
            <a:off x="713225" y="2460888"/>
            <a:ext cx="3423000" cy="13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4_1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9"/>
          <p:cNvPicPr preferRelativeResize="0"/>
          <p:nvPr/>
        </p:nvPicPr>
        <p:blipFill rotWithShape="1">
          <a:blip r:embed="rId2">
            <a:alphaModFix amt="15000"/>
          </a:blip>
          <a:srcRect b="995" l="0" r="0" t="14616"/>
          <a:stretch/>
        </p:blipFill>
        <p:spPr>
          <a:xfrm>
            <a:off x="-15600" y="78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>
            <p:ph type="title"/>
          </p:nvPr>
        </p:nvSpPr>
        <p:spPr>
          <a:xfrm>
            <a:off x="713225" y="822431"/>
            <a:ext cx="3423000" cy="10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1" type="subTitle"/>
          </p:nvPr>
        </p:nvSpPr>
        <p:spPr>
          <a:xfrm>
            <a:off x="713225" y="2278238"/>
            <a:ext cx="3423000" cy="13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16_1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0"/>
          <p:cNvPicPr preferRelativeResize="0"/>
          <p:nvPr/>
        </p:nvPicPr>
        <p:blipFill rotWithShape="1">
          <a:blip r:embed="rId2">
            <a:alphaModFix amt="15000"/>
          </a:blip>
          <a:srcRect b="995" l="0" r="0" t="14616"/>
          <a:stretch/>
        </p:blipFill>
        <p:spPr>
          <a:xfrm>
            <a:off x="-15600" y="78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0"/>
          <p:cNvSpPr/>
          <p:nvPr>
            <p:ph idx="2" type="pic"/>
          </p:nvPr>
        </p:nvSpPr>
        <p:spPr>
          <a:xfrm>
            <a:off x="5006000" y="1550375"/>
            <a:ext cx="1617600" cy="3601800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Google Shape;106;p20"/>
          <p:cNvSpPr/>
          <p:nvPr>
            <p:ph idx="3" type="pic"/>
          </p:nvPr>
        </p:nvSpPr>
        <p:spPr>
          <a:xfrm>
            <a:off x="6813175" y="0"/>
            <a:ext cx="1617600" cy="36018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20"/>
          <p:cNvSpPr txBox="1"/>
          <p:nvPr>
            <p:ph type="title"/>
          </p:nvPr>
        </p:nvSpPr>
        <p:spPr>
          <a:xfrm>
            <a:off x="713225" y="821144"/>
            <a:ext cx="3423000" cy="11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8" name="Google Shape;108;p20"/>
          <p:cNvSpPr txBox="1"/>
          <p:nvPr>
            <p:ph idx="1" type="subTitle"/>
          </p:nvPr>
        </p:nvSpPr>
        <p:spPr>
          <a:xfrm>
            <a:off x="713225" y="2278238"/>
            <a:ext cx="3423000" cy="13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 rotWithShape="1">
          <a:blip r:embed="rId2">
            <a:alphaModFix amt="15000"/>
          </a:blip>
          <a:srcRect b="995" l="0" r="0" t="14616"/>
          <a:stretch/>
        </p:blipFill>
        <p:spPr>
          <a:xfrm>
            <a:off x="-15600" y="78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/>
          <p:nvPr>
            <p:ph type="title"/>
          </p:nvPr>
        </p:nvSpPr>
        <p:spPr>
          <a:xfrm>
            <a:off x="713225" y="2208525"/>
            <a:ext cx="4164900" cy="15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 sz="5000"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Font typeface="Inter"/>
              <a:buNone/>
              <a:defRPr sz="36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hasCustomPrompt="1" idx="2" type="title"/>
          </p:nvPr>
        </p:nvSpPr>
        <p:spPr>
          <a:xfrm>
            <a:off x="713225" y="1012925"/>
            <a:ext cx="1652100" cy="915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/>
          <p:nvPr>
            <p:ph idx="3" type="pic"/>
          </p:nvPr>
        </p:nvSpPr>
        <p:spPr>
          <a:xfrm>
            <a:off x="4993500" y="1012925"/>
            <a:ext cx="3437400" cy="4130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1"/>
          <p:cNvPicPr preferRelativeResize="0"/>
          <p:nvPr/>
        </p:nvPicPr>
        <p:blipFill rotWithShape="1">
          <a:blip r:embed="rId2">
            <a:alphaModFix amt="15000"/>
          </a:blip>
          <a:srcRect b="995" l="0" r="0" t="14616"/>
          <a:stretch/>
        </p:blipFill>
        <p:spPr>
          <a:xfrm>
            <a:off x="-15600" y="78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1"/>
          <p:cNvSpPr/>
          <p:nvPr/>
        </p:nvSpPr>
        <p:spPr>
          <a:xfrm>
            <a:off x="713225" y="1425975"/>
            <a:ext cx="7704000" cy="27165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" name="Google Shape;112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13" name="Google Shape;113;p21"/>
          <p:cNvSpPr txBox="1"/>
          <p:nvPr>
            <p:ph idx="1" type="subTitle"/>
          </p:nvPr>
        </p:nvSpPr>
        <p:spPr>
          <a:xfrm>
            <a:off x="5331300" y="2263725"/>
            <a:ext cx="2764800" cy="15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4" name="Google Shape;114;p21"/>
          <p:cNvSpPr txBox="1"/>
          <p:nvPr>
            <p:ph idx="2" type="subTitle"/>
          </p:nvPr>
        </p:nvSpPr>
        <p:spPr>
          <a:xfrm>
            <a:off x="1580900" y="2263725"/>
            <a:ext cx="2764800" cy="15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5" name="Google Shape;115;p21"/>
          <p:cNvSpPr txBox="1"/>
          <p:nvPr>
            <p:ph idx="3" type="subTitle"/>
          </p:nvPr>
        </p:nvSpPr>
        <p:spPr>
          <a:xfrm>
            <a:off x="1580900" y="1704825"/>
            <a:ext cx="27648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16" name="Google Shape;116;p21"/>
          <p:cNvSpPr txBox="1"/>
          <p:nvPr>
            <p:ph idx="4" type="subTitle"/>
          </p:nvPr>
        </p:nvSpPr>
        <p:spPr>
          <a:xfrm>
            <a:off x="5331325" y="1704825"/>
            <a:ext cx="27648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2"/>
          <p:cNvPicPr preferRelativeResize="0"/>
          <p:nvPr/>
        </p:nvPicPr>
        <p:blipFill rotWithShape="1">
          <a:blip r:embed="rId2">
            <a:alphaModFix amt="15000"/>
          </a:blip>
          <a:srcRect b="995" l="0" r="0" t="14616"/>
          <a:stretch/>
        </p:blipFill>
        <p:spPr>
          <a:xfrm>
            <a:off x="-15600" y="78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0" name="Google Shape;120;p22"/>
          <p:cNvSpPr txBox="1"/>
          <p:nvPr>
            <p:ph idx="1" type="subTitle"/>
          </p:nvPr>
        </p:nvSpPr>
        <p:spPr>
          <a:xfrm>
            <a:off x="5147100" y="1667625"/>
            <a:ext cx="3276900" cy="24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1" name="Google Shape;121;p22"/>
          <p:cNvSpPr txBox="1"/>
          <p:nvPr>
            <p:ph idx="2" type="subTitle"/>
          </p:nvPr>
        </p:nvSpPr>
        <p:spPr>
          <a:xfrm>
            <a:off x="720000" y="1667625"/>
            <a:ext cx="3276900" cy="24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10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3"/>
          <p:cNvPicPr preferRelativeResize="0"/>
          <p:nvPr/>
        </p:nvPicPr>
        <p:blipFill rotWithShape="1">
          <a:blip r:embed="rId2">
            <a:alphaModFix amt="15000"/>
          </a:blip>
          <a:srcRect b="995" l="0" r="0" t="14616"/>
          <a:stretch/>
        </p:blipFill>
        <p:spPr>
          <a:xfrm>
            <a:off x="-15600" y="78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3"/>
          <p:cNvSpPr txBox="1"/>
          <p:nvPr>
            <p:ph type="title"/>
          </p:nvPr>
        </p:nvSpPr>
        <p:spPr>
          <a:xfrm>
            <a:off x="713225" y="751200"/>
            <a:ext cx="436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25" name="Google Shape;125;p23"/>
          <p:cNvSpPr/>
          <p:nvPr>
            <p:ph idx="2" type="pic"/>
          </p:nvPr>
        </p:nvSpPr>
        <p:spPr>
          <a:xfrm>
            <a:off x="5352100" y="-5675"/>
            <a:ext cx="3078600" cy="42297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23"/>
          <p:cNvSpPr txBox="1"/>
          <p:nvPr>
            <p:ph idx="1" type="subTitle"/>
          </p:nvPr>
        </p:nvSpPr>
        <p:spPr>
          <a:xfrm>
            <a:off x="711077" y="1840300"/>
            <a:ext cx="24798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27" name="Google Shape;127;p23"/>
          <p:cNvSpPr txBox="1"/>
          <p:nvPr>
            <p:ph idx="3" type="subTitle"/>
          </p:nvPr>
        </p:nvSpPr>
        <p:spPr>
          <a:xfrm>
            <a:off x="719875" y="2299475"/>
            <a:ext cx="4362300" cy="8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8" name="Google Shape;128;p23"/>
          <p:cNvSpPr txBox="1"/>
          <p:nvPr>
            <p:ph idx="4" type="subTitle"/>
          </p:nvPr>
        </p:nvSpPr>
        <p:spPr>
          <a:xfrm>
            <a:off x="711077" y="3105575"/>
            <a:ext cx="24798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29" name="Google Shape;129;p23"/>
          <p:cNvSpPr txBox="1"/>
          <p:nvPr>
            <p:ph idx="5" type="subTitle"/>
          </p:nvPr>
        </p:nvSpPr>
        <p:spPr>
          <a:xfrm>
            <a:off x="719875" y="3564750"/>
            <a:ext cx="4362300" cy="8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4"/>
          <p:cNvPicPr preferRelativeResize="0"/>
          <p:nvPr/>
        </p:nvPicPr>
        <p:blipFill rotWithShape="1">
          <a:blip r:embed="rId2">
            <a:alphaModFix amt="15000"/>
          </a:blip>
          <a:srcRect b="995" l="0" r="0" t="14616"/>
          <a:stretch/>
        </p:blipFill>
        <p:spPr>
          <a:xfrm>
            <a:off x="-15600" y="78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4"/>
          <p:cNvSpPr/>
          <p:nvPr/>
        </p:nvSpPr>
        <p:spPr>
          <a:xfrm>
            <a:off x="713225" y="1425975"/>
            <a:ext cx="7704000" cy="27165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3" name="Google Shape;133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34" name="Google Shape;134;p24"/>
          <p:cNvSpPr txBox="1"/>
          <p:nvPr>
            <p:ph idx="1" type="subTitle"/>
          </p:nvPr>
        </p:nvSpPr>
        <p:spPr>
          <a:xfrm>
            <a:off x="937625" y="2234477"/>
            <a:ext cx="2175300" cy="15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5" name="Google Shape;135;p24"/>
          <p:cNvSpPr txBox="1"/>
          <p:nvPr>
            <p:ph idx="2" type="subTitle"/>
          </p:nvPr>
        </p:nvSpPr>
        <p:spPr>
          <a:xfrm>
            <a:off x="3484347" y="2234477"/>
            <a:ext cx="2175300" cy="15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6" name="Google Shape;136;p24"/>
          <p:cNvSpPr txBox="1"/>
          <p:nvPr>
            <p:ph idx="3" type="subTitle"/>
          </p:nvPr>
        </p:nvSpPr>
        <p:spPr>
          <a:xfrm>
            <a:off x="6031075" y="2234477"/>
            <a:ext cx="2175300" cy="15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7" name="Google Shape;137;p24"/>
          <p:cNvSpPr txBox="1"/>
          <p:nvPr>
            <p:ph idx="4" type="subTitle"/>
          </p:nvPr>
        </p:nvSpPr>
        <p:spPr>
          <a:xfrm>
            <a:off x="937625" y="1820772"/>
            <a:ext cx="2175300" cy="41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38" name="Google Shape;138;p24"/>
          <p:cNvSpPr txBox="1"/>
          <p:nvPr>
            <p:ph idx="5" type="subTitle"/>
          </p:nvPr>
        </p:nvSpPr>
        <p:spPr>
          <a:xfrm>
            <a:off x="3484350" y="1820772"/>
            <a:ext cx="2175300" cy="41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39" name="Google Shape;139;p24"/>
          <p:cNvSpPr txBox="1"/>
          <p:nvPr>
            <p:ph idx="6" type="subTitle"/>
          </p:nvPr>
        </p:nvSpPr>
        <p:spPr>
          <a:xfrm>
            <a:off x="6031075" y="1820772"/>
            <a:ext cx="2175300" cy="41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3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5"/>
          <p:cNvPicPr preferRelativeResize="0"/>
          <p:nvPr/>
        </p:nvPicPr>
        <p:blipFill rotWithShape="1">
          <a:blip r:embed="rId2">
            <a:alphaModFix amt="15000"/>
          </a:blip>
          <a:srcRect b="995" l="0" r="0" t="14616"/>
          <a:stretch/>
        </p:blipFill>
        <p:spPr>
          <a:xfrm>
            <a:off x="-15600" y="78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5"/>
          <p:cNvSpPr/>
          <p:nvPr/>
        </p:nvSpPr>
        <p:spPr>
          <a:xfrm>
            <a:off x="713225" y="1370025"/>
            <a:ext cx="7717500" cy="30504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3" name="Google Shape;143;p25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4" name="Google Shape;144;p25"/>
          <p:cNvSpPr/>
          <p:nvPr>
            <p:ph idx="2" type="pic"/>
          </p:nvPr>
        </p:nvSpPr>
        <p:spPr>
          <a:xfrm>
            <a:off x="1197850" y="1722975"/>
            <a:ext cx="2027700" cy="1170900"/>
          </a:xfrm>
          <a:prstGeom prst="rect">
            <a:avLst/>
          </a:prstGeom>
          <a:noFill/>
          <a:ln>
            <a:noFill/>
          </a:ln>
        </p:spPr>
      </p:sp>
      <p:sp>
        <p:nvSpPr>
          <p:cNvPr id="145" name="Google Shape;145;p25"/>
          <p:cNvSpPr/>
          <p:nvPr>
            <p:ph idx="3" type="pic"/>
          </p:nvPr>
        </p:nvSpPr>
        <p:spPr>
          <a:xfrm>
            <a:off x="3562050" y="1722975"/>
            <a:ext cx="2027700" cy="1170900"/>
          </a:xfrm>
          <a:prstGeom prst="rect">
            <a:avLst/>
          </a:prstGeom>
          <a:noFill/>
          <a:ln>
            <a:noFill/>
          </a:ln>
        </p:spPr>
      </p:sp>
      <p:sp>
        <p:nvSpPr>
          <p:cNvPr id="146" name="Google Shape;146;p25"/>
          <p:cNvSpPr/>
          <p:nvPr>
            <p:ph idx="4" type="pic"/>
          </p:nvPr>
        </p:nvSpPr>
        <p:spPr>
          <a:xfrm>
            <a:off x="5926250" y="1722975"/>
            <a:ext cx="2027700" cy="1170900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p25"/>
          <p:cNvSpPr txBox="1"/>
          <p:nvPr>
            <p:ph idx="1" type="subTitle"/>
          </p:nvPr>
        </p:nvSpPr>
        <p:spPr>
          <a:xfrm>
            <a:off x="1095875" y="3101275"/>
            <a:ext cx="2197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48" name="Google Shape;148;p25"/>
          <p:cNvSpPr txBox="1"/>
          <p:nvPr>
            <p:ph idx="5" type="subTitle"/>
          </p:nvPr>
        </p:nvSpPr>
        <p:spPr>
          <a:xfrm>
            <a:off x="1103672" y="3560450"/>
            <a:ext cx="219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9" name="Google Shape;149;p25"/>
          <p:cNvSpPr txBox="1"/>
          <p:nvPr>
            <p:ph idx="6" type="subTitle"/>
          </p:nvPr>
        </p:nvSpPr>
        <p:spPr>
          <a:xfrm>
            <a:off x="3469350" y="3101275"/>
            <a:ext cx="2197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50" name="Google Shape;150;p25"/>
          <p:cNvSpPr txBox="1"/>
          <p:nvPr>
            <p:ph idx="7" type="subTitle"/>
          </p:nvPr>
        </p:nvSpPr>
        <p:spPr>
          <a:xfrm>
            <a:off x="3477147" y="3560450"/>
            <a:ext cx="219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51" name="Google Shape;151;p25"/>
          <p:cNvSpPr txBox="1"/>
          <p:nvPr>
            <p:ph idx="8" type="subTitle"/>
          </p:nvPr>
        </p:nvSpPr>
        <p:spPr>
          <a:xfrm>
            <a:off x="5842825" y="3101275"/>
            <a:ext cx="2197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52" name="Google Shape;152;p25"/>
          <p:cNvSpPr txBox="1"/>
          <p:nvPr>
            <p:ph idx="9" type="subTitle"/>
          </p:nvPr>
        </p:nvSpPr>
        <p:spPr>
          <a:xfrm>
            <a:off x="5850622" y="3560450"/>
            <a:ext cx="219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6"/>
          <p:cNvPicPr preferRelativeResize="0"/>
          <p:nvPr/>
        </p:nvPicPr>
        <p:blipFill rotWithShape="1">
          <a:blip r:embed="rId2">
            <a:alphaModFix amt="15000"/>
          </a:blip>
          <a:srcRect b="995" l="0" r="0" t="14616"/>
          <a:stretch/>
        </p:blipFill>
        <p:spPr>
          <a:xfrm>
            <a:off x="-15600" y="78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6"/>
          <p:cNvSpPr/>
          <p:nvPr/>
        </p:nvSpPr>
        <p:spPr>
          <a:xfrm>
            <a:off x="713225" y="1194650"/>
            <a:ext cx="7704000" cy="29478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6" name="Google Shape;156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57" name="Google Shape;157;p26"/>
          <p:cNvSpPr txBox="1"/>
          <p:nvPr>
            <p:ph idx="1" type="subTitle"/>
          </p:nvPr>
        </p:nvSpPr>
        <p:spPr>
          <a:xfrm>
            <a:off x="1049125" y="1724800"/>
            <a:ext cx="3053700" cy="8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58" name="Google Shape;158;p26"/>
          <p:cNvSpPr txBox="1"/>
          <p:nvPr>
            <p:ph idx="2" type="subTitle"/>
          </p:nvPr>
        </p:nvSpPr>
        <p:spPr>
          <a:xfrm>
            <a:off x="5079775" y="1724800"/>
            <a:ext cx="3053700" cy="8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59" name="Google Shape;159;p26"/>
          <p:cNvSpPr txBox="1"/>
          <p:nvPr>
            <p:ph idx="3" type="subTitle"/>
          </p:nvPr>
        </p:nvSpPr>
        <p:spPr>
          <a:xfrm>
            <a:off x="1049125" y="3099000"/>
            <a:ext cx="3053700" cy="8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0" name="Google Shape;160;p26"/>
          <p:cNvSpPr txBox="1"/>
          <p:nvPr>
            <p:ph idx="4" type="subTitle"/>
          </p:nvPr>
        </p:nvSpPr>
        <p:spPr>
          <a:xfrm>
            <a:off x="5079775" y="3099000"/>
            <a:ext cx="3053700" cy="8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1" name="Google Shape;161;p26"/>
          <p:cNvSpPr txBox="1"/>
          <p:nvPr>
            <p:ph idx="5" type="subTitle"/>
          </p:nvPr>
        </p:nvSpPr>
        <p:spPr>
          <a:xfrm>
            <a:off x="1049125" y="1355250"/>
            <a:ext cx="30537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62" name="Google Shape;162;p26"/>
          <p:cNvSpPr txBox="1"/>
          <p:nvPr>
            <p:ph idx="6" type="subTitle"/>
          </p:nvPr>
        </p:nvSpPr>
        <p:spPr>
          <a:xfrm>
            <a:off x="1049125" y="2721900"/>
            <a:ext cx="30537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63" name="Google Shape;163;p26"/>
          <p:cNvSpPr txBox="1"/>
          <p:nvPr>
            <p:ph idx="7" type="subTitle"/>
          </p:nvPr>
        </p:nvSpPr>
        <p:spPr>
          <a:xfrm>
            <a:off x="5079750" y="1355250"/>
            <a:ext cx="30537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64" name="Google Shape;164;p26"/>
          <p:cNvSpPr txBox="1"/>
          <p:nvPr>
            <p:ph idx="8" type="subTitle"/>
          </p:nvPr>
        </p:nvSpPr>
        <p:spPr>
          <a:xfrm>
            <a:off x="5079750" y="2721900"/>
            <a:ext cx="30537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15_1_1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7"/>
          <p:cNvPicPr preferRelativeResize="0"/>
          <p:nvPr/>
        </p:nvPicPr>
        <p:blipFill rotWithShape="1">
          <a:blip r:embed="rId2">
            <a:alphaModFix amt="15000"/>
          </a:blip>
          <a:srcRect b="995" l="0" r="0" t="14616"/>
          <a:stretch/>
        </p:blipFill>
        <p:spPr>
          <a:xfrm>
            <a:off x="-15600" y="78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7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68" name="Google Shape;168;p27"/>
          <p:cNvSpPr txBox="1"/>
          <p:nvPr>
            <p:ph idx="1" type="subTitle"/>
          </p:nvPr>
        </p:nvSpPr>
        <p:spPr>
          <a:xfrm>
            <a:off x="713225" y="1606025"/>
            <a:ext cx="1820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69" name="Google Shape;169;p27"/>
          <p:cNvSpPr txBox="1"/>
          <p:nvPr>
            <p:ph idx="2" type="subTitle"/>
          </p:nvPr>
        </p:nvSpPr>
        <p:spPr>
          <a:xfrm>
            <a:off x="719675" y="2065200"/>
            <a:ext cx="1820400" cy="7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70" name="Google Shape;170;p27"/>
          <p:cNvSpPr txBox="1"/>
          <p:nvPr>
            <p:ph idx="3" type="subTitle"/>
          </p:nvPr>
        </p:nvSpPr>
        <p:spPr>
          <a:xfrm>
            <a:off x="713225" y="3002150"/>
            <a:ext cx="1820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71" name="Google Shape;171;p27"/>
          <p:cNvSpPr txBox="1"/>
          <p:nvPr>
            <p:ph idx="4" type="subTitle"/>
          </p:nvPr>
        </p:nvSpPr>
        <p:spPr>
          <a:xfrm>
            <a:off x="719675" y="3461325"/>
            <a:ext cx="1820400" cy="7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72" name="Google Shape;172;p27"/>
          <p:cNvSpPr txBox="1"/>
          <p:nvPr>
            <p:ph idx="5" type="subTitle"/>
          </p:nvPr>
        </p:nvSpPr>
        <p:spPr>
          <a:xfrm>
            <a:off x="6603875" y="1606025"/>
            <a:ext cx="1820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73" name="Google Shape;173;p27"/>
          <p:cNvSpPr txBox="1"/>
          <p:nvPr>
            <p:ph idx="6" type="subTitle"/>
          </p:nvPr>
        </p:nvSpPr>
        <p:spPr>
          <a:xfrm>
            <a:off x="6610325" y="2065200"/>
            <a:ext cx="1820400" cy="7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74" name="Google Shape;174;p27"/>
          <p:cNvSpPr txBox="1"/>
          <p:nvPr>
            <p:ph idx="7" type="subTitle"/>
          </p:nvPr>
        </p:nvSpPr>
        <p:spPr>
          <a:xfrm>
            <a:off x="6603875" y="3002150"/>
            <a:ext cx="1820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75" name="Google Shape;175;p27"/>
          <p:cNvSpPr txBox="1"/>
          <p:nvPr>
            <p:ph idx="8" type="subTitle"/>
          </p:nvPr>
        </p:nvSpPr>
        <p:spPr>
          <a:xfrm>
            <a:off x="6610325" y="3461325"/>
            <a:ext cx="1820400" cy="7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12_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8"/>
          <p:cNvPicPr preferRelativeResize="0"/>
          <p:nvPr/>
        </p:nvPicPr>
        <p:blipFill rotWithShape="1">
          <a:blip r:embed="rId2">
            <a:alphaModFix amt="15000"/>
          </a:blip>
          <a:srcRect b="995" l="0" r="0" t="14616"/>
          <a:stretch/>
        </p:blipFill>
        <p:spPr>
          <a:xfrm>
            <a:off x="-15600" y="78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8"/>
          <p:cNvSpPr txBox="1"/>
          <p:nvPr>
            <p:ph type="title"/>
          </p:nvPr>
        </p:nvSpPr>
        <p:spPr>
          <a:xfrm>
            <a:off x="713225" y="445025"/>
            <a:ext cx="705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9" name="Google Shape;179;p28"/>
          <p:cNvSpPr/>
          <p:nvPr/>
        </p:nvSpPr>
        <p:spPr>
          <a:xfrm>
            <a:off x="713225" y="1370025"/>
            <a:ext cx="7717500" cy="30504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0" name="Google Shape;180;p28"/>
          <p:cNvSpPr txBox="1"/>
          <p:nvPr>
            <p:ph idx="1" type="subTitle"/>
          </p:nvPr>
        </p:nvSpPr>
        <p:spPr>
          <a:xfrm>
            <a:off x="944125" y="2641200"/>
            <a:ext cx="1820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81" name="Google Shape;181;p28"/>
          <p:cNvSpPr txBox="1"/>
          <p:nvPr>
            <p:ph idx="2" type="subTitle"/>
          </p:nvPr>
        </p:nvSpPr>
        <p:spPr>
          <a:xfrm>
            <a:off x="950575" y="3100375"/>
            <a:ext cx="1820400" cy="7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82" name="Google Shape;182;p28"/>
          <p:cNvSpPr txBox="1"/>
          <p:nvPr>
            <p:ph idx="3" type="subTitle"/>
          </p:nvPr>
        </p:nvSpPr>
        <p:spPr>
          <a:xfrm>
            <a:off x="2770975" y="2641200"/>
            <a:ext cx="1820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83" name="Google Shape;183;p28"/>
          <p:cNvSpPr txBox="1"/>
          <p:nvPr>
            <p:ph idx="4" type="subTitle"/>
          </p:nvPr>
        </p:nvSpPr>
        <p:spPr>
          <a:xfrm>
            <a:off x="2777425" y="3100375"/>
            <a:ext cx="1820400" cy="7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84" name="Google Shape;184;p28"/>
          <p:cNvSpPr txBox="1"/>
          <p:nvPr>
            <p:ph idx="5" type="subTitle"/>
          </p:nvPr>
        </p:nvSpPr>
        <p:spPr>
          <a:xfrm>
            <a:off x="4597825" y="2641200"/>
            <a:ext cx="1820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85" name="Google Shape;185;p28"/>
          <p:cNvSpPr txBox="1"/>
          <p:nvPr>
            <p:ph idx="6" type="subTitle"/>
          </p:nvPr>
        </p:nvSpPr>
        <p:spPr>
          <a:xfrm>
            <a:off x="4604275" y="3100375"/>
            <a:ext cx="1820400" cy="7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86" name="Google Shape;186;p28"/>
          <p:cNvSpPr txBox="1"/>
          <p:nvPr>
            <p:ph idx="7" type="subTitle"/>
          </p:nvPr>
        </p:nvSpPr>
        <p:spPr>
          <a:xfrm>
            <a:off x="6424675" y="2641200"/>
            <a:ext cx="18204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87" name="Google Shape;187;p28"/>
          <p:cNvSpPr txBox="1"/>
          <p:nvPr>
            <p:ph idx="8" type="subTitle"/>
          </p:nvPr>
        </p:nvSpPr>
        <p:spPr>
          <a:xfrm>
            <a:off x="6431125" y="3100375"/>
            <a:ext cx="1820400" cy="7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9"/>
          <p:cNvPicPr preferRelativeResize="0"/>
          <p:nvPr/>
        </p:nvPicPr>
        <p:blipFill rotWithShape="1">
          <a:blip r:embed="rId2">
            <a:alphaModFix amt="15000"/>
          </a:blip>
          <a:srcRect b="995" l="0" r="0" t="14616"/>
          <a:stretch/>
        </p:blipFill>
        <p:spPr>
          <a:xfrm>
            <a:off x="-15600" y="78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9"/>
          <p:cNvSpPr/>
          <p:nvPr/>
        </p:nvSpPr>
        <p:spPr>
          <a:xfrm>
            <a:off x="713225" y="1194650"/>
            <a:ext cx="7704000" cy="31821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1" name="Google Shape;191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92" name="Google Shape;192;p29"/>
          <p:cNvSpPr txBox="1"/>
          <p:nvPr>
            <p:ph idx="1" type="subTitle"/>
          </p:nvPr>
        </p:nvSpPr>
        <p:spPr>
          <a:xfrm>
            <a:off x="796900" y="1773988"/>
            <a:ext cx="2516700" cy="10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93" name="Google Shape;193;p29"/>
          <p:cNvSpPr txBox="1"/>
          <p:nvPr>
            <p:ph idx="2" type="subTitle"/>
          </p:nvPr>
        </p:nvSpPr>
        <p:spPr>
          <a:xfrm>
            <a:off x="3313627" y="1773988"/>
            <a:ext cx="2516700" cy="10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94" name="Google Shape;194;p29"/>
          <p:cNvSpPr txBox="1"/>
          <p:nvPr>
            <p:ph idx="3" type="subTitle"/>
          </p:nvPr>
        </p:nvSpPr>
        <p:spPr>
          <a:xfrm>
            <a:off x="796900" y="3161188"/>
            <a:ext cx="2516700" cy="10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95" name="Google Shape;195;p29"/>
          <p:cNvSpPr txBox="1"/>
          <p:nvPr>
            <p:ph idx="4" type="subTitle"/>
          </p:nvPr>
        </p:nvSpPr>
        <p:spPr>
          <a:xfrm>
            <a:off x="3313625" y="3161188"/>
            <a:ext cx="2516700" cy="10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96" name="Google Shape;196;p29"/>
          <p:cNvSpPr txBox="1"/>
          <p:nvPr>
            <p:ph idx="5" type="subTitle"/>
          </p:nvPr>
        </p:nvSpPr>
        <p:spPr>
          <a:xfrm>
            <a:off x="5830400" y="1773988"/>
            <a:ext cx="2516700" cy="10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97" name="Google Shape;197;p29"/>
          <p:cNvSpPr txBox="1"/>
          <p:nvPr>
            <p:ph idx="6" type="subTitle"/>
          </p:nvPr>
        </p:nvSpPr>
        <p:spPr>
          <a:xfrm>
            <a:off x="5830400" y="3161188"/>
            <a:ext cx="2516700" cy="10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98" name="Google Shape;198;p29"/>
          <p:cNvSpPr txBox="1"/>
          <p:nvPr>
            <p:ph idx="7" type="subTitle"/>
          </p:nvPr>
        </p:nvSpPr>
        <p:spPr>
          <a:xfrm>
            <a:off x="796900" y="1400113"/>
            <a:ext cx="1986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99" name="Google Shape;199;p29"/>
          <p:cNvSpPr txBox="1"/>
          <p:nvPr>
            <p:ph idx="8" type="subTitle"/>
          </p:nvPr>
        </p:nvSpPr>
        <p:spPr>
          <a:xfrm>
            <a:off x="3313638" y="1400113"/>
            <a:ext cx="1986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00" name="Google Shape;200;p29"/>
          <p:cNvSpPr txBox="1"/>
          <p:nvPr>
            <p:ph idx="9" type="subTitle"/>
          </p:nvPr>
        </p:nvSpPr>
        <p:spPr>
          <a:xfrm>
            <a:off x="5830397" y="1400113"/>
            <a:ext cx="1986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01" name="Google Shape;201;p29"/>
          <p:cNvSpPr txBox="1"/>
          <p:nvPr>
            <p:ph idx="13" type="subTitle"/>
          </p:nvPr>
        </p:nvSpPr>
        <p:spPr>
          <a:xfrm>
            <a:off x="796900" y="2784090"/>
            <a:ext cx="1986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02" name="Google Shape;202;p29"/>
          <p:cNvSpPr txBox="1"/>
          <p:nvPr>
            <p:ph idx="14" type="subTitle"/>
          </p:nvPr>
        </p:nvSpPr>
        <p:spPr>
          <a:xfrm>
            <a:off x="3313638" y="2784090"/>
            <a:ext cx="1986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03" name="Google Shape;203;p29"/>
          <p:cNvSpPr txBox="1"/>
          <p:nvPr>
            <p:ph idx="15" type="subTitle"/>
          </p:nvPr>
        </p:nvSpPr>
        <p:spPr>
          <a:xfrm>
            <a:off x="5830397" y="2784090"/>
            <a:ext cx="19860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Inter"/>
              <a:buNone/>
              <a:defRPr b="1" sz="20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30"/>
          <p:cNvPicPr preferRelativeResize="0"/>
          <p:nvPr/>
        </p:nvPicPr>
        <p:blipFill rotWithShape="1">
          <a:blip r:embed="rId2">
            <a:alphaModFix amt="15000"/>
          </a:blip>
          <a:srcRect b="995" l="0" r="0" t="14616"/>
          <a:stretch/>
        </p:blipFill>
        <p:spPr>
          <a:xfrm>
            <a:off x="-15600" y="78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0"/>
          <p:cNvSpPr/>
          <p:nvPr/>
        </p:nvSpPr>
        <p:spPr>
          <a:xfrm>
            <a:off x="1870375" y="618400"/>
            <a:ext cx="5403300" cy="39066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7" name="Google Shape;207;p30"/>
          <p:cNvSpPr txBox="1"/>
          <p:nvPr>
            <p:ph hasCustomPrompt="1" type="title"/>
          </p:nvPr>
        </p:nvSpPr>
        <p:spPr>
          <a:xfrm>
            <a:off x="2223600" y="671888"/>
            <a:ext cx="4696800" cy="738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t>xx%</a:t>
            </a:r>
          </a:p>
        </p:txBody>
      </p:sp>
      <p:sp>
        <p:nvSpPr>
          <p:cNvPr id="208" name="Google Shape;208;p30"/>
          <p:cNvSpPr txBox="1"/>
          <p:nvPr>
            <p:ph idx="1" type="subTitle"/>
          </p:nvPr>
        </p:nvSpPr>
        <p:spPr>
          <a:xfrm>
            <a:off x="2223600" y="1409888"/>
            <a:ext cx="46968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09" name="Google Shape;209;p30"/>
          <p:cNvSpPr txBox="1"/>
          <p:nvPr>
            <p:ph hasCustomPrompt="1" idx="2" type="title"/>
          </p:nvPr>
        </p:nvSpPr>
        <p:spPr>
          <a:xfrm>
            <a:off x="2223600" y="1969596"/>
            <a:ext cx="4696800" cy="738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t>xx%</a:t>
            </a:r>
          </a:p>
        </p:txBody>
      </p:sp>
      <p:sp>
        <p:nvSpPr>
          <p:cNvPr id="210" name="Google Shape;210;p30"/>
          <p:cNvSpPr txBox="1"/>
          <p:nvPr>
            <p:ph idx="3" type="subTitle"/>
          </p:nvPr>
        </p:nvSpPr>
        <p:spPr>
          <a:xfrm>
            <a:off x="2223600" y="2707602"/>
            <a:ext cx="46968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11" name="Google Shape;211;p30"/>
          <p:cNvSpPr txBox="1"/>
          <p:nvPr>
            <p:ph hasCustomPrompt="1" idx="4" type="title"/>
          </p:nvPr>
        </p:nvSpPr>
        <p:spPr>
          <a:xfrm>
            <a:off x="2223600" y="3267304"/>
            <a:ext cx="4696800" cy="7380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  <a:defRPr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t>xx%</a:t>
            </a:r>
          </a:p>
        </p:txBody>
      </p:sp>
      <p:sp>
        <p:nvSpPr>
          <p:cNvPr id="212" name="Google Shape;212;p30"/>
          <p:cNvSpPr txBox="1"/>
          <p:nvPr>
            <p:ph idx="5" type="subTitle"/>
          </p:nvPr>
        </p:nvSpPr>
        <p:spPr>
          <a:xfrm>
            <a:off x="2223600" y="4005310"/>
            <a:ext cx="46968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4"/>
          <p:cNvPicPr preferRelativeResize="0"/>
          <p:nvPr/>
        </p:nvPicPr>
        <p:blipFill rotWithShape="1">
          <a:blip r:embed="rId2">
            <a:alphaModFix amt="15000"/>
          </a:blip>
          <a:srcRect b="995" l="0" r="0" t="14616"/>
          <a:stretch/>
        </p:blipFill>
        <p:spPr>
          <a:xfrm>
            <a:off x="-15600" y="78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Montserrat Ligh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 Ligh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 Ligh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 Ligh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 Ligh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 Ligh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 Ligh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 Ligh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 Ligh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31"/>
          <p:cNvPicPr preferRelativeResize="0"/>
          <p:nvPr/>
        </p:nvPicPr>
        <p:blipFill rotWithShape="1">
          <a:blip r:embed="rId2">
            <a:alphaModFix amt="15000"/>
          </a:blip>
          <a:srcRect b="995" l="0" r="0" t="14616"/>
          <a:stretch/>
        </p:blipFill>
        <p:spPr>
          <a:xfrm>
            <a:off x="-15600" y="78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1"/>
          <p:cNvSpPr txBox="1"/>
          <p:nvPr>
            <p:ph type="title"/>
          </p:nvPr>
        </p:nvSpPr>
        <p:spPr>
          <a:xfrm>
            <a:off x="2347938" y="838575"/>
            <a:ext cx="4448100" cy="10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Font typeface="Inter"/>
              <a:buNone/>
              <a:defRPr sz="60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6" name="Google Shape;216;p31"/>
          <p:cNvSpPr txBox="1"/>
          <p:nvPr>
            <p:ph idx="1" type="subTitle"/>
          </p:nvPr>
        </p:nvSpPr>
        <p:spPr>
          <a:xfrm>
            <a:off x="2347900" y="1841450"/>
            <a:ext cx="44481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17" name="Google Shape;217;p31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CREDITS:</a:t>
            </a: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This presentation template was created by </a:t>
            </a:r>
            <a:r>
              <a:rPr b="1" lang="en" sz="10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Slidesgo</a:t>
            </a: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and includes icons by </a:t>
            </a:r>
            <a:r>
              <a:rPr b="1" lang="en" sz="10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b="1" lang="en" sz="10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sz="1000" u="sng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32"/>
          <p:cNvPicPr preferRelativeResize="0"/>
          <p:nvPr/>
        </p:nvPicPr>
        <p:blipFill rotWithShape="1">
          <a:blip r:embed="rId2">
            <a:alphaModFix amt="15000"/>
          </a:blip>
          <a:srcRect b="995" l="0" r="0" t="14616"/>
          <a:stretch/>
        </p:blipFill>
        <p:spPr>
          <a:xfrm>
            <a:off x="-15600" y="780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33"/>
          <p:cNvPicPr preferRelativeResize="0"/>
          <p:nvPr/>
        </p:nvPicPr>
        <p:blipFill rotWithShape="1">
          <a:blip r:embed="rId2">
            <a:alphaModFix amt="15000"/>
          </a:blip>
          <a:srcRect b="995" l="0" r="0" t="14616"/>
          <a:stretch/>
        </p:blipFill>
        <p:spPr>
          <a:xfrm>
            <a:off x="-15600" y="78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3"/>
          <p:cNvSpPr/>
          <p:nvPr/>
        </p:nvSpPr>
        <p:spPr>
          <a:xfrm>
            <a:off x="713225" y="980700"/>
            <a:ext cx="7704000" cy="31821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5" name="Google Shape;22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APTION_ONLY_1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  <p:sp>
        <p:nvSpPr>
          <p:cNvPr id="228" name="Google Shape;228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5"/>
          <p:cNvPicPr preferRelativeResize="0"/>
          <p:nvPr/>
        </p:nvPicPr>
        <p:blipFill rotWithShape="1">
          <a:blip r:embed="rId2">
            <a:alphaModFix amt="15000"/>
          </a:blip>
          <a:srcRect b="995" l="0" r="0" t="14616"/>
          <a:stretch/>
        </p:blipFill>
        <p:spPr>
          <a:xfrm>
            <a:off x="-15600" y="78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7" name="Google Shape;27;p5"/>
          <p:cNvSpPr txBox="1"/>
          <p:nvPr>
            <p:ph idx="1" type="subTitle"/>
          </p:nvPr>
        </p:nvSpPr>
        <p:spPr>
          <a:xfrm>
            <a:off x="5055284" y="3695224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2" type="subTitle"/>
          </p:nvPr>
        </p:nvSpPr>
        <p:spPr>
          <a:xfrm>
            <a:off x="1583300" y="3695224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 sz="2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3" type="subTitle"/>
          </p:nvPr>
        </p:nvSpPr>
        <p:spPr>
          <a:xfrm>
            <a:off x="5055275" y="3122525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4" type="subTitle"/>
          </p:nvPr>
        </p:nvSpPr>
        <p:spPr>
          <a:xfrm>
            <a:off x="1583075" y="3122525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b="1"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6"/>
          <p:cNvPicPr preferRelativeResize="0"/>
          <p:nvPr/>
        </p:nvPicPr>
        <p:blipFill rotWithShape="1">
          <a:blip r:embed="rId2">
            <a:alphaModFix amt="15000"/>
          </a:blip>
          <a:srcRect b="995" l="0" r="0" t="14616"/>
          <a:stretch/>
        </p:blipFill>
        <p:spPr>
          <a:xfrm>
            <a:off x="-15600" y="78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6"/>
          <p:cNvSpPr txBox="1"/>
          <p:nvPr>
            <p:ph type="title"/>
          </p:nvPr>
        </p:nvSpPr>
        <p:spPr>
          <a:xfrm>
            <a:off x="720000" y="445025"/>
            <a:ext cx="6673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7"/>
          <p:cNvPicPr preferRelativeResize="0"/>
          <p:nvPr/>
        </p:nvPicPr>
        <p:blipFill rotWithShape="1">
          <a:blip r:embed="rId2">
            <a:alphaModFix amt="15000"/>
          </a:blip>
          <a:srcRect b="995" l="0" r="0" t="14616"/>
          <a:stretch/>
        </p:blipFill>
        <p:spPr>
          <a:xfrm>
            <a:off x="-15600" y="78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7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1" type="subTitle"/>
          </p:nvPr>
        </p:nvSpPr>
        <p:spPr>
          <a:xfrm>
            <a:off x="713225" y="1762625"/>
            <a:ext cx="4294800" cy="19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Montserrat Ligh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Montserrat Ligh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Montserrat Ligh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Montserrat Ligh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Montserrat Ligh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 Ligh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Montserrat Light"/>
              <a:buChar char="●"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Montserrat Light"/>
              <a:buChar char="○"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Montserrat Light"/>
              <a:buChar char="■"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8" name="Google Shape;38;p7"/>
          <p:cNvSpPr/>
          <p:nvPr>
            <p:ph idx="2" type="pic"/>
          </p:nvPr>
        </p:nvSpPr>
        <p:spPr>
          <a:xfrm>
            <a:off x="5376000" y="1551275"/>
            <a:ext cx="3768000" cy="2517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8"/>
          <p:cNvPicPr preferRelativeResize="0"/>
          <p:nvPr/>
        </p:nvPicPr>
        <p:blipFill rotWithShape="1">
          <a:blip r:embed="rId2">
            <a:alphaModFix amt="15000"/>
          </a:blip>
          <a:srcRect b="995" l="0" r="0" t="14616"/>
          <a:stretch/>
        </p:blipFill>
        <p:spPr>
          <a:xfrm>
            <a:off x="-15600" y="78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8"/>
          <p:cNvSpPr txBox="1"/>
          <p:nvPr>
            <p:ph type="title"/>
          </p:nvPr>
        </p:nvSpPr>
        <p:spPr>
          <a:xfrm>
            <a:off x="1768550" y="1307100"/>
            <a:ext cx="56070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6000"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9"/>
          <p:cNvPicPr preferRelativeResize="0"/>
          <p:nvPr/>
        </p:nvPicPr>
        <p:blipFill rotWithShape="1">
          <a:blip r:embed="rId2">
            <a:alphaModFix amt="15000"/>
          </a:blip>
          <a:srcRect b="995" l="0" r="0" t="14616"/>
          <a:stretch/>
        </p:blipFill>
        <p:spPr>
          <a:xfrm>
            <a:off x="-15600" y="78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9"/>
          <p:cNvSpPr txBox="1"/>
          <p:nvPr>
            <p:ph type="title"/>
          </p:nvPr>
        </p:nvSpPr>
        <p:spPr>
          <a:xfrm>
            <a:off x="1622550" y="1727263"/>
            <a:ext cx="5867700" cy="94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6000">
                <a:latin typeface="Inter"/>
                <a:ea typeface="Inter"/>
                <a:cs typeface="Inter"/>
                <a:sym typeface="Int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1622575" y="2745138"/>
            <a:ext cx="58677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sz="16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Inter"/>
              <a:buNone/>
              <a:defRPr sz="2500">
                <a:latin typeface="Inter"/>
                <a:ea typeface="Inter"/>
                <a:cs typeface="Inter"/>
                <a:sym typeface="Int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b="1" sz="30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sz="3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cxnSp>
        <p:nvCxnSpPr>
          <p:cNvPr id="8" name="Google Shape;8;p1"/>
          <p:cNvCxnSpPr/>
          <p:nvPr/>
        </p:nvCxnSpPr>
        <p:spPr>
          <a:xfrm rot="10800000">
            <a:off x="7617625" y="538550"/>
            <a:ext cx="819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" name="Google Shape;9;p1"/>
          <p:cNvCxnSpPr/>
          <p:nvPr/>
        </p:nvCxnSpPr>
        <p:spPr>
          <a:xfrm rot="10800000">
            <a:off x="720025" y="4604000"/>
            <a:ext cx="7755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"/>
          <p:cNvSpPr txBox="1"/>
          <p:nvPr>
            <p:ph type="ctrTitle"/>
          </p:nvPr>
        </p:nvSpPr>
        <p:spPr>
          <a:xfrm>
            <a:off x="911150" y="1642425"/>
            <a:ext cx="7321800" cy="131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200"/>
              <a:t>Doctors Without Borders</a:t>
            </a:r>
            <a:endParaRPr sz="6200"/>
          </a:p>
        </p:txBody>
      </p:sp>
      <p:sp>
        <p:nvSpPr>
          <p:cNvPr id="234" name="Google Shape;234;p36"/>
          <p:cNvSpPr txBox="1"/>
          <p:nvPr>
            <p:ph idx="1" type="subTitle"/>
          </p:nvPr>
        </p:nvSpPr>
        <p:spPr>
          <a:xfrm>
            <a:off x="911150" y="3025275"/>
            <a:ext cx="73218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Safely Deploying MSF Workers in Response to Political Unrest</a:t>
            </a:r>
            <a:endParaRPr/>
          </a:p>
        </p:txBody>
      </p:sp>
      <p:sp>
        <p:nvSpPr>
          <p:cNvPr id="235" name="Google Shape;235;p36"/>
          <p:cNvSpPr txBox="1"/>
          <p:nvPr>
            <p:ph idx="1" type="subTitle"/>
          </p:nvPr>
        </p:nvSpPr>
        <p:spPr>
          <a:xfrm>
            <a:off x="911150" y="3501075"/>
            <a:ext cx="73218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-25000" lang="en"/>
              <a:t>Hunter Harling, Brandon Xu, Aathreya Kadambi, Tyler Zhao</a:t>
            </a:r>
            <a:endParaRPr baseline="-25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Positional Encodings</a:t>
            </a:r>
            <a:endParaRPr/>
          </a:p>
        </p:txBody>
      </p:sp>
      <p:sp>
        <p:nvSpPr>
          <p:cNvPr id="292" name="Google Shape;292;p45"/>
          <p:cNvSpPr/>
          <p:nvPr/>
        </p:nvSpPr>
        <p:spPr>
          <a:xfrm>
            <a:off x="623150" y="1868300"/>
            <a:ext cx="1429800" cy="173100"/>
          </a:xfrm>
          <a:prstGeom prst="rect">
            <a:avLst/>
          </a:prstGeom>
          <a:solidFill>
            <a:srgbClr val="B4D3FF">
              <a:alpha val="6275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Day 1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3" name="Google Shape;293;p45"/>
          <p:cNvSpPr/>
          <p:nvPr/>
        </p:nvSpPr>
        <p:spPr>
          <a:xfrm>
            <a:off x="623150" y="2041400"/>
            <a:ext cx="1429800" cy="173100"/>
          </a:xfrm>
          <a:prstGeom prst="rect">
            <a:avLst/>
          </a:prstGeom>
          <a:solidFill>
            <a:srgbClr val="B4D3FF">
              <a:alpha val="6275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Day 1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4" name="Google Shape;294;p45"/>
          <p:cNvSpPr/>
          <p:nvPr/>
        </p:nvSpPr>
        <p:spPr>
          <a:xfrm>
            <a:off x="623150" y="2214500"/>
            <a:ext cx="1429800" cy="173100"/>
          </a:xfrm>
          <a:prstGeom prst="rect">
            <a:avLst/>
          </a:prstGeom>
          <a:solidFill>
            <a:srgbClr val="B4D3FF">
              <a:alpha val="6275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Day 1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5" name="Google Shape;295;p45"/>
          <p:cNvSpPr/>
          <p:nvPr/>
        </p:nvSpPr>
        <p:spPr>
          <a:xfrm>
            <a:off x="623150" y="2387600"/>
            <a:ext cx="1429800" cy="173100"/>
          </a:xfrm>
          <a:prstGeom prst="rect">
            <a:avLst/>
          </a:prstGeom>
          <a:solidFill>
            <a:srgbClr val="B4D3FF">
              <a:alpha val="6275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Day 2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6" name="Google Shape;296;p45"/>
          <p:cNvSpPr/>
          <p:nvPr/>
        </p:nvSpPr>
        <p:spPr>
          <a:xfrm>
            <a:off x="623150" y="2560700"/>
            <a:ext cx="1429800" cy="173100"/>
          </a:xfrm>
          <a:prstGeom prst="rect">
            <a:avLst/>
          </a:prstGeom>
          <a:solidFill>
            <a:srgbClr val="B4D3FF">
              <a:alpha val="6275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Day 2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7" name="Google Shape;297;p45"/>
          <p:cNvSpPr/>
          <p:nvPr/>
        </p:nvSpPr>
        <p:spPr>
          <a:xfrm>
            <a:off x="623150" y="2733800"/>
            <a:ext cx="1429800" cy="173100"/>
          </a:xfrm>
          <a:prstGeom prst="rect">
            <a:avLst/>
          </a:prstGeom>
          <a:solidFill>
            <a:srgbClr val="B4D3FF">
              <a:alpha val="6275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Day 3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8" name="Google Shape;298;p45"/>
          <p:cNvSpPr/>
          <p:nvPr/>
        </p:nvSpPr>
        <p:spPr>
          <a:xfrm>
            <a:off x="623150" y="2906900"/>
            <a:ext cx="1429800" cy="173100"/>
          </a:xfrm>
          <a:prstGeom prst="rect">
            <a:avLst/>
          </a:prstGeom>
          <a:solidFill>
            <a:srgbClr val="B4D3FF">
              <a:alpha val="6275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Day 3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9" name="Google Shape;299;p45"/>
          <p:cNvSpPr/>
          <p:nvPr/>
        </p:nvSpPr>
        <p:spPr>
          <a:xfrm>
            <a:off x="623150" y="3080000"/>
            <a:ext cx="1429800" cy="173100"/>
          </a:xfrm>
          <a:prstGeom prst="rect">
            <a:avLst/>
          </a:prstGeom>
          <a:solidFill>
            <a:srgbClr val="B4D3FF">
              <a:alpha val="6275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Day 3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0" name="Google Shape;300;p45"/>
          <p:cNvSpPr/>
          <p:nvPr/>
        </p:nvSpPr>
        <p:spPr>
          <a:xfrm>
            <a:off x="623150" y="3253100"/>
            <a:ext cx="1429800" cy="173100"/>
          </a:xfrm>
          <a:prstGeom prst="rect">
            <a:avLst/>
          </a:prstGeom>
          <a:solidFill>
            <a:srgbClr val="B4D3FF">
              <a:alpha val="6275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Day 3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01" name="Google Shape;301;p45"/>
          <p:cNvCxnSpPr>
            <a:stCxn id="293" idx="3"/>
          </p:cNvCxnSpPr>
          <p:nvPr/>
        </p:nvCxnSpPr>
        <p:spPr>
          <a:xfrm>
            <a:off x="2052950" y="2127950"/>
            <a:ext cx="841800" cy="2478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2" name="Google Shape;302;p45"/>
          <p:cNvSpPr/>
          <p:nvPr/>
        </p:nvSpPr>
        <p:spPr>
          <a:xfrm>
            <a:off x="2894775" y="2285900"/>
            <a:ext cx="1429800" cy="173100"/>
          </a:xfrm>
          <a:prstGeom prst="rect">
            <a:avLst/>
          </a:prstGeom>
          <a:solidFill>
            <a:srgbClr val="B4D3FF">
              <a:alpha val="6275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Day 1 Agg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3" name="Google Shape;303;p45"/>
          <p:cNvSpPr/>
          <p:nvPr/>
        </p:nvSpPr>
        <p:spPr>
          <a:xfrm>
            <a:off x="2894775" y="2459000"/>
            <a:ext cx="1429800" cy="173100"/>
          </a:xfrm>
          <a:prstGeom prst="rect">
            <a:avLst/>
          </a:prstGeom>
          <a:solidFill>
            <a:srgbClr val="B4D3FF">
              <a:alpha val="6275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Day 2 Agg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4" name="Google Shape;304;p45"/>
          <p:cNvSpPr/>
          <p:nvPr/>
        </p:nvSpPr>
        <p:spPr>
          <a:xfrm>
            <a:off x="2894775" y="2623875"/>
            <a:ext cx="1429800" cy="173100"/>
          </a:xfrm>
          <a:prstGeom prst="rect">
            <a:avLst/>
          </a:prstGeom>
          <a:solidFill>
            <a:srgbClr val="B4D3FF">
              <a:alpha val="6275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Day 3 Agg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05" name="Google Shape;305;p45"/>
          <p:cNvCxnSpPr>
            <a:endCxn id="303" idx="1"/>
          </p:cNvCxnSpPr>
          <p:nvPr/>
        </p:nvCxnSpPr>
        <p:spPr>
          <a:xfrm flipH="1" rot="10800000">
            <a:off x="2052975" y="2545550"/>
            <a:ext cx="841800" cy="411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" name="Google Shape;306;p45"/>
          <p:cNvCxnSpPr>
            <a:stCxn id="299" idx="3"/>
            <a:endCxn id="304" idx="1"/>
          </p:cNvCxnSpPr>
          <p:nvPr/>
        </p:nvCxnSpPr>
        <p:spPr>
          <a:xfrm flipH="1" rot="10800000">
            <a:off x="2052950" y="2710550"/>
            <a:ext cx="841800" cy="456000"/>
          </a:xfrm>
          <a:prstGeom prst="curvedConnector3">
            <a:avLst>
              <a:gd fmla="val 50001" name="adj1"/>
            </a:avLst>
          </a:prstGeom>
          <a:noFill/>
          <a:ln cap="flat" cmpd="sng" w="9525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45"/>
          <p:cNvCxnSpPr>
            <a:stCxn id="302" idx="3"/>
            <a:endCxn id="308" idx="1"/>
          </p:cNvCxnSpPr>
          <p:nvPr/>
        </p:nvCxnSpPr>
        <p:spPr>
          <a:xfrm>
            <a:off x="4324575" y="2372450"/>
            <a:ext cx="374700" cy="0"/>
          </a:xfrm>
          <a:prstGeom prst="straightConnector1">
            <a:avLst/>
          </a:prstGeom>
          <a:noFill/>
          <a:ln cap="flat" cmpd="sng" w="9525">
            <a:solidFill>
              <a:srgbClr val="CFE2F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8" name="Google Shape;308;p45"/>
          <p:cNvSpPr/>
          <p:nvPr/>
        </p:nvSpPr>
        <p:spPr>
          <a:xfrm>
            <a:off x="4699325" y="2285900"/>
            <a:ext cx="1429800" cy="173100"/>
          </a:xfrm>
          <a:prstGeom prst="rect">
            <a:avLst/>
          </a:prstGeom>
          <a:solidFill>
            <a:srgbClr val="B4D3FF">
              <a:alpha val="6275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Day 1 Emb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09" name="Google Shape;309;p45"/>
          <p:cNvCxnSpPr>
            <a:endCxn id="310" idx="1"/>
          </p:cNvCxnSpPr>
          <p:nvPr/>
        </p:nvCxnSpPr>
        <p:spPr>
          <a:xfrm>
            <a:off x="4324575" y="2541438"/>
            <a:ext cx="374700" cy="0"/>
          </a:xfrm>
          <a:prstGeom prst="straightConnector1">
            <a:avLst/>
          </a:prstGeom>
          <a:noFill/>
          <a:ln cap="flat" cmpd="sng" w="9525">
            <a:solidFill>
              <a:srgbClr val="CFE2F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0" name="Google Shape;310;p45"/>
          <p:cNvSpPr/>
          <p:nvPr/>
        </p:nvSpPr>
        <p:spPr>
          <a:xfrm>
            <a:off x="4699275" y="2454888"/>
            <a:ext cx="1429800" cy="173100"/>
          </a:xfrm>
          <a:prstGeom prst="rect">
            <a:avLst/>
          </a:prstGeom>
          <a:solidFill>
            <a:srgbClr val="B4D3FF">
              <a:alpha val="6275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Day 2 Emb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11" name="Google Shape;311;p45"/>
          <p:cNvCxnSpPr>
            <a:endCxn id="312" idx="1"/>
          </p:cNvCxnSpPr>
          <p:nvPr/>
        </p:nvCxnSpPr>
        <p:spPr>
          <a:xfrm>
            <a:off x="4324575" y="2710425"/>
            <a:ext cx="374700" cy="0"/>
          </a:xfrm>
          <a:prstGeom prst="straightConnector1">
            <a:avLst/>
          </a:prstGeom>
          <a:noFill/>
          <a:ln cap="flat" cmpd="sng" w="9525">
            <a:solidFill>
              <a:srgbClr val="CFE2F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2" name="Google Shape;312;p45"/>
          <p:cNvSpPr/>
          <p:nvPr/>
        </p:nvSpPr>
        <p:spPr>
          <a:xfrm>
            <a:off x="4699275" y="2623875"/>
            <a:ext cx="1429800" cy="173100"/>
          </a:xfrm>
          <a:prstGeom prst="rect">
            <a:avLst/>
          </a:prstGeom>
          <a:solidFill>
            <a:srgbClr val="B4D3FF">
              <a:alpha val="6275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Day 3 Emb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3" name="Google Shape;313;p45"/>
          <p:cNvSpPr txBox="1"/>
          <p:nvPr/>
        </p:nvSpPr>
        <p:spPr>
          <a:xfrm>
            <a:off x="4056375" y="1717288"/>
            <a:ext cx="9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Token Encoding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4" name="Google Shape;314;p45"/>
          <p:cNvSpPr txBox="1"/>
          <p:nvPr/>
        </p:nvSpPr>
        <p:spPr>
          <a:xfrm>
            <a:off x="2303225" y="3426200"/>
            <a:ext cx="5972400" cy="7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Linear layer on each Day’s encodings to make number of dimensions even (to make compatible with sinusoidal initialization) 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A4C2F4"/>
              </a:buClr>
              <a:buSzPts val="1200"/>
              <a:buFont typeface="Open Sans"/>
              <a:buChar char="●"/>
            </a:pPr>
            <a:r>
              <a:rPr b="1" lang="en" sz="1200">
                <a:solidFill>
                  <a:srgbClr val="A4C2F4"/>
                </a:solidFill>
                <a:latin typeface="Open Sans"/>
                <a:ea typeface="Open Sans"/>
                <a:cs typeface="Open Sans"/>
                <a:sym typeface="Open Sans"/>
              </a:rPr>
              <a:t>Sinusoidal Initialization (Following </a:t>
            </a:r>
            <a:r>
              <a:rPr b="1" i="1" lang="en" sz="1200">
                <a:solidFill>
                  <a:srgbClr val="A4C2F4"/>
                </a:solidFill>
                <a:latin typeface="Open Sans"/>
                <a:ea typeface="Open Sans"/>
                <a:cs typeface="Open Sans"/>
                <a:sym typeface="Open Sans"/>
              </a:rPr>
              <a:t>Attention is All You Need</a:t>
            </a:r>
            <a:r>
              <a:rPr b="1" lang="en" sz="1200">
                <a:solidFill>
                  <a:srgbClr val="A4C2F4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b="1" sz="1200">
              <a:solidFill>
                <a:srgbClr val="A4C2F4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A4C2F4"/>
              </a:buClr>
              <a:buSzPts val="1200"/>
              <a:buFont typeface="Open Sans"/>
              <a:buChar char="●"/>
            </a:pPr>
            <a:r>
              <a:rPr b="1" lang="en" sz="1200">
                <a:solidFill>
                  <a:srgbClr val="A4C2F4"/>
                </a:solidFill>
                <a:latin typeface="Open Sans"/>
                <a:ea typeface="Open Sans"/>
                <a:cs typeface="Open Sans"/>
                <a:sym typeface="Open Sans"/>
              </a:rPr>
              <a:t>Learned Positional Encodings (Positional Encodings are Parameters)</a:t>
            </a:r>
            <a:endParaRPr b="1" sz="1200">
              <a:solidFill>
                <a:srgbClr val="A4C2F4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315" name="Google Shape;315;p45"/>
          <p:cNvCxnSpPr>
            <a:endCxn id="316" idx="1"/>
          </p:cNvCxnSpPr>
          <p:nvPr/>
        </p:nvCxnSpPr>
        <p:spPr>
          <a:xfrm flipH="1" rot="10800000">
            <a:off x="6142075" y="1292775"/>
            <a:ext cx="461400" cy="1074300"/>
          </a:xfrm>
          <a:prstGeom prst="straightConnector1">
            <a:avLst/>
          </a:prstGeom>
          <a:noFill/>
          <a:ln cap="flat" cmpd="sng" w="9525">
            <a:solidFill>
              <a:srgbClr val="CFE2F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7" name="Google Shape;317;p45"/>
          <p:cNvSpPr/>
          <p:nvPr/>
        </p:nvSpPr>
        <p:spPr>
          <a:xfrm>
            <a:off x="6516650" y="2280625"/>
            <a:ext cx="1603500" cy="173100"/>
          </a:xfrm>
          <a:prstGeom prst="rect">
            <a:avLst/>
          </a:prstGeom>
          <a:solidFill>
            <a:srgbClr val="B4D3FF">
              <a:alpha val="6275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Day 1 Emb + Pos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18" name="Google Shape;318;p45"/>
          <p:cNvCxnSpPr>
            <a:endCxn id="319" idx="1"/>
          </p:cNvCxnSpPr>
          <p:nvPr/>
        </p:nvCxnSpPr>
        <p:spPr>
          <a:xfrm flipH="1" rot="10800000">
            <a:off x="6142025" y="1461763"/>
            <a:ext cx="461400" cy="1074300"/>
          </a:xfrm>
          <a:prstGeom prst="straightConnector1">
            <a:avLst/>
          </a:prstGeom>
          <a:noFill/>
          <a:ln cap="flat" cmpd="sng" w="9525">
            <a:solidFill>
              <a:srgbClr val="CFE2F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0" name="Google Shape;320;p45"/>
          <p:cNvSpPr/>
          <p:nvPr/>
        </p:nvSpPr>
        <p:spPr>
          <a:xfrm>
            <a:off x="6516600" y="2449600"/>
            <a:ext cx="1603500" cy="173100"/>
          </a:xfrm>
          <a:prstGeom prst="rect">
            <a:avLst/>
          </a:prstGeom>
          <a:solidFill>
            <a:srgbClr val="B4D3FF">
              <a:alpha val="6275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Day 2 Emb + Pos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21" name="Google Shape;321;p45"/>
          <p:cNvCxnSpPr>
            <a:endCxn id="322" idx="1"/>
          </p:cNvCxnSpPr>
          <p:nvPr/>
        </p:nvCxnSpPr>
        <p:spPr>
          <a:xfrm flipH="1" rot="10800000">
            <a:off x="6142025" y="1630750"/>
            <a:ext cx="461400" cy="1074300"/>
          </a:xfrm>
          <a:prstGeom prst="straightConnector1">
            <a:avLst/>
          </a:prstGeom>
          <a:noFill/>
          <a:ln cap="flat" cmpd="sng" w="9525">
            <a:solidFill>
              <a:srgbClr val="CFE2F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3" name="Google Shape;323;p45"/>
          <p:cNvSpPr/>
          <p:nvPr/>
        </p:nvSpPr>
        <p:spPr>
          <a:xfrm>
            <a:off x="6516600" y="2618600"/>
            <a:ext cx="1603500" cy="173100"/>
          </a:xfrm>
          <a:prstGeom prst="rect">
            <a:avLst/>
          </a:prstGeom>
          <a:solidFill>
            <a:srgbClr val="B4D3FF">
              <a:alpha val="6275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Day 3 Emb + Pos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4" name="Google Shape;324;p45"/>
          <p:cNvSpPr txBox="1"/>
          <p:nvPr/>
        </p:nvSpPr>
        <p:spPr>
          <a:xfrm>
            <a:off x="7634425" y="1712613"/>
            <a:ext cx="911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Positional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Encoding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6" name="Google Shape;316;p45"/>
          <p:cNvSpPr/>
          <p:nvPr/>
        </p:nvSpPr>
        <p:spPr>
          <a:xfrm>
            <a:off x="6603475" y="1206225"/>
            <a:ext cx="1429800" cy="173100"/>
          </a:xfrm>
          <a:prstGeom prst="rect">
            <a:avLst/>
          </a:prstGeom>
          <a:solidFill>
            <a:srgbClr val="B4D3FF">
              <a:alpha val="6275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Day 1 Emb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9" name="Google Shape;319;p45"/>
          <p:cNvSpPr/>
          <p:nvPr/>
        </p:nvSpPr>
        <p:spPr>
          <a:xfrm>
            <a:off x="6603425" y="1375213"/>
            <a:ext cx="1429800" cy="173100"/>
          </a:xfrm>
          <a:prstGeom prst="rect">
            <a:avLst/>
          </a:prstGeom>
          <a:solidFill>
            <a:srgbClr val="B4D3FF">
              <a:alpha val="6275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Day 2 Emb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2" name="Google Shape;322;p45"/>
          <p:cNvSpPr/>
          <p:nvPr/>
        </p:nvSpPr>
        <p:spPr>
          <a:xfrm>
            <a:off x="6603425" y="1544200"/>
            <a:ext cx="1429800" cy="173100"/>
          </a:xfrm>
          <a:prstGeom prst="rect">
            <a:avLst/>
          </a:prstGeom>
          <a:solidFill>
            <a:srgbClr val="B4D3FF">
              <a:alpha val="6275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Day 3 Emb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5" name="Google Shape;325;p45"/>
          <p:cNvSpPr/>
          <p:nvPr/>
        </p:nvSpPr>
        <p:spPr>
          <a:xfrm>
            <a:off x="7131050" y="1792113"/>
            <a:ext cx="374700" cy="4137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6" name="Google Shape;326;p45"/>
          <p:cNvSpPr txBox="1"/>
          <p:nvPr/>
        </p:nvSpPr>
        <p:spPr>
          <a:xfrm>
            <a:off x="5312725" y="1447325"/>
            <a:ext cx="129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Fully Connected Layer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7" name="Google Shape;327;p45"/>
          <p:cNvSpPr txBox="1"/>
          <p:nvPr/>
        </p:nvSpPr>
        <p:spPr>
          <a:xfrm>
            <a:off x="4958675" y="2825250"/>
            <a:ext cx="1103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Dim: [B, 3]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8" name="Google Shape;328;p45"/>
          <p:cNvSpPr txBox="1"/>
          <p:nvPr/>
        </p:nvSpPr>
        <p:spPr>
          <a:xfrm>
            <a:off x="3154125" y="2825225"/>
            <a:ext cx="1065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Dim: [B, 3]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9" name="Google Shape;329;p45"/>
          <p:cNvSpPr txBox="1"/>
          <p:nvPr/>
        </p:nvSpPr>
        <p:spPr>
          <a:xfrm>
            <a:off x="6785450" y="804425"/>
            <a:ext cx="10659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Dim: [B, 12]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0" name="Google Shape;330;p45"/>
          <p:cNvSpPr txBox="1"/>
          <p:nvPr/>
        </p:nvSpPr>
        <p:spPr>
          <a:xfrm>
            <a:off x="6785450" y="2860950"/>
            <a:ext cx="10659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Dim: [B, 12]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1" name="Google Shape;331;p45"/>
          <p:cNvSpPr txBox="1"/>
          <p:nvPr/>
        </p:nvSpPr>
        <p:spPr>
          <a:xfrm>
            <a:off x="2152100" y="1717300"/>
            <a:ext cx="1065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Aggregation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2" name="Google Shape;332;p45"/>
          <p:cNvSpPr txBox="1"/>
          <p:nvPr/>
        </p:nvSpPr>
        <p:spPr>
          <a:xfrm>
            <a:off x="623150" y="3650150"/>
            <a:ext cx="10659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 = Batch 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Size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Loss and Regularization</a:t>
            </a:r>
            <a:endParaRPr/>
          </a:p>
        </p:txBody>
      </p:sp>
      <p:sp>
        <p:nvSpPr>
          <p:cNvPr id="338" name="Google Shape;338;p46"/>
          <p:cNvSpPr txBox="1"/>
          <p:nvPr>
            <p:ph idx="1" type="body"/>
          </p:nvPr>
        </p:nvSpPr>
        <p:spPr>
          <a:xfrm>
            <a:off x="2835150" y="3083976"/>
            <a:ext cx="6035700" cy="13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Used MSE loss since input and output are 3-tensors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Given quantity of data, 5 epochs (loss increases subsequently)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We believe regularization would be </a:t>
            </a:r>
            <a:r>
              <a:rPr lang="en"/>
              <a:t>useful</a:t>
            </a:r>
            <a:r>
              <a:rPr lang="en"/>
              <a:t> to enforce other constraints: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Violence in one area increases risk of violence in nearby areas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Worse to predict no violence and find there to be violence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Final loss: </a:t>
            </a:r>
            <a:r>
              <a:rPr b="1" lang="en">
                <a:solidFill>
                  <a:srgbClr val="A4C2F4"/>
                </a:solidFill>
              </a:rPr>
              <a:t>0.0113</a:t>
            </a:r>
            <a:r>
              <a:rPr lang="en"/>
              <a:t>, slightly </a:t>
            </a:r>
            <a:r>
              <a:rPr lang="en"/>
              <a:t>deceiving</a:t>
            </a:r>
            <a:r>
              <a:rPr lang="en"/>
              <a:t>, but shows some learning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Better with much more data (only trained on top 1000 stories)</a:t>
            </a:r>
            <a:endParaRPr/>
          </a:p>
        </p:txBody>
      </p:sp>
      <p:sp>
        <p:nvSpPr>
          <p:cNvPr id="339" name="Google Shape;339;p46"/>
          <p:cNvSpPr/>
          <p:nvPr/>
        </p:nvSpPr>
        <p:spPr>
          <a:xfrm>
            <a:off x="516450" y="1795325"/>
            <a:ext cx="1603500" cy="173100"/>
          </a:xfrm>
          <a:prstGeom prst="rect">
            <a:avLst/>
          </a:prstGeom>
          <a:solidFill>
            <a:srgbClr val="B4D3FF">
              <a:alpha val="6275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Day 1 Emb + Pos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0" name="Google Shape;340;p46"/>
          <p:cNvSpPr/>
          <p:nvPr/>
        </p:nvSpPr>
        <p:spPr>
          <a:xfrm>
            <a:off x="516400" y="1964300"/>
            <a:ext cx="1603500" cy="173100"/>
          </a:xfrm>
          <a:prstGeom prst="rect">
            <a:avLst/>
          </a:prstGeom>
          <a:solidFill>
            <a:srgbClr val="B4D3FF">
              <a:alpha val="6275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Day 2 Emb + Pos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1" name="Google Shape;341;p46"/>
          <p:cNvSpPr/>
          <p:nvPr/>
        </p:nvSpPr>
        <p:spPr>
          <a:xfrm>
            <a:off x="516400" y="2133300"/>
            <a:ext cx="1603500" cy="173100"/>
          </a:xfrm>
          <a:prstGeom prst="rect">
            <a:avLst/>
          </a:prstGeom>
          <a:solidFill>
            <a:srgbClr val="B4D3FF">
              <a:alpha val="6275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Day 3 Emb + Pos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2" name="Google Shape;342;p46"/>
          <p:cNvSpPr/>
          <p:nvPr/>
        </p:nvSpPr>
        <p:spPr>
          <a:xfrm>
            <a:off x="2222575" y="1185800"/>
            <a:ext cx="1724100" cy="173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4D3FF">
              <a:alpha val="6275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Transformer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Block (Encoder + Decoder)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3" name="Google Shape;343;p46"/>
          <p:cNvSpPr txBox="1"/>
          <p:nvPr/>
        </p:nvSpPr>
        <p:spPr>
          <a:xfrm>
            <a:off x="785250" y="2306400"/>
            <a:ext cx="10659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Dim: [B, 12]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4" name="Google Shape;344;p46"/>
          <p:cNvSpPr txBox="1"/>
          <p:nvPr/>
        </p:nvSpPr>
        <p:spPr>
          <a:xfrm>
            <a:off x="4318100" y="2306400"/>
            <a:ext cx="10659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Dim: [B, 12]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5" name="Google Shape;345;p46"/>
          <p:cNvSpPr/>
          <p:nvPr/>
        </p:nvSpPr>
        <p:spPr>
          <a:xfrm>
            <a:off x="4049350" y="1795313"/>
            <a:ext cx="1603500" cy="173100"/>
          </a:xfrm>
          <a:prstGeom prst="rect">
            <a:avLst/>
          </a:prstGeom>
          <a:solidFill>
            <a:srgbClr val="B4D3FF">
              <a:alpha val="6275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Output 1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6" name="Google Shape;346;p46"/>
          <p:cNvSpPr/>
          <p:nvPr/>
        </p:nvSpPr>
        <p:spPr>
          <a:xfrm>
            <a:off x="4049300" y="1964288"/>
            <a:ext cx="1603500" cy="173100"/>
          </a:xfrm>
          <a:prstGeom prst="rect">
            <a:avLst/>
          </a:prstGeom>
          <a:solidFill>
            <a:srgbClr val="B4D3FF">
              <a:alpha val="6275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Output 2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7" name="Google Shape;347;p46"/>
          <p:cNvSpPr/>
          <p:nvPr/>
        </p:nvSpPr>
        <p:spPr>
          <a:xfrm>
            <a:off x="4049300" y="2133288"/>
            <a:ext cx="1603500" cy="173100"/>
          </a:xfrm>
          <a:prstGeom prst="rect">
            <a:avLst/>
          </a:prstGeom>
          <a:solidFill>
            <a:srgbClr val="B4D3FF">
              <a:alpha val="6275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Output 3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8" name="Google Shape;348;p46"/>
          <p:cNvSpPr/>
          <p:nvPr/>
        </p:nvSpPr>
        <p:spPr>
          <a:xfrm>
            <a:off x="5755525" y="1583000"/>
            <a:ext cx="1128000" cy="93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4D3FF">
              <a:alpha val="6275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Linear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9" name="Google Shape;349;p46"/>
          <p:cNvSpPr txBox="1"/>
          <p:nvPr/>
        </p:nvSpPr>
        <p:spPr>
          <a:xfrm>
            <a:off x="7255000" y="2311888"/>
            <a:ext cx="1065900" cy="3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Dim: [B, 3]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0" name="Google Shape;350;p46"/>
          <p:cNvSpPr/>
          <p:nvPr/>
        </p:nvSpPr>
        <p:spPr>
          <a:xfrm>
            <a:off x="6986250" y="1800800"/>
            <a:ext cx="1603500" cy="173100"/>
          </a:xfrm>
          <a:prstGeom prst="rect">
            <a:avLst/>
          </a:prstGeom>
          <a:solidFill>
            <a:srgbClr val="B4D3FF">
              <a:alpha val="6275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Pred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1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1" name="Google Shape;351;p46"/>
          <p:cNvSpPr/>
          <p:nvPr/>
        </p:nvSpPr>
        <p:spPr>
          <a:xfrm>
            <a:off x="6986200" y="1969775"/>
            <a:ext cx="1603500" cy="173100"/>
          </a:xfrm>
          <a:prstGeom prst="rect">
            <a:avLst/>
          </a:prstGeom>
          <a:solidFill>
            <a:srgbClr val="B4D3FF">
              <a:alpha val="6275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Pred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2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2" name="Google Shape;352;p46"/>
          <p:cNvSpPr/>
          <p:nvPr/>
        </p:nvSpPr>
        <p:spPr>
          <a:xfrm>
            <a:off x="6986200" y="2138775"/>
            <a:ext cx="1603500" cy="173100"/>
          </a:xfrm>
          <a:prstGeom prst="rect">
            <a:avLst/>
          </a:prstGeom>
          <a:solidFill>
            <a:srgbClr val="B4D3FF">
              <a:alpha val="6275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Pred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3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53" name="Google Shape;35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375" y="2915900"/>
            <a:ext cx="2848351" cy="138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Classification</a:t>
            </a:r>
            <a:endParaRPr/>
          </a:p>
        </p:txBody>
      </p:sp>
      <p:sp>
        <p:nvSpPr>
          <p:cNvPr id="359" name="Google Shape;359;p47"/>
          <p:cNvSpPr txBox="1"/>
          <p:nvPr>
            <p:ph idx="1" type="body"/>
          </p:nvPr>
        </p:nvSpPr>
        <p:spPr>
          <a:xfrm>
            <a:off x="720000" y="1215750"/>
            <a:ext cx="4695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FF00"/>
                </a:solidFill>
              </a:rPr>
              <a:t>State 0:</a:t>
            </a:r>
            <a:r>
              <a:rPr lang="en">
                <a:solidFill>
                  <a:srgbClr val="00FF00"/>
                </a:solidFill>
              </a:rPr>
              <a:t> 0 fatalities, only demonstrations for disorder type, and no civilians targeted</a:t>
            </a:r>
            <a:endParaRPr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00"/>
                </a:solidFill>
              </a:rPr>
              <a:t>State 1:</a:t>
            </a:r>
            <a:r>
              <a:rPr lang="en">
                <a:solidFill>
                  <a:srgbClr val="FFFF00"/>
                </a:solidFill>
              </a:rPr>
              <a:t> Political violence events and no fatalities, or demonstrations, or civilians targeted and at most 2 fatalities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9900"/>
                </a:solidFill>
              </a:rPr>
              <a:t>State 2: </a:t>
            </a:r>
            <a:r>
              <a:rPr lang="en">
                <a:solidFill>
                  <a:srgbClr val="FF9900"/>
                </a:solidFill>
              </a:rPr>
              <a:t>Political violence events and between 1 and 5 fatalities with civilians targeted, or </a:t>
            </a:r>
            <a:r>
              <a:rPr lang="en">
                <a:solidFill>
                  <a:srgbClr val="FF9900"/>
                </a:solidFill>
              </a:rPr>
              <a:t>no </a:t>
            </a:r>
            <a:r>
              <a:rPr lang="en">
                <a:solidFill>
                  <a:srgbClr val="FF9900"/>
                </a:solidFill>
              </a:rPr>
              <a:t>civilians targeted and at least 3 fatalities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State 3:</a:t>
            </a:r>
            <a:r>
              <a:rPr lang="en">
                <a:solidFill>
                  <a:srgbClr val="FF0000"/>
                </a:solidFill>
              </a:rPr>
              <a:t> Over 5 fatalities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Manually chosen states to allow for more human oversight, discussion, and interpretability.</a:t>
            </a:r>
            <a:endParaRPr/>
          </a:p>
        </p:txBody>
      </p:sp>
      <p:sp>
        <p:nvSpPr>
          <p:cNvPr id="360" name="Google Shape;360;p47"/>
          <p:cNvSpPr txBox="1"/>
          <p:nvPr/>
        </p:nvSpPr>
        <p:spPr>
          <a:xfrm>
            <a:off x="5759675" y="1215750"/>
            <a:ext cx="3000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Ideally, we would like to deploy in regions that have recently transitioned to State 0, so that MSF workers have the highest impact while being in the safest environments.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Alternative Approach: Autoencoder</a:t>
            </a:r>
            <a:endParaRPr/>
          </a:p>
        </p:txBody>
      </p:sp>
      <p:sp>
        <p:nvSpPr>
          <p:cNvPr id="366" name="Google Shape;366;p48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Creative approach we didn’t flush out (yet)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actually care mostly about not accidentally mistaking war for peace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Would rather identify </a:t>
            </a:r>
            <a:r>
              <a:rPr lang="en" sz="1800">
                <a:solidFill>
                  <a:srgbClr val="00FF00"/>
                </a:solidFill>
              </a:rPr>
              <a:t>State 0</a:t>
            </a:r>
            <a:r>
              <a:rPr lang="en" sz="1800"/>
              <a:t> as </a:t>
            </a:r>
            <a:r>
              <a:rPr lang="en" sz="1800">
                <a:solidFill>
                  <a:srgbClr val="FFFF00"/>
                </a:solidFill>
              </a:rPr>
              <a:t>State 1</a:t>
            </a:r>
            <a:r>
              <a:rPr lang="en" sz="1800"/>
              <a:t> or </a:t>
            </a:r>
            <a:r>
              <a:rPr lang="en" sz="1800">
                <a:solidFill>
                  <a:srgbClr val="FF9900"/>
                </a:solidFill>
              </a:rPr>
              <a:t>2</a:t>
            </a:r>
            <a:r>
              <a:rPr lang="en" sz="1800"/>
              <a:t> rather than identify </a:t>
            </a:r>
            <a:r>
              <a:rPr lang="en" sz="1800">
                <a:solidFill>
                  <a:srgbClr val="FF0000"/>
                </a:solidFill>
              </a:rPr>
              <a:t>State 3</a:t>
            </a:r>
            <a:r>
              <a:rPr lang="en" sz="1800"/>
              <a:t> as </a:t>
            </a:r>
            <a:r>
              <a:rPr lang="en" sz="1800">
                <a:solidFill>
                  <a:srgbClr val="00FF00"/>
                </a:solidFill>
              </a:rPr>
              <a:t>State 0</a:t>
            </a:r>
            <a:endParaRPr sz="1800">
              <a:solidFill>
                <a:srgbClr val="00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Train autoencoders to identify the state, minimizing reconstruction loss, regularizing to minimize above error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9"/>
          <p:cNvSpPr txBox="1"/>
          <p:nvPr>
            <p:ph type="title"/>
          </p:nvPr>
        </p:nvSpPr>
        <p:spPr>
          <a:xfrm>
            <a:off x="1622550" y="1727263"/>
            <a:ext cx="5867700" cy="94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Enhancement with Real-Time News</a:t>
            </a:r>
            <a:endParaRPr sz="4800"/>
          </a:p>
        </p:txBody>
      </p:sp>
      <p:sp>
        <p:nvSpPr>
          <p:cNvPr id="372" name="Google Shape;372;p49"/>
          <p:cNvSpPr txBox="1"/>
          <p:nvPr>
            <p:ph idx="1" type="subTitle"/>
          </p:nvPr>
        </p:nvSpPr>
        <p:spPr>
          <a:xfrm>
            <a:off x="1622575" y="2745138"/>
            <a:ext cx="58677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 of New Conflicts and Stories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0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News sources offer insight into what incident data does not show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An incident-free place may actually be high risk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 Russian invasion of Ukraine had no violent incidents per se in the lead up to the 2022 invasion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Tracking news leading up to the invasion makes it obvious that the region was at high risk of war breaking out</a:t>
            </a:r>
            <a:endParaRPr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8" name="Google Shape;378;p5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of only using incident data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Determining Risk via Sentiment Analysis</a:t>
            </a:r>
            <a:endParaRPr/>
          </a:p>
        </p:txBody>
      </p:sp>
      <p:sp>
        <p:nvSpPr>
          <p:cNvPr id="384" name="Google Shape;384;p51"/>
          <p:cNvSpPr txBox="1"/>
          <p:nvPr>
            <p:ph idx="1" type="body"/>
          </p:nvPr>
        </p:nvSpPr>
        <p:spPr>
          <a:xfrm>
            <a:off x="720000" y="1215750"/>
            <a:ext cx="7704000" cy="8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GDELT + New York Times news data from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Used Google Translate API to translate texts from local languages of GDELT articles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KeyBERT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Sentiment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51"/>
          <p:cNvSpPr/>
          <p:nvPr/>
        </p:nvSpPr>
        <p:spPr>
          <a:xfrm>
            <a:off x="2813620" y="2324000"/>
            <a:ext cx="1420800" cy="173100"/>
          </a:xfrm>
          <a:prstGeom prst="rect">
            <a:avLst/>
          </a:prstGeom>
          <a:solidFill>
            <a:srgbClr val="B4D3FF">
              <a:alpha val="6275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NYT Headlines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6" name="Google Shape;386;p51"/>
          <p:cNvSpPr/>
          <p:nvPr/>
        </p:nvSpPr>
        <p:spPr>
          <a:xfrm>
            <a:off x="2813626" y="2497100"/>
            <a:ext cx="1420800" cy="173100"/>
          </a:xfrm>
          <a:prstGeom prst="rect">
            <a:avLst/>
          </a:prstGeom>
          <a:solidFill>
            <a:srgbClr val="B4D3FF">
              <a:alpha val="6275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GDELT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7" name="Google Shape;387;p51"/>
          <p:cNvSpPr/>
          <p:nvPr/>
        </p:nvSpPr>
        <p:spPr>
          <a:xfrm>
            <a:off x="4481275" y="2051900"/>
            <a:ext cx="1420800" cy="89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4D3FF">
              <a:alpha val="6275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Google Translate API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8" name="Google Shape;388;p51"/>
          <p:cNvSpPr/>
          <p:nvPr/>
        </p:nvSpPr>
        <p:spPr>
          <a:xfrm>
            <a:off x="2116225" y="3585900"/>
            <a:ext cx="1603500" cy="89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4D3FF">
              <a:alpha val="6275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KeyBERT Embeddings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9" name="Google Shape;389;p51"/>
          <p:cNvSpPr/>
          <p:nvPr/>
        </p:nvSpPr>
        <p:spPr>
          <a:xfrm>
            <a:off x="6023225" y="2410550"/>
            <a:ext cx="1343700" cy="173100"/>
          </a:xfrm>
          <a:prstGeom prst="rect">
            <a:avLst/>
          </a:prstGeom>
          <a:solidFill>
            <a:srgbClr val="B4D3FF">
              <a:alpha val="6275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Translatis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0" name="Google Shape;390;p51"/>
          <p:cNvSpPr/>
          <p:nvPr/>
        </p:nvSpPr>
        <p:spPr>
          <a:xfrm>
            <a:off x="6647925" y="3841513"/>
            <a:ext cx="1603500" cy="173100"/>
          </a:xfrm>
          <a:prstGeom prst="rect">
            <a:avLst/>
          </a:prstGeom>
          <a:solidFill>
            <a:srgbClr val="B4D3FF">
              <a:alpha val="6275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Headline 1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1" name="Google Shape;391;p51"/>
          <p:cNvSpPr/>
          <p:nvPr/>
        </p:nvSpPr>
        <p:spPr>
          <a:xfrm>
            <a:off x="6647875" y="4010488"/>
            <a:ext cx="1603500" cy="173100"/>
          </a:xfrm>
          <a:prstGeom prst="rect">
            <a:avLst/>
          </a:prstGeom>
          <a:solidFill>
            <a:srgbClr val="B4D3FF">
              <a:alpha val="6275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Headline 2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2" name="Google Shape;392;p51"/>
          <p:cNvSpPr/>
          <p:nvPr/>
        </p:nvSpPr>
        <p:spPr>
          <a:xfrm>
            <a:off x="6647875" y="4179488"/>
            <a:ext cx="1603500" cy="173100"/>
          </a:xfrm>
          <a:prstGeom prst="rect">
            <a:avLst/>
          </a:prstGeom>
          <a:solidFill>
            <a:srgbClr val="B4D3FF">
              <a:alpha val="6275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Headline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3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3" name="Google Shape;393;p51"/>
          <p:cNvSpPr/>
          <p:nvPr/>
        </p:nvSpPr>
        <p:spPr>
          <a:xfrm>
            <a:off x="8251441" y="3841513"/>
            <a:ext cx="517500" cy="173100"/>
          </a:xfrm>
          <a:prstGeom prst="rect">
            <a:avLst/>
          </a:prstGeom>
          <a:solidFill>
            <a:srgbClr val="B4D3FF">
              <a:alpha val="6275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0.9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4" name="Google Shape;394;p51"/>
          <p:cNvSpPr/>
          <p:nvPr/>
        </p:nvSpPr>
        <p:spPr>
          <a:xfrm>
            <a:off x="8251425" y="4010488"/>
            <a:ext cx="517500" cy="173100"/>
          </a:xfrm>
          <a:prstGeom prst="rect">
            <a:avLst/>
          </a:prstGeom>
          <a:solidFill>
            <a:srgbClr val="B4D3FF">
              <a:alpha val="6275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0.5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5" name="Google Shape;395;p51"/>
          <p:cNvSpPr/>
          <p:nvPr/>
        </p:nvSpPr>
        <p:spPr>
          <a:xfrm>
            <a:off x="8251425" y="4179488"/>
            <a:ext cx="517500" cy="173100"/>
          </a:xfrm>
          <a:prstGeom prst="rect">
            <a:avLst/>
          </a:prstGeom>
          <a:solidFill>
            <a:srgbClr val="B4D3FF">
              <a:alpha val="6275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0.1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6" name="Google Shape;396;p51"/>
          <p:cNvSpPr/>
          <p:nvPr/>
        </p:nvSpPr>
        <p:spPr>
          <a:xfrm>
            <a:off x="6647925" y="3668363"/>
            <a:ext cx="1603500" cy="173100"/>
          </a:xfrm>
          <a:prstGeom prst="rect">
            <a:avLst/>
          </a:prstGeom>
          <a:solidFill>
            <a:srgbClr val="B4D3FF">
              <a:alpha val="6275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 Sources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7" name="Google Shape;397;p51"/>
          <p:cNvSpPr/>
          <p:nvPr/>
        </p:nvSpPr>
        <p:spPr>
          <a:xfrm>
            <a:off x="8251441" y="3668363"/>
            <a:ext cx="517500" cy="173100"/>
          </a:xfrm>
          <a:prstGeom prst="rect">
            <a:avLst/>
          </a:prstGeom>
          <a:solidFill>
            <a:srgbClr val="B4D3FF">
              <a:alpha val="6275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Risk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8" name="Google Shape;398;p51"/>
          <p:cNvSpPr/>
          <p:nvPr/>
        </p:nvSpPr>
        <p:spPr>
          <a:xfrm>
            <a:off x="508625" y="2410550"/>
            <a:ext cx="1500600" cy="173100"/>
          </a:xfrm>
          <a:prstGeom prst="rect">
            <a:avLst/>
          </a:prstGeom>
          <a:solidFill>
            <a:srgbClr val="B4D3FF">
              <a:alpha val="6275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Input Country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9" name="Google Shape;399;p51"/>
          <p:cNvSpPr/>
          <p:nvPr/>
        </p:nvSpPr>
        <p:spPr>
          <a:xfrm>
            <a:off x="2152675" y="2333000"/>
            <a:ext cx="517500" cy="328200"/>
          </a:xfrm>
          <a:prstGeom prst="rightArrow">
            <a:avLst>
              <a:gd fmla="val 50000" name="adj1"/>
              <a:gd fmla="val 49527" name="adj2"/>
            </a:avLst>
          </a:prstGeom>
          <a:solidFill>
            <a:srgbClr val="B4D3FF">
              <a:alpha val="6275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0" name="Google Shape;400;p51"/>
          <p:cNvSpPr txBox="1"/>
          <p:nvPr/>
        </p:nvSpPr>
        <p:spPr>
          <a:xfrm>
            <a:off x="2773725" y="2667563"/>
            <a:ext cx="15006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Past 2 weeks news headlines</a:t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1" name="Google Shape;401;p51"/>
          <p:cNvSpPr txBox="1"/>
          <p:nvPr/>
        </p:nvSpPr>
        <p:spPr>
          <a:xfrm>
            <a:off x="4162325" y="3213325"/>
            <a:ext cx="23466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Time weighted risk score based on embeddings</a:t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2" name="Google Shape;402;p51"/>
          <p:cNvSpPr/>
          <p:nvPr/>
        </p:nvSpPr>
        <p:spPr>
          <a:xfrm>
            <a:off x="3858675" y="3923925"/>
            <a:ext cx="1603500" cy="173100"/>
          </a:xfrm>
          <a:prstGeom prst="rect">
            <a:avLst/>
          </a:prstGeom>
          <a:solidFill>
            <a:srgbClr val="B4D3FF">
              <a:alpha val="6275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Headline 1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3" name="Google Shape;403;p51"/>
          <p:cNvSpPr/>
          <p:nvPr/>
        </p:nvSpPr>
        <p:spPr>
          <a:xfrm>
            <a:off x="3858625" y="4092900"/>
            <a:ext cx="1603500" cy="173100"/>
          </a:xfrm>
          <a:prstGeom prst="rect">
            <a:avLst/>
          </a:prstGeom>
          <a:solidFill>
            <a:srgbClr val="B4D3FF">
              <a:alpha val="6275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Headline 2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4" name="Google Shape;404;p51"/>
          <p:cNvSpPr/>
          <p:nvPr/>
        </p:nvSpPr>
        <p:spPr>
          <a:xfrm>
            <a:off x="3858625" y="4261900"/>
            <a:ext cx="1603500" cy="173100"/>
          </a:xfrm>
          <a:prstGeom prst="rect">
            <a:avLst/>
          </a:prstGeom>
          <a:solidFill>
            <a:srgbClr val="B4D3FF">
              <a:alpha val="6275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Headline 3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5" name="Google Shape;405;p51"/>
          <p:cNvSpPr/>
          <p:nvPr/>
        </p:nvSpPr>
        <p:spPr>
          <a:xfrm>
            <a:off x="3858675" y="3750775"/>
            <a:ext cx="1603500" cy="173100"/>
          </a:xfrm>
          <a:prstGeom prst="rect">
            <a:avLst/>
          </a:prstGeom>
          <a:solidFill>
            <a:srgbClr val="B4D3FF">
              <a:alpha val="6275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Embedded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Sources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6" name="Google Shape;406;p51"/>
          <p:cNvSpPr/>
          <p:nvPr/>
        </p:nvSpPr>
        <p:spPr>
          <a:xfrm>
            <a:off x="5601125" y="3565275"/>
            <a:ext cx="907800" cy="890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4D3FF">
              <a:alpha val="6275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KNN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7" name="Google Shape;407;p51"/>
          <p:cNvSpPr txBox="1"/>
          <p:nvPr/>
        </p:nvSpPr>
        <p:spPr>
          <a:xfrm>
            <a:off x="7258400" y="3269000"/>
            <a:ext cx="1054800" cy="3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Predictions</a:t>
            </a:r>
            <a:endParaRPr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2"/>
          <p:cNvSpPr txBox="1"/>
          <p:nvPr>
            <p:ph idx="1" type="body"/>
          </p:nvPr>
        </p:nvSpPr>
        <p:spPr>
          <a:xfrm>
            <a:off x="4366375" y="534600"/>
            <a:ext cx="3473100" cy="13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Sourcing New York Times articles about Ukraine in from Feb 17 2022 to Feb 24 2022</a:t>
            </a:r>
            <a:endParaRPr sz="1800"/>
          </a:p>
        </p:txBody>
      </p:sp>
      <p:pic>
        <p:nvPicPr>
          <p:cNvPr id="413" name="Google Shape;41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775" y="190078"/>
            <a:ext cx="3473102" cy="1922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774" y="2201700"/>
            <a:ext cx="3473100" cy="2274049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52"/>
          <p:cNvSpPr txBox="1"/>
          <p:nvPr>
            <p:ph idx="1" type="body"/>
          </p:nvPr>
        </p:nvSpPr>
        <p:spPr>
          <a:xfrm>
            <a:off x="4366375" y="2869525"/>
            <a:ext cx="3473100" cy="13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Sourcing local news articles from GDELT in the same timeframe</a:t>
            </a:r>
            <a:endParaRPr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3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Some news titles are misleading to a language model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E.g “South African police lay siege to illegal mines operating with trafficked labour” would sound highly risky to a model due to “lay siege”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Ought to be paired with our human contextual understanding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Headlines sometimes lack critical nuance (news agencies might want to make it attention-grabbing, etc)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News headlines from Reddit’s r/news was considered initially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Not used in the end due to availability of headlines from NYT and GDELT with better average journalistic quality</a:t>
            </a:r>
            <a:endParaRPr sz="1800"/>
          </a:p>
        </p:txBody>
      </p:sp>
      <p:sp>
        <p:nvSpPr>
          <p:cNvPr id="421" name="Google Shape;421;p5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of news-based approach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4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Better </a:t>
            </a:r>
            <a:r>
              <a:rPr lang="en" sz="1800"/>
              <a:t>language model as opposed to keyBERT all-MiniLM-L6-v2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 better model that has been pre-trained for news headlines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Further fine-tuned for geopolitical news headlines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Large dataset of headline-to-risk score mappings can be compiled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Current dataset only has 500 rows</a:t>
            </a:r>
            <a:endParaRPr sz="1800"/>
          </a:p>
        </p:txBody>
      </p:sp>
      <p:sp>
        <p:nvSpPr>
          <p:cNvPr id="427" name="Google Shape;427;p5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work for news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7"/>
          <p:cNvSpPr txBox="1"/>
          <p:nvPr>
            <p:ph type="title"/>
          </p:nvPr>
        </p:nvSpPr>
        <p:spPr>
          <a:xfrm>
            <a:off x="1622550" y="1727263"/>
            <a:ext cx="5867700" cy="94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Stories</a:t>
            </a:r>
            <a:endParaRPr/>
          </a:p>
        </p:txBody>
      </p:sp>
      <p:sp>
        <p:nvSpPr>
          <p:cNvPr id="241" name="Google Shape;241;p37"/>
          <p:cNvSpPr txBox="1"/>
          <p:nvPr>
            <p:ph idx="1" type="subTitle"/>
          </p:nvPr>
        </p:nvSpPr>
        <p:spPr>
          <a:xfrm>
            <a:off x="1622575" y="2745138"/>
            <a:ext cx="58677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Contextualizing the ACLED Data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5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 final risk score assessment is made by combining incident-analysis and news-analysis outputs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Future risks are predicted based on past events and recent news information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Models are never perfect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Ought to be paired with nuanced human understanding of situation</a:t>
            </a:r>
            <a:endParaRPr sz="2000"/>
          </a:p>
        </p:txBody>
      </p:sp>
      <p:sp>
        <p:nvSpPr>
          <p:cNvPr id="433" name="Google Shape;433;p5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Identifying Stories in the Data</a:t>
            </a:r>
            <a:endParaRPr/>
          </a:p>
        </p:txBody>
      </p:sp>
      <p:sp>
        <p:nvSpPr>
          <p:cNvPr id="247" name="Google Shape;247;p38"/>
          <p:cNvSpPr txBox="1"/>
          <p:nvPr>
            <p:ph idx="1" type="body"/>
          </p:nvPr>
        </p:nvSpPr>
        <p:spPr>
          <a:xfrm>
            <a:off x="311700" y="1152475"/>
            <a:ext cx="8520600" cy="37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Two events are said to be part of the same </a:t>
            </a:r>
            <a:r>
              <a:rPr b="1" lang="en" sz="1400">
                <a:solidFill>
                  <a:srgbClr val="A4C2F4"/>
                </a:solidFill>
              </a:rPr>
              <a:t>story</a:t>
            </a:r>
            <a:r>
              <a:rPr lang="en" sz="1400"/>
              <a:t> if </a:t>
            </a:r>
            <a:r>
              <a:rPr lang="en" sz="1400"/>
              <a:t>all</a:t>
            </a:r>
            <a:r>
              <a:rPr lang="en" sz="1400"/>
              <a:t> of the same actors and associated actors are the same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Identified roughly 50641 stories in the ACLED data, which we gave IDs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Examples: 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 sz="1400"/>
              <a:t>ID 6</a:t>
            </a:r>
            <a:r>
              <a:rPr lang="en" sz="1400"/>
              <a:t>: Conflicts related to JNIM (Group for Support of Islam and Muslims) and VDP (Volunteer for Defense of Homeland)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 sz="1400"/>
              <a:t>ID 9652</a:t>
            </a:r>
            <a:r>
              <a:rPr lang="en" sz="1400"/>
              <a:t>:</a:t>
            </a:r>
            <a:r>
              <a:rPr lang="en" sz="1400"/>
              <a:t> </a:t>
            </a:r>
            <a:r>
              <a:rPr lang="en" sz="1400"/>
              <a:t>Events relating to the Military Forces of Russia (2000-) and other groups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 sz="1400"/>
              <a:t>ID </a:t>
            </a:r>
            <a:r>
              <a:rPr b="1" lang="en" sz="1400"/>
              <a:t>9660</a:t>
            </a:r>
            <a:r>
              <a:rPr lang="en" sz="1400"/>
              <a:t>: Events relating to Russia-Ukraine Conflict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" sz="1400"/>
              <a:t>ID 5216</a:t>
            </a:r>
            <a:r>
              <a:rPr lang="en" sz="1400"/>
              <a:t>: Events relating to Israel-Palestine Conflict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</a:pPr>
            <a:r>
              <a:rPr b="1" lang="en" sz="1400"/>
              <a:t>Allows for more detailed and contextualized </a:t>
            </a:r>
            <a:r>
              <a:rPr b="1" lang="en" sz="1400">
                <a:solidFill>
                  <a:srgbClr val="A4C2F4"/>
                </a:solidFill>
              </a:rPr>
              <a:t>conflict mapping</a:t>
            </a:r>
            <a:endParaRPr b="1" sz="1400">
              <a:solidFill>
                <a:srgbClr val="A4C2F4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A4C2F4"/>
              </a:buClr>
              <a:buSzPts val="1400"/>
              <a:buChar char="●"/>
            </a:pPr>
            <a:r>
              <a:rPr b="1" lang="en" sz="1400">
                <a:solidFill>
                  <a:srgbClr val="A4C2F4"/>
                </a:solidFill>
              </a:rPr>
              <a:t>Stories roughly correspond one-to-one with “conflicts” (Assumption)</a:t>
            </a:r>
            <a:endParaRPr b="1" sz="1400">
              <a:solidFill>
                <a:srgbClr val="A4C2F4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9"/>
          <p:cNvSpPr txBox="1"/>
          <p:nvPr>
            <p:ph idx="1" type="body"/>
          </p:nvPr>
        </p:nvSpPr>
        <p:spPr>
          <a:xfrm>
            <a:off x="330275" y="4230575"/>
            <a:ext cx="5980200" cy="48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Conflict related to JNIM (Group for Support of Islam and Muslims) and VDP (Volunteer for Defense of Homeland)  (Visualization Built with Streamlit)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3" name="Google Shape;253;p39"/>
          <p:cNvPicPr preferRelativeResize="0"/>
          <p:nvPr/>
        </p:nvPicPr>
        <p:blipFill rotWithShape="1">
          <a:blip r:embed="rId3">
            <a:alphaModFix/>
          </a:blip>
          <a:srcRect b="0" l="0" r="0" t="5428"/>
          <a:stretch/>
        </p:blipFill>
        <p:spPr>
          <a:xfrm>
            <a:off x="1735950" y="363500"/>
            <a:ext cx="5672101" cy="366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5950" y="363500"/>
            <a:ext cx="5672100" cy="3722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0"/>
          <p:cNvSpPr txBox="1"/>
          <p:nvPr>
            <p:ph idx="1" type="body"/>
          </p:nvPr>
        </p:nvSpPr>
        <p:spPr>
          <a:xfrm>
            <a:off x="330275" y="4230575"/>
            <a:ext cx="5980200" cy="48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Russia-Ukraine Conflict Events (Visualization Built with Streamlit)</a:t>
            </a:r>
            <a:endParaRPr/>
          </a:p>
        </p:txBody>
      </p:sp>
      <p:pic>
        <p:nvPicPr>
          <p:cNvPr id="260" name="Google Shape;260;p40"/>
          <p:cNvPicPr preferRelativeResize="0"/>
          <p:nvPr/>
        </p:nvPicPr>
        <p:blipFill rotWithShape="1">
          <a:blip r:embed="rId3">
            <a:alphaModFix/>
          </a:blip>
          <a:srcRect b="0" l="0" r="0" t="5428"/>
          <a:stretch/>
        </p:blipFill>
        <p:spPr>
          <a:xfrm>
            <a:off x="1735950" y="363500"/>
            <a:ext cx="5672101" cy="366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5950" y="363500"/>
            <a:ext cx="5672100" cy="3722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1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Benefit of stories: allow us to assume different stories are</a:t>
            </a:r>
            <a:r>
              <a:rPr lang="en" sz="1400">
                <a:solidFill>
                  <a:srgbClr val="A4C2F4"/>
                </a:solidFill>
              </a:rPr>
              <a:t> </a:t>
            </a:r>
            <a:r>
              <a:rPr b="1" lang="en" sz="1400">
                <a:solidFill>
                  <a:srgbClr val="A4C2F4"/>
                </a:solidFill>
              </a:rPr>
              <a:t>roughly independent</a:t>
            </a:r>
            <a:endParaRPr b="1" sz="1400">
              <a:solidFill>
                <a:srgbClr val="A4C2F4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We will discuss this further with model limitations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Deployment of aide and resources can be considered on a per-story basis, which </a:t>
            </a:r>
            <a:r>
              <a:rPr b="1" lang="en" sz="1400">
                <a:solidFill>
                  <a:srgbClr val="9FC5E8"/>
                </a:solidFill>
              </a:rPr>
              <a:t>gives MSF workers much more context</a:t>
            </a:r>
            <a:endParaRPr b="1" sz="1400">
              <a:solidFill>
                <a:srgbClr val="9FC5E8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Each story can correspond to an individual “time series” or “sentence”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Can be modeled </a:t>
            </a:r>
            <a:r>
              <a:rPr lang="en" sz="1400"/>
              <a:t>autoregressively</a:t>
            </a:r>
            <a:r>
              <a:rPr lang="en" sz="1400"/>
              <a:t>, motivating different approaches: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Transformers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LSTMs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Decision trees and random forests</a:t>
            </a:r>
            <a:endParaRPr sz="1400"/>
          </a:p>
        </p:txBody>
      </p:sp>
      <p:sp>
        <p:nvSpPr>
          <p:cNvPr id="267" name="Google Shape;267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Considerations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2"/>
          <p:cNvSpPr txBox="1"/>
          <p:nvPr>
            <p:ph type="title"/>
          </p:nvPr>
        </p:nvSpPr>
        <p:spPr>
          <a:xfrm>
            <a:off x="1622550" y="1727263"/>
            <a:ext cx="5867700" cy="94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Assessment</a:t>
            </a:r>
            <a:endParaRPr/>
          </a:p>
        </p:txBody>
      </p:sp>
      <p:sp>
        <p:nvSpPr>
          <p:cNvPr id="273" name="Google Shape;273;p42"/>
          <p:cNvSpPr txBox="1"/>
          <p:nvPr>
            <p:ph idx="1" type="subTitle"/>
          </p:nvPr>
        </p:nvSpPr>
        <p:spPr>
          <a:xfrm>
            <a:off x="1622575" y="2745138"/>
            <a:ext cx="58677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Safely Deploying Humanitarian </a:t>
            </a:r>
            <a:r>
              <a:rPr lang="en"/>
              <a:t>Aid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Architecture</a:t>
            </a:r>
            <a:endParaRPr/>
          </a:p>
        </p:txBody>
      </p:sp>
      <p:sp>
        <p:nvSpPr>
          <p:cNvPr id="279" name="Google Shape;279;p43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Don’t take into account news data yet, so are better at predicting on events that are already </a:t>
            </a:r>
            <a:r>
              <a:rPr lang="en" sz="1600"/>
              <a:t>occurring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Considerations: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“Token” Encodings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Positional Encodings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Loss Function and Regularization Terms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Risk Classification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Two Model Ideas: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A4C2F4"/>
              </a:buClr>
              <a:buSzPts val="1600"/>
              <a:buFont typeface="Montserrat"/>
              <a:buChar char="○"/>
            </a:pPr>
            <a:r>
              <a:rPr b="1" lang="en" sz="1600">
                <a:solidFill>
                  <a:srgbClr val="A4C2F4"/>
                </a:solidFill>
              </a:rPr>
              <a:t>Day-level granularity</a:t>
            </a:r>
            <a:endParaRPr b="1" sz="1600">
              <a:solidFill>
                <a:srgbClr val="A4C2F4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rgbClr val="A4C2F4"/>
              </a:buClr>
              <a:buSzPts val="1600"/>
              <a:buFont typeface="Montserrat"/>
              <a:buChar char="■"/>
            </a:pPr>
            <a:r>
              <a:rPr b="1" lang="en" sz="1600">
                <a:solidFill>
                  <a:srgbClr val="A4C2F4"/>
                </a:solidFill>
              </a:rPr>
              <a:t>Issue of dealing with aggregation, but more applicable</a:t>
            </a:r>
            <a:endParaRPr b="1" sz="1600">
              <a:solidFill>
                <a:srgbClr val="A4C2F4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Timestamp-level granularity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“Token” Encodings</a:t>
            </a:r>
            <a:endParaRPr/>
          </a:p>
        </p:txBody>
      </p:sp>
      <p:sp>
        <p:nvSpPr>
          <p:cNvPr id="285" name="Google Shape;285;p44"/>
          <p:cNvSpPr txBox="1"/>
          <p:nvPr>
            <p:ph idx="1" type="body"/>
          </p:nvPr>
        </p:nvSpPr>
        <p:spPr>
          <a:xfrm>
            <a:off x="720000" y="1215750"/>
            <a:ext cx="365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Relevant Features: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Conflict Type</a:t>
            </a:r>
            <a:br>
              <a:rPr lang="en"/>
            </a:br>
            <a:br>
              <a:rPr lang="en"/>
            </a:b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Civilian Targeting **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Admin 1 *</a:t>
            </a:r>
            <a:br>
              <a:rPr lang="en"/>
            </a:b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Latitude *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Longitude *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Geo Precision *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Fatalities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Removed in day-level model to allow for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easier data aggregation into modeling over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days.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** Read in from ‘interaction’ feature instead.</a:t>
            </a:r>
            <a:endParaRPr/>
          </a:p>
        </p:txBody>
      </p:sp>
      <p:sp>
        <p:nvSpPr>
          <p:cNvPr id="286" name="Google Shape;286;p44"/>
          <p:cNvSpPr txBox="1"/>
          <p:nvPr>
            <p:ph idx="1" type="body"/>
          </p:nvPr>
        </p:nvSpPr>
        <p:spPr>
          <a:xfrm>
            <a:off x="4371600" y="1215750"/>
            <a:ext cx="365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Encoding Strategy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1/7 for Demonstrations, 2/7 for Strategic Developments, 4/7 for Political Violence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No change necessary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Numeric encoding based on list of all possible admins *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No change necessary *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No change necessary *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No change necessary *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No change necessary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&lt;sos&gt;: [1, 0, 0]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rbovirus by Slidesgo">
  <a:themeElements>
    <a:clrScheme name="Simple Light">
      <a:dk1>
        <a:srgbClr val="FFFFFF"/>
      </a:dk1>
      <a:lt1>
        <a:srgbClr val="030303"/>
      </a:lt1>
      <a:dk2>
        <a:srgbClr val="595959"/>
      </a:dk2>
      <a:lt2>
        <a:srgbClr val="E2E2E2"/>
      </a:lt2>
      <a:accent1>
        <a:srgbClr val="ADADAD"/>
      </a:accent1>
      <a:accent2>
        <a:srgbClr val="393939"/>
      </a:accent2>
      <a:accent3>
        <a:srgbClr val="6A6A6A"/>
      </a:accent3>
      <a:accent4>
        <a:srgbClr val="7D7D7D"/>
      </a:accent4>
      <a:accent5>
        <a:srgbClr val="969696"/>
      </a:accent5>
      <a:accent6>
        <a:srgbClr val="202020"/>
      </a:accent6>
      <a:hlink>
        <a:srgbClr val="FFFDF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