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c3b5b0f4e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5c3b5b0f4e_2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c3b5b0f4e_1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c3b5b0f4e_1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tried L2 regularization which is where we introduce a penalty term in the loss function to reduce the size of the parameters. This method didn’t improve the model greatly so we removed 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c3b5b0f4e_1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5c3b5b0f4e_1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played around with the number of layers in our model. Before we had 2 hidden layers, however increasing it to 4 reintroduced the overfitting issue likely due to being overly complex.</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c3b5b0f4e_1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5c3b5b0f4e_1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discovered that our optimal model had 3 layers, dropout and early stopping.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5c3b5b0f4e_1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5c3b5b0f4e_1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next tried to validated our model. We expect the to perform poorly on brain regions that are unrelated to the task </a:t>
            </a:r>
            <a:r>
              <a:rPr lang="en">
                <a:solidFill>
                  <a:schemeClr val="dk1"/>
                </a:solidFill>
              </a:rPr>
              <a:t>if it is actually learning something about the data and behavioral responses</a:t>
            </a:r>
            <a:r>
              <a:rPr lang="en"/>
              <a:t>. We tested our model on parts of the </a:t>
            </a:r>
            <a:r>
              <a:rPr lang="en"/>
              <a:t>auditory</a:t>
            </a:r>
            <a:r>
              <a:rPr lang="en"/>
              <a:t> cortex since the task does not require the subject to listen to anything and found that our model performed worse. This shows that our model is actually learning about behavioral responses related to the task given the fMRI data.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c3b5b0f4e_3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5c3b5b0f4e_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going into our discussion. Based on our results, we believe our model can be used to identify regions of interest related to tasks with naturalistic stimuli. In the future, we would like to try other regularization techniques such as data augmentation Lastly, adding more data will always improve the model.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c3b5b0f4e_1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5c3b5b0f4e_1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c3b5b0f4e_1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c3b5b0f4e_1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c3b5b0f4e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c3b5b0f4e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So in a traditional fMRI experiment, you typically have someone sit in a scanner, and you measure their brain activity as they engage in a specific task. An example of a traditional task might involve a series of images flashing on the screen. In that case, each image is one trial and corresponds to a single instance in time.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But in recent years, naturalistic paradigms have become increasingly popular because they offer continuous sensory input that more closely simulates real-world experience. In a naturalistic experiment, instead of a trial being a single image, it would be a movie, or a narrative, or music — something that extends over time. Below you can see an example of how you might go about collecting this type of data. You divide the brain into tiny volumes, or cubes, and then track the activity of each volume over the course of the stimulus.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But despite their popularity, naturalistic neuroimaging data are not well-suited for traditional analysis methods because these methods are agnostic to the data’s temporal properties. In this project, our aim was to address this gap in the field by building a deep learning model that is sensitive to the temporal properties of naturalistic fMRI data and used the model to map brain activity to behavior.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c3b5b0f4e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c3b5b0f4e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So how did we do this? We used an open-source fMRI dataset, where 100 participants performed a Theory of Mind task. The task involved watching 10 videos of different shapes moving. The shapes were either interacting in a meaningful way or moving around randomly. Participants were then asked to identify if the shapes in the video had mental states or if they were random.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We constrained our analyses to two brain regions: the TPJ, which is canonically implicated in Theory of Mind tasks, and an early auditory region, which served as a control because the movies were silent. The idea here is that if we build a model that predicts behavior from brain activity, then the predictions should be more accurate for the TPJ region, which is engaged in the task, than for the control region, which is just random noise. Brandon will now talk more about this.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c3b5b0f4e_3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c3b5b0f4e_3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core hypothesis is that LSTM networks are well-suited for this project because they can effectively process and understand the temporal dynamics of sequences by utilizing their internal memory to process arbitrary sequences of inputs, which makes them well-suited for tasks like understanding the progression of brain activity over time. Furthermore, LSTMs have the ability to selectively forget or remember information, allowing them to maintain relevant information over longer sequences, and to avoid problems like vanishing or exploding gradients that can occur with traditional RNNs.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c3b5b0f4e_3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c3b5b0f4e_3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networks were chosen because of their ability to handle sequence data, which is crucial for processing fMRI data that essentially represents a sequence of brain activity over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model configuration was determined through hyperparameter tuning. The best performing model was a 3-layer LSTM with varying hidden layer sizes.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prevent overfitting, we used a dropout rate of 0.6, which randomly sets a fraction of input units to 0 at each update during training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implemented early stopping with a patience of 10, which means training was stopped if there was no improvement in model performance after 10 epochs. This also helps in preventing overfitting and reduces computational expense.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c3b5b0f4e_2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c3b5b0f4e_2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a:t>
            </a:r>
            <a:r>
              <a:rPr lang="en"/>
              <a:t>going</a:t>
            </a:r>
            <a:r>
              <a:rPr lang="en"/>
              <a:t> into our results.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c3b5b0f4e_1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c3b5b0f4e_1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first started off with an LSTM with only 2 hidden layers, given our dataset was pretty small and didn’t need to be so complex. We ran this model on the TPJ region but found that the model was overfitting to our data. This overfitting issue is common in LSTMs especially when working with small datasets. And so we sought to try regularization techniques to see if it would improve the model.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c3b5b0f4e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c3b5b0f4e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tried the dropout method. This </a:t>
            </a:r>
            <a:r>
              <a:rPr lang="en"/>
              <a:t>definitely</a:t>
            </a:r>
            <a:r>
              <a:rPr lang="en"/>
              <a:t> improved the model slightly, but didn’t fix the overall overfitting issue.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c3b5b0f4e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c3b5b0f4e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next tried early stopping. This improved the model where you can see both the train and test reach almost 80% accuracy while also minimizing the loss.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rgbClr val="D9D9D9"/>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400"/>
              <a:buNone/>
              <a:defRPr sz="2400">
                <a:solidFill>
                  <a:schemeClr val="lt1"/>
                </a:solidFill>
              </a:defRPr>
            </a:lvl1pPr>
            <a:lvl2pPr lvl="1" rtl="0" algn="l">
              <a:lnSpc>
                <a:spcPct val="100000"/>
              </a:lnSpc>
              <a:spcBef>
                <a:spcPts val="0"/>
              </a:spcBef>
              <a:spcAft>
                <a:spcPts val="0"/>
              </a:spcAft>
              <a:buClr>
                <a:schemeClr val="lt1"/>
              </a:buClr>
              <a:buSzPts val="2400"/>
              <a:buNone/>
              <a:defRPr sz="2400">
                <a:solidFill>
                  <a:schemeClr val="lt1"/>
                </a:solidFill>
              </a:defRPr>
            </a:lvl2pPr>
            <a:lvl3pPr lvl="2" rtl="0" algn="l">
              <a:lnSpc>
                <a:spcPct val="100000"/>
              </a:lnSpc>
              <a:spcBef>
                <a:spcPts val="0"/>
              </a:spcBef>
              <a:spcAft>
                <a:spcPts val="0"/>
              </a:spcAft>
              <a:buClr>
                <a:schemeClr val="lt1"/>
              </a:buClr>
              <a:buSzPts val="2400"/>
              <a:buNone/>
              <a:defRPr sz="2400">
                <a:solidFill>
                  <a:schemeClr val="lt1"/>
                </a:solidFill>
              </a:defRPr>
            </a:lvl3pPr>
            <a:lvl4pPr lvl="3" rtl="0" algn="l">
              <a:lnSpc>
                <a:spcPct val="100000"/>
              </a:lnSpc>
              <a:spcBef>
                <a:spcPts val="0"/>
              </a:spcBef>
              <a:spcAft>
                <a:spcPts val="0"/>
              </a:spcAft>
              <a:buClr>
                <a:schemeClr val="lt1"/>
              </a:buClr>
              <a:buSzPts val="2400"/>
              <a:buNone/>
              <a:defRPr sz="2400">
                <a:solidFill>
                  <a:schemeClr val="lt1"/>
                </a:solidFill>
              </a:defRPr>
            </a:lvl4pPr>
            <a:lvl5pPr lvl="4" rtl="0" algn="l">
              <a:lnSpc>
                <a:spcPct val="100000"/>
              </a:lnSpc>
              <a:spcBef>
                <a:spcPts val="0"/>
              </a:spcBef>
              <a:spcAft>
                <a:spcPts val="0"/>
              </a:spcAft>
              <a:buClr>
                <a:schemeClr val="lt1"/>
              </a:buClr>
              <a:buSzPts val="2400"/>
              <a:buNone/>
              <a:defRPr sz="2400">
                <a:solidFill>
                  <a:schemeClr val="lt1"/>
                </a:solidFill>
              </a:defRPr>
            </a:lvl5pPr>
            <a:lvl6pPr lvl="5" rtl="0" algn="l">
              <a:lnSpc>
                <a:spcPct val="100000"/>
              </a:lnSpc>
              <a:spcBef>
                <a:spcPts val="0"/>
              </a:spcBef>
              <a:spcAft>
                <a:spcPts val="0"/>
              </a:spcAft>
              <a:buClr>
                <a:schemeClr val="lt1"/>
              </a:buClr>
              <a:buSzPts val="2400"/>
              <a:buNone/>
              <a:defRPr sz="2400">
                <a:solidFill>
                  <a:schemeClr val="lt1"/>
                </a:solidFill>
              </a:defRPr>
            </a:lvl6pPr>
            <a:lvl7pPr lvl="6" rtl="0" algn="l">
              <a:lnSpc>
                <a:spcPct val="100000"/>
              </a:lnSpc>
              <a:spcBef>
                <a:spcPts val="0"/>
              </a:spcBef>
              <a:spcAft>
                <a:spcPts val="0"/>
              </a:spcAft>
              <a:buClr>
                <a:schemeClr val="lt1"/>
              </a:buClr>
              <a:buSzPts val="2400"/>
              <a:buNone/>
              <a:defRPr sz="2400">
                <a:solidFill>
                  <a:schemeClr val="lt1"/>
                </a:solidFill>
              </a:defRPr>
            </a:lvl7pPr>
            <a:lvl8pPr lvl="7" rtl="0" algn="l">
              <a:lnSpc>
                <a:spcPct val="100000"/>
              </a:lnSpc>
              <a:spcBef>
                <a:spcPts val="0"/>
              </a:spcBef>
              <a:spcAft>
                <a:spcPts val="0"/>
              </a:spcAft>
              <a:buClr>
                <a:schemeClr val="lt1"/>
              </a:buClr>
              <a:buSzPts val="2400"/>
              <a:buNone/>
              <a:defRPr sz="2400">
                <a:solidFill>
                  <a:schemeClr val="lt1"/>
                </a:solidFill>
              </a:defRPr>
            </a:lvl8pPr>
            <a:lvl9pPr lvl="8" rtl="0" algn="l">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b="0" l="0" r="0" t="0"/>
          <a:stretch/>
        </p:blipFill>
        <p:spPr>
          <a:xfrm>
            <a:off x="586650" y="4221433"/>
            <a:ext cx="2857500" cy="68826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0" name="Shape 60"/>
        <p:cNvGrpSpPr/>
        <p:nvPr/>
      </p:nvGrpSpPr>
      <p:grpSpPr>
        <a:xfrm>
          <a:off x="0" y="0"/>
          <a:ext cx="0" cy="0"/>
          <a:chOff x="0" y="0"/>
          <a:chExt cx="0" cy="0"/>
        </a:xfrm>
      </p:grpSpPr>
      <p:cxnSp>
        <p:nvCxnSpPr>
          <p:cNvPr id="61" name="Google Shape;61;p15"/>
          <p:cNvCxnSpPr/>
          <p:nvPr/>
        </p:nvCxnSpPr>
        <p:spPr>
          <a:xfrm>
            <a:off x="0" y="2998150"/>
            <a:ext cx="9144000" cy="0"/>
          </a:xfrm>
          <a:prstGeom prst="straightConnector1">
            <a:avLst/>
          </a:prstGeom>
          <a:noFill/>
          <a:ln cap="flat" cmpd="sng" w="19050">
            <a:solidFill>
              <a:srgbClr val="D9D9D9"/>
            </a:solidFill>
            <a:prstDash val="solid"/>
            <a:round/>
            <a:headEnd len="sm" w="sm" type="none"/>
            <a:tailEnd len="sm" w="sm" type="none"/>
          </a:ln>
        </p:spPr>
      </p:cxnSp>
      <p:sp>
        <p:nvSpPr>
          <p:cNvPr id="62" name="Google Shape;62;p15"/>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15"/>
          <p:cNvPicPr preferRelativeResize="0"/>
          <p:nvPr/>
        </p:nvPicPr>
        <p:blipFill rotWithShape="1">
          <a:blip r:embed="rId2">
            <a:alphaModFix/>
          </a:blip>
          <a:srcRect b="0" l="0" r="0" t="0"/>
          <a:stretch/>
        </p:blipFill>
        <p:spPr>
          <a:xfrm>
            <a:off x="586650" y="4221433"/>
            <a:ext cx="2857500" cy="68826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uromatch Academy" type="tx">
  <p:cSld name="TITLE_AND_BODY">
    <p:spTree>
      <p:nvGrpSpPr>
        <p:cNvPr id="65" name="Shape 65"/>
        <p:cNvGrpSpPr/>
        <p:nvPr/>
      </p:nvGrpSpPr>
      <p:grpSpPr>
        <a:xfrm>
          <a:off x="0" y="0"/>
          <a:ext cx="0" cy="0"/>
          <a:chOff x="0" y="0"/>
          <a:chExt cx="0" cy="0"/>
        </a:xfrm>
      </p:grpSpPr>
      <p:sp>
        <p:nvSpPr>
          <p:cNvPr id="66" name="Google Shape;66;p16"/>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8" name="Google Shape;6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9" name="Google Shape;69;p16"/>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t>Using LSTMs to model naturalistic fMRI Data </a:t>
            </a:r>
            <a:endParaRPr b="1" i="0" sz="1200" u="none" cap="none" strike="noStrike">
              <a:solidFill>
                <a:srgbClr val="000000"/>
              </a:solidFill>
              <a:latin typeface="Arial"/>
              <a:ea typeface="Arial"/>
              <a:cs typeface="Arial"/>
              <a:sym typeface="Arial"/>
            </a:endParaRPr>
          </a:p>
        </p:txBody>
      </p:sp>
      <p:sp>
        <p:nvSpPr>
          <p:cNvPr id="70" name="Google Shape;70;p16"/>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lang="en" sz="1200"/>
              <a:t>TEMPORAL TITANS</a:t>
            </a:r>
            <a:endParaRPr b="1" i="0" sz="12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pic>
        <p:nvPicPr>
          <p:cNvPr id="72" name="Google Shape;72;p16"/>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7" name="Google Shape;77;p17"/>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7"/>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79" name="Google Shape;79;p17"/>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81" name="Google Shape;81;p17"/>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4" name="Google Shape;84;p18"/>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86" name="Google Shape;86;p18"/>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8"/>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88" name="Google Shape;88;p18"/>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1" name="Google Shape;9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2" name="Google Shape;92;p19"/>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9"/>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94" name="Google Shape;94;p19"/>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9"/>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96" name="Google Shape;96;p19"/>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D9D9D9"/>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9" name="Google Shape;9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0" name="Google Shape;100;p20"/>
          <p:cNvPicPr preferRelativeResize="0"/>
          <p:nvPr/>
        </p:nvPicPr>
        <p:blipFill rotWithShape="1">
          <a:blip r:embed="rId2">
            <a:alphaModFix/>
          </a:blip>
          <a:srcRect b="0" l="0" r="0" t="0"/>
          <a:stretch/>
        </p:blipFill>
        <p:spPr>
          <a:xfrm>
            <a:off x="586650" y="4221433"/>
            <a:ext cx="2857500" cy="68826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 name="Shape 101"/>
        <p:cNvGrpSpPr/>
        <p:nvPr/>
      </p:nvGrpSpPr>
      <p:grpSpPr>
        <a:xfrm>
          <a:off x="0" y="0"/>
          <a:ext cx="0" cy="0"/>
          <a:chOff x="0" y="0"/>
          <a:chExt cx="0" cy="0"/>
        </a:xfrm>
      </p:grpSpPr>
      <p:sp>
        <p:nvSpPr>
          <p:cNvPr id="102" name="Google Shape;102;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3" name="Google Shape;103;p21"/>
          <p:cNvCxnSpPr/>
          <p:nvPr/>
        </p:nvCxnSpPr>
        <p:spPr>
          <a:xfrm>
            <a:off x="5029675" y="4495500"/>
            <a:ext cx="468300" cy="0"/>
          </a:xfrm>
          <a:prstGeom prst="straightConnector1">
            <a:avLst/>
          </a:prstGeom>
          <a:noFill/>
          <a:ln cap="flat" cmpd="sng" w="19050">
            <a:solidFill>
              <a:srgbClr val="D9D9D9"/>
            </a:solidFill>
            <a:prstDash val="solid"/>
            <a:round/>
            <a:headEnd len="sm" w="sm" type="none"/>
            <a:tailEnd len="sm" w="sm" type="none"/>
          </a:ln>
        </p:spPr>
      </p:cxnSp>
      <p:sp>
        <p:nvSpPr>
          <p:cNvPr id="104" name="Google Shape;104;p21"/>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05" name="Google Shape;105;p2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6" name="Google Shape;106;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107" name="Google Shape;107;p21"/>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How we built this</a:t>
            </a:r>
            <a:endParaRPr b="1" i="0" sz="1200" u="none" cap="none" strike="noStrike">
              <a:solidFill>
                <a:srgbClr val="000000"/>
              </a:solidFill>
              <a:latin typeface="Arial"/>
              <a:ea typeface="Arial"/>
              <a:cs typeface="Arial"/>
              <a:sym typeface="Arial"/>
            </a:endParaRPr>
          </a:p>
        </p:txBody>
      </p:sp>
      <p:sp>
        <p:nvSpPr>
          <p:cNvPr id="109" name="Google Shape;109;p21"/>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Professional Development Session</a:t>
            </a:r>
            <a:endParaRPr b="1" i="0" sz="12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pic>
        <p:nvPicPr>
          <p:cNvPr id="111" name="Google Shape;111;p21"/>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2100"/>
              <a:buNone/>
              <a:defRPr sz="2100"/>
            </a:lvl1pPr>
          </a:lstStyle>
          <a:p/>
        </p:txBody>
      </p:sp>
      <p:sp>
        <p:nvSpPr>
          <p:cNvPr id="114" name="Google Shape;114;p22"/>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2"/>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116" name="Google Shape;116;p22"/>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2"/>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118" name="Google Shape;118;p22"/>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23"/>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0"/>
              <a:buNone/>
              <a:defRPr b="1" sz="14000"/>
            </a:lvl1pPr>
            <a:lvl2pPr lvl="1" rtl="0" algn="ctr">
              <a:lnSpc>
                <a:spcPct val="100000"/>
              </a:lnSpc>
              <a:spcBef>
                <a:spcPts val="0"/>
              </a:spcBef>
              <a:spcAft>
                <a:spcPts val="0"/>
              </a:spcAft>
              <a:buSzPts val="14000"/>
              <a:buNone/>
              <a:defRPr b="1" sz="14000"/>
            </a:lvl2pPr>
            <a:lvl3pPr lvl="2" rtl="0" algn="ctr">
              <a:lnSpc>
                <a:spcPct val="100000"/>
              </a:lnSpc>
              <a:spcBef>
                <a:spcPts val="0"/>
              </a:spcBef>
              <a:spcAft>
                <a:spcPts val="0"/>
              </a:spcAft>
              <a:buSzPts val="14000"/>
              <a:buNone/>
              <a:defRPr b="1" sz="14000"/>
            </a:lvl3pPr>
            <a:lvl4pPr lvl="3" rtl="0" algn="ctr">
              <a:lnSpc>
                <a:spcPct val="100000"/>
              </a:lnSpc>
              <a:spcBef>
                <a:spcPts val="0"/>
              </a:spcBef>
              <a:spcAft>
                <a:spcPts val="0"/>
              </a:spcAft>
              <a:buSzPts val="14000"/>
              <a:buNone/>
              <a:defRPr b="1" sz="14000"/>
            </a:lvl4pPr>
            <a:lvl5pPr lvl="4" rtl="0" algn="ctr">
              <a:lnSpc>
                <a:spcPct val="100000"/>
              </a:lnSpc>
              <a:spcBef>
                <a:spcPts val="0"/>
              </a:spcBef>
              <a:spcAft>
                <a:spcPts val="0"/>
              </a:spcAft>
              <a:buSzPts val="14000"/>
              <a:buNone/>
              <a:defRPr b="1" sz="14000"/>
            </a:lvl5pPr>
            <a:lvl6pPr lvl="5" rtl="0" algn="ctr">
              <a:lnSpc>
                <a:spcPct val="100000"/>
              </a:lnSpc>
              <a:spcBef>
                <a:spcPts val="0"/>
              </a:spcBef>
              <a:spcAft>
                <a:spcPts val="0"/>
              </a:spcAft>
              <a:buSzPts val="14000"/>
              <a:buNone/>
              <a:defRPr b="1" sz="14000"/>
            </a:lvl6pPr>
            <a:lvl7pPr lvl="6" rtl="0" algn="ctr">
              <a:lnSpc>
                <a:spcPct val="100000"/>
              </a:lnSpc>
              <a:spcBef>
                <a:spcPts val="0"/>
              </a:spcBef>
              <a:spcAft>
                <a:spcPts val="0"/>
              </a:spcAft>
              <a:buSzPts val="14000"/>
              <a:buNone/>
              <a:defRPr b="1" sz="14000"/>
            </a:lvl7pPr>
            <a:lvl8pPr lvl="7" rtl="0" algn="ctr">
              <a:lnSpc>
                <a:spcPct val="100000"/>
              </a:lnSpc>
              <a:spcBef>
                <a:spcPts val="0"/>
              </a:spcBef>
              <a:spcAft>
                <a:spcPts val="0"/>
              </a:spcAft>
              <a:buSzPts val="14000"/>
              <a:buNone/>
              <a:defRPr b="1" sz="14000"/>
            </a:lvl8pPr>
            <a:lvl9pPr lvl="8" rtl="0" algn="ctr">
              <a:lnSpc>
                <a:spcPct val="100000"/>
              </a:lnSpc>
              <a:spcBef>
                <a:spcPts val="0"/>
              </a:spcBef>
              <a:spcAft>
                <a:spcPts val="0"/>
              </a:spcAft>
              <a:buSzPts val="14000"/>
              <a:buNone/>
              <a:defRPr b="1" sz="14000"/>
            </a:lvl9pPr>
          </a:lstStyle>
          <a:p>
            <a:r>
              <a:t>xx%</a:t>
            </a:r>
          </a:p>
        </p:txBody>
      </p:sp>
      <p:sp>
        <p:nvSpPr>
          <p:cNvPr id="121" name="Google Shape;121;p23"/>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22" name="Google Shape;122;p23"/>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3"/>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124" name="Google Shape;124;p23"/>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3"/>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126" name="Google Shape;126;p23"/>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4"/>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4"/>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130" name="Google Shape;130;p24"/>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132" name="Google Shape;132;p24"/>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rial"/>
              <a:buChar char="●"/>
              <a:defRPr b="0" i="0" sz="1800" u="none" cap="none" strike="noStrike">
                <a:solidFill>
                  <a:schemeClr val="accent3"/>
                </a:solidFill>
                <a:latin typeface="Arial"/>
                <a:ea typeface="Arial"/>
                <a:cs typeface="Arial"/>
                <a:sym typeface="Arial"/>
              </a:defRPr>
            </a:lvl1pPr>
            <a:lvl2pPr indent="-317500" lvl="1" marL="9144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2pPr>
            <a:lvl3pPr indent="-317500" lvl="2" marL="13716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3pPr>
            <a:lvl4pPr indent="-317500" lvl="3" marL="18288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4pPr>
            <a:lvl5pPr indent="-317500" lvl="4" marL="22860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5pPr>
            <a:lvl6pPr indent="-317500" lvl="5" marL="27432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6pPr>
            <a:lvl7pPr indent="-317500" lvl="6" marL="32004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7pPr>
            <a:lvl8pPr indent="-317500" lvl="7" marL="36576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8pPr>
            <a:lvl9pPr indent="-317500" lvl="8" marL="4114800" marR="0" rtl="0" algn="l">
              <a:lnSpc>
                <a:spcPct val="115000"/>
              </a:lnSpc>
              <a:spcBef>
                <a:spcPts val="1600"/>
              </a:spcBef>
              <a:spcAft>
                <a:spcPts val="160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4400"/>
              <a:t>Using LSTMs to model naturalistic fMRI data</a:t>
            </a:r>
            <a:endParaRPr sz="4400"/>
          </a:p>
        </p:txBody>
      </p:sp>
      <p:sp>
        <p:nvSpPr>
          <p:cNvPr id="138" name="Google Shape;138;p25"/>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200"/>
              <a:t>By: Akhila Sankaramanchi, Ariadne Letrou, Brandon Carone</a:t>
            </a:r>
            <a:endParaRPr sz="2200"/>
          </a:p>
          <a:p>
            <a:pPr indent="0" lvl="0" marL="0" rtl="0" algn="l">
              <a:lnSpc>
                <a:spcPct val="100000"/>
              </a:lnSpc>
              <a:spcBef>
                <a:spcPts val="0"/>
              </a:spcBef>
              <a:spcAft>
                <a:spcPts val="0"/>
              </a:spcAft>
              <a:buSzPts val="2400"/>
              <a:buNone/>
            </a:pPr>
            <a:r>
              <a:rPr lang="en" sz="2200"/>
              <a:t>Stegosaurus Kente/ Temporal Titans</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20">
                <a:solidFill>
                  <a:srgbClr val="000000"/>
                </a:solidFill>
              </a:rPr>
              <a:t>Model performance increases with regularization </a:t>
            </a:r>
            <a:endParaRPr/>
          </a:p>
        </p:txBody>
      </p:sp>
      <p:sp>
        <p:nvSpPr>
          <p:cNvPr id="237" name="Google Shape;237;p34"/>
          <p:cNvSpPr txBox="1"/>
          <p:nvPr>
            <p:ph idx="1" type="body"/>
          </p:nvPr>
        </p:nvSpPr>
        <p:spPr>
          <a:xfrm>
            <a:off x="311700" y="3963350"/>
            <a:ext cx="8520600" cy="92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dk1"/>
                </a:solidFill>
              </a:rPr>
              <a:t>Brain Regions: TPOJ1, TPOJ2, TPOJ3</a:t>
            </a:r>
            <a:endParaRPr sz="1700">
              <a:solidFill>
                <a:schemeClr val="dk1"/>
              </a:solidFill>
            </a:endParaRPr>
          </a:p>
          <a:p>
            <a:pPr indent="0" lvl="0" marL="0" rtl="0" algn="l">
              <a:lnSpc>
                <a:spcPct val="100000"/>
              </a:lnSpc>
              <a:spcBef>
                <a:spcPts val="0"/>
              </a:spcBef>
              <a:spcAft>
                <a:spcPts val="0"/>
              </a:spcAft>
              <a:buNone/>
            </a:pPr>
            <a:r>
              <a:rPr lang="en" sz="1700">
                <a:solidFill>
                  <a:schemeClr val="dk1"/>
                </a:solidFill>
              </a:rPr>
              <a:t>Regularization: Dropout (0.6) + Early Stopping + L2 Regularization</a:t>
            </a:r>
            <a:endParaRPr sz="1700">
              <a:solidFill>
                <a:schemeClr val="dk1"/>
              </a:solidFill>
            </a:endParaRPr>
          </a:p>
        </p:txBody>
      </p:sp>
      <p:pic>
        <p:nvPicPr>
          <p:cNvPr id="238" name="Google Shape;238;p34"/>
          <p:cNvPicPr preferRelativeResize="0"/>
          <p:nvPr/>
        </p:nvPicPr>
        <p:blipFill rotWithShape="1">
          <a:blip r:embed="rId3">
            <a:alphaModFix/>
          </a:blip>
          <a:srcRect b="0" l="0" r="0" t="9313"/>
          <a:stretch/>
        </p:blipFill>
        <p:spPr>
          <a:xfrm>
            <a:off x="447600" y="1333475"/>
            <a:ext cx="8248801" cy="24765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20">
                <a:solidFill>
                  <a:srgbClr val="000000"/>
                </a:solidFill>
              </a:rPr>
              <a:t>Model performance increases with regularization </a:t>
            </a:r>
            <a:endParaRPr/>
          </a:p>
        </p:txBody>
      </p:sp>
      <p:sp>
        <p:nvSpPr>
          <p:cNvPr id="244" name="Google Shape;244;p35"/>
          <p:cNvSpPr txBox="1"/>
          <p:nvPr>
            <p:ph idx="1" type="body"/>
          </p:nvPr>
        </p:nvSpPr>
        <p:spPr>
          <a:xfrm>
            <a:off x="311700" y="3963350"/>
            <a:ext cx="8520600" cy="92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dk1"/>
                </a:solidFill>
              </a:rPr>
              <a:t>Brain Regions: TPOJ1, TPOJ2, TPOJ3</a:t>
            </a:r>
            <a:endParaRPr sz="1700">
              <a:solidFill>
                <a:schemeClr val="dk1"/>
              </a:solidFill>
            </a:endParaRPr>
          </a:p>
          <a:p>
            <a:pPr indent="0" lvl="0" marL="0" rtl="0" algn="l">
              <a:lnSpc>
                <a:spcPct val="100000"/>
              </a:lnSpc>
              <a:spcBef>
                <a:spcPts val="0"/>
              </a:spcBef>
              <a:spcAft>
                <a:spcPts val="0"/>
              </a:spcAft>
              <a:buNone/>
            </a:pPr>
            <a:r>
              <a:rPr lang="en" sz="1700">
                <a:solidFill>
                  <a:schemeClr val="dk1"/>
                </a:solidFill>
              </a:rPr>
              <a:t>Regularization: Dropout (0.6) + Early Stopping + 4 Layers</a:t>
            </a:r>
            <a:endParaRPr sz="1700">
              <a:solidFill>
                <a:schemeClr val="dk1"/>
              </a:solidFill>
            </a:endParaRPr>
          </a:p>
        </p:txBody>
      </p:sp>
      <p:pic>
        <p:nvPicPr>
          <p:cNvPr id="245" name="Google Shape;245;p35"/>
          <p:cNvPicPr preferRelativeResize="0"/>
          <p:nvPr/>
        </p:nvPicPr>
        <p:blipFill rotWithShape="1">
          <a:blip r:embed="rId3">
            <a:alphaModFix/>
          </a:blip>
          <a:srcRect b="0" l="0" r="0" t="12203"/>
          <a:stretch/>
        </p:blipFill>
        <p:spPr>
          <a:xfrm>
            <a:off x="447600" y="1372938"/>
            <a:ext cx="8248801" cy="23976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20">
                <a:solidFill>
                  <a:srgbClr val="000000"/>
                </a:solidFill>
              </a:rPr>
              <a:t>Model performance increases with regularization </a:t>
            </a:r>
            <a:endParaRPr/>
          </a:p>
        </p:txBody>
      </p:sp>
      <p:sp>
        <p:nvSpPr>
          <p:cNvPr id="251" name="Google Shape;251;p36"/>
          <p:cNvSpPr txBox="1"/>
          <p:nvPr>
            <p:ph idx="1" type="body"/>
          </p:nvPr>
        </p:nvSpPr>
        <p:spPr>
          <a:xfrm>
            <a:off x="311700" y="3963350"/>
            <a:ext cx="8520600" cy="92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dk1"/>
                </a:solidFill>
              </a:rPr>
              <a:t>Brain Regions: TPOJ1, TPOJ2, TPOJ3</a:t>
            </a:r>
            <a:endParaRPr sz="1700">
              <a:solidFill>
                <a:schemeClr val="dk1"/>
              </a:solidFill>
            </a:endParaRPr>
          </a:p>
          <a:p>
            <a:pPr indent="0" lvl="0" marL="0" rtl="0" algn="l">
              <a:lnSpc>
                <a:spcPct val="100000"/>
              </a:lnSpc>
              <a:spcBef>
                <a:spcPts val="0"/>
              </a:spcBef>
              <a:spcAft>
                <a:spcPts val="0"/>
              </a:spcAft>
              <a:buNone/>
            </a:pPr>
            <a:r>
              <a:rPr lang="en" sz="1700">
                <a:solidFill>
                  <a:schemeClr val="dk1"/>
                </a:solidFill>
              </a:rPr>
              <a:t>Regularization: Dropout (0.6) + Early Stopping + 3 Layers</a:t>
            </a:r>
            <a:endParaRPr sz="1700">
              <a:solidFill>
                <a:schemeClr val="dk1"/>
              </a:solidFill>
            </a:endParaRPr>
          </a:p>
        </p:txBody>
      </p:sp>
      <p:pic>
        <p:nvPicPr>
          <p:cNvPr id="252" name="Google Shape;252;p36"/>
          <p:cNvPicPr preferRelativeResize="0"/>
          <p:nvPr/>
        </p:nvPicPr>
        <p:blipFill rotWithShape="1">
          <a:blip r:embed="rId3">
            <a:alphaModFix/>
          </a:blip>
          <a:srcRect b="0" l="0" r="0" t="11433"/>
          <a:stretch/>
        </p:blipFill>
        <p:spPr>
          <a:xfrm>
            <a:off x="447600" y="1362463"/>
            <a:ext cx="8248801" cy="24185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20">
                <a:solidFill>
                  <a:srgbClr val="000000"/>
                </a:solidFill>
              </a:rPr>
              <a:t>Model is selective to task related regions</a:t>
            </a:r>
            <a:endParaRPr sz="2520">
              <a:solidFill>
                <a:srgbClr val="000000"/>
              </a:solidFill>
            </a:endParaRPr>
          </a:p>
        </p:txBody>
      </p:sp>
      <p:sp>
        <p:nvSpPr>
          <p:cNvPr id="258" name="Google Shape;258;p37"/>
          <p:cNvSpPr txBox="1"/>
          <p:nvPr>
            <p:ph idx="1" type="body"/>
          </p:nvPr>
        </p:nvSpPr>
        <p:spPr>
          <a:xfrm>
            <a:off x="311700" y="3963350"/>
            <a:ext cx="8520600" cy="92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dk1"/>
                </a:solidFill>
              </a:rPr>
              <a:t>Brain Regions: A1, STGa, A5</a:t>
            </a:r>
            <a:endParaRPr sz="1700">
              <a:solidFill>
                <a:schemeClr val="dk1"/>
              </a:solidFill>
            </a:endParaRPr>
          </a:p>
          <a:p>
            <a:pPr indent="0" lvl="0" marL="0" rtl="0" algn="l">
              <a:lnSpc>
                <a:spcPct val="100000"/>
              </a:lnSpc>
              <a:spcBef>
                <a:spcPts val="0"/>
              </a:spcBef>
              <a:spcAft>
                <a:spcPts val="0"/>
              </a:spcAft>
              <a:buNone/>
            </a:pPr>
            <a:r>
              <a:rPr lang="en" sz="1700">
                <a:solidFill>
                  <a:schemeClr val="dk1"/>
                </a:solidFill>
              </a:rPr>
              <a:t>Regularization: Dropout (0.6) + Early Stopping + 3 Layers</a:t>
            </a:r>
            <a:endParaRPr sz="1700">
              <a:solidFill>
                <a:schemeClr val="dk1"/>
              </a:solidFill>
            </a:endParaRPr>
          </a:p>
        </p:txBody>
      </p:sp>
      <p:pic>
        <p:nvPicPr>
          <p:cNvPr id="259" name="Google Shape;259;p37"/>
          <p:cNvPicPr preferRelativeResize="0"/>
          <p:nvPr/>
        </p:nvPicPr>
        <p:blipFill rotWithShape="1">
          <a:blip r:embed="rId3">
            <a:alphaModFix/>
          </a:blip>
          <a:srcRect b="0" l="0" r="0" t="12203"/>
          <a:stretch/>
        </p:blipFill>
        <p:spPr>
          <a:xfrm>
            <a:off x="447600" y="1372936"/>
            <a:ext cx="8248801" cy="2397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311700" y="245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65" name="Google Shape;265;p38"/>
          <p:cNvSpPr txBox="1"/>
          <p:nvPr>
            <p:ph idx="1" type="body"/>
          </p:nvPr>
        </p:nvSpPr>
        <p:spPr>
          <a:xfrm>
            <a:off x="311700" y="10480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Here, we see that LSTM models are useful for modeling </a:t>
            </a:r>
            <a:r>
              <a:rPr lang="en">
                <a:solidFill>
                  <a:srgbClr val="000000"/>
                </a:solidFill>
              </a:rPr>
              <a:t>the temporal structure of </a:t>
            </a:r>
            <a:r>
              <a:rPr lang="en">
                <a:solidFill>
                  <a:srgbClr val="000000"/>
                </a:solidFill>
              </a:rPr>
              <a:t>naturalistic fMRI data</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Our model’s performance (prediction accuracy) for different brain regions suggests that it can identified regions of interest for a certain tasks</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Try other regularization techniques to generalize model: data augmentation (stretching time, filtering, adding gaussian noise, augmenting fMRI images)</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Adding more data will improve the model</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71" name="Google Shape;27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12700" lvl="0" marL="355600" rtl="0" algn="l">
              <a:spcBef>
                <a:spcPts val="1200"/>
              </a:spcBef>
              <a:spcAft>
                <a:spcPts val="0"/>
              </a:spcAft>
              <a:buNone/>
            </a:pPr>
            <a:r>
              <a:rPr lang="en" sz="1200">
                <a:solidFill>
                  <a:srgbClr val="000000"/>
                </a:solidFill>
              </a:rPr>
              <a:t>Barch, D. M., </a:t>
            </a:r>
            <a:r>
              <a:rPr i="1" lang="en" sz="1200">
                <a:solidFill>
                  <a:srgbClr val="000000"/>
                </a:solidFill>
              </a:rPr>
              <a:t>et al</a:t>
            </a:r>
            <a:r>
              <a:rPr lang="en" sz="1200">
                <a:solidFill>
                  <a:srgbClr val="000000"/>
                </a:solidFill>
              </a:rPr>
              <a:t>. (2013). Function in the human connectome: Task-fMRI and individual differences in behavior. </a:t>
            </a:r>
            <a:r>
              <a:rPr i="1" lang="en" sz="1200">
                <a:solidFill>
                  <a:srgbClr val="000000"/>
                </a:solidFill>
              </a:rPr>
              <a:t>NeuroImage</a:t>
            </a:r>
            <a:r>
              <a:rPr lang="en" sz="1200">
                <a:solidFill>
                  <a:srgbClr val="000000"/>
                </a:solidFill>
              </a:rPr>
              <a:t>, </a:t>
            </a:r>
            <a:r>
              <a:rPr i="1" lang="en" sz="1200">
                <a:solidFill>
                  <a:srgbClr val="000000"/>
                </a:solidFill>
              </a:rPr>
              <a:t>80</a:t>
            </a:r>
            <a:r>
              <a:rPr lang="en" sz="1200">
                <a:solidFill>
                  <a:srgbClr val="000000"/>
                </a:solidFill>
              </a:rPr>
              <a:t>, 169–189. https://doi.org/10.1016/j.neuroimage.2013.05.033 </a:t>
            </a:r>
            <a:endParaRPr sz="1200">
              <a:solidFill>
                <a:srgbClr val="000000"/>
              </a:solidFill>
            </a:endParaRPr>
          </a:p>
          <a:p>
            <a:pPr indent="-12700" lvl="0" marL="355600" rtl="0" algn="l">
              <a:spcBef>
                <a:spcPts val="1200"/>
              </a:spcBef>
              <a:spcAft>
                <a:spcPts val="0"/>
              </a:spcAft>
              <a:buNone/>
            </a:pPr>
            <a:r>
              <a:rPr lang="en" sz="1200">
                <a:solidFill>
                  <a:srgbClr val="000000"/>
                </a:solidFill>
              </a:rPr>
              <a:t>Saxe, R., &amp; Wexler, A. (2005). Making sense of another mind: The role of the right temporo-parietal junction. </a:t>
            </a:r>
            <a:r>
              <a:rPr i="1" lang="en" sz="1200">
                <a:solidFill>
                  <a:srgbClr val="000000"/>
                </a:solidFill>
              </a:rPr>
              <a:t>Neuropsychologia</a:t>
            </a:r>
            <a:r>
              <a:rPr lang="en" sz="1200">
                <a:solidFill>
                  <a:srgbClr val="000000"/>
                </a:solidFill>
              </a:rPr>
              <a:t>, </a:t>
            </a:r>
            <a:r>
              <a:rPr i="1" lang="en" sz="1200">
                <a:solidFill>
                  <a:srgbClr val="000000"/>
                </a:solidFill>
              </a:rPr>
              <a:t>43</a:t>
            </a:r>
            <a:r>
              <a:rPr lang="en" sz="1200">
                <a:solidFill>
                  <a:srgbClr val="000000"/>
                </a:solidFill>
              </a:rPr>
              <a:t>(10), 1391–1399. https://doi.org/10.1016/j.neuropsychologia.2005.02.013 </a:t>
            </a:r>
            <a:endParaRPr sz="1200">
              <a:solidFill>
                <a:srgbClr val="000000"/>
              </a:solidFill>
            </a:endParaRPr>
          </a:p>
          <a:p>
            <a:pPr indent="-12700" lvl="0" marL="355600" rtl="0" algn="l">
              <a:spcBef>
                <a:spcPts val="1200"/>
              </a:spcBef>
              <a:spcAft>
                <a:spcPts val="0"/>
              </a:spcAft>
              <a:buNone/>
            </a:pPr>
            <a:r>
              <a:rPr lang="en" sz="1200">
                <a:solidFill>
                  <a:srgbClr val="222222"/>
                </a:solidFill>
                <a:highlight>
                  <a:srgbClr val="FFFFFF"/>
                </a:highlight>
              </a:rPr>
              <a:t>Olszowy, W., Aston, J., Rua, C. </a:t>
            </a:r>
            <a:r>
              <a:rPr i="1" lang="en" sz="1200">
                <a:solidFill>
                  <a:srgbClr val="222222"/>
                </a:solidFill>
                <a:highlight>
                  <a:srgbClr val="FFFFFF"/>
                </a:highlight>
              </a:rPr>
              <a:t>et al.</a:t>
            </a:r>
            <a:r>
              <a:rPr lang="en" sz="1200">
                <a:solidFill>
                  <a:srgbClr val="222222"/>
                </a:solidFill>
                <a:highlight>
                  <a:srgbClr val="FFFFFF"/>
                </a:highlight>
              </a:rPr>
              <a:t> Accurate autocorrelation modeling substantially improves fMRI reliability. </a:t>
            </a:r>
            <a:r>
              <a:rPr i="1" lang="en" sz="1200">
                <a:solidFill>
                  <a:srgbClr val="222222"/>
                </a:solidFill>
                <a:highlight>
                  <a:srgbClr val="FFFFFF"/>
                </a:highlight>
              </a:rPr>
              <a:t>Nat Commun</a:t>
            </a:r>
            <a:r>
              <a:rPr lang="en" sz="1200">
                <a:solidFill>
                  <a:srgbClr val="222222"/>
                </a:solidFill>
                <a:highlight>
                  <a:srgbClr val="FFFFFF"/>
                </a:highlight>
              </a:rPr>
              <a:t> 10, 1220 (2019). https://doi.org/10.1038/s41467-019-09230-w</a:t>
            </a:r>
            <a:endParaRPr sz="1200">
              <a:solidFill>
                <a:srgbClr val="000000"/>
              </a:solidFill>
            </a:endParaRPr>
          </a:p>
          <a:p>
            <a:pPr indent="-12700" lvl="0" marL="355600" rtl="0" algn="l">
              <a:spcBef>
                <a:spcPts val="1200"/>
              </a:spcBef>
              <a:spcAft>
                <a:spcPts val="0"/>
              </a:spcAft>
              <a:buNone/>
            </a:pPr>
            <a:r>
              <a:t/>
            </a:r>
            <a:endParaRPr sz="1200">
              <a:solidFill>
                <a:srgbClr val="000000"/>
              </a:solidFill>
            </a:endParaRPr>
          </a:p>
          <a:p>
            <a:pPr indent="-12700" lvl="0" marL="355600" rtl="0" algn="l">
              <a:spcBef>
                <a:spcPts val="1200"/>
              </a:spcBef>
              <a:spcAft>
                <a:spcPts val="0"/>
              </a:spcAft>
              <a:buNone/>
            </a:pPr>
            <a:r>
              <a:t/>
            </a:r>
            <a:endParaRPr sz="1200">
              <a:solidFill>
                <a:srgbClr val="000000"/>
              </a:solidFill>
            </a:endParaRPr>
          </a:p>
          <a:p>
            <a:pPr indent="0" lvl="0" marL="0" rtl="0" algn="l">
              <a:spcBef>
                <a:spcPts val="1200"/>
              </a:spcBef>
              <a:spcAft>
                <a:spcPts val="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277" name="Google Shape;277;p40"/>
          <p:cNvSpPr txBox="1"/>
          <p:nvPr>
            <p:ph idx="1" type="body"/>
          </p:nvPr>
        </p:nvSpPr>
        <p:spPr>
          <a:xfrm>
            <a:off x="311700" y="18916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Thank you to our TAs (Ozgur &amp; Soan), </a:t>
            </a:r>
            <a:endParaRPr>
              <a:solidFill>
                <a:schemeClr val="dk1"/>
              </a:solidFill>
            </a:endParaRPr>
          </a:p>
          <a:p>
            <a:pPr indent="0" lvl="0" marL="0" rtl="0" algn="ctr">
              <a:spcBef>
                <a:spcPts val="0"/>
              </a:spcBef>
              <a:spcAft>
                <a:spcPts val="0"/>
              </a:spcAft>
              <a:buNone/>
            </a:pPr>
            <a:r>
              <a:rPr lang="en">
                <a:solidFill>
                  <a:schemeClr val="dk1"/>
                </a:solidFill>
              </a:rPr>
              <a:t>o</a:t>
            </a:r>
            <a:r>
              <a:rPr lang="en">
                <a:solidFill>
                  <a:schemeClr val="dk1"/>
                </a:solidFill>
              </a:rPr>
              <a:t>ur mentor (Di), </a:t>
            </a:r>
            <a:endParaRPr>
              <a:solidFill>
                <a:schemeClr val="dk1"/>
              </a:solidFill>
            </a:endParaRPr>
          </a:p>
          <a:p>
            <a:pPr indent="0" lvl="0" marL="0" rtl="0" algn="ctr">
              <a:spcBef>
                <a:spcPts val="0"/>
              </a:spcBef>
              <a:spcAft>
                <a:spcPts val="0"/>
              </a:spcAft>
              <a:buNone/>
            </a:pPr>
            <a:r>
              <a:rPr lang="en">
                <a:solidFill>
                  <a:schemeClr val="dk1"/>
                </a:solidFill>
              </a:rPr>
              <a:t>a</a:t>
            </a:r>
            <a:r>
              <a:rPr lang="en">
                <a:solidFill>
                  <a:schemeClr val="dk1"/>
                </a:solidFill>
              </a:rPr>
              <a:t>nd our POD members (Colleen, John, Ian, Philipp &amp; Tuga)</a:t>
            </a:r>
            <a:endParaRPr>
              <a:solidFill>
                <a:schemeClr val="dk1"/>
              </a:solidFill>
            </a:endParaRPr>
          </a:p>
          <a:p>
            <a:pPr indent="0" lvl="0" marL="0" rtl="0" algn="ctr">
              <a:spcBef>
                <a:spcPts val="0"/>
              </a:spcBef>
              <a:spcAft>
                <a:spcPts val="0"/>
              </a:spcAft>
              <a:buNone/>
            </a:pPr>
            <a:r>
              <a:rPr lang="en">
                <a:solidFill>
                  <a:schemeClr val="dk1"/>
                </a:solidFill>
              </a:rPr>
              <a:t>for their guidance!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255231" y="572450"/>
            <a:ext cx="3708367" cy="1999299"/>
          </a:xfrm>
          <a:prstGeom prst="rect">
            <a:avLst/>
          </a:prstGeom>
          <a:noFill/>
          <a:ln>
            <a:noFill/>
          </a:ln>
        </p:spPr>
      </p:pic>
      <p:pic>
        <p:nvPicPr>
          <p:cNvPr id="144" name="Google Shape;144;p26"/>
          <p:cNvPicPr preferRelativeResize="0"/>
          <p:nvPr/>
        </p:nvPicPr>
        <p:blipFill>
          <a:blip r:embed="rId4">
            <a:alphaModFix/>
          </a:blip>
          <a:stretch>
            <a:fillRect/>
          </a:stretch>
        </p:blipFill>
        <p:spPr>
          <a:xfrm>
            <a:off x="349225" y="2063500"/>
            <a:ext cx="2099844" cy="1725131"/>
          </a:xfrm>
          <a:prstGeom prst="rect">
            <a:avLst/>
          </a:prstGeom>
          <a:noFill/>
          <a:ln>
            <a:noFill/>
          </a:ln>
        </p:spPr>
      </p:pic>
      <p:pic>
        <p:nvPicPr>
          <p:cNvPr id="145" name="Google Shape;145;p26"/>
          <p:cNvPicPr preferRelativeResize="0"/>
          <p:nvPr/>
        </p:nvPicPr>
        <p:blipFill>
          <a:blip r:embed="rId4">
            <a:alphaModFix/>
          </a:blip>
          <a:stretch>
            <a:fillRect/>
          </a:stretch>
        </p:blipFill>
        <p:spPr>
          <a:xfrm>
            <a:off x="2213619" y="2063513"/>
            <a:ext cx="2099844" cy="1725131"/>
          </a:xfrm>
          <a:prstGeom prst="rect">
            <a:avLst/>
          </a:prstGeom>
          <a:noFill/>
          <a:ln>
            <a:noFill/>
          </a:ln>
        </p:spPr>
      </p:pic>
      <p:pic>
        <p:nvPicPr>
          <p:cNvPr id="146" name="Google Shape;146;p26"/>
          <p:cNvPicPr preferRelativeResize="0"/>
          <p:nvPr/>
        </p:nvPicPr>
        <p:blipFill>
          <a:blip r:embed="rId4">
            <a:alphaModFix/>
          </a:blip>
          <a:stretch>
            <a:fillRect/>
          </a:stretch>
        </p:blipFill>
        <p:spPr>
          <a:xfrm>
            <a:off x="6174907" y="2063500"/>
            <a:ext cx="2099844" cy="1725131"/>
          </a:xfrm>
          <a:prstGeom prst="rect">
            <a:avLst/>
          </a:prstGeom>
          <a:noFill/>
          <a:ln>
            <a:noFill/>
          </a:ln>
        </p:spPr>
      </p:pic>
      <p:pic>
        <p:nvPicPr>
          <p:cNvPr id="147" name="Google Shape;147;p26"/>
          <p:cNvPicPr preferRelativeResize="0"/>
          <p:nvPr/>
        </p:nvPicPr>
        <p:blipFill>
          <a:blip r:embed="rId4">
            <a:alphaModFix/>
          </a:blip>
          <a:stretch>
            <a:fillRect/>
          </a:stretch>
        </p:blipFill>
        <p:spPr>
          <a:xfrm>
            <a:off x="4313475" y="2063500"/>
            <a:ext cx="2099844" cy="1725131"/>
          </a:xfrm>
          <a:prstGeom prst="rect">
            <a:avLst/>
          </a:prstGeom>
          <a:noFill/>
          <a:ln>
            <a:noFill/>
          </a:ln>
        </p:spPr>
      </p:pic>
      <p:cxnSp>
        <p:nvCxnSpPr>
          <p:cNvPr id="148" name="Google Shape;148;p26"/>
          <p:cNvCxnSpPr/>
          <p:nvPr/>
        </p:nvCxnSpPr>
        <p:spPr>
          <a:xfrm>
            <a:off x="2064956" y="2978463"/>
            <a:ext cx="517200" cy="0"/>
          </a:xfrm>
          <a:prstGeom prst="straightConnector1">
            <a:avLst/>
          </a:prstGeom>
          <a:noFill/>
          <a:ln cap="flat" cmpd="sng" w="9525">
            <a:solidFill>
              <a:schemeClr val="dk1"/>
            </a:solidFill>
            <a:prstDash val="solid"/>
            <a:round/>
            <a:headEnd len="med" w="med" type="none"/>
            <a:tailEnd len="med" w="med" type="triangle"/>
          </a:ln>
        </p:spPr>
      </p:cxnSp>
      <p:cxnSp>
        <p:nvCxnSpPr>
          <p:cNvPr id="149" name="Google Shape;149;p26"/>
          <p:cNvCxnSpPr/>
          <p:nvPr/>
        </p:nvCxnSpPr>
        <p:spPr>
          <a:xfrm>
            <a:off x="4119925" y="2978463"/>
            <a:ext cx="517200" cy="0"/>
          </a:xfrm>
          <a:prstGeom prst="straightConnector1">
            <a:avLst/>
          </a:prstGeom>
          <a:noFill/>
          <a:ln cap="flat" cmpd="sng" w="9525">
            <a:solidFill>
              <a:schemeClr val="dk1"/>
            </a:solidFill>
            <a:prstDash val="solid"/>
            <a:round/>
            <a:headEnd len="med" w="med" type="none"/>
            <a:tailEnd len="med" w="med" type="triangle"/>
          </a:ln>
        </p:spPr>
      </p:cxnSp>
      <p:sp>
        <p:nvSpPr>
          <p:cNvPr id="150" name="Google Shape;150;p26"/>
          <p:cNvSpPr txBox="1"/>
          <p:nvPr/>
        </p:nvSpPr>
        <p:spPr>
          <a:xfrm>
            <a:off x="6115700" y="2692125"/>
            <a:ext cx="375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t>…</a:t>
            </a:r>
            <a:endParaRPr sz="1900"/>
          </a:p>
        </p:txBody>
      </p:sp>
      <p:sp>
        <p:nvSpPr>
          <p:cNvPr id="151" name="Google Shape;151;p26"/>
          <p:cNvSpPr txBox="1"/>
          <p:nvPr/>
        </p:nvSpPr>
        <p:spPr>
          <a:xfrm>
            <a:off x="1188719" y="3416638"/>
            <a:ext cx="7635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baseline="-25000" lang="en"/>
              <a:t>1</a:t>
            </a:r>
            <a:endParaRPr baseline="-25000"/>
          </a:p>
        </p:txBody>
      </p:sp>
      <p:sp>
        <p:nvSpPr>
          <p:cNvPr id="152" name="Google Shape;152;p26"/>
          <p:cNvSpPr txBox="1"/>
          <p:nvPr/>
        </p:nvSpPr>
        <p:spPr>
          <a:xfrm>
            <a:off x="3116545" y="3416638"/>
            <a:ext cx="7635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baseline="-25000" lang="en"/>
              <a:t>2</a:t>
            </a:r>
            <a:endParaRPr baseline="-25000"/>
          </a:p>
        </p:txBody>
      </p:sp>
      <p:sp>
        <p:nvSpPr>
          <p:cNvPr id="153" name="Google Shape;153;p26"/>
          <p:cNvSpPr txBox="1"/>
          <p:nvPr/>
        </p:nvSpPr>
        <p:spPr>
          <a:xfrm>
            <a:off x="5178447" y="3416638"/>
            <a:ext cx="7635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baseline="-25000" lang="en"/>
              <a:t>3</a:t>
            </a:r>
            <a:endParaRPr baseline="-25000"/>
          </a:p>
        </p:txBody>
      </p:sp>
      <p:sp>
        <p:nvSpPr>
          <p:cNvPr id="154" name="Google Shape;154;p26"/>
          <p:cNvSpPr txBox="1"/>
          <p:nvPr/>
        </p:nvSpPr>
        <p:spPr>
          <a:xfrm>
            <a:off x="6999724" y="3416638"/>
            <a:ext cx="7635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baseline="-25000"/>
          </a:p>
        </p:txBody>
      </p:sp>
      <p:sp>
        <p:nvSpPr>
          <p:cNvPr id="155" name="Google Shape;155;p26"/>
          <p:cNvSpPr/>
          <p:nvPr/>
        </p:nvSpPr>
        <p:spPr>
          <a:xfrm>
            <a:off x="959388" y="3614588"/>
            <a:ext cx="6838250" cy="716775"/>
          </a:xfrm>
          <a:custGeom>
            <a:rect b="b" l="l" r="r" t="t"/>
            <a:pathLst>
              <a:path extrusionOk="0" h="28671" w="273530">
                <a:moveTo>
                  <a:pt x="85" y="17296"/>
                </a:moveTo>
                <a:cubicBezTo>
                  <a:pt x="85" y="14084"/>
                  <a:pt x="-257" y="10787"/>
                  <a:pt x="522" y="7671"/>
                </a:cubicBezTo>
                <a:cubicBezTo>
                  <a:pt x="780" y="6641"/>
                  <a:pt x="390" y="4272"/>
                  <a:pt x="1397" y="4608"/>
                </a:cubicBezTo>
                <a:cubicBezTo>
                  <a:pt x="3649" y="5360"/>
                  <a:pt x="1648" y="9485"/>
                  <a:pt x="2710" y="11608"/>
                </a:cubicBezTo>
                <a:cubicBezTo>
                  <a:pt x="3439" y="13067"/>
                  <a:pt x="3266" y="15984"/>
                  <a:pt x="4897" y="15984"/>
                </a:cubicBezTo>
                <a:cubicBezTo>
                  <a:pt x="7090" y="15984"/>
                  <a:pt x="5335" y="11614"/>
                  <a:pt x="5335" y="9421"/>
                </a:cubicBezTo>
                <a:cubicBezTo>
                  <a:pt x="5335" y="8678"/>
                  <a:pt x="5650" y="10875"/>
                  <a:pt x="5772" y="11608"/>
                </a:cubicBezTo>
                <a:cubicBezTo>
                  <a:pt x="6087" y="13500"/>
                  <a:pt x="5789" y="15580"/>
                  <a:pt x="6647" y="17296"/>
                </a:cubicBezTo>
                <a:cubicBezTo>
                  <a:pt x="7230" y="18463"/>
                  <a:pt x="7093" y="20796"/>
                  <a:pt x="8397" y="20796"/>
                </a:cubicBezTo>
                <a:cubicBezTo>
                  <a:pt x="9833" y="20796"/>
                  <a:pt x="9131" y="15843"/>
                  <a:pt x="10147" y="16859"/>
                </a:cubicBezTo>
                <a:cubicBezTo>
                  <a:pt x="12048" y="18760"/>
                  <a:pt x="9208" y="24734"/>
                  <a:pt x="11897" y="24734"/>
                </a:cubicBezTo>
                <a:cubicBezTo>
                  <a:pt x="12784" y="24734"/>
                  <a:pt x="12210" y="22987"/>
                  <a:pt x="12335" y="22109"/>
                </a:cubicBezTo>
                <a:cubicBezTo>
                  <a:pt x="12473" y="21141"/>
                  <a:pt x="12772" y="19046"/>
                  <a:pt x="13647" y="19484"/>
                </a:cubicBezTo>
                <a:cubicBezTo>
                  <a:pt x="15223" y="20273"/>
                  <a:pt x="14369" y="25273"/>
                  <a:pt x="15835" y="24296"/>
                </a:cubicBezTo>
                <a:cubicBezTo>
                  <a:pt x="17431" y="23232"/>
                  <a:pt x="16438" y="20508"/>
                  <a:pt x="16710" y="18609"/>
                </a:cubicBezTo>
                <a:cubicBezTo>
                  <a:pt x="17266" y="14722"/>
                  <a:pt x="18395" y="10910"/>
                  <a:pt x="19773" y="7233"/>
                </a:cubicBezTo>
                <a:cubicBezTo>
                  <a:pt x="20029" y="6550"/>
                  <a:pt x="20569" y="4967"/>
                  <a:pt x="21085" y="5483"/>
                </a:cubicBezTo>
                <a:cubicBezTo>
                  <a:pt x="24262" y="8660"/>
                  <a:pt x="22138" y="14591"/>
                  <a:pt x="24148" y="18609"/>
                </a:cubicBezTo>
                <a:cubicBezTo>
                  <a:pt x="24749" y="19811"/>
                  <a:pt x="26947" y="19916"/>
                  <a:pt x="27210" y="21234"/>
                </a:cubicBezTo>
                <a:cubicBezTo>
                  <a:pt x="27454" y="22456"/>
                  <a:pt x="27277" y="24734"/>
                  <a:pt x="28523" y="24734"/>
                </a:cubicBezTo>
                <a:cubicBezTo>
                  <a:pt x="29899" y="24734"/>
                  <a:pt x="29405" y="21668"/>
                  <a:pt x="30710" y="21234"/>
                </a:cubicBezTo>
                <a:cubicBezTo>
                  <a:pt x="31281" y="21044"/>
                  <a:pt x="31148" y="22383"/>
                  <a:pt x="31148" y="22984"/>
                </a:cubicBezTo>
                <a:cubicBezTo>
                  <a:pt x="31148" y="24647"/>
                  <a:pt x="33423" y="26046"/>
                  <a:pt x="35086" y="26046"/>
                </a:cubicBezTo>
                <a:cubicBezTo>
                  <a:pt x="37209" y="26046"/>
                  <a:pt x="36375" y="21994"/>
                  <a:pt x="36836" y="19921"/>
                </a:cubicBezTo>
                <a:cubicBezTo>
                  <a:pt x="37829" y="15453"/>
                  <a:pt x="39493" y="6662"/>
                  <a:pt x="43836" y="8108"/>
                </a:cubicBezTo>
                <a:cubicBezTo>
                  <a:pt x="47180" y="9222"/>
                  <a:pt x="44868" y="18850"/>
                  <a:pt x="48211" y="17734"/>
                </a:cubicBezTo>
                <a:cubicBezTo>
                  <a:pt x="51554" y="16618"/>
                  <a:pt x="50094" y="5616"/>
                  <a:pt x="52586" y="8108"/>
                </a:cubicBezTo>
                <a:cubicBezTo>
                  <a:pt x="54044" y="9566"/>
                  <a:pt x="53461" y="12171"/>
                  <a:pt x="53461" y="14233"/>
                </a:cubicBezTo>
                <a:cubicBezTo>
                  <a:pt x="53461" y="15436"/>
                  <a:pt x="53799" y="18810"/>
                  <a:pt x="54336" y="17734"/>
                </a:cubicBezTo>
                <a:cubicBezTo>
                  <a:pt x="55525" y="15353"/>
                  <a:pt x="53268" y="11048"/>
                  <a:pt x="55649" y="9858"/>
                </a:cubicBezTo>
                <a:cubicBezTo>
                  <a:pt x="57674" y="8846"/>
                  <a:pt x="60610" y="13209"/>
                  <a:pt x="62211" y="11608"/>
                </a:cubicBezTo>
                <a:cubicBezTo>
                  <a:pt x="63815" y="10004"/>
                  <a:pt x="65420" y="5192"/>
                  <a:pt x="67024" y="6796"/>
                </a:cubicBezTo>
                <a:cubicBezTo>
                  <a:pt x="67952" y="7724"/>
                  <a:pt x="67024" y="9421"/>
                  <a:pt x="67024" y="10733"/>
                </a:cubicBezTo>
                <a:cubicBezTo>
                  <a:pt x="67024" y="12629"/>
                  <a:pt x="67515" y="16832"/>
                  <a:pt x="69211" y="15984"/>
                </a:cubicBezTo>
                <a:cubicBezTo>
                  <a:pt x="70698" y="15240"/>
                  <a:pt x="71973" y="11746"/>
                  <a:pt x="73149" y="12921"/>
                </a:cubicBezTo>
                <a:cubicBezTo>
                  <a:pt x="75440" y="15210"/>
                  <a:pt x="73438" y="19474"/>
                  <a:pt x="74462" y="22546"/>
                </a:cubicBezTo>
                <a:cubicBezTo>
                  <a:pt x="75002" y="24165"/>
                  <a:pt x="74593" y="27899"/>
                  <a:pt x="76212" y="27359"/>
                </a:cubicBezTo>
                <a:cubicBezTo>
                  <a:pt x="79903" y="26128"/>
                  <a:pt x="77392" y="19597"/>
                  <a:pt x="78837" y="15984"/>
                </a:cubicBezTo>
                <a:cubicBezTo>
                  <a:pt x="79153" y="15195"/>
                  <a:pt x="80423" y="14070"/>
                  <a:pt x="81024" y="14671"/>
                </a:cubicBezTo>
                <a:cubicBezTo>
                  <a:pt x="83314" y="16961"/>
                  <a:pt x="79441" y="25745"/>
                  <a:pt x="82337" y="24296"/>
                </a:cubicBezTo>
                <a:cubicBezTo>
                  <a:pt x="85880" y="22523"/>
                  <a:pt x="82873" y="16368"/>
                  <a:pt x="83649" y="12483"/>
                </a:cubicBezTo>
                <a:cubicBezTo>
                  <a:pt x="83904" y="11204"/>
                  <a:pt x="84476" y="8061"/>
                  <a:pt x="85399" y="8983"/>
                </a:cubicBezTo>
                <a:cubicBezTo>
                  <a:pt x="88107" y="11689"/>
                  <a:pt x="92623" y="13410"/>
                  <a:pt x="96337" y="12483"/>
                </a:cubicBezTo>
                <a:cubicBezTo>
                  <a:pt x="97993" y="12069"/>
                  <a:pt x="100815" y="9059"/>
                  <a:pt x="101150" y="10733"/>
                </a:cubicBezTo>
                <a:cubicBezTo>
                  <a:pt x="102037" y="15166"/>
                  <a:pt x="101150" y="19775"/>
                  <a:pt x="101150" y="24296"/>
                </a:cubicBezTo>
                <a:cubicBezTo>
                  <a:pt x="101150" y="25762"/>
                  <a:pt x="100121" y="28671"/>
                  <a:pt x="101587" y="28671"/>
                </a:cubicBezTo>
                <a:cubicBezTo>
                  <a:pt x="104228" y="28671"/>
                  <a:pt x="100099" y="21976"/>
                  <a:pt x="102462" y="20796"/>
                </a:cubicBezTo>
                <a:cubicBezTo>
                  <a:pt x="104055" y="20001"/>
                  <a:pt x="105110" y="24291"/>
                  <a:pt x="106837" y="23859"/>
                </a:cubicBezTo>
                <a:cubicBezTo>
                  <a:pt x="108438" y="23459"/>
                  <a:pt x="108720" y="20682"/>
                  <a:pt x="110338" y="20359"/>
                </a:cubicBezTo>
                <a:cubicBezTo>
                  <a:pt x="112488" y="19929"/>
                  <a:pt x="114865" y="20735"/>
                  <a:pt x="116900" y="19921"/>
                </a:cubicBezTo>
                <a:cubicBezTo>
                  <a:pt x="117858" y="19538"/>
                  <a:pt x="118516" y="22967"/>
                  <a:pt x="119088" y="22109"/>
                </a:cubicBezTo>
                <a:cubicBezTo>
                  <a:pt x="121856" y="17959"/>
                  <a:pt x="119498" y="11198"/>
                  <a:pt x="123025" y="7671"/>
                </a:cubicBezTo>
                <a:cubicBezTo>
                  <a:pt x="123608" y="7088"/>
                  <a:pt x="124575" y="8621"/>
                  <a:pt x="124775" y="9421"/>
                </a:cubicBezTo>
                <a:cubicBezTo>
                  <a:pt x="125129" y="10836"/>
                  <a:pt x="126150" y="12171"/>
                  <a:pt x="127401" y="12921"/>
                </a:cubicBezTo>
                <a:cubicBezTo>
                  <a:pt x="130075" y="14524"/>
                  <a:pt x="133591" y="13815"/>
                  <a:pt x="136588" y="14671"/>
                </a:cubicBezTo>
                <a:cubicBezTo>
                  <a:pt x="137656" y="14976"/>
                  <a:pt x="139651" y="12247"/>
                  <a:pt x="139651" y="13358"/>
                </a:cubicBezTo>
                <a:cubicBezTo>
                  <a:pt x="139651" y="16864"/>
                  <a:pt x="139387" y="22311"/>
                  <a:pt x="142713" y="23421"/>
                </a:cubicBezTo>
                <a:cubicBezTo>
                  <a:pt x="144096" y="23883"/>
                  <a:pt x="144172" y="20796"/>
                  <a:pt x="145339" y="19921"/>
                </a:cubicBezTo>
                <a:cubicBezTo>
                  <a:pt x="148513" y="17541"/>
                  <a:pt x="153019" y="16379"/>
                  <a:pt x="154964" y="12921"/>
                </a:cubicBezTo>
                <a:cubicBezTo>
                  <a:pt x="157135" y="9061"/>
                  <a:pt x="155770" y="3364"/>
                  <a:pt x="158901" y="233"/>
                </a:cubicBezTo>
                <a:cubicBezTo>
                  <a:pt x="159835" y="-701"/>
                  <a:pt x="159238" y="2854"/>
                  <a:pt x="159339" y="4171"/>
                </a:cubicBezTo>
                <a:cubicBezTo>
                  <a:pt x="159598" y="7543"/>
                  <a:pt x="158775" y="11418"/>
                  <a:pt x="160651" y="14233"/>
                </a:cubicBezTo>
                <a:cubicBezTo>
                  <a:pt x="163986" y="19237"/>
                  <a:pt x="171444" y="5773"/>
                  <a:pt x="177277" y="7233"/>
                </a:cubicBezTo>
                <a:cubicBezTo>
                  <a:pt x="179748" y="7851"/>
                  <a:pt x="178538" y="12432"/>
                  <a:pt x="180339" y="14233"/>
                </a:cubicBezTo>
                <a:cubicBezTo>
                  <a:pt x="181220" y="15114"/>
                  <a:pt x="182803" y="12230"/>
                  <a:pt x="183840" y="12921"/>
                </a:cubicBezTo>
                <a:cubicBezTo>
                  <a:pt x="185316" y="13905"/>
                  <a:pt x="184368" y="16431"/>
                  <a:pt x="184715" y="18171"/>
                </a:cubicBezTo>
                <a:cubicBezTo>
                  <a:pt x="185009" y="19643"/>
                  <a:pt x="185445" y="22473"/>
                  <a:pt x="186902" y="22109"/>
                </a:cubicBezTo>
                <a:cubicBezTo>
                  <a:pt x="188675" y="21666"/>
                  <a:pt x="187892" y="16479"/>
                  <a:pt x="189527" y="17296"/>
                </a:cubicBezTo>
                <a:cubicBezTo>
                  <a:pt x="191177" y="18120"/>
                  <a:pt x="189432" y="22546"/>
                  <a:pt x="191277" y="22546"/>
                </a:cubicBezTo>
                <a:cubicBezTo>
                  <a:pt x="193033" y="22546"/>
                  <a:pt x="193756" y="20038"/>
                  <a:pt x="194777" y="18609"/>
                </a:cubicBezTo>
                <a:cubicBezTo>
                  <a:pt x="195559" y="17515"/>
                  <a:pt x="196283" y="14800"/>
                  <a:pt x="197402" y="15546"/>
                </a:cubicBezTo>
                <a:cubicBezTo>
                  <a:pt x="199982" y="17266"/>
                  <a:pt x="202211" y="23864"/>
                  <a:pt x="204403" y="21671"/>
                </a:cubicBezTo>
                <a:cubicBezTo>
                  <a:pt x="206708" y="19364"/>
                  <a:pt x="208778" y="16182"/>
                  <a:pt x="208778" y="12921"/>
                </a:cubicBezTo>
                <a:cubicBezTo>
                  <a:pt x="208778" y="11434"/>
                  <a:pt x="208322" y="7882"/>
                  <a:pt x="209653" y="8546"/>
                </a:cubicBezTo>
                <a:cubicBezTo>
                  <a:pt x="211761" y="9599"/>
                  <a:pt x="214549" y="9506"/>
                  <a:pt x="216215" y="11171"/>
                </a:cubicBezTo>
                <a:cubicBezTo>
                  <a:pt x="217391" y="12346"/>
                  <a:pt x="217790" y="15851"/>
                  <a:pt x="219278" y="15108"/>
                </a:cubicBezTo>
                <a:cubicBezTo>
                  <a:pt x="222253" y="13622"/>
                  <a:pt x="220668" y="8571"/>
                  <a:pt x="221903" y="5483"/>
                </a:cubicBezTo>
                <a:cubicBezTo>
                  <a:pt x="222266" y="4575"/>
                  <a:pt x="222524" y="2166"/>
                  <a:pt x="223216" y="2858"/>
                </a:cubicBezTo>
                <a:cubicBezTo>
                  <a:pt x="227368" y="7010"/>
                  <a:pt x="222021" y="18063"/>
                  <a:pt x="227591" y="19921"/>
                </a:cubicBezTo>
                <a:cubicBezTo>
                  <a:pt x="230007" y="20727"/>
                  <a:pt x="232750" y="17033"/>
                  <a:pt x="235028" y="18171"/>
                </a:cubicBezTo>
                <a:cubicBezTo>
                  <a:pt x="237427" y="19370"/>
                  <a:pt x="239865" y="21885"/>
                  <a:pt x="242466" y="21234"/>
                </a:cubicBezTo>
                <a:cubicBezTo>
                  <a:pt x="245420" y="20495"/>
                  <a:pt x="244352" y="15437"/>
                  <a:pt x="245091" y="12483"/>
                </a:cubicBezTo>
                <a:cubicBezTo>
                  <a:pt x="245383" y="11316"/>
                  <a:pt x="247590" y="14025"/>
                  <a:pt x="248591" y="13358"/>
                </a:cubicBezTo>
                <a:cubicBezTo>
                  <a:pt x="250084" y="12363"/>
                  <a:pt x="246008" y="15597"/>
                  <a:pt x="250779" y="10296"/>
                </a:cubicBezTo>
                <a:cubicBezTo>
                  <a:pt x="252927" y="7909"/>
                  <a:pt x="255171" y="3154"/>
                  <a:pt x="258217" y="4171"/>
                </a:cubicBezTo>
                <a:cubicBezTo>
                  <a:pt x="263252" y="5852"/>
                  <a:pt x="260152" y="15291"/>
                  <a:pt x="263904" y="19046"/>
                </a:cubicBezTo>
                <a:cubicBezTo>
                  <a:pt x="265216" y="20359"/>
                  <a:pt x="266298" y="14078"/>
                  <a:pt x="267842" y="15108"/>
                </a:cubicBezTo>
                <a:cubicBezTo>
                  <a:pt x="269760" y="16387"/>
                  <a:pt x="268111" y="20392"/>
                  <a:pt x="270029" y="21671"/>
                </a:cubicBezTo>
                <a:cubicBezTo>
                  <a:pt x="271066" y="22362"/>
                  <a:pt x="272348" y="20753"/>
                  <a:pt x="273530" y="20359"/>
                </a:cubicBezTo>
              </a:path>
            </a:pathLst>
          </a:custGeom>
          <a:noFill/>
          <a:ln cap="flat" cmpd="sng" w="28575">
            <a:solidFill>
              <a:srgbClr val="FF9933"/>
            </a:solidFill>
            <a:prstDash val="solid"/>
            <a:round/>
            <a:headEnd len="med" w="med" type="none"/>
            <a:tailEnd len="med" w="med" type="none"/>
          </a:ln>
        </p:spPr>
      </p:sp>
      <p:sp>
        <p:nvSpPr>
          <p:cNvPr id="156" name="Google Shape;156;p26"/>
          <p:cNvSpPr/>
          <p:nvPr/>
        </p:nvSpPr>
        <p:spPr>
          <a:xfrm>
            <a:off x="1033975" y="3718800"/>
            <a:ext cx="6649985" cy="810775"/>
          </a:xfrm>
          <a:custGeom>
            <a:rect b="b" l="l" r="r" t="t"/>
            <a:pathLst>
              <a:path extrusionOk="0" h="32431" w="270820">
                <a:moveTo>
                  <a:pt x="0" y="21667"/>
                </a:moveTo>
                <a:cubicBezTo>
                  <a:pt x="2601" y="17333"/>
                  <a:pt x="6732" y="13969"/>
                  <a:pt x="10938" y="11166"/>
                </a:cubicBezTo>
                <a:cubicBezTo>
                  <a:pt x="12458" y="10153"/>
                  <a:pt x="14230" y="7528"/>
                  <a:pt x="15750" y="8541"/>
                </a:cubicBezTo>
                <a:cubicBezTo>
                  <a:pt x="18673" y="10489"/>
                  <a:pt x="15055" y="15900"/>
                  <a:pt x="16626" y="19042"/>
                </a:cubicBezTo>
                <a:cubicBezTo>
                  <a:pt x="17038" y="19867"/>
                  <a:pt x="18908" y="19023"/>
                  <a:pt x="19251" y="18167"/>
                </a:cubicBezTo>
                <a:cubicBezTo>
                  <a:pt x="20246" y="15681"/>
                  <a:pt x="20648" y="10321"/>
                  <a:pt x="23188" y="11166"/>
                </a:cubicBezTo>
                <a:cubicBezTo>
                  <a:pt x="25419" y="11909"/>
                  <a:pt x="23492" y="15886"/>
                  <a:pt x="24063" y="18167"/>
                </a:cubicBezTo>
                <a:cubicBezTo>
                  <a:pt x="24539" y="20070"/>
                  <a:pt x="26097" y="23017"/>
                  <a:pt x="28001" y="22542"/>
                </a:cubicBezTo>
                <a:cubicBezTo>
                  <a:pt x="33775" y="21100"/>
                  <a:pt x="30188" y="10581"/>
                  <a:pt x="33251" y="5479"/>
                </a:cubicBezTo>
                <a:cubicBezTo>
                  <a:pt x="33959" y="4299"/>
                  <a:pt x="35650" y="2465"/>
                  <a:pt x="36751" y="3291"/>
                </a:cubicBezTo>
                <a:cubicBezTo>
                  <a:pt x="38449" y="4565"/>
                  <a:pt x="37985" y="7356"/>
                  <a:pt x="38501" y="9416"/>
                </a:cubicBezTo>
                <a:cubicBezTo>
                  <a:pt x="39483" y="13339"/>
                  <a:pt x="41942" y="16737"/>
                  <a:pt x="43751" y="20354"/>
                </a:cubicBezTo>
                <a:cubicBezTo>
                  <a:pt x="44512" y="21875"/>
                  <a:pt x="44763" y="25267"/>
                  <a:pt x="46376" y="24729"/>
                </a:cubicBezTo>
                <a:cubicBezTo>
                  <a:pt x="50538" y="23341"/>
                  <a:pt x="48087" y="15581"/>
                  <a:pt x="51189" y="12479"/>
                </a:cubicBezTo>
                <a:cubicBezTo>
                  <a:pt x="51849" y="11819"/>
                  <a:pt x="52716" y="10069"/>
                  <a:pt x="53377" y="10729"/>
                </a:cubicBezTo>
                <a:cubicBezTo>
                  <a:pt x="56959" y="14307"/>
                  <a:pt x="51377" y="25604"/>
                  <a:pt x="56439" y="25604"/>
                </a:cubicBezTo>
                <a:cubicBezTo>
                  <a:pt x="66030" y="25604"/>
                  <a:pt x="62021" y="5548"/>
                  <a:pt x="70002" y="229"/>
                </a:cubicBezTo>
                <a:cubicBezTo>
                  <a:pt x="70345" y="0"/>
                  <a:pt x="70777" y="704"/>
                  <a:pt x="70877" y="1104"/>
                </a:cubicBezTo>
                <a:cubicBezTo>
                  <a:pt x="72299" y="6786"/>
                  <a:pt x="73551" y="12707"/>
                  <a:pt x="76565" y="17729"/>
                </a:cubicBezTo>
                <a:cubicBezTo>
                  <a:pt x="78372" y="20741"/>
                  <a:pt x="80158" y="24753"/>
                  <a:pt x="83565" y="25604"/>
                </a:cubicBezTo>
                <a:cubicBezTo>
                  <a:pt x="85566" y="26104"/>
                  <a:pt x="86483" y="19769"/>
                  <a:pt x="87940" y="21229"/>
                </a:cubicBezTo>
                <a:cubicBezTo>
                  <a:pt x="90431" y="23726"/>
                  <a:pt x="90035" y="28840"/>
                  <a:pt x="93190" y="30417"/>
                </a:cubicBezTo>
                <a:cubicBezTo>
                  <a:pt x="94209" y="30926"/>
                  <a:pt x="95392" y="29287"/>
                  <a:pt x="95815" y="28229"/>
                </a:cubicBezTo>
                <a:cubicBezTo>
                  <a:pt x="98411" y="21740"/>
                  <a:pt x="99186" y="13921"/>
                  <a:pt x="104128" y="8979"/>
                </a:cubicBezTo>
                <a:cubicBezTo>
                  <a:pt x="104913" y="8194"/>
                  <a:pt x="105440" y="10931"/>
                  <a:pt x="105440" y="12041"/>
                </a:cubicBezTo>
                <a:cubicBezTo>
                  <a:pt x="105440" y="15687"/>
                  <a:pt x="108742" y="19161"/>
                  <a:pt x="112003" y="20792"/>
                </a:cubicBezTo>
                <a:cubicBezTo>
                  <a:pt x="112944" y="21262"/>
                  <a:pt x="113753" y="19219"/>
                  <a:pt x="113753" y="18167"/>
                </a:cubicBezTo>
                <a:cubicBezTo>
                  <a:pt x="113753" y="13455"/>
                  <a:pt x="114789" y="7150"/>
                  <a:pt x="119003" y="5041"/>
                </a:cubicBezTo>
                <a:cubicBezTo>
                  <a:pt x="120530" y="4277"/>
                  <a:pt x="119806" y="8434"/>
                  <a:pt x="120753" y="9854"/>
                </a:cubicBezTo>
                <a:cubicBezTo>
                  <a:pt x="124527" y="15514"/>
                  <a:pt x="124544" y="28474"/>
                  <a:pt x="131254" y="27354"/>
                </a:cubicBezTo>
                <a:cubicBezTo>
                  <a:pt x="134609" y="26794"/>
                  <a:pt x="138118" y="24934"/>
                  <a:pt x="140004" y="22104"/>
                </a:cubicBezTo>
                <a:cubicBezTo>
                  <a:pt x="142211" y="18792"/>
                  <a:pt x="139706" y="13705"/>
                  <a:pt x="141754" y="10291"/>
                </a:cubicBezTo>
                <a:cubicBezTo>
                  <a:pt x="142763" y="8609"/>
                  <a:pt x="144496" y="5266"/>
                  <a:pt x="146129" y="6354"/>
                </a:cubicBezTo>
                <a:cubicBezTo>
                  <a:pt x="151869" y="10179"/>
                  <a:pt x="144773" y="23394"/>
                  <a:pt x="150942" y="26479"/>
                </a:cubicBezTo>
                <a:cubicBezTo>
                  <a:pt x="157246" y="29631"/>
                  <a:pt x="155783" y="13094"/>
                  <a:pt x="159692" y="7229"/>
                </a:cubicBezTo>
                <a:cubicBezTo>
                  <a:pt x="160455" y="6084"/>
                  <a:pt x="162859" y="6376"/>
                  <a:pt x="163192" y="5041"/>
                </a:cubicBezTo>
                <a:cubicBezTo>
                  <a:pt x="163338" y="4458"/>
                  <a:pt x="163205" y="2866"/>
                  <a:pt x="163630" y="3291"/>
                </a:cubicBezTo>
                <a:cubicBezTo>
                  <a:pt x="165664" y="5325"/>
                  <a:pt x="165276" y="11638"/>
                  <a:pt x="168005" y="10729"/>
                </a:cubicBezTo>
                <a:cubicBezTo>
                  <a:pt x="170357" y="9946"/>
                  <a:pt x="169288" y="3056"/>
                  <a:pt x="171505" y="4166"/>
                </a:cubicBezTo>
                <a:cubicBezTo>
                  <a:pt x="173546" y="5188"/>
                  <a:pt x="172741" y="8921"/>
                  <a:pt x="174567" y="10291"/>
                </a:cubicBezTo>
                <a:cubicBezTo>
                  <a:pt x="175674" y="11121"/>
                  <a:pt x="177268" y="8360"/>
                  <a:pt x="178505" y="8979"/>
                </a:cubicBezTo>
                <a:cubicBezTo>
                  <a:pt x="179816" y="9635"/>
                  <a:pt x="178735" y="11903"/>
                  <a:pt x="178942" y="13354"/>
                </a:cubicBezTo>
                <a:cubicBezTo>
                  <a:pt x="179641" y="18239"/>
                  <a:pt x="181359" y="23040"/>
                  <a:pt x="183755" y="27354"/>
                </a:cubicBezTo>
                <a:cubicBezTo>
                  <a:pt x="184678" y="29016"/>
                  <a:pt x="185236" y="33222"/>
                  <a:pt x="186818" y="32167"/>
                </a:cubicBezTo>
                <a:cubicBezTo>
                  <a:pt x="193928" y="27425"/>
                  <a:pt x="190111" y="12801"/>
                  <a:pt x="197755" y="8979"/>
                </a:cubicBezTo>
                <a:cubicBezTo>
                  <a:pt x="200063" y="7825"/>
                  <a:pt x="200698" y="13512"/>
                  <a:pt x="203006" y="14666"/>
                </a:cubicBezTo>
                <a:cubicBezTo>
                  <a:pt x="206407" y="16367"/>
                  <a:pt x="208942" y="7618"/>
                  <a:pt x="212631" y="8541"/>
                </a:cubicBezTo>
                <a:cubicBezTo>
                  <a:pt x="215134" y="9167"/>
                  <a:pt x="216494" y="15615"/>
                  <a:pt x="218319" y="13791"/>
                </a:cubicBezTo>
                <a:cubicBezTo>
                  <a:pt x="218409" y="13701"/>
                  <a:pt x="218996" y="9854"/>
                  <a:pt x="219631" y="9854"/>
                </a:cubicBezTo>
                <a:cubicBezTo>
                  <a:pt x="223883" y="9854"/>
                  <a:pt x="220906" y="19309"/>
                  <a:pt x="224444" y="21667"/>
                </a:cubicBezTo>
                <a:cubicBezTo>
                  <a:pt x="225152" y="22139"/>
                  <a:pt x="226030" y="20955"/>
                  <a:pt x="226631" y="20354"/>
                </a:cubicBezTo>
                <a:cubicBezTo>
                  <a:pt x="229353" y="17632"/>
                  <a:pt x="227594" y="9854"/>
                  <a:pt x="231444" y="9854"/>
                </a:cubicBezTo>
                <a:cubicBezTo>
                  <a:pt x="234260" y="9854"/>
                  <a:pt x="232514" y="15737"/>
                  <a:pt x="234506" y="17729"/>
                </a:cubicBezTo>
                <a:cubicBezTo>
                  <a:pt x="238682" y="21905"/>
                  <a:pt x="246520" y="15293"/>
                  <a:pt x="251132" y="11604"/>
                </a:cubicBezTo>
                <a:cubicBezTo>
                  <a:pt x="252541" y="10477"/>
                  <a:pt x="250943" y="7355"/>
                  <a:pt x="252444" y="6354"/>
                </a:cubicBezTo>
                <a:cubicBezTo>
                  <a:pt x="253910" y="5376"/>
                  <a:pt x="255607" y="7922"/>
                  <a:pt x="257257" y="8541"/>
                </a:cubicBezTo>
                <a:cubicBezTo>
                  <a:pt x="260604" y="9797"/>
                  <a:pt x="265229" y="8201"/>
                  <a:pt x="267757" y="10729"/>
                </a:cubicBezTo>
                <a:cubicBezTo>
                  <a:pt x="270633" y="13605"/>
                  <a:pt x="270820" y="18474"/>
                  <a:pt x="270820" y="22542"/>
                </a:cubicBezTo>
              </a:path>
            </a:pathLst>
          </a:custGeom>
          <a:noFill/>
          <a:ln cap="flat" cmpd="sng" w="28575">
            <a:solidFill>
              <a:srgbClr val="FF3366"/>
            </a:solidFill>
            <a:prstDash val="solid"/>
            <a:round/>
            <a:headEnd len="med" w="med" type="none"/>
            <a:tailEnd len="med" w="med" type="none"/>
          </a:ln>
        </p:spPr>
      </p:sp>
      <p:sp>
        <p:nvSpPr>
          <p:cNvPr id="157" name="Google Shape;157;p26"/>
          <p:cNvSpPr/>
          <p:nvPr/>
        </p:nvSpPr>
        <p:spPr>
          <a:xfrm>
            <a:off x="999525" y="3765800"/>
            <a:ext cx="6877092" cy="716780"/>
          </a:xfrm>
          <a:custGeom>
            <a:rect b="b" l="l" r="r" t="t"/>
            <a:pathLst>
              <a:path extrusionOk="0" h="33058" w="284383">
                <a:moveTo>
                  <a:pt x="0" y="24790"/>
                </a:moveTo>
                <a:cubicBezTo>
                  <a:pt x="0" y="18099"/>
                  <a:pt x="509" y="4356"/>
                  <a:pt x="7001" y="5977"/>
                </a:cubicBezTo>
                <a:cubicBezTo>
                  <a:pt x="8791" y="6424"/>
                  <a:pt x="8168" y="9477"/>
                  <a:pt x="8751" y="11227"/>
                </a:cubicBezTo>
                <a:cubicBezTo>
                  <a:pt x="10036" y="15081"/>
                  <a:pt x="12140" y="18662"/>
                  <a:pt x="13126" y="22603"/>
                </a:cubicBezTo>
                <a:cubicBezTo>
                  <a:pt x="13350" y="23498"/>
                  <a:pt x="13079" y="25228"/>
                  <a:pt x="14001" y="25228"/>
                </a:cubicBezTo>
                <a:cubicBezTo>
                  <a:pt x="17149" y="25228"/>
                  <a:pt x="13962" y="18266"/>
                  <a:pt x="16188" y="16040"/>
                </a:cubicBezTo>
                <a:cubicBezTo>
                  <a:pt x="18785" y="13443"/>
                  <a:pt x="24305" y="19703"/>
                  <a:pt x="27126" y="17352"/>
                </a:cubicBezTo>
                <a:cubicBezTo>
                  <a:pt x="30534" y="14513"/>
                  <a:pt x="28816" y="5540"/>
                  <a:pt x="33251" y="5540"/>
                </a:cubicBezTo>
                <a:cubicBezTo>
                  <a:pt x="34717" y="5540"/>
                  <a:pt x="33689" y="8449"/>
                  <a:pt x="33689" y="9915"/>
                </a:cubicBezTo>
                <a:cubicBezTo>
                  <a:pt x="33689" y="14638"/>
                  <a:pt x="34518" y="19391"/>
                  <a:pt x="35876" y="23915"/>
                </a:cubicBezTo>
                <a:cubicBezTo>
                  <a:pt x="36251" y="25164"/>
                  <a:pt x="36541" y="28138"/>
                  <a:pt x="37626" y="27415"/>
                </a:cubicBezTo>
                <a:cubicBezTo>
                  <a:pt x="39222" y="26351"/>
                  <a:pt x="38086" y="23600"/>
                  <a:pt x="38502" y="21728"/>
                </a:cubicBezTo>
                <a:cubicBezTo>
                  <a:pt x="39648" y="16569"/>
                  <a:pt x="40654" y="7727"/>
                  <a:pt x="45939" y="7727"/>
                </a:cubicBezTo>
                <a:cubicBezTo>
                  <a:pt x="48771" y="7727"/>
                  <a:pt x="48750" y="12725"/>
                  <a:pt x="50752" y="14727"/>
                </a:cubicBezTo>
                <a:cubicBezTo>
                  <a:pt x="52285" y="16260"/>
                  <a:pt x="55142" y="11240"/>
                  <a:pt x="56877" y="12540"/>
                </a:cubicBezTo>
                <a:cubicBezTo>
                  <a:pt x="58658" y="13875"/>
                  <a:pt x="59197" y="16339"/>
                  <a:pt x="60377" y="18227"/>
                </a:cubicBezTo>
                <a:cubicBezTo>
                  <a:pt x="61251" y="19626"/>
                  <a:pt x="62462" y="22577"/>
                  <a:pt x="63877" y="21728"/>
                </a:cubicBezTo>
                <a:cubicBezTo>
                  <a:pt x="67293" y="19679"/>
                  <a:pt x="67072" y="14430"/>
                  <a:pt x="68690" y="10790"/>
                </a:cubicBezTo>
                <a:cubicBezTo>
                  <a:pt x="69220" y="9598"/>
                  <a:pt x="69355" y="6566"/>
                  <a:pt x="70440" y="7290"/>
                </a:cubicBezTo>
                <a:cubicBezTo>
                  <a:pt x="71941" y="8291"/>
                  <a:pt x="70946" y="10926"/>
                  <a:pt x="71752" y="12540"/>
                </a:cubicBezTo>
                <a:cubicBezTo>
                  <a:pt x="73488" y="16014"/>
                  <a:pt x="76411" y="18780"/>
                  <a:pt x="78315" y="22165"/>
                </a:cubicBezTo>
                <a:cubicBezTo>
                  <a:pt x="79885" y="24956"/>
                  <a:pt x="80022" y="29701"/>
                  <a:pt x="83128" y="30478"/>
                </a:cubicBezTo>
                <a:cubicBezTo>
                  <a:pt x="85631" y="31104"/>
                  <a:pt x="87242" y="27273"/>
                  <a:pt x="88815" y="25228"/>
                </a:cubicBezTo>
                <a:cubicBezTo>
                  <a:pt x="91554" y="21667"/>
                  <a:pt x="94379" y="18143"/>
                  <a:pt x="96691" y="14290"/>
                </a:cubicBezTo>
                <a:cubicBezTo>
                  <a:pt x="97362" y="13172"/>
                  <a:pt x="97137" y="10790"/>
                  <a:pt x="98441" y="10790"/>
                </a:cubicBezTo>
                <a:cubicBezTo>
                  <a:pt x="104594" y="10790"/>
                  <a:pt x="102229" y="24593"/>
                  <a:pt x="108066" y="26540"/>
                </a:cubicBezTo>
                <a:cubicBezTo>
                  <a:pt x="111304" y="27620"/>
                  <a:pt x="109809" y="19842"/>
                  <a:pt x="111566" y="16915"/>
                </a:cubicBezTo>
                <a:cubicBezTo>
                  <a:pt x="113484" y="13720"/>
                  <a:pt x="117575" y="23506"/>
                  <a:pt x="121191" y="22603"/>
                </a:cubicBezTo>
                <a:cubicBezTo>
                  <a:pt x="126886" y="21181"/>
                  <a:pt x="123371" y="8276"/>
                  <a:pt x="129066" y="6852"/>
                </a:cubicBezTo>
                <a:cubicBezTo>
                  <a:pt x="135085" y="5346"/>
                  <a:pt x="132368" y="25003"/>
                  <a:pt x="138254" y="23040"/>
                </a:cubicBezTo>
                <a:cubicBezTo>
                  <a:pt x="140100" y="22424"/>
                  <a:pt x="139145" y="19252"/>
                  <a:pt x="139567" y="17352"/>
                </a:cubicBezTo>
                <a:cubicBezTo>
                  <a:pt x="140365" y="13759"/>
                  <a:pt x="143297" y="10960"/>
                  <a:pt x="145692" y="8165"/>
                </a:cubicBezTo>
                <a:cubicBezTo>
                  <a:pt x="146541" y="7175"/>
                  <a:pt x="148107" y="5692"/>
                  <a:pt x="149192" y="6415"/>
                </a:cubicBezTo>
                <a:cubicBezTo>
                  <a:pt x="152564" y="8662"/>
                  <a:pt x="151265" y="16915"/>
                  <a:pt x="155317" y="16915"/>
                </a:cubicBezTo>
                <a:cubicBezTo>
                  <a:pt x="160545" y="16915"/>
                  <a:pt x="158232" y="5004"/>
                  <a:pt x="163192" y="3352"/>
                </a:cubicBezTo>
                <a:cubicBezTo>
                  <a:pt x="165581" y="2556"/>
                  <a:pt x="163959" y="8332"/>
                  <a:pt x="164505" y="10790"/>
                </a:cubicBezTo>
                <a:cubicBezTo>
                  <a:pt x="165736" y="16328"/>
                  <a:pt x="167962" y="21596"/>
                  <a:pt x="169755" y="26978"/>
                </a:cubicBezTo>
                <a:cubicBezTo>
                  <a:pt x="170459" y="29090"/>
                  <a:pt x="171680" y="34238"/>
                  <a:pt x="173255" y="32665"/>
                </a:cubicBezTo>
                <a:cubicBezTo>
                  <a:pt x="175247" y="30674"/>
                  <a:pt x="174899" y="27223"/>
                  <a:pt x="176318" y="24790"/>
                </a:cubicBezTo>
                <a:cubicBezTo>
                  <a:pt x="179907" y="18638"/>
                  <a:pt x="184143" y="11685"/>
                  <a:pt x="190756" y="9040"/>
                </a:cubicBezTo>
                <a:cubicBezTo>
                  <a:pt x="193427" y="7972"/>
                  <a:pt x="192738" y="18072"/>
                  <a:pt x="195131" y="16477"/>
                </a:cubicBezTo>
                <a:cubicBezTo>
                  <a:pt x="198846" y="14001"/>
                  <a:pt x="199729" y="8453"/>
                  <a:pt x="203444" y="5977"/>
                </a:cubicBezTo>
                <a:cubicBezTo>
                  <a:pt x="204751" y="5106"/>
                  <a:pt x="206472" y="8535"/>
                  <a:pt x="207819" y="7727"/>
                </a:cubicBezTo>
                <a:cubicBezTo>
                  <a:pt x="210031" y="6400"/>
                  <a:pt x="211682" y="4302"/>
                  <a:pt x="213506" y="2477"/>
                </a:cubicBezTo>
                <a:cubicBezTo>
                  <a:pt x="214479" y="1504"/>
                  <a:pt x="216033" y="-684"/>
                  <a:pt x="217006" y="289"/>
                </a:cubicBezTo>
                <a:cubicBezTo>
                  <a:pt x="219559" y="2842"/>
                  <a:pt x="221271" y="7727"/>
                  <a:pt x="224882" y="7727"/>
                </a:cubicBezTo>
                <a:cubicBezTo>
                  <a:pt x="226545" y="7727"/>
                  <a:pt x="228311" y="5493"/>
                  <a:pt x="229694" y="6415"/>
                </a:cubicBezTo>
                <a:cubicBezTo>
                  <a:pt x="231613" y="7694"/>
                  <a:pt x="231714" y="10823"/>
                  <a:pt x="233632" y="12102"/>
                </a:cubicBezTo>
                <a:cubicBezTo>
                  <a:pt x="236704" y="14151"/>
                  <a:pt x="234657" y="19419"/>
                  <a:pt x="235382" y="23040"/>
                </a:cubicBezTo>
                <a:cubicBezTo>
                  <a:pt x="235646" y="24359"/>
                  <a:pt x="235450" y="28054"/>
                  <a:pt x="236257" y="26978"/>
                </a:cubicBezTo>
                <a:cubicBezTo>
                  <a:pt x="240301" y="21584"/>
                  <a:pt x="245977" y="11275"/>
                  <a:pt x="252007" y="14290"/>
                </a:cubicBezTo>
                <a:cubicBezTo>
                  <a:pt x="255567" y="16070"/>
                  <a:pt x="251709" y="22689"/>
                  <a:pt x="253757" y="26103"/>
                </a:cubicBezTo>
                <a:cubicBezTo>
                  <a:pt x="253868" y="26287"/>
                  <a:pt x="254585" y="28890"/>
                  <a:pt x="255070" y="28728"/>
                </a:cubicBezTo>
                <a:cubicBezTo>
                  <a:pt x="256346" y="28303"/>
                  <a:pt x="255823" y="26129"/>
                  <a:pt x="255945" y="24790"/>
                </a:cubicBezTo>
                <a:cubicBezTo>
                  <a:pt x="256436" y="19385"/>
                  <a:pt x="256926" y="13975"/>
                  <a:pt x="257695" y="8602"/>
                </a:cubicBezTo>
                <a:cubicBezTo>
                  <a:pt x="257976" y="6639"/>
                  <a:pt x="257603" y="2179"/>
                  <a:pt x="259445" y="2915"/>
                </a:cubicBezTo>
                <a:cubicBezTo>
                  <a:pt x="267153" y="5997"/>
                  <a:pt x="260414" y="21934"/>
                  <a:pt x="267320" y="26540"/>
                </a:cubicBezTo>
                <a:cubicBezTo>
                  <a:pt x="271628" y="29413"/>
                  <a:pt x="270454" y="13415"/>
                  <a:pt x="275633" y="13415"/>
                </a:cubicBezTo>
                <a:cubicBezTo>
                  <a:pt x="276520" y="13415"/>
                  <a:pt x="276071" y="15153"/>
                  <a:pt x="276071" y="16040"/>
                </a:cubicBezTo>
                <a:cubicBezTo>
                  <a:pt x="276071" y="21007"/>
                  <a:pt x="272813" y="28161"/>
                  <a:pt x="276946" y="30915"/>
                </a:cubicBezTo>
                <a:cubicBezTo>
                  <a:pt x="277723" y="31433"/>
                  <a:pt x="278278" y="29563"/>
                  <a:pt x="278696" y="28728"/>
                </a:cubicBezTo>
                <a:cubicBezTo>
                  <a:pt x="280363" y="25395"/>
                  <a:pt x="280656" y="19102"/>
                  <a:pt x="284383" y="19102"/>
                </a:cubicBezTo>
              </a:path>
            </a:pathLst>
          </a:custGeom>
          <a:noFill/>
          <a:ln cap="flat" cmpd="sng" w="28575">
            <a:solidFill>
              <a:srgbClr val="FFCC33"/>
            </a:solidFill>
            <a:prstDash val="solid"/>
            <a:round/>
            <a:headEnd len="med" w="med" type="none"/>
            <a:tailEnd len="med" w="med" type="none"/>
          </a:ln>
        </p:spPr>
      </p:sp>
      <p:sp>
        <p:nvSpPr>
          <p:cNvPr id="158" name="Google Shape;158;p26"/>
          <p:cNvSpPr/>
          <p:nvPr/>
        </p:nvSpPr>
        <p:spPr>
          <a:xfrm>
            <a:off x="8109750" y="3885989"/>
            <a:ext cx="165000" cy="174000"/>
          </a:xfrm>
          <a:prstGeom prst="cube">
            <a:avLst>
              <a:gd fmla="val 25000" name="adj"/>
            </a:avLst>
          </a:prstGeom>
          <a:solidFill>
            <a:srgbClr val="FFCC33"/>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8109750" y="4157353"/>
            <a:ext cx="165000" cy="174000"/>
          </a:xfrm>
          <a:prstGeom prst="cube">
            <a:avLst>
              <a:gd fmla="val 25000" name="adj"/>
            </a:avLst>
          </a:prstGeom>
          <a:solidFill>
            <a:srgbClr val="FF3366"/>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8109750" y="3614625"/>
            <a:ext cx="165000" cy="174000"/>
          </a:xfrm>
          <a:prstGeom prst="cube">
            <a:avLst>
              <a:gd fmla="val 25000" name="adj"/>
            </a:avLst>
          </a:prstGeom>
          <a:solidFill>
            <a:srgbClr val="FF9933"/>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txBox="1"/>
          <p:nvPr>
            <p:ph type="title"/>
          </p:nvPr>
        </p:nvSpPr>
        <p:spPr>
          <a:xfrm>
            <a:off x="311700" y="10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20">
                <a:solidFill>
                  <a:srgbClr val="000000"/>
                </a:solidFill>
              </a:rPr>
              <a:t>Project Questions &amp; Aims</a:t>
            </a:r>
            <a:endParaRPr/>
          </a:p>
        </p:txBody>
      </p:sp>
      <p:sp>
        <p:nvSpPr>
          <p:cNvPr id="162" name="Google Shape;162;p26"/>
          <p:cNvSpPr txBox="1"/>
          <p:nvPr/>
        </p:nvSpPr>
        <p:spPr>
          <a:xfrm>
            <a:off x="8315163" y="3507700"/>
            <a:ext cx="7914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voxel 1 </a:t>
            </a:r>
            <a:endParaRPr sz="1200"/>
          </a:p>
        </p:txBody>
      </p:sp>
      <p:sp>
        <p:nvSpPr>
          <p:cNvPr id="163" name="Google Shape;163;p26"/>
          <p:cNvSpPr txBox="1"/>
          <p:nvPr/>
        </p:nvSpPr>
        <p:spPr>
          <a:xfrm>
            <a:off x="8315163" y="3809500"/>
            <a:ext cx="7914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voxel 2 </a:t>
            </a:r>
            <a:endParaRPr sz="1200"/>
          </a:p>
        </p:txBody>
      </p:sp>
      <p:sp>
        <p:nvSpPr>
          <p:cNvPr id="164" name="Google Shape;164;p26"/>
          <p:cNvSpPr txBox="1"/>
          <p:nvPr/>
        </p:nvSpPr>
        <p:spPr>
          <a:xfrm>
            <a:off x="8315163" y="4111300"/>
            <a:ext cx="7914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voxel 3 </a:t>
            </a:r>
            <a:endParaRPr sz="1200"/>
          </a:p>
        </p:txBody>
      </p:sp>
      <p:grpSp>
        <p:nvGrpSpPr>
          <p:cNvPr id="165" name="Google Shape;165;p26"/>
          <p:cNvGrpSpPr/>
          <p:nvPr/>
        </p:nvGrpSpPr>
        <p:grpSpPr>
          <a:xfrm>
            <a:off x="878563" y="4529575"/>
            <a:ext cx="6999900" cy="174900"/>
            <a:chOff x="853475" y="4364275"/>
            <a:chExt cx="6999900" cy="174900"/>
          </a:xfrm>
        </p:grpSpPr>
        <p:cxnSp>
          <p:nvCxnSpPr>
            <p:cNvPr id="166" name="Google Shape;166;p26"/>
            <p:cNvCxnSpPr/>
            <p:nvPr/>
          </p:nvCxnSpPr>
          <p:spPr>
            <a:xfrm flipH="1" rot="10800000">
              <a:off x="853475" y="4440850"/>
              <a:ext cx="6999900" cy="10800"/>
            </a:xfrm>
            <a:prstGeom prst="straightConnector1">
              <a:avLst/>
            </a:prstGeom>
            <a:noFill/>
            <a:ln cap="flat" cmpd="sng" w="19050">
              <a:solidFill>
                <a:schemeClr val="dk1"/>
              </a:solidFill>
              <a:prstDash val="solid"/>
              <a:round/>
              <a:headEnd len="med" w="med" type="none"/>
              <a:tailEnd len="med" w="med" type="none"/>
            </a:ln>
          </p:spPr>
        </p:cxnSp>
        <p:cxnSp>
          <p:nvCxnSpPr>
            <p:cNvPr id="167" name="Google Shape;167;p26"/>
            <p:cNvCxnSpPr/>
            <p:nvPr/>
          </p:nvCxnSpPr>
          <p:spPr>
            <a:xfrm rot="10800000">
              <a:off x="1301600" y="4364275"/>
              <a:ext cx="0" cy="174900"/>
            </a:xfrm>
            <a:prstGeom prst="straightConnector1">
              <a:avLst/>
            </a:prstGeom>
            <a:noFill/>
            <a:ln cap="flat" cmpd="sng" w="19050">
              <a:solidFill>
                <a:schemeClr val="dk1"/>
              </a:solidFill>
              <a:prstDash val="solid"/>
              <a:round/>
              <a:headEnd len="med" w="med" type="none"/>
              <a:tailEnd len="med" w="med" type="none"/>
            </a:ln>
          </p:spPr>
        </p:cxnSp>
        <p:cxnSp>
          <p:nvCxnSpPr>
            <p:cNvPr id="168" name="Google Shape;168;p26"/>
            <p:cNvCxnSpPr/>
            <p:nvPr/>
          </p:nvCxnSpPr>
          <p:spPr>
            <a:xfrm rot="10800000">
              <a:off x="3291550" y="4364275"/>
              <a:ext cx="0" cy="174900"/>
            </a:xfrm>
            <a:prstGeom prst="straightConnector1">
              <a:avLst/>
            </a:prstGeom>
            <a:noFill/>
            <a:ln cap="flat" cmpd="sng" w="19050">
              <a:solidFill>
                <a:schemeClr val="dk1"/>
              </a:solidFill>
              <a:prstDash val="solid"/>
              <a:round/>
              <a:headEnd len="med" w="med" type="none"/>
              <a:tailEnd len="med" w="med" type="none"/>
            </a:ln>
          </p:spPr>
        </p:cxnSp>
        <p:cxnSp>
          <p:nvCxnSpPr>
            <p:cNvPr id="169" name="Google Shape;169;p26"/>
            <p:cNvCxnSpPr/>
            <p:nvPr/>
          </p:nvCxnSpPr>
          <p:spPr>
            <a:xfrm rot="10800000">
              <a:off x="5281500" y="4364275"/>
              <a:ext cx="0" cy="174900"/>
            </a:xfrm>
            <a:prstGeom prst="straightConnector1">
              <a:avLst/>
            </a:prstGeom>
            <a:noFill/>
            <a:ln cap="flat" cmpd="sng" w="19050">
              <a:solidFill>
                <a:schemeClr val="dk1"/>
              </a:solidFill>
              <a:prstDash val="solid"/>
              <a:round/>
              <a:headEnd len="med" w="med" type="none"/>
              <a:tailEnd len="med" w="med" type="none"/>
            </a:ln>
          </p:spPr>
        </p:cxnSp>
        <p:cxnSp>
          <p:nvCxnSpPr>
            <p:cNvPr id="170" name="Google Shape;170;p26"/>
            <p:cNvCxnSpPr/>
            <p:nvPr/>
          </p:nvCxnSpPr>
          <p:spPr>
            <a:xfrm rot="10800000">
              <a:off x="7205825" y="4364275"/>
              <a:ext cx="0" cy="174900"/>
            </a:xfrm>
            <a:prstGeom prst="straightConnector1">
              <a:avLst/>
            </a:prstGeom>
            <a:noFill/>
            <a:ln cap="flat" cmpd="sng" w="19050">
              <a:solidFill>
                <a:schemeClr val="dk1"/>
              </a:solidFill>
              <a:prstDash val="solid"/>
              <a:round/>
              <a:headEnd len="med" w="med" type="none"/>
              <a:tailEnd len="med" w="med" type="none"/>
            </a:ln>
          </p:spPr>
        </p:cxnSp>
      </p:grpSp>
      <p:sp>
        <p:nvSpPr>
          <p:cNvPr id="171" name="Google Shape;171;p26"/>
          <p:cNvSpPr txBox="1"/>
          <p:nvPr/>
        </p:nvSpPr>
        <p:spPr>
          <a:xfrm>
            <a:off x="8040905" y="3205900"/>
            <a:ext cx="10656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Voxel in ROI </a:t>
            </a:r>
            <a:endParaRPr sz="1200"/>
          </a:p>
        </p:txBody>
      </p:sp>
      <p:sp>
        <p:nvSpPr>
          <p:cNvPr id="172" name="Google Shape;172;p26"/>
          <p:cNvSpPr/>
          <p:nvPr/>
        </p:nvSpPr>
        <p:spPr>
          <a:xfrm>
            <a:off x="4313475" y="246200"/>
            <a:ext cx="4456200" cy="1044600"/>
          </a:xfrm>
          <a:prstGeom prst="roundRect">
            <a:avLst>
              <a:gd fmla="val 16667" name="adj"/>
            </a:avLst>
          </a:prstGeom>
          <a:noFill/>
          <a:ln cap="flat" cmpd="sng" w="28575">
            <a:solidFill>
              <a:srgbClr val="AD6DC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txBox="1"/>
          <p:nvPr/>
        </p:nvSpPr>
        <p:spPr>
          <a:xfrm>
            <a:off x="4367775" y="200374"/>
            <a:ext cx="4410300" cy="10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How can we use deep learning to model the temporal properties inherent in naturalistic fMRI?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How can this effort afford deeper insights into brain regions implicated in naturalistic tasks? </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4" name="Google Shape;174;p26"/>
          <p:cNvSpPr txBox="1"/>
          <p:nvPr/>
        </p:nvSpPr>
        <p:spPr>
          <a:xfrm>
            <a:off x="4336425" y="1551838"/>
            <a:ext cx="462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Build a model that incorporates the temporal properties of naturalistic data and use it to map brain activity to behavior. </a:t>
            </a:r>
            <a:endParaRPr sz="1300"/>
          </a:p>
        </p:txBody>
      </p:sp>
      <p:sp>
        <p:nvSpPr>
          <p:cNvPr id="175" name="Google Shape;175;p26"/>
          <p:cNvSpPr/>
          <p:nvPr/>
        </p:nvSpPr>
        <p:spPr>
          <a:xfrm>
            <a:off x="4282125" y="1519500"/>
            <a:ext cx="4518900" cy="617400"/>
          </a:xfrm>
          <a:prstGeom prst="roundRect">
            <a:avLst>
              <a:gd fmla="val 16667" name="adj"/>
            </a:avLst>
          </a:prstGeom>
          <a:noFill/>
          <a:ln cap="flat" cmpd="sng" w="28575">
            <a:solidFill>
              <a:srgbClr val="AD6DC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18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20">
                <a:solidFill>
                  <a:srgbClr val="000000"/>
                </a:solidFill>
              </a:rPr>
              <a:t>Dataset</a:t>
            </a:r>
            <a:endParaRPr sz="2520">
              <a:solidFill>
                <a:srgbClr val="000000"/>
              </a:solidFill>
            </a:endParaRPr>
          </a:p>
          <a:p>
            <a:pPr indent="0" lvl="0" marL="0" rtl="0" algn="l">
              <a:spcBef>
                <a:spcPts val="0"/>
              </a:spcBef>
              <a:spcAft>
                <a:spcPts val="0"/>
              </a:spcAft>
              <a:buNone/>
            </a:pPr>
            <a:r>
              <a:t/>
            </a:r>
            <a:endParaRPr/>
          </a:p>
        </p:txBody>
      </p:sp>
      <p:pic>
        <p:nvPicPr>
          <p:cNvPr id="181" name="Google Shape;181;p27"/>
          <p:cNvPicPr preferRelativeResize="0"/>
          <p:nvPr/>
        </p:nvPicPr>
        <p:blipFill rotWithShape="1">
          <a:blip r:embed="rId3">
            <a:alphaModFix/>
          </a:blip>
          <a:srcRect b="3913" l="0" r="0" t="5915"/>
          <a:stretch/>
        </p:blipFill>
        <p:spPr>
          <a:xfrm>
            <a:off x="311700" y="809400"/>
            <a:ext cx="3643024" cy="1827974"/>
          </a:xfrm>
          <a:prstGeom prst="rect">
            <a:avLst/>
          </a:prstGeom>
          <a:noFill/>
          <a:ln>
            <a:noFill/>
          </a:ln>
        </p:spPr>
      </p:pic>
      <p:pic>
        <p:nvPicPr>
          <p:cNvPr id="182" name="Google Shape;182;p27"/>
          <p:cNvPicPr preferRelativeResize="0"/>
          <p:nvPr/>
        </p:nvPicPr>
        <p:blipFill rotWithShape="1">
          <a:blip r:embed="rId4">
            <a:alphaModFix/>
          </a:blip>
          <a:srcRect b="18207" l="0" r="0" t="0"/>
          <a:stretch/>
        </p:blipFill>
        <p:spPr>
          <a:xfrm>
            <a:off x="5814225" y="3118900"/>
            <a:ext cx="1531250" cy="1671876"/>
          </a:xfrm>
          <a:prstGeom prst="rect">
            <a:avLst/>
          </a:prstGeom>
          <a:noFill/>
          <a:ln>
            <a:noFill/>
          </a:ln>
        </p:spPr>
      </p:pic>
      <p:sp>
        <p:nvSpPr>
          <p:cNvPr id="183" name="Google Shape;183;p27"/>
          <p:cNvSpPr/>
          <p:nvPr/>
        </p:nvSpPr>
        <p:spPr>
          <a:xfrm>
            <a:off x="4633600" y="2843825"/>
            <a:ext cx="1470420" cy="667224"/>
          </a:xfrm>
          <a:prstGeom prst="cloud">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Mental</a:t>
            </a:r>
            <a:endParaRPr/>
          </a:p>
        </p:txBody>
      </p:sp>
      <p:sp>
        <p:nvSpPr>
          <p:cNvPr id="184" name="Google Shape;184;p27"/>
          <p:cNvSpPr/>
          <p:nvPr/>
        </p:nvSpPr>
        <p:spPr>
          <a:xfrm>
            <a:off x="7517950" y="2843825"/>
            <a:ext cx="1470420" cy="667224"/>
          </a:xfrm>
          <a:prstGeom prst="cloud">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Random</a:t>
            </a:r>
            <a:endParaRPr sz="1300"/>
          </a:p>
        </p:txBody>
      </p:sp>
      <p:sp>
        <p:nvSpPr>
          <p:cNvPr id="185" name="Google Shape;185;p27"/>
          <p:cNvSpPr/>
          <p:nvPr/>
        </p:nvSpPr>
        <p:spPr>
          <a:xfrm>
            <a:off x="5738025" y="3467275"/>
            <a:ext cx="229800" cy="1311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7415625" y="3467275"/>
            <a:ext cx="229800" cy="1311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5967825" y="3598375"/>
            <a:ext cx="152400" cy="86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7263225" y="3598375"/>
            <a:ext cx="152400" cy="86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txBox="1"/>
          <p:nvPr/>
        </p:nvSpPr>
        <p:spPr>
          <a:xfrm>
            <a:off x="6581338" y="2637375"/>
            <a:ext cx="4593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t>?</a:t>
            </a:r>
            <a:endParaRPr b="1" sz="2300"/>
          </a:p>
        </p:txBody>
      </p:sp>
      <p:sp>
        <p:nvSpPr>
          <p:cNvPr id="190" name="Google Shape;190;p27"/>
          <p:cNvSpPr txBox="1"/>
          <p:nvPr/>
        </p:nvSpPr>
        <p:spPr>
          <a:xfrm>
            <a:off x="87825" y="2865175"/>
            <a:ext cx="4737000" cy="15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Theory of Mind </a:t>
            </a:r>
            <a:r>
              <a:rPr lang="en"/>
              <a:t>- </a:t>
            </a:r>
            <a:r>
              <a:rPr b="1" lang="en"/>
              <a:t> </a:t>
            </a:r>
            <a:r>
              <a:rPr lang="en"/>
              <a:t>ascribing mental states to others and using those mental states to explain/predict their actions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100 participants</a:t>
            </a:r>
            <a:endParaRPr/>
          </a:p>
          <a:p>
            <a:pPr indent="0" lvl="0" marL="0" rtl="0" algn="l">
              <a:spcBef>
                <a:spcPts val="0"/>
              </a:spcBef>
              <a:spcAft>
                <a:spcPts val="0"/>
              </a:spcAft>
              <a:buNone/>
            </a:pPr>
            <a:r>
              <a:rPr lang="en"/>
              <a:t>10 videos each (5 mental, 5 random)</a:t>
            </a:r>
            <a:endParaRPr/>
          </a:p>
          <a:p>
            <a:pPr indent="0" lvl="0" marL="0" rtl="0" algn="l">
              <a:spcBef>
                <a:spcPts val="0"/>
              </a:spcBef>
              <a:spcAft>
                <a:spcPts val="0"/>
              </a:spcAft>
              <a:buNone/>
            </a:pPr>
            <a:r>
              <a:rPr lang="en"/>
              <a:t>2 ROIs: TPOJ (Theory of Mind), </a:t>
            </a:r>
            <a:r>
              <a:rPr lang="en"/>
              <a:t>early</a:t>
            </a:r>
            <a:r>
              <a:rPr lang="en"/>
              <a:t> auditory (control)</a:t>
            </a:r>
            <a:endParaRPr/>
          </a:p>
          <a:p>
            <a:pPr indent="0" lvl="0" marL="0" rtl="0" algn="l">
              <a:spcBef>
                <a:spcPts val="0"/>
              </a:spcBef>
              <a:spcAft>
                <a:spcPts val="0"/>
              </a:spcAft>
              <a:buNone/>
            </a:pPr>
            <a:r>
              <a:rPr lang="en"/>
              <a:t>Data shape: Voxels x Time</a:t>
            </a:r>
            <a:endParaRPr/>
          </a:p>
        </p:txBody>
      </p:sp>
      <p:pic>
        <p:nvPicPr>
          <p:cNvPr id="191" name="Google Shape;191;p27"/>
          <p:cNvPicPr preferRelativeResize="0"/>
          <p:nvPr/>
        </p:nvPicPr>
        <p:blipFill rotWithShape="1">
          <a:blip r:embed="rId5">
            <a:alphaModFix/>
          </a:blip>
          <a:srcRect b="0" l="0" r="5141" t="7587"/>
          <a:stretch/>
        </p:blipFill>
        <p:spPr>
          <a:xfrm>
            <a:off x="5598500" y="316875"/>
            <a:ext cx="2603200" cy="1902225"/>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291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LSTMs?</a:t>
            </a:r>
            <a:endParaRPr/>
          </a:p>
        </p:txBody>
      </p:sp>
      <p:sp>
        <p:nvSpPr>
          <p:cNvPr id="197" name="Google Shape;197;p28"/>
          <p:cNvSpPr txBox="1"/>
          <p:nvPr>
            <p:ph idx="1" type="body"/>
          </p:nvPr>
        </p:nvSpPr>
        <p:spPr>
          <a:xfrm>
            <a:off x="311700" y="9993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b="1" lang="en">
                <a:solidFill>
                  <a:srgbClr val="434343"/>
                </a:solidFill>
              </a:rPr>
              <a:t>Hypothesis</a:t>
            </a:r>
            <a:r>
              <a:rPr b="1" lang="en">
                <a:solidFill>
                  <a:srgbClr val="434343"/>
                </a:solidFill>
              </a:rPr>
              <a:t>:</a:t>
            </a:r>
            <a:r>
              <a:rPr lang="en">
                <a:solidFill>
                  <a:srgbClr val="434343"/>
                </a:solidFill>
              </a:rPr>
              <a:t> Long Short-Term Memory (LSTM) networks can effectively decode behavior from brain activity due to their ability to track long-term dependencies in input sequences.</a:t>
            </a:r>
            <a:endParaRPr>
              <a:solidFill>
                <a:srgbClr val="434343"/>
              </a:solidFill>
            </a:endParaRPr>
          </a:p>
          <a:p>
            <a:pPr indent="0" lvl="0" marL="457200" rtl="0" algn="l">
              <a:spcBef>
                <a:spcPts val="0"/>
              </a:spcBef>
              <a:spcAft>
                <a:spcPts val="0"/>
              </a:spcAft>
              <a:buNone/>
            </a:pPr>
            <a:r>
              <a:t/>
            </a:r>
            <a:endParaRPr sz="1000">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LSTM's capacity to track temporal dynamics makes it suitable for analyzing fMRI data.</a:t>
            </a:r>
            <a:endParaRPr>
              <a:solidFill>
                <a:srgbClr val="434343"/>
              </a:solidFill>
            </a:endParaRPr>
          </a:p>
          <a:p>
            <a:pPr indent="0" lvl="0" marL="457200" rtl="0" algn="l">
              <a:spcBef>
                <a:spcPts val="0"/>
              </a:spcBef>
              <a:spcAft>
                <a:spcPts val="0"/>
              </a:spcAft>
              <a:buNone/>
            </a:pPr>
            <a:r>
              <a:t/>
            </a:r>
            <a:endParaRPr sz="1000">
              <a:solidFill>
                <a:srgbClr val="434343"/>
              </a:solidFill>
            </a:endParaRPr>
          </a:p>
          <a:p>
            <a:pPr indent="0" lvl="0" marL="0" rtl="0" algn="l">
              <a:spcBef>
                <a:spcPts val="0"/>
              </a:spcBef>
              <a:spcAft>
                <a:spcPts val="0"/>
              </a:spcAft>
              <a:buNone/>
            </a:pPr>
            <a:r>
              <a:t/>
            </a:r>
            <a:endParaRPr>
              <a:solidFill>
                <a:srgbClr val="434343"/>
              </a:solidFill>
            </a:endParaRPr>
          </a:p>
        </p:txBody>
      </p:sp>
      <p:pic>
        <p:nvPicPr>
          <p:cNvPr id="198" name="Google Shape;198;p28"/>
          <p:cNvPicPr preferRelativeResize="0"/>
          <p:nvPr/>
        </p:nvPicPr>
        <p:blipFill>
          <a:blip r:embed="rId3">
            <a:alphaModFix/>
          </a:blip>
          <a:stretch>
            <a:fillRect/>
          </a:stretch>
        </p:blipFill>
        <p:spPr>
          <a:xfrm>
            <a:off x="1946950" y="2945075"/>
            <a:ext cx="5348598" cy="1405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pic>
        <p:nvPicPr>
          <p:cNvPr id="204" name="Google Shape;204;p29"/>
          <p:cNvPicPr preferRelativeResize="0"/>
          <p:nvPr/>
        </p:nvPicPr>
        <p:blipFill>
          <a:blip r:embed="rId3">
            <a:alphaModFix/>
          </a:blip>
          <a:stretch>
            <a:fillRect/>
          </a:stretch>
        </p:blipFill>
        <p:spPr>
          <a:xfrm>
            <a:off x="3712275" y="56950"/>
            <a:ext cx="5312576" cy="4812976"/>
          </a:xfrm>
          <a:prstGeom prst="rect">
            <a:avLst/>
          </a:prstGeom>
          <a:noFill/>
          <a:ln>
            <a:noFill/>
          </a:ln>
        </p:spPr>
      </p:pic>
      <p:sp>
        <p:nvSpPr>
          <p:cNvPr id="205" name="Google Shape;205;p29"/>
          <p:cNvSpPr txBox="1"/>
          <p:nvPr>
            <p:ph idx="1" type="body"/>
          </p:nvPr>
        </p:nvSpPr>
        <p:spPr>
          <a:xfrm>
            <a:off x="180475" y="1106500"/>
            <a:ext cx="5190000" cy="222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b="1" lang="en">
                <a:solidFill>
                  <a:srgbClr val="434343"/>
                </a:solidFill>
              </a:rPr>
              <a:t>Model Architecture</a:t>
            </a:r>
            <a:r>
              <a:rPr lang="en">
                <a:solidFill>
                  <a:srgbClr val="434343"/>
                </a:solidFill>
              </a:rPr>
              <a:t>:</a:t>
            </a:r>
            <a:endParaRPr>
              <a:solidFill>
                <a:srgbClr val="434343"/>
              </a:solidFill>
            </a:endParaRPr>
          </a:p>
          <a:p>
            <a:pPr indent="-330200" lvl="1" marL="914400" rtl="0" algn="l">
              <a:spcBef>
                <a:spcPts val="1000"/>
              </a:spcBef>
              <a:spcAft>
                <a:spcPts val="0"/>
              </a:spcAft>
              <a:buClr>
                <a:srgbClr val="434343"/>
              </a:buClr>
              <a:buSzPts val="1600"/>
              <a:buChar char="○"/>
            </a:pPr>
            <a:r>
              <a:rPr lang="en" sz="1600">
                <a:solidFill>
                  <a:srgbClr val="434343"/>
                </a:solidFill>
              </a:rPr>
              <a:t>3-layer LSTM with hidden sizes of 23, 10, and 5 respectively</a:t>
            </a:r>
            <a:endParaRPr sz="1600">
              <a:solidFill>
                <a:srgbClr val="434343"/>
              </a:solidFill>
            </a:endParaRPr>
          </a:p>
          <a:p>
            <a:pPr indent="-330200" lvl="1" marL="914400" rtl="0" algn="l">
              <a:spcBef>
                <a:spcPts val="1000"/>
              </a:spcBef>
              <a:spcAft>
                <a:spcPts val="0"/>
              </a:spcAft>
              <a:buClr>
                <a:srgbClr val="434343"/>
              </a:buClr>
              <a:buSzPts val="1600"/>
              <a:buChar char="○"/>
            </a:pPr>
            <a:r>
              <a:rPr lang="en" sz="1600">
                <a:solidFill>
                  <a:srgbClr val="434343"/>
                </a:solidFill>
              </a:rPr>
              <a:t>Dropout rate was set at 0.6</a:t>
            </a:r>
            <a:endParaRPr sz="1600">
              <a:solidFill>
                <a:srgbClr val="434343"/>
              </a:solidFill>
            </a:endParaRPr>
          </a:p>
          <a:p>
            <a:pPr indent="-330200" lvl="1" marL="914400" rtl="0" algn="l">
              <a:spcBef>
                <a:spcPts val="1000"/>
              </a:spcBef>
              <a:spcAft>
                <a:spcPts val="0"/>
              </a:spcAft>
              <a:buClr>
                <a:srgbClr val="434343"/>
              </a:buClr>
              <a:buSzPts val="1600"/>
              <a:buChar char="○"/>
            </a:pPr>
            <a:r>
              <a:rPr lang="en" sz="1600">
                <a:solidFill>
                  <a:srgbClr val="434343"/>
                </a:solidFill>
              </a:rPr>
              <a:t>Early stopping with a patience of 10 epochs to stop training when the model stops improving</a:t>
            </a:r>
            <a:endParaRPr sz="1600">
              <a:solidFill>
                <a:srgbClr val="434343"/>
              </a:solidFill>
            </a:endParaRPr>
          </a:p>
          <a:p>
            <a:pPr indent="0" lvl="0" marL="0" rtl="0" algn="l">
              <a:spcBef>
                <a:spcPts val="0"/>
              </a:spcBef>
              <a:spcAft>
                <a:spcPts val="0"/>
              </a:spcAft>
              <a:buNone/>
            </a:pPr>
            <a:r>
              <a:t/>
            </a:r>
            <a:endParaRPr>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overfits to the data</a:t>
            </a:r>
            <a:endParaRPr/>
          </a:p>
        </p:txBody>
      </p:sp>
      <p:pic>
        <p:nvPicPr>
          <p:cNvPr id="216" name="Google Shape;216;p31"/>
          <p:cNvPicPr preferRelativeResize="0"/>
          <p:nvPr/>
        </p:nvPicPr>
        <p:blipFill rotWithShape="1">
          <a:blip r:embed="rId3">
            <a:alphaModFix/>
          </a:blip>
          <a:srcRect b="0" l="0" r="0" t="10088"/>
          <a:stretch/>
        </p:blipFill>
        <p:spPr>
          <a:xfrm>
            <a:off x="447600" y="1344100"/>
            <a:ext cx="8248801" cy="2455297"/>
          </a:xfrm>
          <a:prstGeom prst="rect">
            <a:avLst/>
          </a:prstGeom>
          <a:noFill/>
          <a:ln>
            <a:noFill/>
          </a:ln>
        </p:spPr>
      </p:pic>
      <p:sp>
        <p:nvSpPr>
          <p:cNvPr id="217" name="Google Shape;217;p31"/>
          <p:cNvSpPr txBox="1"/>
          <p:nvPr>
            <p:ph idx="1" type="body"/>
          </p:nvPr>
        </p:nvSpPr>
        <p:spPr>
          <a:xfrm>
            <a:off x="311700" y="3963350"/>
            <a:ext cx="8520600" cy="92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dk1"/>
                </a:solidFill>
              </a:rPr>
              <a:t>Brain Regions: TPOJ1, TPOJ2, TPOJ3</a:t>
            </a:r>
            <a:endParaRPr sz="1700">
              <a:solidFill>
                <a:schemeClr val="dk1"/>
              </a:solidFill>
            </a:endParaRPr>
          </a:p>
          <a:p>
            <a:pPr indent="0" lvl="0" marL="0" rtl="0" algn="l">
              <a:lnSpc>
                <a:spcPct val="100000"/>
              </a:lnSpc>
              <a:spcBef>
                <a:spcPts val="0"/>
              </a:spcBef>
              <a:spcAft>
                <a:spcPts val="0"/>
              </a:spcAft>
              <a:buNone/>
            </a:pPr>
            <a:r>
              <a:rPr lang="en" sz="1700">
                <a:solidFill>
                  <a:schemeClr val="dk1"/>
                </a:solidFill>
              </a:rPr>
              <a:t>Regularization: None</a:t>
            </a:r>
            <a:endParaRPr sz="1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20">
                <a:solidFill>
                  <a:srgbClr val="000000"/>
                </a:solidFill>
              </a:rPr>
              <a:t>Model performance increases with regularization </a:t>
            </a:r>
            <a:endParaRPr/>
          </a:p>
        </p:txBody>
      </p:sp>
      <p:pic>
        <p:nvPicPr>
          <p:cNvPr id="223" name="Google Shape;223;p32"/>
          <p:cNvPicPr preferRelativeResize="0"/>
          <p:nvPr/>
        </p:nvPicPr>
        <p:blipFill rotWithShape="1">
          <a:blip r:embed="rId3">
            <a:alphaModFix/>
          </a:blip>
          <a:srcRect b="0" l="0" r="0" t="12945"/>
          <a:stretch/>
        </p:blipFill>
        <p:spPr>
          <a:xfrm>
            <a:off x="447600" y="1383100"/>
            <a:ext cx="8248801" cy="2377309"/>
          </a:xfrm>
          <a:prstGeom prst="rect">
            <a:avLst/>
          </a:prstGeom>
          <a:noFill/>
          <a:ln>
            <a:noFill/>
          </a:ln>
        </p:spPr>
      </p:pic>
      <p:sp>
        <p:nvSpPr>
          <p:cNvPr id="224" name="Google Shape;224;p32"/>
          <p:cNvSpPr txBox="1"/>
          <p:nvPr>
            <p:ph idx="1" type="body"/>
          </p:nvPr>
        </p:nvSpPr>
        <p:spPr>
          <a:xfrm>
            <a:off x="311700" y="3963350"/>
            <a:ext cx="8520600" cy="92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dk1"/>
                </a:solidFill>
              </a:rPr>
              <a:t>Brain Regions: TPOJ1, TPOJ2, TPOJ3</a:t>
            </a:r>
            <a:endParaRPr sz="1700">
              <a:solidFill>
                <a:schemeClr val="dk1"/>
              </a:solidFill>
            </a:endParaRPr>
          </a:p>
          <a:p>
            <a:pPr indent="0" lvl="0" marL="0" rtl="0" algn="l">
              <a:lnSpc>
                <a:spcPct val="100000"/>
              </a:lnSpc>
              <a:spcBef>
                <a:spcPts val="0"/>
              </a:spcBef>
              <a:spcAft>
                <a:spcPts val="0"/>
              </a:spcAft>
              <a:buNone/>
            </a:pPr>
            <a:r>
              <a:rPr lang="en" sz="1700">
                <a:solidFill>
                  <a:schemeClr val="dk1"/>
                </a:solidFill>
              </a:rPr>
              <a:t>Regularization: Dropout (0.6)</a:t>
            </a:r>
            <a:endParaRPr sz="1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20">
                <a:solidFill>
                  <a:srgbClr val="000000"/>
                </a:solidFill>
              </a:rPr>
              <a:t>Model performance increases with regularization </a:t>
            </a:r>
            <a:endParaRPr/>
          </a:p>
        </p:txBody>
      </p:sp>
      <p:sp>
        <p:nvSpPr>
          <p:cNvPr id="230" name="Google Shape;230;p33"/>
          <p:cNvSpPr txBox="1"/>
          <p:nvPr>
            <p:ph idx="1" type="body"/>
          </p:nvPr>
        </p:nvSpPr>
        <p:spPr>
          <a:xfrm>
            <a:off x="311700" y="3963350"/>
            <a:ext cx="8520600" cy="92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dk1"/>
                </a:solidFill>
              </a:rPr>
              <a:t>Brain Regions: TPOJ1, TPOJ2, TPOJ3</a:t>
            </a:r>
            <a:endParaRPr sz="1700">
              <a:solidFill>
                <a:schemeClr val="dk1"/>
              </a:solidFill>
            </a:endParaRPr>
          </a:p>
          <a:p>
            <a:pPr indent="0" lvl="0" marL="0" rtl="0" algn="l">
              <a:lnSpc>
                <a:spcPct val="100000"/>
              </a:lnSpc>
              <a:spcBef>
                <a:spcPts val="0"/>
              </a:spcBef>
              <a:spcAft>
                <a:spcPts val="0"/>
              </a:spcAft>
              <a:buNone/>
            </a:pPr>
            <a:r>
              <a:rPr lang="en" sz="1700">
                <a:solidFill>
                  <a:schemeClr val="dk1"/>
                </a:solidFill>
              </a:rPr>
              <a:t>Regularization: Dropout (0.6) + Early Stopping</a:t>
            </a:r>
            <a:endParaRPr sz="1700">
              <a:solidFill>
                <a:schemeClr val="dk1"/>
              </a:solidFill>
            </a:endParaRPr>
          </a:p>
        </p:txBody>
      </p:sp>
      <p:pic>
        <p:nvPicPr>
          <p:cNvPr id="231" name="Google Shape;231;p33"/>
          <p:cNvPicPr preferRelativeResize="0"/>
          <p:nvPr/>
        </p:nvPicPr>
        <p:blipFill rotWithShape="1">
          <a:blip r:embed="rId3">
            <a:alphaModFix/>
          </a:blip>
          <a:srcRect b="0" l="0" r="0" t="10434"/>
          <a:stretch/>
        </p:blipFill>
        <p:spPr>
          <a:xfrm>
            <a:off x="447600" y="1348825"/>
            <a:ext cx="8248801" cy="24458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