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7102475" cy="9388475"/>
  <p:embeddedFontLst>
    <p:embeddedFont>
      <p:font typeface="Aharoni" panose="02010803020104030203" pitchFamily="2" charset="-79"/>
      <p:bold r:id="rId13"/>
    </p:embeddedFont>
    <p:embeddedFont>
      <p:font typeface="Avenir Next LT Pro" panose="020B0504020202020204" pitchFamily="34" charset="77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64"/>
  </p:normalViewPr>
  <p:slideViewPr>
    <p:cSldViewPr snapToGrid="0" snapToObjects="1">
      <p:cViewPr varScale="1">
        <p:scale>
          <a:sx n="60" d="100"/>
          <a:sy n="60" d="100"/>
        </p:scale>
        <p:origin x="200" y="7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1A5031-1F49-4512-82A8-AC44EC9BF09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7F5720-0CE6-4630-9FF5-CC96EE678858}">
      <dgm:prSet/>
      <dgm:spPr/>
      <dgm:t>
        <a:bodyPr/>
        <a:lstStyle/>
        <a:p>
          <a:r>
            <a:rPr lang="en-US"/>
            <a:t>Far larger sample on just California (50K downloaded)</a:t>
          </a:r>
        </a:p>
      </dgm:t>
    </dgm:pt>
    <dgm:pt modelId="{D7E5AFFB-BD68-4404-A475-0E3C0F090112}" type="parTrans" cxnId="{E5C299D3-ADA3-436F-A352-0453A2A7BB70}">
      <dgm:prSet/>
      <dgm:spPr/>
      <dgm:t>
        <a:bodyPr/>
        <a:lstStyle/>
        <a:p>
          <a:endParaRPr lang="en-US"/>
        </a:p>
      </dgm:t>
    </dgm:pt>
    <dgm:pt modelId="{F54EBD3B-0E74-470F-8CCC-58FE692710F6}" type="sibTrans" cxnId="{E5C299D3-ADA3-436F-A352-0453A2A7BB70}">
      <dgm:prSet/>
      <dgm:spPr/>
      <dgm:t>
        <a:bodyPr/>
        <a:lstStyle/>
        <a:p>
          <a:endParaRPr lang="en-US"/>
        </a:p>
      </dgm:t>
    </dgm:pt>
    <dgm:pt modelId="{B0AEAC60-BC08-43A6-8D9F-075AE384E4BA}">
      <dgm:prSet/>
      <dgm:spPr/>
      <dgm:t>
        <a:bodyPr/>
        <a:lstStyle/>
        <a:p>
          <a:r>
            <a:rPr lang="en-US"/>
            <a:t>Re-ran all of the EDA analyses</a:t>
          </a:r>
        </a:p>
      </dgm:t>
    </dgm:pt>
    <dgm:pt modelId="{0F1F289F-5890-4F07-86EF-A7CCC18FA0C6}" type="parTrans" cxnId="{258DF684-0C22-4259-BBB4-30854C082196}">
      <dgm:prSet/>
      <dgm:spPr/>
      <dgm:t>
        <a:bodyPr/>
        <a:lstStyle/>
        <a:p>
          <a:endParaRPr lang="en-US"/>
        </a:p>
      </dgm:t>
    </dgm:pt>
    <dgm:pt modelId="{FC2E0D04-EC31-423B-AAF1-9775975F148A}" type="sibTrans" cxnId="{258DF684-0C22-4259-BBB4-30854C082196}">
      <dgm:prSet/>
      <dgm:spPr/>
      <dgm:t>
        <a:bodyPr/>
        <a:lstStyle/>
        <a:p>
          <a:endParaRPr lang="en-US"/>
        </a:p>
      </dgm:t>
    </dgm:pt>
    <dgm:pt modelId="{B3C39DB2-6184-4E87-9E49-FC2654C6ADFB}">
      <dgm:prSet/>
      <dgm:spPr/>
      <dgm:t>
        <a:bodyPr/>
        <a:lstStyle/>
        <a:p>
          <a:r>
            <a:rPr lang="en-US"/>
            <a:t>Explored additional variables (debt-to-income ratios)</a:t>
          </a:r>
        </a:p>
      </dgm:t>
    </dgm:pt>
    <dgm:pt modelId="{FDD82227-C5A5-4524-8EAE-F2064CA1BA70}" type="parTrans" cxnId="{2B83BB96-E77A-41E5-A661-0D0C94AF541C}">
      <dgm:prSet/>
      <dgm:spPr/>
      <dgm:t>
        <a:bodyPr/>
        <a:lstStyle/>
        <a:p>
          <a:endParaRPr lang="en-US"/>
        </a:p>
      </dgm:t>
    </dgm:pt>
    <dgm:pt modelId="{0C6F763D-5DBD-45E1-96F6-82E20203ADA1}" type="sibTrans" cxnId="{2B83BB96-E77A-41E5-A661-0D0C94AF541C}">
      <dgm:prSet/>
      <dgm:spPr/>
      <dgm:t>
        <a:bodyPr/>
        <a:lstStyle/>
        <a:p>
          <a:endParaRPr lang="en-US"/>
        </a:p>
      </dgm:t>
    </dgm:pt>
    <dgm:pt modelId="{AE440F79-FC04-4F70-8319-E99E9B5E7BF6}">
      <dgm:prSet/>
      <dgm:spPr/>
      <dgm:t>
        <a:bodyPr/>
        <a:lstStyle/>
        <a:p>
          <a:r>
            <a:rPr lang="en-US"/>
            <a:t>Balanced dataset</a:t>
          </a:r>
        </a:p>
      </dgm:t>
    </dgm:pt>
    <dgm:pt modelId="{6756C250-24BB-408F-8CC2-E46113321A30}" type="parTrans" cxnId="{9034169E-2FD4-43FB-889F-8BEA48413C1B}">
      <dgm:prSet/>
      <dgm:spPr/>
      <dgm:t>
        <a:bodyPr/>
        <a:lstStyle/>
        <a:p>
          <a:endParaRPr lang="en-US"/>
        </a:p>
      </dgm:t>
    </dgm:pt>
    <dgm:pt modelId="{691D8080-82B3-45EC-8797-B36F8E841BCD}" type="sibTrans" cxnId="{9034169E-2FD4-43FB-889F-8BEA48413C1B}">
      <dgm:prSet/>
      <dgm:spPr/>
      <dgm:t>
        <a:bodyPr/>
        <a:lstStyle/>
        <a:p>
          <a:endParaRPr lang="en-US"/>
        </a:p>
      </dgm:t>
    </dgm:pt>
    <dgm:pt modelId="{B9B40E34-98B3-40AA-B95A-CF2B43F93496}">
      <dgm:prSet/>
      <dgm:spPr/>
      <dgm:t>
        <a:bodyPr/>
        <a:lstStyle/>
        <a:p>
          <a:r>
            <a:rPr lang="en-US"/>
            <a:t>Ran logistic regression</a:t>
          </a:r>
        </a:p>
      </dgm:t>
    </dgm:pt>
    <dgm:pt modelId="{7DFA6AAF-016E-4E16-ADDC-92A1E4EC9F00}" type="parTrans" cxnId="{8ED7EE5A-7F6F-4F4F-85FE-7BE6E28B1B3A}">
      <dgm:prSet/>
      <dgm:spPr/>
      <dgm:t>
        <a:bodyPr/>
        <a:lstStyle/>
        <a:p>
          <a:endParaRPr lang="en-US"/>
        </a:p>
      </dgm:t>
    </dgm:pt>
    <dgm:pt modelId="{4142DB0F-D97B-4540-811B-3158C6A78EF0}" type="sibTrans" cxnId="{8ED7EE5A-7F6F-4F4F-85FE-7BE6E28B1B3A}">
      <dgm:prSet/>
      <dgm:spPr/>
      <dgm:t>
        <a:bodyPr/>
        <a:lstStyle/>
        <a:p>
          <a:endParaRPr lang="en-US"/>
        </a:p>
      </dgm:t>
    </dgm:pt>
    <dgm:pt modelId="{9E09BC20-739C-FE40-88A0-E0400D1954DB}" type="pres">
      <dgm:prSet presAssocID="{E51A5031-1F49-4512-82A8-AC44EC9BF092}" presName="outerComposite" presStyleCnt="0">
        <dgm:presLayoutVars>
          <dgm:chMax val="5"/>
          <dgm:dir/>
          <dgm:resizeHandles val="exact"/>
        </dgm:presLayoutVars>
      </dgm:prSet>
      <dgm:spPr/>
    </dgm:pt>
    <dgm:pt modelId="{06D749EF-DD2B-3C4E-9861-0F9CE76DB8FB}" type="pres">
      <dgm:prSet presAssocID="{E51A5031-1F49-4512-82A8-AC44EC9BF092}" presName="dummyMaxCanvas" presStyleCnt="0">
        <dgm:presLayoutVars/>
      </dgm:prSet>
      <dgm:spPr/>
    </dgm:pt>
    <dgm:pt modelId="{5D7587F7-A7E6-334C-9A23-6A2254DAD7D2}" type="pres">
      <dgm:prSet presAssocID="{E51A5031-1F49-4512-82A8-AC44EC9BF092}" presName="FiveNodes_1" presStyleLbl="node1" presStyleIdx="0" presStyleCnt="5">
        <dgm:presLayoutVars>
          <dgm:bulletEnabled val="1"/>
        </dgm:presLayoutVars>
      </dgm:prSet>
      <dgm:spPr/>
    </dgm:pt>
    <dgm:pt modelId="{F76F77A9-AB9B-C846-8907-3BB645AA96C5}" type="pres">
      <dgm:prSet presAssocID="{E51A5031-1F49-4512-82A8-AC44EC9BF092}" presName="FiveNodes_2" presStyleLbl="node1" presStyleIdx="1" presStyleCnt="5">
        <dgm:presLayoutVars>
          <dgm:bulletEnabled val="1"/>
        </dgm:presLayoutVars>
      </dgm:prSet>
      <dgm:spPr/>
    </dgm:pt>
    <dgm:pt modelId="{C378D53B-4FCF-BB4F-9390-7FB4E47E26F9}" type="pres">
      <dgm:prSet presAssocID="{E51A5031-1F49-4512-82A8-AC44EC9BF092}" presName="FiveNodes_3" presStyleLbl="node1" presStyleIdx="2" presStyleCnt="5">
        <dgm:presLayoutVars>
          <dgm:bulletEnabled val="1"/>
        </dgm:presLayoutVars>
      </dgm:prSet>
      <dgm:spPr/>
    </dgm:pt>
    <dgm:pt modelId="{4B018138-5C58-1242-96E1-C8BDE7262617}" type="pres">
      <dgm:prSet presAssocID="{E51A5031-1F49-4512-82A8-AC44EC9BF092}" presName="FiveNodes_4" presStyleLbl="node1" presStyleIdx="3" presStyleCnt="5">
        <dgm:presLayoutVars>
          <dgm:bulletEnabled val="1"/>
        </dgm:presLayoutVars>
      </dgm:prSet>
      <dgm:spPr/>
    </dgm:pt>
    <dgm:pt modelId="{C719A810-BA2C-244C-9485-53D8A98E6D0D}" type="pres">
      <dgm:prSet presAssocID="{E51A5031-1F49-4512-82A8-AC44EC9BF092}" presName="FiveNodes_5" presStyleLbl="node1" presStyleIdx="4" presStyleCnt="5">
        <dgm:presLayoutVars>
          <dgm:bulletEnabled val="1"/>
        </dgm:presLayoutVars>
      </dgm:prSet>
      <dgm:spPr/>
    </dgm:pt>
    <dgm:pt modelId="{820F601E-C1F2-F543-8E14-3A608955F93A}" type="pres">
      <dgm:prSet presAssocID="{E51A5031-1F49-4512-82A8-AC44EC9BF092}" presName="FiveConn_1-2" presStyleLbl="fgAccFollowNode1" presStyleIdx="0" presStyleCnt="4">
        <dgm:presLayoutVars>
          <dgm:bulletEnabled val="1"/>
        </dgm:presLayoutVars>
      </dgm:prSet>
      <dgm:spPr/>
    </dgm:pt>
    <dgm:pt modelId="{D0693D8D-8FED-BF4C-86D6-0DBC07CC9446}" type="pres">
      <dgm:prSet presAssocID="{E51A5031-1F49-4512-82A8-AC44EC9BF092}" presName="FiveConn_2-3" presStyleLbl="fgAccFollowNode1" presStyleIdx="1" presStyleCnt="4">
        <dgm:presLayoutVars>
          <dgm:bulletEnabled val="1"/>
        </dgm:presLayoutVars>
      </dgm:prSet>
      <dgm:spPr/>
    </dgm:pt>
    <dgm:pt modelId="{AC75F485-DDF6-0548-BEA1-C3D76E30E261}" type="pres">
      <dgm:prSet presAssocID="{E51A5031-1F49-4512-82A8-AC44EC9BF092}" presName="FiveConn_3-4" presStyleLbl="fgAccFollowNode1" presStyleIdx="2" presStyleCnt="4">
        <dgm:presLayoutVars>
          <dgm:bulletEnabled val="1"/>
        </dgm:presLayoutVars>
      </dgm:prSet>
      <dgm:spPr/>
    </dgm:pt>
    <dgm:pt modelId="{6B8266C3-ACA5-724A-842C-D084C34BF7B7}" type="pres">
      <dgm:prSet presAssocID="{E51A5031-1F49-4512-82A8-AC44EC9BF092}" presName="FiveConn_4-5" presStyleLbl="fgAccFollowNode1" presStyleIdx="3" presStyleCnt="4">
        <dgm:presLayoutVars>
          <dgm:bulletEnabled val="1"/>
        </dgm:presLayoutVars>
      </dgm:prSet>
      <dgm:spPr/>
    </dgm:pt>
    <dgm:pt modelId="{A1CACAF5-4803-7547-B2F6-FA4D390DA1FF}" type="pres">
      <dgm:prSet presAssocID="{E51A5031-1F49-4512-82A8-AC44EC9BF092}" presName="FiveNodes_1_text" presStyleLbl="node1" presStyleIdx="4" presStyleCnt="5">
        <dgm:presLayoutVars>
          <dgm:bulletEnabled val="1"/>
        </dgm:presLayoutVars>
      </dgm:prSet>
      <dgm:spPr/>
    </dgm:pt>
    <dgm:pt modelId="{49F46C5E-9BE7-F748-B010-1E90110F5090}" type="pres">
      <dgm:prSet presAssocID="{E51A5031-1F49-4512-82A8-AC44EC9BF092}" presName="FiveNodes_2_text" presStyleLbl="node1" presStyleIdx="4" presStyleCnt="5">
        <dgm:presLayoutVars>
          <dgm:bulletEnabled val="1"/>
        </dgm:presLayoutVars>
      </dgm:prSet>
      <dgm:spPr/>
    </dgm:pt>
    <dgm:pt modelId="{42FCC941-C31E-E743-ABDC-012F90FA7C6A}" type="pres">
      <dgm:prSet presAssocID="{E51A5031-1F49-4512-82A8-AC44EC9BF092}" presName="FiveNodes_3_text" presStyleLbl="node1" presStyleIdx="4" presStyleCnt="5">
        <dgm:presLayoutVars>
          <dgm:bulletEnabled val="1"/>
        </dgm:presLayoutVars>
      </dgm:prSet>
      <dgm:spPr/>
    </dgm:pt>
    <dgm:pt modelId="{06516DD1-E6AC-DC4F-B162-F9B6CEEE3D89}" type="pres">
      <dgm:prSet presAssocID="{E51A5031-1F49-4512-82A8-AC44EC9BF092}" presName="FiveNodes_4_text" presStyleLbl="node1" presStyleIdx="4" presStyleCnt="5">
        <dgm:presLayoutVars>
          <dgm:bulletEnabled val="1"/>
        </dgm:presLayoutVars>
      </dgm:prSet>
      <dgm:spPr/>
    </dgm:pt>
    <dgm:pt modelId="{3328046A-82C6-2D43-B839-FBF2BDC5AB33}" type="pres">
      <dgm:prSet presAssocID="{E51A5031-1F49-4512-82A8-AC44EC9BF09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EF31B24-26DF-6C43-B69B-8CF3ED507870}" type="presOf" srcId="{AE440F79-FC04-4F70-8319-E99E9B5E7BF6}" destId="{06516DD1-E6AC-DC4F-B162-F9B6CEEE3D89}" srcOrd="1" destOrd="0" presId="urn:microsoft.com/office/officeart/2005/8/layout/vProcess5"/>
    <dgm:cxn modelId="{B0D80C49-1D7E-1142-A4B7-5C40D506AED3}" type="presOf" srcId="{E51A5031-1F49-4512-82A8-AC44EC9BF092}" destId="{9E09BC20-739C-FE40-88A0-E0400D1954DB}" srcOrd="0" destOrd="0" presId="urn:microsoft.com/office/officeart/2005/8/layout/vProcess5"/>
    <dgm:cxn modelId="{04F9254B-0F23-BA48-95BC-9310ED9DC829}" type="presOf" srcId="{B0AEAC60-BC08-43A6-8D9F-075AE384E4BA}" destId="{F76F77A9-AB9B-C846-8907-3BB645AA96C5}" srcOrd="0" destOrd="0" presId="urn:microsoft.com/office/officeart/2005/8/layout/vProcess5"/>
    <dgm:cxn modelId="{8ED7EE5A-7F6F-4F4F-85FE-7BE6E28B1B3A}" srcId="{E51A5031-1F49-4512-82A8-AC44EC9BF092}" destId="{B9B40E34-98B3-40AA-B95A-CF2B43F93496}" srcOrd="4" destOrd="0" parTransId="{7DFA6AAF-016E-4E16-ADDC-92A1E4EC9F00}" sibTransId="{4142DB0F-D97B-4540-811B-3158C6A78EF0}"/>
    <dgm:cxn modelId="{E9748862-B3CD-FE4B-962A-4614101A6DA6}" type="presOf" srcId="{691D8080-82B3-45EC-8797-B36F8E841BCD}" destId="{6B8266C3-ACA5-724A-842C-D084C34BF7B7}" srcOrd="0" destOrd="0" presId="urn:microsoft.com/office/officeart/2005/8/layout/vProcess5"/>
    <dgm:cxn modelId="{355DA569-FC92-5C48-BA71-A9B85FBE55BE}" type="presOf" srcId="{B27F5720-0CE6-4630-9FF5-CC96EE678858}" destId="{5D7587F7-A7E6-334C-9A23-6A2254DAD7D2}" srcOrd="0" destOrd="0" presId="urn:microsoft.com/office/officeart/2005/8/layout/vProcess5"/>
    <dgm:cxn modelId="{75DB346B-3C6E-6F4C-990A-7FFDFF3BFEF1}" type="presOf" srcId="{B9B40E34-98B3-40AA-B95A-CF2B43F93496}" destId="{3328046A-82C6-2D43-B839-FBF2BDC5AB33}" srcOrd="1" destOrd="0" presId="urn:microsoft.com/office/officeart/2005/8/layout/vProcess5"/>
    <dgm:cxn modelId="{BA79696D-11ED-1B47-9E0D-EF8BDD6CD278}" type="presOf" srcId="{B0AEAC60-BC08-43A6-8D9F-075AE384E4BA}" destId="{49F46C5E-9BE7-F748-B010-1E90110F5090}" srcOrd="1" destOrd="0" presId="urn:microsoft.com/office/officeart/2005/8/layout/vProcess5"/>
    <dgm:cxn modelId="{258DF684-0C22-4259-BBB4-30854C082196}" srcId="{E51A5031-1F49-4512-82A8-AC44EC9BF092}" destId="{B0AEAC60-BC08-43A6-8D9F-075AE384E4BA}" srcOrd="1" destOrd="0" parTransId="{0F1F289F-5890-4F07-86EF-A7CCC18FA0C6}" sibTransId="{FC2E0D04-EC31-423B-AAF1-9775975F148A}"/>
    <dgm:cxn modelId="{38179B89-F836-584F-A525-E8099D6A555F}" type="presOf" srcId="{B3C39DB2-6184-4E87-9E49-FC2654C6ADFB}" destId="{C378D53B-4FCF-BB4F-9390-7FB4E47E26F9}" srcOrd="0" destOrd="0" presId="urn:microsoft.com/office/officeart/2005/8/layout/vProcess5"/>
    <dgm:cxn modelId="{A4967E91-E2B2-3543-A290-C4C74078A2BB}" type="presOf" srcId="{0C6F763D-5DBD-45E1-96F6-82E20203ADA1}" destId="{AC75F485-DDF6-0548-BEA1-C3D76E30E261}" srcOrd="0" destOrd="0" presId="urn:microsoft.com/office/officeart/2005/8/layout/vProcess5"/>
    <dgm:cxn modelId="{2B83BB96-E77A-41E5-A661-0D0C94AF541C}" srcId="{E51A5031-1F49-4512-82A8-AC44EC9BF092}" destId="{B3C39DB2-6184-4E87-9E49-FC2654C6ADFB}" srcOrd="2" destOrd="0" parTransId="{FDD82227-C5A5-4524-8EAE-F2064CA1BA70}" sibTransId="{0C6F763D-5DBD-45E1-96F6-82E20203ADA1}"/>
    <dgm:cxn modelId="{9034169E-2FD4-43FB-889F-8BEA48413C1B}" srcId="{E51A5031-1F49-4512-82A8-AC44EC9BF092}" destId="{AE440F79-FC04-4F70-8319-E99E9B5E7BF6}" srcOrd="3" destOrd="0" parTransId="{6756C250-24BB-408F-8CC2-E46113321A30}" sibTransId="{691D8080-82B3-45EC-8797-B36F8E841BCD}"/>
    <dgm:cxn modelId="{3E7DBD9F-4816-A248-9C6C-0C4AEF89B5AB}" type="presOf" srcId="{B3C39DB2-6184-4E87-9E49-FC2654C6ADFB}" destId="{42FCC941-C31E-E743-ABDC-012F90FA7C6A}" srcOrd="1" destOrd="0" presId="urn:microsoft.com/office/officeart/2005/8/layout/vProcess5"/>
    <dgm:cxn modelId="{741B04AF-C53B-A84E-B9A8-C5E1C11A737F}" type="presOf" srcId="{B9B40E34-98B3-40AA-B95A-CF2B43F93496}" destId="{C719A810-BA2C-244C-9485-53D8A98E6D0D}" srcOrd="0" destOrd="0" presId="urn:microsoft.com/office/officeart/2005/8/layout/vProcess5"/>
    <dgm:cxn modelId="{42D902B0-CCEE-474D-B3E3-1D9B300014C7}" type="presOf" srcId="{AE440F79-FC04-4F70-8319-E99E9B5E7BF6}" destId="{4B018138-5C58-1242-96E1-C8BDE7262617}" srcOrd="0" destOrd="0" presId="urn:microsoft.com/office/officeart/2005/8/layout/vProcess5"/>
    <dgm:cxn modelId="{E5C299D3-ADA3-436F-A352-0453A2A7BB70}" srcId="{E51A5031-1F49-4512-82A8-AC44EC9BF092}" destId="{B27F5720-0CE6-4630-9FF5-CC96EE678858}" srcOrd="0" destOrd="0" parTransId="{D7E5AFFB-BD68-4404-A475-0E3C0F090112}" sibTransId="{F54EBD3B-0E74-470F-8CCC-58FE692710F6}"/>
    <dgm:cxn modelId="{1CB43EE1-D917-DB4F-8395-A8EF1C9CB0B6}" type="presOf" srcId="{FC2E0D04-EC31-423B-AAF1-9775975F148A}" destId="{D0693D8D-8FED-BF4C-86D6-0DBC07CC9446}" srcOrd="0" destOrd="0" presId="urn:microsoft.com/office/officeart/2005/8/layout/vProcess5"/>
    <dgm:cxn modelId="{EAD6B9E3-5949-4A4D-9410-09A68BA3BE7B}" type="presOf" srcId="{B27F5720-0CE6-4630-9FF5-CC96EE678858}" destId="{A1CACAF5-4803-7547-B2F6-FA4D390DA1FF}" srcOrd="1" destOrd="0" presId="urn:microsoft.com/office/officeart/2005/8/layout/vProcess5"/>
    <dgm:cxn modelId="{4E1A93F3-806D-A046-A5DE-04C046EFA252}" type="presOf" srcId="{F54EBD3B-0E74-470F-8CCC-58FE692710F6}" destId="{820F601E-C1F2-F543-8E14-3A608955F93A}" srcOrd="0" destOrd="0" presId="urn:microsoft.com/office/officeart/2005/8/layout/vProcess5"/>
    <dgm:cxn modelId="{5542C900-D784-664F-9527-877F8713D005}" type="presParOf" srcId="{9E09BC20-739C-FE40-88A0-E0400D1954DB}" destId="{06D749EF-DD2B-3C4E-9861-0F9CE76DB8FB}" srcOrd="0" destOrd="0" presId="urn:microsoft.com/office/officeart/2005/8/layout/vProcess5"/>
    <dgm:cxn modelId="{8B75DF03-0F12-464D-9D44-CC79A3D88A55}" type="presParOf" srcId="{9E09BC20-739C-FE40-88A0-E0400D1954DB}" destId="{5D7587F7-A7E6-334C-9A23-6A2254DAD7D2}" srcOrd="1" destOrd="0" presId="urn:microsoft.com/office/officeart/2005/8/layout/vProcess5"/>
    <dgm:cxn modelId="{618885C3-3EF7-1B46-BEFD-5DBC498FF5A1}" type="presParOf" srcId="{9E09BC20-739C-FE40-88A0-E0400D1954DB}" destId="{F76F77A9-AB9B-C846-8907-3BB645AA96C5}" srcOrd="2" destOrd="0" presId="urn:microsoft.com/office/officeart/2005/8/layout/vProcess5"/>
    <dgm:cxn modelId="{A6BD9622-75CB-C943-88B9-318BF3B9CC68}" type="presParOf" srcId="{9E09BC20-739C-FE40-88A0-E0400D1954DB}" destId="{C378D53B-4FCF-BB4F-9390-7FB4E47E26F9}" srcOrd="3" destOrd="0" presId="urn:microsoft.com/office/officeart/2005/8/layout/vProcess5"/>
    <dgm:cxn modelId="{C1A57E8A-DA47-3B49-9298-ABA77DEDD97B}" type="presParOf" srcId="{9E09BC20-739C-FE40-88A0-E0400D1954DB}" destId="{4B018138-5C58-1242-96E1-C8BDE7262617}" srcOrd="4" destOrd="0" presId="urn:microsoft.com/office/officeart/2005/8/layout/vProcess5"/>
    <dgm:cxn modelId="{AA130F69-0F71-8445-BF3C-9DF2E2962D8B}" type="presParOf" srcId="{9E09BC20-739C-FE40-88A0-E0400D1954DB}" destId="{C719A810-BA2C-244C-9485-53D8A98E6D0D}" srcOrd="5" destOrd="0" presId="urn:microsoft.com/office/officeart/2005/8/layout/vProcess5"/>
    <dgm:cxn modelId="{7C364F7C-4792-6245-A26D-029C10ABAFD1}" type="presParOf" srcId="{9E09BC20-739C-FE40-88A0-E0400D1954DB}" destId="{820F601E-C1F2-F543-8E14-3A608955F93A}" srcOrd="6" destOrd="0" presId="urn:microsoft.com/office/officeart/2005/8/layout/vProcess5"/>
    <dgm:cxn modelId="{BD754B0A-3B2A-994B-909C-EAF7DED081D6}" type="presParOf" srcId="{9E09BC20-739C-FE40-88A0-E0400D1954DB}" destId="{D0693D8D-8FED-BF4C-86D6-0DBC07CC9446}" srcOrd="7" destOrd="0" presId="urn:microsoft.com/office/officeart/2005/8/layout/vProcess5"/>
    <dgm:cxn modelId="{E33DB7FD-6E36-8946-AE5C-C68EF5F067F7}" type="presParOf" srcId="{9E09BC20-739C-FE40-88A0-E0400D1954DB}" destId="{AC75F485-DDF6-0548-BEA1-C3D76E30E261}" srcOrd="8" destOrd="0" presId="urn:microsoft.com/office/officeart/2005/8/layout/vProcess5"/>
    <dgm:cxn modelId="{FA62B581-E399-A440-B459-9AEAA4D6A20F}" type="presParOf" srcId="{9E09BC20-739C-FE40-88A0-E0400D1954DB}" destId="{6B8266C3-ACA5-724A-842C-D084C34BF7B7}" srcOrd="9" destOrd="0" presId="urn:microsoft.com/office/officeart/2005/8/layout/vProcess5"/>
    <dgm:cxn modelId="{041D0CCF-76DB-3343-8801-C25C4F290044}" type="presParOf" srcId="{9E09BC20-739C-FE40-88A0-E0400D1954DB}" destId="{A1CACAF5-4803-7547-B2F6-FA4D390DA1FF}" srcOrd="10" destOrd="0" presId="urn:microsoft.com/office/officeart/2005/8/layout/vProcess5"/>
    <dgm:cxn modelId="{4C77ECD7-2A05-EE4A-A03A-E032EB286110}" type="presParOf" srcId="{9E09BC20-739C-FE40-88A0-E0400D1954DB}" destId="{49F46C5E-9BE7-F748-B010-1E90110F5090}" srcOrd="11" destOrd="0" presId="urn:microsoft.com/office/officeart/2005/8/layout/vProcess5"/>
    <dgm:cxn modelId="{B84C95D0-9E4F-2146-AF55-9062613841BE}" type="presParOf" srcId="{9E09BC20-739C-FE40-88A0-E0400D1954DB}" destId="{42FCC941-C31E-E743-ABDC-012F90FA7C6A}" srcOrd="12" destOrd="0" presId="urn:microsoft.com/office/officeart/2005/8/layout/vProcess5"/>
    <dgm:cxn modelId="{F7A4FE60-3E81-C541-9547-B5DF7CFEA0FC}" type="presParOf" srcId="{9E09BC20-739C-FE40-88A0-E0400D1954DB}" destId="{06516DD1-E6AC-DC4F-B162-F9B6CEEE3D89}" srcOrd="13" destOrd="0" presId="urn:microsoft.com/office/officeart/2005/8/layout/vProcess5"/>
    <dgm:cxn modelId="{590CB5EA-C0C5-E141-BD70-6A2B784AD41B}" type="presParOf" srcId="{9E09BC20-739C-FE40-88A0-E0400D1954DB}" destId="{3328046A-82C6-2D43-B839-FBF2BDC5AB3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587F7-A7E6-334C-9A23-6A2254DAD7D2}">
      <dsp:nvSpPr>
        <dsp:cNvPr id="0" name=""/>
        <dsp:cNvSpPr/>
      </dsp:nvSpPr>
      <dsp:spPr>
        <a:xfrm>
          <a:off x="0" y="0"/>
          <a:ext cx="10561320" cy="10287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Far larger sample on just California (50K downloaded)</a:t>
          </a:r>
        </a:p>
      </dsp:txBody>
      <dsp:txXfrm>
        <a:off x="30130" y="30130"/>
        <a:ext cx="9330913" cy="968440"/>
      </dsp:txXfrm>
    </dsp:sp>
    <dsp:sp modelId="{F76F77A9-AB9B-C846-8907-3BB645AA96C5}">
      <dsp:nvSpPr>
        <dsp:cNvPr id="0" name=""/>
        <dsp:cNvSpPr/>
      </dsp:nvSpPr>
      <dsp:spPr>
        <a:xfrm>
          <a:off x="788670" y="1171575"/>
          <a:ext cx="10561320" cy="1028700"/>
        </a:xfrm>
        <a:prstGeom prst="roundRect">
          <a:avLst>
            <a:gd name="adj" fmla="val 10000"/>
          </a:avLst>
        </a:prstGeom>
        <a:solidFill>
          <a:schemeClr val="accent2">
            <a:hueOff val="373488"/>
            <a:satOff val="-2204"/>
            <a:lumOff val="-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Re-ran all of the EDA analyses</a:t>
          </a:r>
        </a:p>
      </dsp:txBody>
      <dsp:txXfrm>
        <a:off x="818800" y="1201705"/>
        <a:ext cx="9043734" cy="968440"/>
      </dsp:txXfrm>
    </dsp:sp>
    <dsp:sp modelId="{C378D53B-4FCF-BB4F-9390-7FB4E47E26F9}">
      <dsp:nvSpPr>
        <dsp:cNvPr id="0" name=""/>
        <dsp:cNvSpPr/>
      </dsp:nvSpPr>
      <dsp:spPr>
        <a:xfrm>
          <a:off x="1577340" y="2343150"/>
          <a:ext cx="10561320" cy="1028700"/>
        </a:xfrm>
        <a:prstGeom prst="roundRect">
          <a:avLst>
            <a:gd name="adj" fmla="val 10000"/>
          </a:avLst>
        </a:prstGeom>
        <a:solidFill>
          <a:schemeClr val="accent2">
            <a:hueOff val="746976"/>
            <a:satOff val="-4408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Explored additional variables (debt-to-income ratios)</a:t>
          </a:r>
        </a:p>
      </dsp:txBody>
      <dsp:txXfrm>
        <a:off x="1607470" y="2373280"/>
        <a:ext cx="9043735" cy="968439"/>
      </dsp:txXfrm>
    </dsp:sp>
    <dsp:sp modelId="{4B018138-5C58-1242-96E1-C8BDE7262617}">
      <dsp:nvSpPr>
        <dsp:cNvPr id="0" name=""/>
        <dsp:cNvSpPr/>
      </dsp:nvSpPr>
      <dsp:spPr>
        <a:xfrm>
          <a:off x="2366010" y="3514725"/>
          <a:ext cx="10561320" cy="1028700"/>
        </a:xfrm>
        <a:prstGeom prst="roundRect">
          <a:avLst>
            <a:gd name="adj" fmla="val 10000"/>
          </a:avLst>
        </a:prstGeom>
        <a:solidFill>
          <a:schemeClr val="accent2">
            <a:hueOff val="1120465"/>
            <a:satOff val="-6613"/>
            <a:lumOff val="-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Balanced dataset</a:t>
          </a:r>
        </a:p>
      </dsp:txBody>
      <dsp:txXfrm>
        <a:off x="2396140" y="3544855"/>
        <a:ext cx="9043735" cy="968439"/>
      </dsp:txXfrm>
    </dsp:sp>
    <dsp:sp modelId="{C719A810-BA2C-244C-9485-53D8A98E6D0D}">
      <dsp:nvSpPr>
        <dsp:cNvPr id="0" name=""/>
        <dsp:cNvSpPr/>
      </dsp:nvSpPr>
      <dsp:spPr>
        <a:xfrm>
          <a:off x="3154680" y="4686300"/>
          <a:ext cx="10561320" cy="1028700"/>
        </a:xfrm>
        <a:prstGeom prst="roundRect">
          <a:avLst>
            <a:gd name="adj" fmla="val 10000"/>
          </a:avLst>
        </a:prstGeom>
        <a:solidFill>
          <a:schemeClr val="accent2">
            <a:hueOff val="1493953"/>
            <a:satOff val="-8817"/>
            <a:lumOff val="-3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Ran logistic regression</a:t>
          </a:r>
        </a:p>
      </dsp:txBody>
      <dsp:txXfrm>
        <a:off x="3184810" y="4716430"/>
        <a:ext cx="9043734" cy="968439"/>
      </dsp:txXfrm>
    </dsp:sp>
    <dsp:sp modelId="{820F601E-C1F2-F543-8E14-3A608955F93A}">
      <dsp:nvSpPr>
        <dsp:cNvPr id="0" name=""/>
        <dsp:cNvSpPr/>
      </dsp:nvSpPr>
      <dsp:spPr>
        <a:xfrm>
          <a:off x="9892665" y="751522"/>
          <a:ext cx="668655" cy="6686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10043112" y="751522"/>
        <a:ext cx="367761" cy="503163"/>
      </dsp:txXfrm>
    </dsp:sp>
    <dsp:sp modelId="{D0693D8D-8FED-BF4C-86D6-0DBC07CC9446}">
      <dsp:nvSpPr>
        <dsp:cNvPr id="0" name=""/>
        <dsp:cNvSpPr/>
      </dsp:nvSpPr>
      <dsp:spPr>
        <a:xfrm>
          <a:off x="10681335" y="1923097"/>
          <a:ext cx="668655" cy="6686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03798"/>
            <a:satOff val="-2568"/>
            <a:lumOff val="-2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03798"/>
              <a:satOff val="-2568"/>
              <a:lumOff val="-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10831782" y="1923097"/>
        <a:ext cx="367761" cy="503163"/>
      </dsp:txXfrm>
    </dsp:sp>
    <dsp:sp modelId="{AC75F485-DDF6-0548-BEA1-C3D76E30E261}">
      <dsp:nvSpPr>
        <dsp:cNvPr id="0" name=""/>
        <dsp:cNvSpPr/>
      </dsp:nvSpPr>
      <dsp:spPr>
        <a:xfrm>
          <a:off x="11470005" y="3077527"/>
          <a:ext cx="668655" cy="6686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07597"/>
            <a:satOff val="-5135"/>
            <a:lumOff val="-4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07597"/>
              <a:satOff val="-5135"/>
              <a:lumOff val="-4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11620452" y="3077527"/>
        <a:ext cx="367761" cy="503163"/>
      </dsp:txXfrm>
    </dsp:sp>
    <dsp:sp modelId="{6B8266C3-ACA5-724A-842C-D084C34BF7B7}">
      <dsp:nvSpPr>
        <dsp:cNvPr id="0" name=""/>
        <dsp:cNvSpPr/>
      </dsp:nvSpPr>
      <dsp:spPr>
        <a:xfrm>
          <a:off x="12258674" y="4260532"/>
          <a:ext cx="668655" cy="6686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811395"/>
            <a:satOff val="-7703"/>
            <a:lumOff val="-6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811395"/>
              <a:satOff val="-7703"/>
              <a:lumOff val="-6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12409121" y="4260532"/>
        <a:ext cx="367761" cy="503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9337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6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1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7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9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8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5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4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5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5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4D9E9-F950-BA82-CAEE-3E6DD8E6F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1970" y="1545609"/>
            <a:ext cx="7602181" cy="5260318"/>
          </a:xfrm>
        </p:spPr>
        <p:txBody>
          <a:bodyPr anchor="ctr">
            <a:normAutofit/>
          </a:bodyPr>
          <a:lstStyle/>
          <a:p>
            <a:pPr algn="l"/>
            <a:r>
              <a:rPr lang="en-US" u="sng"/>
              <a:t>Team 3 Final Project:</a:t>
            </a:r>
            <a:br>
              <a:rPr lang="en-US" dirty="0"/>
            </a:br>
            <a:r>
              <a:rPr lang="en-US"/>
              <a:t>Which factors drove loan denials in California in 2019?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2F22D-C809-5514-AA49-2E7F8E3A4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1970" y="7037346"/>
            <a:ext cx="7602181" cy="17040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DATS 6101 - Brandon Chin, Paul Kelly, Ksenia Shadrina, Luke Wu - 4/20/22</a:t>
            </a:r>
          </a:p>
        </p:txBody>
      </p:sp>
      <p:pic>
        <p:nvPicPr>
          <p:cNvPr id="4" name="Picture 3" descr="Abstract background of 3D colorful bars">
            <a:extLst>
              <a:ext uri="{FF2B5EF4-FFF2-40B4-BE49-F238E27FC236}">
                <a16:creationId xmlns:a16="http://schemas.microsoft.com/office/drawing/2014/main" id="{6EBF13AF-14E6-E914-3261-223D26596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0" r="15498"/>
          <a:stretch/>
        </p:blipFill>
        <p:spPr>
          <a:xfrm>
            <a:off x="1138426" y="1740682"/>
            <a:ext cx="6790545" cy="68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3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8288000" cy="10287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42998"/>
            <a:ext cx="18288000" cy="9143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8CCAB-5364-0D35-86C8-85877C37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76475"/>
            <a:ext cx="14849475" cy="20169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1295-F2C0-3B40-82C9-18F999ED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55319"/>
            <a:ext cx="14849475" cy="468868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4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8288000" cy="10287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42998"/>
            <a:ext cx="18288000" cy="9143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32E1F-06BA-4BD8-8D7F-F7C81545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76475"/>
            <a:ext cx="14849475" cy="20169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617B6-F80A-2C08-6053-0A274D1EC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55319"/>
            <a:ext cx="14849475" cy="468868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0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4286"/>
            <a:ext cx="18287999" cy="9158286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998" y="1143000"/>
            <a:ext cx="16002000" cy="8001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10E0A-E4C3-5769-4CC7-D2918AC9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699774"/>
            <a:ext cx="13716000" cy="138632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Same SMART QUESTION as midterm: </a:t>
            </a:r>
            <a:br>
              <a:rPr lang="en-US" dirty="0"/>
            </a:br>
            <a:r>
              <a:rPr lang="en-US" u="sng" dirty="0"/>
              <a:t>What’s new</a:t>
            </a:r>
            <a:r>
              <a:rPr lang="en-US"/>
              <a:t>? 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035ED8-B833-6A3E-2E18-432DA6B30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63383"/>
              </p:ext>
            </p:extLst>
          </p:nvPr>
        </p:nvGraphicFramePr>
        <p:xfrm>
          <a:off x="2286000" y="3429000"/>
          <a:ext cx="13716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70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288000" cy="914857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00" y="1143000"/>
            <a:ext cx="16002000" cy="818388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64B15-AD84-BFA6-A68E-473D0339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856" y="2276856"/>
            <a:ext cx="13716000" cy="2016252"/>
          </a:xfrm>
        </p:spPr>
        <p:txBody>
          <a:bodyPr anchor="ctr">
            <a:normAutofit/>
          </a:bodyPr>
          <a:lstStyle/>
          <a:p>
            <a:r>
              <a:rPr lang="en-US" dirty="0"/>
              <a:t>Revisiting the 12 variables with more observations: categorical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2BF6-A9D2-93BA-2DD4-175E53976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856" y="4457700"/>
            <a:ext cx="13716000" cy="4690872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8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288000" cy="914857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00" y="1143000"/>
            <a:ext cx="16002000" cy="818388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E9430-0EFB-DE4F-3B4F-87D7A55D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854" y="2276854"/>
            <a:ext cx="7253238" cy="6867144"/>
          </a:xfrm>
        </p:spPr>
        <p:txBody>
          <a:bodyPr anchor="ctr">
            <a:normAutofit/>
          </a:bodyPr>
          <a:lstStyle/>
          <a:p>
            <a:r>
              <a:rPr lang="en-US" dirty="0"/>
              <a:t>Revisiting the 12 variables with more observations: numerical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17C45-BF1A-ED36-66C0-2454AC42B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1774" y="2276856"/>
            <a:ext cx="5731079" cy="686714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0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288000" cy="914857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00" y="1143000"/>
            <a:ext cx="16002000" cy="818388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8EFB4-AE3F-6342-1BC9-C0CACA6F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854" y="2276854"/>
            <a:ext cx="7253238" cy="6867144"/>
          </a:xfrm>
        </p:spPr>
        <p:txBody>
          <a:bodyPr anchor="ctr">
            <a:normAutofit/>
          </a:bodyPr>
          <a:lstStyle/>
          <a:p>
            <a:r>
              <a:rPr lang="en-US" dirty="0"/>
              <a:t>Removed Outliers and Missing Values: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3765-7A2A-8C9D-585E-11982FC03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1774" y="2276856"/>
            <a:ext cx="5731079" cy="686714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2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9158286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502BD-3766-4D83-94CC-391A4CD4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nes balancing on a wood">
            <a:extLst>
              <a:ext uri="{FF2B5EF4-FFF2-40B4-BE49-F238E27FC236}">
                <a16:creationId xmlns:a16="http://schemas.microsoft.com/office/drawing/2014/main" id="{6FBC6117-DAED-6F3B-7A02-A99461A20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9"/>
          <a:stretch/>
        </p:blipFill>
        <p:spPr>
          <a:xfrm>
            <a:off x="20" y="10"/>
            <a:ext cx="18287975" cy="10286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67CC89-052A-4B89-A1FF-972E522C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99802" y="-2301204"/>
            <a:ext cx="6888405" cy="18288002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8DC9D-A2DF-0FC0-C1C9-5E98FEB0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477436"/>
            <a:ext cx="16002000" cy="26625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Balancing the data: steps</a:t>
            </a:r>
          </a:p>
        </p:txBody>
      </p:sp>
    </p:spTree>
    <p:extLst>
      <p:ext uri="{BB962C8B-B14F-4D97-AF65-F5344CB8AC3E}">
        <p14:creationId xmlns:p14="http://schemas.microsoft.com/office/powerpoint/2010/main" val="350240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288000" cy="914857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00" y="1143000"/>
            <a:ext cx="16002000" cy="818388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BE4EB-4CF5-F5EA-6EB7-13E72356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854" y="2276854"/>
            <a:ext cx="7253238" cy="6867144"/>
          </a:xfrm>
        </p:spPr>
        <p:txBody>
          <a:bodyPr anchor="ctr">
            <a:normAutofit/>
          </a:bodyPr>
          <a:lstStyle/>
          <a:p>
            <a:r>
              <a:rPr lang="en-US" dirty="0"/>
              <a:t>Constructing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94E2E-53E2-E11B-518B-E3DEE7255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1774" y="2276856"/>
            <a:ext cx="5731079" cy="686714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0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288000" cy="914857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00" y="1143000"/>
            <a:ext cx="16002000" cy="818388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DD2CB-ACD5-D89C-BC18-884DD6E8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854" y="2276854"/>
            <a:ext cx="5742278" cy="6867144"/>
          </a:xfrm>
        </p:spPr>
        <p:txBody>
          <a:bodyPr>
            <a:normAutofit/>
          </a:bodyPr>
          <a:lstStyle/>
          <a:p>
            <a:r>
              <a:rPr lang="en-US" dirty="0"/>
              <a:t>Constructing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AA11-D837-06A6-F679-4A0C7DD5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949" y="2276856"/>
            <a:ext cx="7264905" cy="686714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3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288000" cy="914857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00" y="1143000"/>
            <a:ext cx="16002000" cy="818388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21FB3-5356-6375-77AD-1481FCBB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854" y="2276854"/>
            <a:ext cx="5742278" cy="6867144"/>
          </a:xfrm>
        </p:spPr>
        <p:txBody>
          <a:bodyPr>
            <a:normAutofit/>
          </a:bodyPr>
          <a:lstStyle/>
          <a:p>
            <a:r>
              <a:rPr lang="en-US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551B-2AB6-A96F-D16F-C96E1D40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949" y="2276856"/>
            <a:ext cx="7264905" cy="686714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9646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RightStep">
      <a:dk1>
        <a:srgbClr val="000000"/>
      </a:dk1>
      <a:lt1>
        <a:srgbClr val="FFFFFF"/>
      </a:lt1>
      <a:dk2>
        <a:srgbClr val="233A3E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</TotalTime>
  <Words>109</Words>
  <Application>Microsoft Macintosh PowerPoint</Application>
  <PresentationFormat>Custom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Aharoni</vt:lpstr>
      <vt:lpstr>PrismaticVTI</vt:lpstr>
      <vt:lpstr>Team 3 Final Project: Which factors drove loan denials in California in 2019?</vt:lpstr>
      <vt:lpstr>Same SMART QUESTION as midterm:  What’s new? </vt:lpstr>
      <vt:lpstr>Revisiting the 12 variables with more observations: categorical</vt:lpstr>
      <vt:lpstr>Revisiting the 12 variables with more observations: numerical</vt:lpstr>
      <vt:lpstr>Removed Outliers and Missing Values: graphs</vt:lpstr>
      <vt:lpstr>Balancing the data: steps</vt:lpstr>
      <vt:lpstr>Constructing logistic regression</vt:lpstr>
      <vt:lpstr>Constructing logistic regression</vt:lpstr>
      <vt:lpstr>Tests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Final Project: Which factors drove loan denials in California in 2019?</dc:title>
  <dc:creator>Shadrina, Ksenia Evgenievna</dc:creator>
  <cp:lastModifiedBy>Shadrina, Ksenia Evgenievna</cp:lastModifiedBy>
  <cp:revision>2</cp:revision>
  <dcterms:created xsi:type="dcterms:W3CDTF">2022-04-17T22:45:33Z</dcterms:created>
  <dcterms:modified xsi:type="dcterms:W3CDTF">2022-04-17T23:08:44Z</dcterms:modified>
</cp:coreProperties>
</file>