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3"/>
  </p:notesMasterIdLst>
  <p:sldIdLst>
    <p:sldId id="256" r:id="rId2"/>
    <p:sldId id="258" r:id="rId3"/>
    <p:sldId id="356" r:id="rId4"/>
    <p:sldId id="357" r:id="rId5"/>
    <p:sldId id="358" r:id="rId6"/>
    <p:sldId id="347" r:id="rId7"/>
    <p:sldId id="359" r:id="rId8"/>
    <p:sldId id="360" r:id="rId9"/>
    <p:sldId id="361" r:id="rId10"/>
    <p:sldId id="259" r:id="rId11"/>
    <p:sldId id="260" r:id="rId12"/>
    <p:sldId id="261" r:id="rId13"/>
    <p:sldId id="348" r:id="rId14"/>
    <p:sldId id="362" r:id="rId15"/>
    <p:sldId id="262" r:id="rId16"/>
    <p:sldId id="263" r:id="rId17"/>
    <p:sldId id="355" r:id="rId18"/>
    <p:sldId id="264" r:id="rId19"/>
    <p:sldId id="266" r:id="rId20"/>
    <p:sldId id="267" r:id="rId21"/>
    <p:sldId id="268" r:id="rId22"/>
    <p:sldId id="269" r:id="rId23"/>
    <p:sldId id="349" r:id="rId24"/>
    <p:sldId id="335" r:id="rId25"/>
    <p:sldId id="270" r:id="rId26"/>
    <p:sldId id="350" r:id="rId27"/>
    <p:sldId id="342" r:id="rId28"/>
    <p:sldId id="363" r:id="rId29"/>
    <p:sldId id="343" r:id="rId30"/>
    <p:sldId id="344" r:id="rId31"/>
    <p:sldId id="364" r:id="rId32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7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DB0F922-FC87-4BF4-A5D2-38BC7317F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0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CA47A8-7839-4F8A-A315-D01D10E71F0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106C26-E9C2-45CA-B2B4-240C591A10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8EE6A7-A821-4C9A-8B72-68EC27F3E34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69D41E-FEA7-4804-92C0-160883A1C4A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F0F7E9-80D9-4816-BC71-D53192B9CA7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78A825-1E89-4152-B916-6E684729EC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72F89-1EC0-47C0-8123-6FE9F9D4F56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FF6554-70BA-4218-BF10-F188D3A3477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70FFEA-E844-47CF-9EDB-B83D75519F1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0226DF-B932-4A9C-9806-A56AC8E6492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1173BA-B825-45E5-9E58-8CFAE17823D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6A0599-F40F-49EE-B1C4-0C5B71EC896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931B82-1EE9-41A9-8605-4331D38877F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F9909-FC3C-4870-A1D5-183E31303F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A42CB-494A-40DE-B8C3-01E87C81D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17D1F-F452-449D-BC75-8E63BB8E3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82697-5624-4D1B-809B-F2A6F21DB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1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7ED1F-2F31-4AAE-8162-F3905774C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E85A6-63EF-467A-8DF2-2155945FEC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E5FE6-93CF-4B31-A758-5B0EE484C8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6C5BC-F56F-41F0-8F85-359536FC1D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9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293C-327A-4824-92C3-BC5E95A2EC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CECA4-C199-4C83-8102-D216035BA9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233F4-D9F2-4F56-BFE0-6E4C8FB8A2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5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B91A4-D885-4495-A62F-7548A711DD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E6E023-B151-40DE-9AE0-A6D12FF46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Multi-dimensional Arrays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2484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Copyright 2012 Carlo Sgro</a:t>
            </a:r>
            <a:endParaRPr lang="en-CA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Two-D Example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int marks[3][5] = 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{</a:t>
            </a:r>
          </a:p>
          <a:p>
            <a:pPr lvl="1" algn="l" eaLnBrk="1" hangingPunct="1">
              <a:buFont typeface="Wingdings" pitchFamily="2" charset="2"/>
              <a:buNone/>
              <a:defRPr/>
            </a:pPr>
            <a:r>
              <a:rPr lang="en-US" smtClean="0"/>
              <a:t>{ 60, 80, 90, 55, 30 },</a:t>
            </a:r>
          </a:p>
          <a:p>
            <a:pPr lvl="1" algn="l" eaLnBrk="1" hangingPunct="1">
              <a:buFont typeface="Wingdings" pitchFamily="2" charset="2"/>
              <a:buNone/>
              <a:defRPr/>
            </a:pPr>
            <a:r>
              <a:rPr lang="en-US" smtClean="0"/>
              <a:t>{ 90, 60, 40, 20, 80 },</a:t>
            </a:r>
          </a:p>
          <a:p>
            <a:pPr lvl="1" algn="l" eaLnBrk="1" hangingPunct="1">
              <a:buFont typeface="Wingdings" pitchFamily="2" charset="2"/>
              <a:buNone/>
              <a:defRPr/>
            </a:pPr>
            <a:r>
              <a:rPr lang="en-US" smtClean="0"/>
              <a:t>{ 55, 65, 75, 85, 95 }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};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72000" y="2726532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marks[0][0]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0" y="6248400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marks[2][4]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 flipV="1">
            <a:off x="4619625" y="5379244"/>
            <a:ext cx="2133600" cy="869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1828800" y="2881312"/>
            <a:ext cx="2647950" cy="578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Syntax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Multi-dimensional arrays have the dimensions separated by </a:t>
            </a:r>
            <a:r>
              <a:rPr lang="en-US" b="1" smtClean="0"/>
              <a:t>sets of square brackets.</a:t>
            </a:r>
          </a:p>
          <a:p>
            <a:pPr lvl="1" eaLnBrk="1" hangingPunct="1">
              <a:defRPr/>
            </a:pPr>
            <a:r>
              <a:rPr lang="en-US" smtClean="0"/>
              <a:t>e.g. int marks</a:t>
            </a:r>
            <a:r>
              <a:rPr lang="en-US" b="1" smtClean="0"/>
              <a:t>[3][5]</a:t>
            </a:r>
            <a:r>
              <a:rPr lang="en-US" smtClean="0"/>
              <a:t>;</a:t>
            </a:r>
          </a:p>
          <a:p>
            <a:pPr lvl="1" eaLnBrk="1" hangingPunct="1">
              <a:defRPr/>
            </a:pPr>
            <a:r>
              <a:rPr lang="en-US" smtClean="0"/>
              <a:t>Some languages use a comma to separate the indeces.  C does not.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2-D Visualization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A two-dimensional array can be visualized as similar to a spreadsheet, with rows and columns. 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a two-dimensional array, the first index represents the row index and the second index represents the column index.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int marks[3][5] = </a:t>
            </a:r>
          </a:p>
          <a:p>
            <a:pPr algn="l">
              <a:defRPr/>
            </a:pPr>
            <a:r>
              <a:rPr lang="en-US"/>
              <a:t>{</a:t>
            </a:r>
          </a:p>
          <a:p>
            <a:pPr lvl="1" algn="l">
              <a:buNone/>
              <a:defRPr/>
            </a:pPr>
            <a:r>
              <a:rPr lang="en-US"/>
              <a:t>{ 60, 80, 90, 55, 30 },</a:t>
            </a:r>
          </a:p>
          <a:p>
            <a:pPr lvl="1" algn="l">
              <a:buNone/>
              <a:defRPr/>
            </a:pPr>
            <a:r>
              <a:rPr lang="en-US"/>
              <a:t>{ 90, 60, 40, 20, 80 },</a:t>
            </a:r>
          </a:p>
          <a:p>
            <a:pPr lvl="1" algn="l">
              <a:buNone/>
              <a:defRPr/>
            </a:pPr>
            <a:r>
              <a:rPr lang="en-US"/>
              <a:t>{ 55, 65, 75, 85, 95 }</a:t>
            </a:r>
          </a:p>
          <a:p>
            <a:pPr algn="l">
              <a:defRPr/>
            </a:pPr>
            <a:r>
              <a:rPr lang="en-US"/>
              <a:t>};</a:t>
            </a:r>
          </a:p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44958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91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3-D Visualization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A three-dimensional array can also be visualized as a cube, but it's a bit more difficult.</a:t>
            </a:r>
          </a:p>
          <a:p>
            <a:pPr lvl="1" eaLnBrk="1" hangingPunct="1">
              <a:defRPr/>
            </a:pPr>
            <a:r>
              <a:rPr lang="en-US" smtClean="0"/>
              <a:t>e.g. multiple spreadsheets lined up next to each other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More-D Visualization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Visualizing more dimensions than that is difficult, since it's not natural for us to visualize a four- or five-dimensional object.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 it's best to think of what you're keeping track of, instead of how you're storing it.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5-D Example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3600" smtClean="0"/>
              <a:t>e.g. int marks[10][20][1000][100][10];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73075" y="2770909"/>
            <a:ext cx="339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Number of provinces in Canada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95400" y="3733800"/>
            <a:ext cx="351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Number of colleges in a province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600200" y="4267200"/>
            <a:ext cx="333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Number of courses in a college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876800" y="5638800"/>
            <a:ext cx="377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Number of assignments in a course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 flipV="1">
            <a:off x="3505200" y="2209800"/>
            <a:ext cx="2730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41148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4800600" y="2209800"/>
            <a:ext cx="228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7086600" y="2209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200400" y="5181600"/>
            <a:ext cx="335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Number of students in a course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5181600" y="2209800"/>
            <a:ext cx="9906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Initialization of </a:t>
            </a:r>
            <a:br>
              <a:rPr lang="en-US" sz="4000" smtClean="0"/>
            </a:br>
            <a:r>
              <a:rPr lang="en-US" sz="4000" smtClean="0"/>
              <a:t>Multi-dimensional Arrays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Initialization can get ugly.  Use sets of curly braces to contain each set of initializers.  Use curly braces again to contain each dimension.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Intro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800" smtClean="0"/>
              <a:t>So far, we've dealt with one-dimensional arrays.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6325773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solidFill>
                  <a:schemeClr val="accent5">
                    <a:lumMod val="50000"/>
                  </a:schemeClr>
                </a:solidFill>
              </a:rPr>
              <a:t>Copyright 2012 Carlo Sgro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#1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marks[3][5] = 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{</a:t>
            </a:r>
          </a:p>
          <a:p>
            <a:pPr lvl="1"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{</a:t>
            </a:r>
            <a:r>
              <a:rPr lang="en-US" sz="2400" dirty="0" smtClean="0"/>
              <a:t> 60, 80, 90, 55, 30 </a:t>
            </a:r>
            <a:r>
              <a:rPr lang="en-US" sz="2400" dirty="0" smtClean="0">
                <a:solidFill>
                  <a:srgbClr val="FFFF00"/>
                </a:solidFill>
              </a:rPr>
              <a:t>}</a:t>
            </a:r>
            <a:r>
              <a:rPr lang="en-US" sz="2400" dirty="0" smtClean="0"/>
              <a:t>,</a:t>
            </a:r>
          </a:p>
          <a:p>
            <a:pPr lvl="1"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{</a:t>
            </a:r>
            <a:r>
              <a:rPr lang="en-US" sz="2400" dirty="0" smtClean="0"/>
              <a:t> 50, 60, 40, 20, 80 </a:t>
            </a:r>
            <a:r>
              <a:rPr lang="en-US" sz="2400" dirty="0" smtClean="0">
                <a:solidFill>
                  <a:srgbClr val="FFFF00"/>
                </a:solidFill>
              </a:rPr>
              <a:t>}</a:t>
            </a:r>
            <a:r>
              <a:rPr lang="en-US" sz="2400" dirty="0" smtClean="0"/>
              <a:t>,</a:t>
            </a:r>
          </a:p>
          <a:p>
            <a:pPr lvl="1"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{ </a:t>
            </a:r>
            <a:r>
              <a:rPr lang="en-US" sz="2400" dirty="0" smtClean="0"/>
              <a:t>55, 65, 75, 85, 95</a:t>
            </a:r>
            <a:r>
              <a:rPr lang="en-US" sz="2400" dirty="0" smtClean="0">
                <a:solidFill>
                  <a:srgbClr val="FFFF00"/>
                </a:solidFill>
              </a:rPr>
              <a:t> }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};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The yellow braces surround the 5 elements making up the second dimension.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The white braces surround the 3 elements making up the first dimension.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In this example, the 30 is stored right next to the 50 in memory.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#2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err="1" smtClean="0"/>
              <a:t>int</a:t>
            </a:r>
            <a:r>
              <a:rPr lang="en-US" sz="2000" dirty="0" smtClean="0"/>
              <a:t> marks[2][3][5] =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{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{</a:t>
            </a:r>
          </a:p>
          <a:p>
            <a:pPr lvl="2" algn="l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/>
              <a:t>{ 60, 80, 90, 55, 30 },</a:t>
            </a:r>
          </a:p>
          <a:p>
            <a:pPr lvl="2" algn="l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/>
              <a:t>{ 90, 60, 40, 20, 80 },</a:t>
            </a:r>
          </a:p>
          <a:p>
            <a:pPr lvl="2" algn="l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/>
              <a:t>{ 55, 65, 75, 85, 95 }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},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{</a:t>
            </a:r>
          </a:p>
          <a:p>
            <a:pPr lvl="2" algn="l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/>
              <a:t>{ 60, 80, 90, 55, 30 },</a:t>
            </a:r>
          </a:p>
          <a:p>
            <a:pPr lvl="2" algn="l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/>
              <a:t>{ 90, 60, 40, 20, 80 },</a:t>
            </a:r>
          </a:p>
          <a:p>
            <a:pPr lvl="2" algn="l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/>
              <a:t>{ 55, 65, 75, 85, 95 }</a:t>
            </a:r>
          </a:p>
          <a:p>
            <a:pPr lvl="1"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braces surrounding the 5 elements make up the third dimension.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braces surrounding the 3 elements make up the second dimension.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braces surrounding the 2 elements make up the first dimension.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Receiving Passed Arrays </a:t>
            </a:r>
            <a:br>
              <a:rPr lang="en-US" sz="4000" smtClean="0"/>
            </a:br>
            <a:r>
              <a:rPr lang="en-US" sz="4000" smtClean="0"/>
              <a:t>As Parameters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You can receive the parameter without any size between the square brackets.</a:t>
            </a:r>
          </a:p>
          <a:p>
            <a:pPr eaLnBrk="1" hangingPunct="1">
              <a:defRPr/>
            </a:pPr>
            <a:r>
              <a:rPr lang="en-US" sz="4400" dirty="0" smtClean="0"/>
              <a:t>e.g. void </a:t>
            </a:r>
            <a:r>
              <a:rPr lang="en-US" sz="4400" dirty="0" err="1" smtClean="0"/>
              <a:t>printPersonMarks</a:t>
            </a:r>
            <a:r>
              <a:rPr lang="en-US" sz="4400" dirty="0" smtClean="0"/>
              <a:t>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myMarks</a:t>
            </a:r>
            <a:r>
              <a:rPr lang="en-US" sz="4400" dirty="0" smtClean="0"/>
              <a:t>[]);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4000" dirty="0"/>
              <a:t>When passing a multi-dimensional array, you </a:t>
            </a:r>
            <a:r>
              <a:rPr lang="en-US" sz="4000" dirty="0" smtClean="0"/>
              <a:t>absolutely must </a:t>
            </a:r>
            <a:r>
              <a:rPr lang="en-US" sz="4000" dirty="0"/>
              <a:t>provide the sizes of all but the first dimension</a:t>
            </a:r>
            <a:r>
              <a:rPr lang="en-US" sz="4000" dirty="0" smtClean="0"/>
              <a:t>.</a:t>
            </a:r>
          </a:p>
          <a:p>
            <a:pPr>
              <a:defRPr/>
            </a:pPr>
            <a:endParaRPr lang="en-US" sz="4000" dirty="0"/>
          </a:p>
          <a:p>
            <a:pPr lvl="1">
              <a:defRPr/>
            </a:pPr>
            <a:r>
              <a:rPr lang="en-US" sz="4000" dirty="0"/>
              <a:t>Otherwise, the compiler won't know how to split up the data into the appropriate dimensions!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93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Passing an Array as a Parameter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array is passed simply by using the name of the array</a:t>
            </a:r>
          </a:p>
          <a:p>
            <a:pPr lvl="1">
              <a:defRPr/>
            </a:pPr>
            <a:r>
              <a:rPr lang="en-US" smtClean="0"/>
              <a:t>e.g. printArray(marks);</a:t>
            </a: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Example of Receiving a 2-D Array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void printAllMarks(int allTheMarks[][5]);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In this example, allTheMarks is a two-dimensional array.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400" smtClean="0"/>
              <a:t>You have to specify the size of 5 so that the compiler knows that each row is 5 elements long.  It doesn't need to know how many rows there are.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/>
              <a:t>It is still passed like this</a:t>
            </a:r>
            <a:r>
              <a:rPr lang="en-US" sz="2800" smtClean="0"/>
              <a:t>:</a:t>
            </a:r>
          </a:p>
          <a:p>
            <a:pPr>
              <a:lnSpc>
                <a:spcPct val="80000"/>
              </a:lnSpc>
              <a:defRPr/>
            </a:pPr>
            <a:endParaRPr lang="en-US" sz="2800"/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400"/>
              <a:t>printAllMarks(allTheMarks</a:t>
            </a:r>
            <a:r>
              <a:rPr lang="en-US" sz="2400" smtClean="0"/>
              <a:t>);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defRPr/>
            </a:pPr>
            <a:r>
              <a:rPr lang="en-US" sz="2800"/>
              <a:t>Handy rule-of-thumb: If you sum the number of square brackets in the parameter and in the argument, it must equal the number of square brackets in the passed variable.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Two-dimensional Arrays of char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" indent="0" algn="ctr">
              <a:buNone/>
              <a:defRPr/>
            </a:pPr>
            <a:r>
              <a:rPr lang="en-US" smtClean="0"/>
              <a:t>Two-dimensional arrays of char are often used to hold an array of null-terminated strings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" indent="0">
              <a:defRPr/>
            </a:pPr>
            <a:r>
              <a:rPr lang="en-US"/>
              <a:t>e.g. char names[10][81];</a:t>
            </a:r>
          </a:p>
          <a:p>
            <a:pPr marL="454914" lvl="1" indent="0">
              <a:buNone/>
              <a:defRPr/>
            </a:pPr>
            <a:endParaRPr lang="en-US"/>
          </a:p>
          <a:p>
            <a:pPr marL="454914" lvl="1" indent="0">
              <a:buNone/>
              <a:defRPr/>
            </a:pPr>
            <a:r>
              <a:rPr lang="en-US"/>
              <a:t>This can be used to store an array of 10 names that can have up to 80 characters in each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Initializing Arrays of Strings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e.g. char names[10][81] = { “Fred”, “Barney”, “Wilma”, “Betty” };</a:t>
            </a:r>
          </a:p>
          <a:p>
            <a:pPr lvl="1">
              <a:defRPr/>
            </a:pPr>
            <a:r>
              <a:rPr lang="en-US" smtClean="0"/>
              <a:t>names[0] is “Fred”, names[3] is “Betty”</a:t>
            </a:r>
          </a:p>
          <a:p>
            <a:pPr lvl="1">
              <a:defRPr/>
            </a:pPr>
            <a:r>
              <a:rPr lang="en-US" smtClean="0"/>
              <a:t>names[4] to names[9] have initial values of “”</a:t>
            </a:r>
          </a:p>
          <a:p>
            <a:pPr lvl="1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e.g. float prices[10] = {10.99, 15.50};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01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Passing Strings and Arrays of Strings as Parameters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e.g. call is: printAllNames(names);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e.g. prototype is: </a:t>
            </a:r>
          </a:p>
          <a:p>
            <a:pPr>
              <a:defRPr/>
            </a:pPr>
            <a:r>
              <a:rPr lang="en-US" smtClean="0"/>
              <a:t>void printAllNames(char names[][81]);</a:t>
            </a: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Bottom Line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Be aware of</a:t>
            </a:r>
          </a:p>
          <a:p>
            <a:r>
              <a:rPr lang="en-CA" smtClean="0"/>
              <a:t>what the compiler needs</a:t>
            </a:r>
          </a:p>
          <a:p>
            <a:r>
              <a:rPr lang="en-CA" smtClean="0"/>
              <a:t>and</a:t>
            </a:r>
          </a:p>
          <a:p>
            <a:r>
              <a:rPr lang="en-CA" smtClean="0"/>
              <a:t>how to provide it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8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sz="4800" smtClean="0"/>
              <a:t>i.e. if this were a spreadsheet, the data can be considered to be stored in a single row 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65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863906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1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2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3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4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5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6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7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8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9</a:t>
                      </a: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mtClean="0"/>
                        <a:t>10.99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15.50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0</a:t>
                      </a:r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We need to be able to look at data that is organized differently</a:t>
            </a:r>
            <a:r>
              <a:rPr lang="en-US" sz="280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3600"/>
              <a:t>e.g. a spreadsheet with rows and </a:t>
            </a:r>
            <a:r>
              <a:rPr lang="en-US" sz="3600" smtClean="0"/>
              <a:t>columns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sz="3600"/>
          </a:p>
          <a:p>
            <a:pPr marL="914400" lvl="2" indent="0">
              <a:lnSpc>
                <a:spcPct val="90000"/>
              </a:lnSpc>
              <a:buNone/>
              <a:defRPr/>
            </a:pPr>
            <a:r>
              <a:rPr lang="en-US"/>
              <a:t>This might be a two-dimensional </a:t>
            </a:r>
            <a:r>
              <a:rPr lang="en-US" smtClean="0"/>
              <a:t>array</a:t>
            </a:r>
            <a:endParaRPr lang="en-US"/>
          </a:p>
          <a:p>
            <a:pPr lvl="2">
              <a:lnSpc>
                <a:spcPct val="90000"/>
              </a:lnSpc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962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3200"/>
              <a:t>e.g. pricing schemes for airlines, where you might have different rates for flights between cities depending on the seat class and advanced booking</a:t>
            </a:r>
            <a:r>
              <a:rPr lang="en-US" sz="3200" smtClean="0"/>
              <a:t>.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sz="3200"/>
          </a:p>
          <a:p>
            <a:pPr marL="914400" lvl="2" indent="0">
              <a:lnSpc>
                <a:spcPct val="90000"/>
              </a:lnSpc>
              <a:buNone/>
              <a:defRPr/>
            </a:pPr>
            <a:r>
              <a:rPr lang="en-US" sz="3200"/>
              <a:t>This could be a four-dimensional array.</a:t>
            </a:r>
          </a:p>
          <a:p>
            <a:endParaRPr lang="en-CA" smtClean="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2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e.g. a set of marks, for 3 students across 5 assignments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6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3887</TotalTime>
  <Words>984</Words>
  <Application>Microsoft Office PowerPoint</Application>
  <PresentationFormat>On-screen Show (4:3)</PresentationFormat>
  <Paragraphs>152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Sparse</vt:lpstr>
      <vt:lpstr>C Programming</vt:lpstr>
      <vt:lpstr>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Two-D Example</vt:lpstr>
      <vt:lpstr>Syntax</vt:lpstr>
      <vt:lpstr>2-D Visualization</vt:lpstr>
      <vt:lpstr>PowerPoint Presentation</vt:lpstr>
      <vt:lpstr>PowerPoint Presentation</vt:lpstr>
      <vt:lpstr>3-D Visualization</vt:lpstr>
      <vt:lpstr>More-D Visualization</vt:lpstr>
      <vt:lpstr>PowerPoint Presentation</vt:lpstr>
      <vt:lpstr>5-D Example</vt:lpstr>
      <vt:lpstr>Initialization of  Multi-dimensional Arrays</vt:lpstr>
      <vt:lpstr>Example #1</vt:lpstr>
      <vt:lpstr>Example #2</vt:lpstr>
      <vt:lpstr>Receiving Passed Arrays  As Parameters</vt:lpstr>
      <vt:lpstr>PowerPoint Presentation</vt:lpstr>
      <vt:lpstr>Passing an Array as a Parameter</vt:lpstr>
      <vt:lpstr>Example of Receiving a 2-D Array</vt:lpstr>
      <vt:lpstr>PowerPoint Presentation</vt:lpstr>
      <vt:lpstr>Two-dimensional Arrays of char</vt:lpstr>
      <vt:lpstr>PowerPoint Presentation</vt:lpstr>
      <vt:lpstr>Initializing Arrays of Strings</vt:lpstr>
      <vt:lpstr>Passing Strings and Arrays of Strings as Parameters</vt:lpstr>
      <vt:lpstr>Bottom Line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Carlo Sgro</dc:creator>
  <cp:lastModifiedBy>home</cp:lastModifiedBy>
  <cp:revision>43</cp:revision>
  <cp:lastPrinted>2012-10-19T15:05:30Z</cp:lastPrinted>
  <dcterms:created xsi:type="dcterms:W3CDTF">2005-10-09T18:34:22Z</dcterms:created>
  <dcterms:modified xsi:type="dcterms:W3CDTF">2013-10-21T13:00:45Z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