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7" r:id="rId8"/>
    <p:sldId id="261" r:id="rId9"/>
    <p:sldId id="264" r:id="rId10"/>
    <p:sldId id="265" r:id="rId11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B6FE6-6090-4C65-861E-AB3C86C6CD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6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886E-E08C-4B2C-A699-F807E6462E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54025-238B-44CB-A7F1-3799A0425A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21C36-546F-4ADC-AFA1-5CB1CBCFE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13C7D-119C-4AB4-AC37-B72BEE0027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1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9B89A-5472-4962-8065-4FCE70B83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62BD0-50DA-4B71-A92E-39F160F6E3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19C57-77CC-44D4-8936-AF14D6C6FF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79B62-64E3-4C5E-98F3-B9E34C56FF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2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7DD91-007C-47A4-B360-B7BD887B4D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6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733FE-3C55-4682-BF6B-31C43D5728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C6C15-87B6-41D2-9424-3C999FB4E9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488121-60D3-45CD-B36E-A0E9A1A133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Font typeface="Arial" charset="0"/>
        <a:defRPr sz="4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10287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485900" indent="-571500" algn="ctr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plusplus.com/reference/clibrary/cstdio/printf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 Programming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printf</a:t>
            </a:r>
            <a:r>
              <a:rPr lang="en-US" dirty="0" smtClean="0"/>
              <a:t>() Format Codes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1" y="2057400"/>
            <a:ext cx="8001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Gill Sans MT" pitchFamily="34" charset="0"/>
              </a:rPr>
              <a:t>%[flags][width][.precision</a:t>
            </a:r>
            <a:r>
              <a:rPr lang="en-US" sz="3600" smtClean="0">
                <a:latin typeface="Gill Sans MT" pitchFamily="34" charset="0"/>
              </a:rPr>
              <a:t>]</a:t>
            </a:r>
            <a:r>
              <a:rPr lang="en-US" sz="3600" smtClean="0">
                <a:solidFill>
                  <a:srgbClr val="FFFF00"/>
                </a:solidFill>
                <a:latin typeface="Gill Sans MT" pitchFamily="34" charset="0"/>
              </a:rPr>
              <a:t>[length]</a:t>
            </a:r>
            <a:r>
              <a:rPr lang="en-US" sz="3600" smtClean="0">
                <a:latin typeface="Gill Sans MT" pitchFamily="34" charset="0"/>
              </a:rPr>
              <a:t>type</a:t>
            </a:r>
          </a:p>
          <a:p>
            <a:endParaRPr lang="en-US" sz="3600" smtClean="0">
              <a:latin typeface="Gill Sans MT" pitchFamily="34" charset="0"/>
            </a:endParaRPr>
          </a:p>
          <a:p>
            <a:r>
              <a:rPr lang="en-US" sz="3600">
                <a:latin typeface="Gill Sans MT" pitchFamily="34" charset="0"/>
              </a:rPr>
              <a:t>Has most relevance </a:t>
            </a:r>
            <a:r>
              <a:rPr lang="en-US" sz="3600" smtClean="0">
                <a:latin typeface="Gill Sans MT" pitchFamily="34" charset="0"/>
              </a:rPr>
              <a:t>outside of our usual Visual Studio environment</a:t>
            </a:r>
            <a:endParaRPr lang="en-US" sz="3600">
              <a:latin typeface="Gill Sans MT" pitchFamily="34" charset="0"/>
            </a:endParaRPr>
          </a:p>
          <a:p>
            <a:endParaRPr lang="en-US" sz="3600">
              <a:latin typeface="Gill Sans MT" pitchFamily="34" charset="0"/>
            </a:endParaRPr>
          </a:p>
          <a:p>
            <a:r>
              <a:rPr lang="en-US" sz="2000" smtClean="0">
                <a:latin typeface="Gill Sans MT" pitchFamily="34" charset="0"/>
              </a:rPr>
              <a:t>Refer to table found at </a:t>
            </a:r>
            <a:r>
              <a:rPr lang="en-US" sz="2000" smtClean="0">
                <a:latin typeface="Gill Sans MT" pitchFamily="34" charset="0"/>
                <a:hlinkClick r:id="rId3"/>
              </a:rPr>
              <a:t>http</a:t>
            </a:r>
            <a:r>
              <a:rPr lang="en-US" sz="2000">
                <a:latin typeface="Gill Sans MT" pitchFamily="34" charset="0"/>
                <a:hlinkClick r:id="rId3"/>
              </a:rPr>
              <a:t>://cplusplus.com/reference/clibrary/cstdio/printf</a:t>
            </a:r>
            <a:r>
              <a:rPr lang="en-US" sz="2000" smtClean="0">
                <a:latin typeface="Gill Sans MT" pitchFamily="34" charset="0"/>
                <a:hlinkClick r:id="rId3"/>
              </a:rPr>
              <a:t>/</a:t>
            </a:r>
            <a:r>
              <a:rPr lang="en-US" sz="2000" smtClean="0">
                <a:latin typeface="Gill Sans MT" pitchFamily="34" charset="0"/>
              </a:rPr>
              <a:t> if needed in the future</a:t>
            </a:r>
          </a:p>
          <a:p>
            <a:endParaRPr lang="en-US" sz="2000">
              <a:latin typeface="Gill Sans MT" pitchFamily="34" charset="0"/>
            </a:endParaRPr>
          </a:p>
          <a:p>
            <a:endParaRPr lang="en-US" sz="3600">
              <a:latin typeface="Gill Sans MT" pitchFamily="34" charset="0"/>
            </a:endParaRPr>
          </a:p>
          <a:p>
            <a:endParaRPr lang="en-CA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Reading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http://cplusplus.com/reference/clibrary/cstdio/printf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 Far...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mtClean="0"/>
              <a:t>So far, we've seen format codes such as %d, %s, and %c, where there is a percent sign and a letter representing a type.</a:t>
            </a:r>
          </a:p>
          <a:p>
            <a:pPr eaLnBrk="1" hangingPunct="1">
              <a:defRPr/>
            </a:pPr>
            <a:r>
              <a:rPr lang="en-US" smtClean="0"/>
              <a:t>There are other items that can go between the percent and the type.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printf() Format Code General Form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smtClean="0"/>
              <a:t>%[flags][width][.precision][length]type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</a:t>
            </a:r>
          </a:p>
        </p:txBody>
      </p:sp>
      <p:graphicFrame>
        <p:nvGraphicFramePr>
          <p:cNvPr id="404560" name="Group 8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9407807"/>
              </p:ext>
            </p:extLst>
          </p:nvPr>
        </p:nvGraphicFramePr>
        <p:xfrm>
          <a:off x="381000" y="1195388"/>
          <a:ext cx="4038600" cy="5664199"/>
        </p:xfrm>
        <a:graphic>
          <a:graphicData uri="http://schemas.openxmlformats.org/drawingml/2006/table">
            <a:tbl>
              <a:tblPr/>
              <a:tblGrid>
                <a:gridCol w="1143000"/>
                <a:gridCol w="2895600"/>
              </a:tblGrid>
              <a:tr h="5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Type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Output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decimal integer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single character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string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signed octal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u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unsigned dec. int.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unsigned hex. int.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unsigned hex. int. (capitals)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4568" name="Group 8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6048385"/>
              </p:ext>
            </p:extLst>
          </p:nvPr>
        </p:nvGraphicFramePr>
        <p:xfrm>
          <a:off x="4648200" y="1219200"/>
          <a:ext cx="4038600" cy="5443537"/>
        </p:xfrm>
        <a:graphic>
          <a:graphicData uri="http://schemas.openxmlformats.org/drawingml/2006/table">
            <a:tbl>
              <a:tblPr/>
              <a:tblGrid>
                <a:gridCol w="1143000"/>
                <a:gridCol w="2895600"/>
              </a:tblGrid>
              <a:tr h="533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Type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Output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f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floating point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scientific notation using 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E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scientific notation using 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g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use shorter %e or %f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G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use shorter %E or %F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pointer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Widths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%[flags]</a:t>
            </a:r>
            <a:r>
              <a:rPr lang="en-US" sz="2800">
                <a:solidFill>
                  <a:srgbClr val="FFFF00"/>
                </a:solidFill>
              </a:rPr>
              <a:t>[width]</a:t>
            </a:r>
            <a:r>
              <a:rPr lang="en-US" sz="2800"/>
              <a:t>[.precision</a:t>
            </a:r>
            <a:r>
              <a:rPr lang="en-US" sz="2800" smtClean="0"/>
              <a:t>][</a:t>
            </a:r>
            <a:r>
              <a:rPr lang="en-US" sz="2800"/>
              <a:t>length</a:t>
            </a:r>
            <a:r>
              <a:rPr lang="en-US" sz="2800" smtClean="0"/>
              <a:t>]type</a:t>
            </a:r>
            <a:endParaRPr lang="en-US" sz="2800"/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r>
              <a:rPr lang="en-US" sz="2800" smtClean="0"/>
              <a:t>If </a:t>
            </a:r>
            <a:r>
              <a:rPr lang="en-US" sz="2800" dirty="0" smtClean="0"/>
              <a:t>the width is a number, it indicates the minimum number of characters to </a:t>
            </a:r>
            <a:r>
              <a:rPr lang="en-US" sz="2800" smtClean="0"/>
              <a:t>be printed (right-aligned).</a:t>
            </a: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marL="457200" lvl="1" indent="0" eaLnBrk="1" hangingPunct="1">
              <a:buNone/>
              <a:defRPr/>
            </a:pPr>
            <a:r>
              <a:rPr lang="en-US" sz="2400" dirty="0" smtClean="0"/>
              <a:t>If the width is naturally exceeded because the value is too large, the width is ignored.</a:t>
            </a:r>
          </a:p>
          <a:p>
            <a:pPr marL="457200" lvl="1" indent="0" eaLnBrk="1" hangingPunct="1">
              <a:buNone/>
              <a:defRPr/>
            </a:pPr>
            <a:endParaRPr lang="en-US" sz="2400" dirty="0" smtClean="0"/>
          </a:p>
          <a:p>
            <a:pPr marL="457200" lvl="1" indent="0" eaLnBrk="1" hangingPunct="1">
              <a:buNone/>
              <a:defRPr/>
            </a:pPr>
            <a:r>
              <a:rPr lang="en-US" sz="2400" dirty="0" smtClean="0"/>
              <a:t>If padding is required, blanks are used.</a:t>
            </a:r>
          </a:p>
          <a:p>
            <a:pPr marL="457200" lvl="1" indent="0" eaLnBrk="1" hangingPunct="1">
              <a:buNone/>
              <a:defRPr/>
            </a:pPr>
            <a:endParaRPr lang="en-US" sz="2400" dirty="0" smtClean="0"/>
          </a:p>
          <a:p>
            <a:pPr marL="457200" lvl="1" indent="0" eaLnBrk="1" hangingPunct="1">
              <a:buNone/>
              <a:defRPr/>
            </a:pPr>
            <a:r>
              <a:rPr lang="en-US" sz="2400" dirty="0" smtClean="0"/>
              <a:t>e.g. %6d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Width can be *, indicating that it’ll be an argument to printf</a:t>
            </a:r>
          </a:p>
          <a:p>
            <a:endParaRPr lang="en-CA"/>
          </a:p>
          <a:p>
            <a:r>
              <a:rPr lang="en-CA" smtClean="0"/>
              <a:t>e.g. printf(“%*d”, 6, 10);</a:t>
            </a:r>
          </a:p>
          <a:p>
            <a:r>
              <a:rPr lang="en-CA" smtClean="0"/>
              <a:t>displays “10” with a width of 6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4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Most Common Flags</a:t>
            </a:r>
          </a:p>
        </p:txBody>
      </p:sp>
      <p:graphicFrame>
        <p:nvGraphicFramePr>
          <p:cNvPr id="408609" name="Group 3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70288370"/>
              </p:ext>
            </p:extLst>
          </p:nvPr>
        </p:nvGraphicFramePr>
        <p:xfrm>
          <a:off x="529968" y="2895600"/>
          <a:ext cx="8229600" cy="2849543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332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Flags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Meaning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-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left align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ill Sans MT" pitchFamily="34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6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0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ill Sans MT" pitchFamily="34" charset="0"/>
                        </a:rPr>
                        <a:t>pad numbers with 0 if shorter than specified width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1828800"/>
            <a:ext cx="7429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Gill Sans MT" pitchFamily="34" charset="0"/>
              </a:rPr>
              <a:t>%</a:t>
            </a:r>
            <a:r>
              <a:rPr lang="en-US" sz="3600">
                <a:solidFill>
                  <a:srgbClr val="FFFF00"/>
                </a:solidFill>
                <a:latin typeface="Gill Sans MT" pitchFamily="34" charset="0"/>
              </a:rPr>
              <a:t>[flags]</a:t>
            </a:r>
            <a:r>
              <a:rPr lang="en-US" sz="3600">
                <a:latin typeface="Gill Sans MT" pitchFamily="34" charset="0"/>
              </a:rPr>
              <a:t>[width][.precision</a:t>
            </a:r>
            <a:r>
              <a:rPr lang="en-US" sz="3600" smtClean="0">
                <a:latin typeface="Gill Sans MT" pitchFamily="34" charset="0"/>
              </a:rPr>
              <a:t>][</a:t>
            </a:r>
            <a:r>
              <a:rPr lang="en-US" sz="3600"/>
              <a:t>length</a:t>
            </a:r>
            <a:r>
              <a:rPr lang="en-US" sz="3600" smtClean="0">
                <a:latin typeface="Gill Sans MT" pitchFamily="34" charset="0"/>
              </a:rPr>
              <a:t>]type</a:t>
            </a:r>
            <a:endParaRPr lang="en-US" sz="3600">
              <a:latin typeface="Gill Sans MT" pitchFamily="34" charset="0"/>
            </a:endParaRPr>
          </a:p>
          <a:p>
            <a:endParaRPr lang="en-CA">
              <a:latin typeface="Gill Sans MT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Precision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/>
              <a:t>%[flags][width]</a:t>
            </a:r>
            <a:r>
              <a:rPr lang="en-US">
                <a:solidFill>
                  <a:srgbClr val="FFFF00"/>
                </a:solidFill>
              </a:rPr>
              <a:t>[.precision</a:t>
            </a:r>
            <a:r>
              <a:rPr lang="en-US" smtClean="0">
                <a:solidFill>
                  <a:srgbClr val="FFFF00"/>
                </a:solidFill>
              </a:rPr>
              <a:t>]</a:t>
            </a:r>
            <a:r>
              <a:rPr lang="en-US" smtClean="0"/>
              <a:t>[</a:t>
            </a:r>
            <a:r>
              <a:rPr lang="en-US"/>
              <a:t>length</a:t>
            </a:r>
            <a:r>
              <a:rPr lang="en-US" smtClean="0"/>
              <a:t>]type</a:t>
            </a:r>
            <a:endParaRPr lang="en-US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The </a:t>
            </a:r>
            <a:r>
              <a:rPr lang="en-US" dirty="0" smtClean="0"/>
              <a:t>precision is indicated with a number, preceded by a decimal point.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This </a:t>
            </a:r>
            <a:r>
              <a:rPr lang="en-US" dirty="0" smtClean="0"/>
              <a:t>is most relevant for e, E, and f types, in which it indicates that number of digits printed after the decimal point.  </a:t>
            </a:r>
          </a:p>
          <a:p>
            <a:pPr marL="457200" lvl="1" indent="0" eaLnBrk="1" hangingPunct="1">
              <a:buNone/>
              <a:defRPr/>
            </a:pPr>
            <a:endParaRPr lang="en-US" smtClean="0"/>
          </a:p>
          <a:p>
            <a:pPr marL="457200" lvl="1" indent="0" eaLnBrk="1" hangingPunct="1">
              <a:buNone/>
              <a:defRPr/>
            </a:pPr>
            <a:r>
              <a:rPr lang="en-US" smtClean="0"/>
              <a:t>e.g</a:t>
            </a:r>
            <a:r>
              <a:rPr lang="en-US" dirty="0" smtClean="0"/>
              <a:t>. %9.2f indicates that the minimum width is 9 characters, two of which are after the decimal place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2830136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  <p:tag name="ANSWERNOWSTYLE" val="-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Spa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Sparse</Template>
  <TotalTime>272</TotalTime>
  <Words>362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Sparse</vt:lpstr>
      <vt:lpstr>C Programming</vt:lpstr>
      <vt:lpstr>Reading</vt:lpstr>
      <vt:lpstr>So Far...</vt:lpstr>
      <vt:lpstr>printf() Format Code General Form</vt:lpstr>
      <vt:lpstr>Type</vt:lpstr>
      <vt:lpstr>Widths</vt:lpstr>
      <vt:lpstr>PowerPoint Presentation</vt:lpstr>
      <vt:lpstr>Most Common Flags</vt:lpstr>
      <vt:lpstr>Precision</vt:lpstr>
      <vt:lpstr>Length</vt:lpstr>
    </vt:vector>
  </TitlesOfParts>
  <Company>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Carlo Sgro</dc:creator>
  <cp:lastModifiedBy>home</cp:lastModifiedBy>
  <cp:revision>24</cp:revision>
  <cp:lastPrinted>1601-01-01T00:00:00Z</cp:lastPrinted>
  <dcterms:created xsi:type="dcterms:W3CDTF">2005-11-02T23:51:48Z</dcterms:created>
  <dcterms:modified xsi:type="dcterms:W3CDTF">2013-10-23T22:44:29Z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