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tags/tag6.xml" ContentType="application/vnd.openxmlformats-officedocument.presentationml.tags+xml"/>
  <Override PartName="/ppt/notesSlides/notesSlide5.xml" ContentType="application/vnd.openxmlformats-officedocument.presentationml.notesSlide+xml"/>
  <Override PartName="/ppt/tags/tag7.xml" ContentType="application/vnd.openxmlformats-officedocument.presentationml.tags+xml"/>
  <Override PartName="/ppt/notesSlides/notesSlide6.xml" ContentType="application/vnd.openxmlformats-officedocument.presentationml.notesSlide+xml"/>
  <Override PartName="/ppt/tags/tag8.xml" ContentType="application/vnd.openxmlformats-officedocument.presentationml.tags+xml"/>
  <Override PartName="/ppt/notesSlides/notesSlide7.xml" ContentType="application/vnd.openxmlformats-officedocument.presentationml.notesSlide+xml"/>
  <Override PartName="/ppt/tags/tag9.xml" ContentType="application/vnd.openxmlformats-officedocument.presentationml.tags+xml"/>
  <Override PartName="/ppt/notesSlides/notesSlide8.xml" ContentType="application/vnd.openxmlformats-officedocument.presentationml.notesSlide+xml"/>
  <Override PartName="/ppt/tags/tag10.xml" ContentType="application/vnd.openxmlformats-officedocument.presentationml.tags+xml"/>
  <Override PartName="/ppt/notesSlides/notesSlide9.xml" ContentType="application/vnd.openxmlformats-officedocument.presentationml.notesSlide+xml"/>
  <Override PartName="/ppt/tags/tag11.xml" ContentType="application/vnd.openxmlformats-officedocument.presentationml.tags+xml"/>
  <Override PartName="/ppt/notesSlides/notesSlide10.xml" ContentType="application/vnd.openxmlformats-officedocument.presentationml.notesSlide+xml"/>
  <Override PartName="/ppt/tags/tag12.xml" ContentType="application/vnd.openxmlformats-officedocument.presentationml.tags+xml"/>
  <Override PartName="/ppt/notesSlides/notesSlide11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12.xml" ContentType="application/vnd.openxmlformats-officedocument.presentationml.notesSlide+xml"/>
  <Override PartName="/ppt/tags/tag15.xml" ContentType="application/vnd.openxmlformats-officedocument.presentationml.tags+xml"/>
  <Override PartName="/ppt/notesSlides/notesSlide13.xml" ContentType="application/vnd.openxmlformats-officedocument.presentationml.notesSlide+xml"/>
  <Override PartName="/ppt/tags/tag16.xml" ContentType="application/vnd.openxmlformats-officedocument.presentationml.tags+xml"/>
  <Override PartName="/ppt/notesSlides/notesSlide14.xml" ContentType="application/vnd.openxmlformats-officedocument.presentationml.notesSlide+xml"/>
  <Override PartName="/ppt/tags/tag17.xml" ContentType="application/vnd.openxmlformats-officedocument.presentationml.tags+xml"/>
  <Override PartName="/ppt/notesSlides/notesSlide15.xml" ContentType="application/vnd.openxmlformats-officedocument.presentationml.notesSlide+xml"/>
  <Override PartName="/ppt/tags/tag18.xml" ContentType="application/vnd.openxmlformats-officedocument.presentationml.tags+xml"/>
  <Override PartName="/ppt/notesSlides/notesSlide16.xml" ContentType="application/vnd.openxmlformats-officedocument.presentationml.notesSlide+xml"/>
  <Override PartName="/ppt/tags/tag19.xml" ContentType="application/vnd.openxmlformats-officedocument.presentationml.tags+xml"/>
  <Override PartName="/ppt/notesSlides/notesSlide17.xml" ContentType="application/vnd.openxmlformats-officedocument.presentationml.notesSlide+xml"/>
  <Override PartName="/ppt/tags/tag20.xml" ContentType="application/vnd.openxmlformats-officedocument.presentationml.tags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9" r:id="rId1"/>
  </p:sldMasterIdLst>
  <p:notesMasterIdLst>
    <p:notesMasterId r:id="rId31"/>
  </p:notesMasterIdLst>
  <p:sldIdLst>
    <p:sldId id="256" r:id="rId2"/>
    <p:sldId id="258" r:id="rId3"/>
    <p:sldId id="278" r:id="rId4"/>
    <p:sldId id="279" r:id="rId5"/>
    <p:sldId id="280" r:id="rId6"/>
    <p:sldId id="259" r:id="rId7"/>
    <p:sldId id="260" r:id="rId8"/>
    <p:sldId id="281" r:id="rId9"/>
    <p:sldId id="261" r:id="rId10"/>
    <p:sldId id="282" r:id="rId11"/>
    <p:sldId id="262" r:id="rId12"/>
    <p:sldId id="263" r:id="rId13"/>
    <p:sldId id="283" r:id="rId14"/>
    <p:sldId id="264" r:id="rId15"/>
    <p:sldId id="265" r:id="rId16"/>
    <p:sldId id="287" r:id="rId17"/>
    <p:sldId id="266" r:id="rId18"/>
    <p:sldId id="284" r:id="rId19"/>
    <p:sldId id="267" r:id="rId20"/>
    <p:sldId id="285" r:id="rId21"/>
    <p:sldId id="286" r:id="rId22"/>
    <p:sldId id="276" r:id="rId23"/>
    <p:sldId id="268" r:id="rId24"/>
    <p:sldId id="269" r:id="rId25"/>
    <p:sldId id="270" r:id="rId26"/>
    <p:sldId id="271" r:id="rId27"/>
    <p:sldId id="272" r:id="rId28"/>
    <p:sldId id="273" r:id="rId29"/>
    <p:sldId id="274" r:id="rId30"/>
  </p:sldIdLst>
  <p:sldSz cx="9144000" cy="6858000" type="screen4x3"/>
  <p:notesSz cx="6858000" cy="9144000"/>
  <p:custDataLst>
    <p:tags r:id="rId32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-102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208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208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208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208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701222AD-F463-4563-9959-CC97C71D97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59308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BF49BE27-340A-4A9B-AE81-B1F9B4C9AA34}" type="slidenum">
              <a:rPr lang="en-US"/>
              <a:pPr/>
              <a:t>1</a:t>
            </a:fld>
            <a:endParaRPr lang="en-US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2766BDDB-CC04-4227-9091-069B3121BE61}" type="slidenum">
              <a:rPr lang="en-US"/>
              <a:pPr/>
              <a:t>17</a:t>
            </a:fld>
            <a:endParaRPr lang="en-US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C0B02238-5B71-488E-9587-6FD3C1538693}" type="slidenum">
              <a:rPr lang="en-US"/>
              <a:pPr/>
              <a:t>19</a:t>
            </a:fld>
            <a:endParaRPr lang="en-US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70A5B568-3931-4817-A00E-9C545A4C4D4B}" type="slidenum">
              <a:rPr lang="en-US"/>
              <a:pPr/>
              <a:t>23</a:t>
            </a:fld>
            <a:endParaRPr lang="en-US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2AED6DC0-0730-4C83-B274-9009A3DB6654}" type="slidenum">
              <a:rPr lang="en-US"/>
              <a:pPr/>
              <a:t>24</a:t>
            </a:fld>
            <a:endParaRPr lang="en-US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E3C34444-476E-4571-A8D1-6AC02C7C03D5}" type="slidenum">
              <a:rPr lang="en-US"/>
              <a:pPr/>
              <a:t>25</a:t>
            </a:fld>
            <a:endParaRPr lang="en-US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09FEFEDA-A48D-47F1-AD3A-A6F4F149E191}" type="slidenum">
              <a:rPr lang="en-US"/>
              <a:pPr/>
              <a:t>26</a:t>
            </a:fld>
            <a:endParaRPr lang="en-US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C528B25C-14C5-4A22-A640-E05A7F40F136}" type="slidenum">
              <a:rPr lang="en-US"/>
              <a:pPr/>
              <a:t>27</a:t>
            </a:fld>
            <a:endParaRPr lang="en-US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2C4966C-F44D-407A-81A2-69C7F6EC9E48}" type="slidenum">
              <a:rPr lang="en-US"/>
              <a:pPr/>
              <a:t>28</a:t>
            </a:fld>
            <a:endParaRPr lang="en-US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6475FA2E-8B7F-4B41-AF57-47E48D3B8EB3}" type="slidenum">
              <a:rPr lang="en-US"/>
              <a:pPr/>
              <a:t>29</a:t>
            </a:fld>
            <a:endParaRPr lang="en-US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477BFEF-C87D-4AD4-99D6-97D7A8A5D623}" type="slidenum">
              <a:rPr lang="en-US"/>
              <a:pPr/>
              <a:t>2</a:t>
            </a:fld>
            <a:endParaRPr lang="en-US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9274C61E-68AE-4E1E-BBBA-CA41B513CB52}" type="slidenum">
              <a:rPr lang="en-US"/>
              <a:pPr/>
              <a:t>6</a:t>
            </a:fld>
            <a:endParaRPr lang="en-US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E55041E2-22C3-434C-A4A6-9B6A3C2805DD}" type="slidenum">
              <a:rPr lang="en-US"/>
              <a:pPr/>
              <a:t>7</a:t>
            </a:fld>
            <a:endParaRPr lang="en-US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B49FF26A-0906-4E57-99F6-CCE9127A83D0}" type="slidenum">
              <a:rPr lang="en-US"/>
              <a:pPr/>
              <a:t>9</a:t>
            </a:fld>
            <a:endParaRPr lang="en-US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893F7BDA-49D5-4BCF-8252-F3957A38BE9C}" type="slidenum">
              <a:rPr lang="en-US"/>
              <a:pPr/>
              <a:t>11</a:t>
            </a:fld>
            <a:endParaRPr lang="en-US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EF9A6B3E-4227-4340-8E0B-586666870D83}" type="slidenum">
              <a:rPr lang="en-US"/>
              <a:pPr/>
              <a:t>12</a:t>
            </a:fld>
            <a:endParaRPr lang="en-US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5853155B-8CF4-4465-A3C3-250370AFCFB5}" type="slidenum">
              <a:rPr lang="en-US"/>
              <a:pPr/>
              <a:t>14</a:t>
            </a:fld>
            <a:endParaRPr lang="en-US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979FD96E-476F-4A74-B328-923BD8955D1E}" type="slidenum">
              <a:rPr lang="en-US"/>
              <a:pPr/>
              <a:t>15</a:t>
            </a:fld>
            <a:endParaRPr lang="en-US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8F62FC-4B75-49C8-81FF-492C5D88970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777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982692-21BB-4754-B9F0-24003D0E8D2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723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3FBCE7-9F76-4281-A169-07EBE120840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752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0F1A55-DF6D-4489-AA90-F58E32CC8D2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153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69E161-ED4E-4DB5-AC98-4D34121342A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730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AE9900-7176-4F98-8FE4-AD493EE47A6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829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0FFC8D-0C29-44DA-A23D-A39A136A1B4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795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0595B4-4932-41E0-A9A5-893913C9173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178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491F9A-4051-4038-8CA5-4AAF087B4A1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111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9A94DF-2D07-40A6-923E-F644F3F60E7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475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CA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008479-17D5-4D04-85A3-C9B569727F0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677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CA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3345DD14-B5FA-4E2B-96EE-8D81153D0C2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800" b="1" kern="1200">
          <a:solidFill>
            <a:schemeClr val="tx1"/>
          </a:solidFill>
          <a:latin typeface="Gill Sans MT" pitchFamily="34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800" b="1">
          <a:solidFill>
            <a:schemeClr val="tx1"/>
          </a:solidFill>
          <a:latin typeface="Gill Sans MT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800" b="1">
          <a:solidFill>
            <a:schemeClr val="tx1"/>
          </a:solidFill>
          <a:latin typeface="Gill Sans MT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800" b="1">
          <a:solidFill>
            <a:schemeClr val="tx1"/>
          </a:solidFill>
          <a:latin typeface="Gill Sans MT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800" b="1">
          <a:solidFill>
            <a:schemeClr val="tx1"/>
          </a:solidFill>
          <a:latin typeface="Gill Sans MT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800" b="1">
          <a:solidFill>
            <a:schemeClr val="tx1"/>
          </a:solidFill>
          <a:latin typeface="Gill Sans MT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800" b="1">
          <a:solidFill>
            <a:schemeClr val="tx1"/>
          </a:solidFill>
          <a:latin typeface="Gill Sans MT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800" b="1">
          <a:solidFill>
            <a:schemeClr val="tx1"/>
          </a:solidFill>
          <a:latin typeface="Gill Sans MT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800" b="1">
          <a:solidFill>
            <a:schemeClr val="tx1"/>
          </a:solidFill>
          <a:latin typeface="Gill Sans MT" pitchFamily="34" charset="0"/>
        </a:defRPr>
      </a:lvl9pPr>
    </p:titleStyle>
    <p:bodyStyle>
      <a:lvl1pPr marL="342900" indent="-342900" algn="ctr" rtl="0" eaLnBrk="1" fontAlgn="base" hangingPunct="1">
        <a:spcBef>
          <a:spcPct val="20000"/>
        </a:spcBef>
        <a:spcAft>
          <a:spcPct val="0"/>
        </a:spcAft>
        <a:buFont typeface="Arial" charset="0"/>
        <a:defRPr sz="4800" kern="1200">
          <a:solidFill>
            <a:schemeClr val="tx1"/>
          </a:solidFill>
          <a:latin typeface="Gill Sans MT" pitchFamily="34" charset="0"/>
          <a:ea typeface="+mn-ea"/>
          <a:cs typeface="+mn-cs"/>
        </a:defRPr>
      </a:lvl1pPr>
      <a:lvl2pPr marL="1028700" indent="-571500" algn="ctr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4000" kern="1200">
          <a:solidFill>
            <a:schemeClr val="tx1"/>
          </a:solidFill>
          <a:latin typeface="Gill Sans MT" pitchFamily="34" charset="0"/>
          <a:ea typeface="+mn-ea"/>
          <a:cs typeface="+mn-cs"/>
        </a:defRPr>
      </a:lvl2pPr>
      <a:lvl3pPr marL="1485900" indent="-571500" algn="ctr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600" kern="1200">
          <a:solidFill>
            <a:schemeClr val="tx1"/>
          </a:solidFill>
          <a:latin typeface="Gill Sans MT" pitchFamily="34" charset="0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Gill Sans MT" pitchFamily="34" charset="0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Gill Sans MT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6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C Programming</a:t>
            </a:r>
          </a:p>
        </p:txBody>
      </p:sp>
      <p:sp>
        <p:nvSpPr>
          <p:cNvPr id="39936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smtClean="0"/>
          </a:p>
          <a:p>
            <a:pPr eaLnBrk="1" hangingPunct="1">
              <a:defRPr/>
            </a:pPr>
            <a:r>
              <a:rPr lang="en-US" smtClean="0"/>
              <a:t>Structs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 name of the data type includes the keyword </a:t>
            </a:r>
            <a:r>
              <a:rPr lang="en-US" i="1"/>
              <a:t>struct.</a:t>
            </a:r>
            <a:r>
              <a:rPr lang="en-US"/>
              <a:t>  This is different from C++.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718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Fields</a:t>
            </a:r>
          </a:p>
        </p:txBody>
      </p:sp>
      <p:sp>
        <p:nvSpPr>
          <p:cNvPr id="405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Fields accessed using dot</a:t>
            </a:r>
          </a:p>
          <a:p>
            <a:pPr eaLnBrk="1" hangingPunct="1">
              <a:defRPr/>
            </a:pPr>
            <a:endParaRPr lang="en-US" smtClean="0"/>
          </a:p>
          <a:p>
            <a:pPr lvl="1" eaLnBrk="1" hangingPunct="1">
              <a:defRPr/>
            </a:pPr>
            <a:r>
              <a:rPr lang="en-US" smtClean="0"/>
              <a:t>e.g. widget.cost = 14.32;</a:t>
            </a:r>
          </a:p>
          <a:p>
            <a:pPr lvl="1" eaLnBrk="1" hangingPunct="1">
              <a:defRPr/>
            </a:pPr>
            <a:r>
              <a:rPr lang="en-US" smtClean="0"/>
              <a:t>This behaves just like a variable of the field's data type.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Arrays of Structs</a:t>
            </a:r>
          </a:p>
        </p:txBody>
      </p:sp>
      <p:sp>
        <p:nvSpPr>
          <p:cNvPr id="4065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mtClean="0"/>
              <a:t>You can also have arrays of structs.</a:t>
            </a:r>
          </a:p>
          <a:p>
            <a:pPr eaLnBrk="1" hangingPunct="1">
              <a:defRPr/>
            </a:pPr>
            <a:endParaRPr lang="en-US" smtClean="0"/>
          </a:p>
          <a:p>
            <a:pPr lvl="1" eaLnBrk="1" hangingPunct="1">
              <a:defRPr/>
            </a:pPr>
            <a:r>
              <a:rPr lang="en-US" smtClean="0"/>
              <a:t>e.g. struct Part parts[100];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/>
              <a:t>Use it like this</a:t>
            </a:r>
            <a:r>
              <a:rPr lang="en-US" smtClean="0"/>
              <a:t>:</a:t>
            </a:r>
          </a:p>
          <a:p>
            <a:pPr>
              <a:defRPr/>
            </a:pPr>
            <a:endParaRPr lang="en-US"/>
          </a:p>
          <a:p>
            <a:pPr lvl="1">
              <a:defRPr/>
            </a:pPr>
            <a:r>
              <a:rPr lang="en-US"/>
              <a:t>e.g. parts[30].cost = 9.33</a:t>
            </a:r>
            <a:r>
              <a:rPr lang="en-US" smtClean="0"/>
              <a:t>;</a:t>
            </a:r>
          </a:p>
          <a:p>
            <a:pPr lvl="1">
              <a:defRPr/>
            </a:pPr>
            <a:endParaRPr lang="en-US"/>
          </a:p>
          <a:p>
            <a:pPr lvl="1">
              <a:defRPr/>
            </a:pPr>
            <a:endParaRPr lang="en-US"/>
          </a:p>
          <a:p>
            <a:pPr>
              <a:defRPr/>
            </a:pPr>
            <a:r>
              <a:rPr lang="en-US" sz="4400"/>
              <a:t>Put the array index next to the variable name, before the dot.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187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Initialization of Arrays of Structs</a:t>
            </a:r>
          </a:p>
        </p:txBody>
      </p:sp>
      <p:sp>
        <p:nvSpPr>
          <p:cNvPr id="407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sz="2800" smtClean="0"/>
              <a:t>Arrays of structs can be initialized through nested braces.</a:t>
            </a:r>
          </a:p>
          <a:p>
            <a:pPr algn="l" eaLnBrk="1" hangingPunct="1">
              <a:lnSpc>
                <a:spcPct val="80000"/>
              </a:lnSpc>
              <a:defRPr/>
            </a:pPr>
            <a:r>
              <a:rPr lang="en-US" sz="2800" smtClean="0"/>
              <a:t>e.g. </a:t>
            </a:r>
            <a:r>
              <a:rPr lang="en-CA" sz="2800" smtClean="0"/>
              <a:t>struct Part parts[100] = {     </a:t>
            </a:r>
          </a:p>
          <a:p>
            <a:pPr algn="l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CA" sz="2800" smtClean="0"/>
              <a:t>	{ “123KDE9”, “Grapplegrommet”, 133.21 },     </a:t>
            </a:r>
          </a:p>
          <a:p>
            <a:pPr algn="l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CA" sz="2800" smtClean="0"/>
              <a:t>	{ “123JKK9”, “Glortznitz Adapter 2.6”, 20.22 },     </a:t>
            </a:r>
          </a:p>
          <a:p>
            <a:pPr algn="l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CA" sz="2800" smtClean="0"/>
              <a:t>	{ “123JDK9”, “Glortznitz Adapter 5.4”, 21.42 },    </a:t>
            </a:r>
          </a:p>
          <a:p>
            <a:pPr algn="l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CA" sz="2800" smtClean="0"/>
              <a:t>	{ “123JUK9”, “Glortznitz Adapter 6.4”, 18.22 },     </a:t>
            </a:r>
          </a:p>
          <a:p>
            <a:pPr algn="l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CA" sz="2800" smtClean="0"/>
              <a:t>	{ “123JIK9”, “Glortznitz Adapter 5.2”, 22.15 },    </a:t>
            </a:r>
          </a:p>
          <a:p>
            <a:pPr algn="l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CA" sz="2800" smtClean="0"/>
              <a:t>	{ “123JIL9”, “Glortznitz Adapter 4.3”, 20.27 }</a:t>
            </a:r>
          </a:p>
          <a:p>
            <a:pPr algn="l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CA" sz="2800" smtClean="0"/>
              <a:t>};</a:t>
            </a:r>
            <a:endParaRPr lang="en-US" sz="2800" smtClean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 smtClean="0"/>
              <a:t>Exception to the Initialization Course Requirement</a:t>
            </a:r>
          </a:p>
        </p:txBody>
      </p:sp>
      <p:sp>
        <p:nvSpPr>
          <p:cNvPr id="40857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mtClean="0"/>
              <a:t>Because it can be extremely awkward to fully initialize a struct upon declaration, it is not a course requirement that you initialize struct variables when you declare them.</a:t>
            </a:r>
          </a:p>
          <a:p>
            <a:pPr eaLnBrk="1" hangingPunct="1">
              <a:defRPr/>
            </a:pPr>
            <a:endParaRPr lang="en-US" smtClean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This does </a:t>
            </a:r>
            <a:r>
              <a:rPr lang="en-US" b="1"/>
              <a:t>not </a:t>
            </a:r>
            <a:r>
              <a:rPr lang="en-US"/>
              <a:t>mean that it is not important to make sure that your struct variables have valid values before you use them!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414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Passing Structs As Parameters</a:t>
            </a:r>
          </a:p>
        </p:txBody>
      </p:sp>
      <p:sp>
        <p:nvSpPr>
          <p:cNvPr id="40960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mtClean="0"/>
              <a:t>Passing a struct by value?</a:t>
            </a:r>
          </a:p>
          <a:p>
            <a:pPr eaLnBrk="1" hangingPunct="1">
              <a:defRPr/>
            </a:pPr>
            <a:endParaRPr lang="en-US" smtClean="0"/>
          </a:p>
          <a:p>
            <a:pPr eaLnBrk="1" hangingPunct="1">
              <a:defRPr/>
            </a:pPr>
            <a:r>
              <a:rPr lang="en-US" smtClean="0"/>
              <a:t>Rarely done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Usually, you pass a pointer to the </a:t>
            </a:r>
            <a:r>
              <a:rPr lang="en-US" smtClean="0"/>
              <a:t>struct (pass by reference).</a:t>
            </a: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655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Notation for Dereferencing</a:t>
            </a:r>
          </a:p>
        </p:txBody>
      </p:sp>
      <p:sp>
        <p:nvSpPr>
          <p:cNvPr id="41062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mtClean="0"/>
              <a:t>Special notation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mtClean="0"/>
              <a:t>to access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mtClean="0"/>
              <a:t>a field of a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mtClean="0"/>
              <a:t>dereferenced pointer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mtClean="0"/>
              <a:t>to a struct.</a:t>
            </a:r>
          </a:p>
          <a:p>
            <a:pPr lvl="1" eaLnBrk="1" hangingPunct="1">
              <a:lnSpc>
                <a:spcPct val="90000"/>
              </a:lnSpc>
              <a:defRPr/>
            </a:pPr>
            <a:endParaRPr lang="en-US" smtClean="0"/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mtClean="0"/>
              <a:t>The </a:t>
            </a:r>
            <a:r>
              <a:rPr lang="en-US" i="1" smtClean="0"/>
              <a:t>-&gt; </a:t>
            </a:r>
            <a:r>
              <a:rPr lang="en-US" smtClean="0"/>
              <a:t>operator can replace the asterisk and dot around the pointer variable.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What is a Struct?</a:t>
            </a:r>
          </a:p>
        </p:txBody>
      </p:sp>
      <p:sp>
        <p:nvSpPr>
          <p:cNvPr id="40141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8000" smtClean="0"/>
              <a:t>A new data type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defRPr/>
            </a:pPr>
            <a:r>
              <a:rPr lang="en-US"/>
              <a:t>The following are equivalent</a:t>
            </a:r>
            <a:r>
              <a:rPr lang="en-US" smtClean="0"/>
              <a:t>:</a:t>
            </a:r>
          </a:p>
          <a:p>
            <a:pPr>
              <a:lnSpc>
                <a:spcPct val="90000"/>
              </a:lnSpc>
              <a:defRPr/>
            </a:pPr>
            <a:endParaRPr lang="en-US"/>
          </a:p>
          <a:p>
            <a:pPr lvl="2">
              <a:lnSpc>
                <a:spcPct val="90000"/>
              </a:lnSpc>
              <a:defRPr/>
            </a:pPr>
            <a:r>
              <a:rPr lang="en-US"/>
              <a:t>(*pPart).howMany = 9;</a:t>
            </a:r>
          </a:p>
          <a:p>
            <a:pPr lvl="2">
              <a:lnSpc>
                <a:spcPct val="90000"/>
              </a:lnSpc>
              <a:defRPr/>
            </a:pPr>
            <a:r>
              <a:rPr lang="en-US"/>
              <a:t>pPart-&gt;howMany = 9;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595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In C++, you'll learn of an even cleaner way of passing structs.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772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const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/>
              <a:t>Y</a:t>
            </a:r>
            <a:r>
              <a:rPr lang="en-US" smtClean="0"/>
              <a:t>ou can make a pointer parameter a const so that the called function can’t change the original struct variable</a:t>
            </a:r>
          </a:p>
          <a:p>
            <a:pPr lvl="1" eaLnBrk="1" hangingPunct="1">
              <a:defRPr/>
            </a:pPr>
            <a:r>
              <a:rPr lang="en-US" smtClean="0"/>
              <a:t>This is similar to passing arrays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Nested Structs</a:t>
            </a:r>
          </a:p>
        </p:txBody>
      </p:sp>
      <p:sp>
        <p:nvSpPr>
          <p:cNvPr id="411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sz="2800" smtClean="0"/>
              <a:t>You can have a field within a struct that is a struct.</a:t>
            </a:r>
          </a:p>
          <a:p>
            <a:pPr algn="l" eaLnBrk="1" hangingPunct="1">
              <a:lnSpc>
                <a:spcPct val="80000"/>
              </a:lnSpc>
              <a:defRPr/>
            </a:pPr>
            <a:r>
              <a:rPr lang="en-US" sz="2800" smtClean="0"/>
              <a:t>e.g. </a:t>
            </a:r>
          </a:p>
          <a:p>
            <a:pPr lvl="1" algn="l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CA" sz="2400" smtClean="0"/>
              <a:t>struct Assembly</a:t>
            </a:r>
          </a:p>
          <a:p>
            <a:pPr lvl="1" algn="l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CA" sz="2400" smtClean="0"/>
              <a:t>{</a:t>
            </a:r>
          </a:p>
          <a:p>
            <a:pPr lvl="1" algn="l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CA" sz="2400" smtClean="0"/>
              <a:t>    struct Part screw[14];</a:t>
            </a:r>
          </a:p>
          <a:p>
            <a:pPr lvl="1" algn="l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CA" sz="2400" smtClean="0"/>
              <a:t>    struct Part plate;</a:t>
            </a:r>
          </a:p>
          <a:p>
            <a:pPr lvl="1" algn="l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CA" sz="2400" smtClean="0"/>
              <a:t>    struct Part base;</a:t>
            </a:r>
          </a:p>
          <a:p>
            <a:pPr lvl="1" algn="l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CA" sz="2400" smtClean="0"/>
              <a:t>    struct Part side[4];</a:t>
            </a:r>
          </a:p>
          <a:p>
            <a:pPr lvl="1" algn="l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CA" sz="2400" smtClean="0"/>
              <a:t>    int howMany;</a:t>
            </a:r>
          </a:p>
          <a:p>
            <a:pPr lvl="1" algn="l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CA" sz="2400" smtClean="0"/>
              <a:t>};</a:t>
            </a:r>
          </a:p>
          <a:p>
            <a:pPr lvl="1" algn="l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CA" sz="2400" smtClean="0"/>
              <a:t>struct Assembly thingy[10];</a:t>
            </a:r>
            <a:r>
              <a:rPr lang="en-US" sz="2400" smtClean="0"/>
              <a:t> 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Notation</a:t>
            </a:r>
          </a:p>
        </p:txBody>
      </p:sp>
      <p:sp>
        <p:nvSpPr>
          <p:cNvPr id="412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Referencing the variable is done in order, like this:</a:t>
            </a:r>
            <a:endParaRPr lang="en-US" i="1" smtClean="0"/>
          </a:p>
          <a:p>
            <a:pPr lvl="1" eaLnBrk="1" hangingPunct="1">
              <a:defRPr/>
            </a:pPr>
            <a:r>
              <a:rPr lang="en-US" smtClean="0"/>
              <a:t>thingy[1].screw[3].cost = 9.33;</a:t>
            </a:r>
          </a:p>
          <a:p>
            <a:pPr lvl="2" eaLnBrk="1" hangingPunct="1">
              <a:defRPr/>
            </a:pPr>
            <a:r>
              <a:rPr lang="en-US" smtClean="0"/>
              <a:t>This is the cost of screw #3 of thingy #1.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Assignment of Structs</a:t>
            </a:r>
          </a:p>
        </p:txBody>
      </p:sp>
      <p:sp>
        <p:nvSpPr>
          <p:cNvPr id="4136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You can do straight assignment of struct variables.</a:t>
            </a:r>
          </a:p>
          <a:p>
            <a:pPr lvl="1" eaLnBrk="1" hangingPunct="1">
              <a:defRPr/>
            </a:pPr>
            <a:r>
              <a:rPr lang="en-US" smtClean="0"/>
              <a:t>e.g.</a:t>
            </a:r>
            <a:r>
              <a:rPr lang="en-US" i="1" smtClean="0"/>
              <a:t> </a:t>
            </a:r>
            <a:r>
              <a:rPr lang="en-US" smtClean="0"/>
              <a:t>thingy[1] = thingy[5];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Comparison of Structs</a:t>
            </a:r>
          </a:p>
        </p:txBody>
      </p:sp>
      <p:sp>
        <p:nvSpPr>
          <p:cNvPr id="414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You </a:t>
            </a:r>
            <a:r>
              <a:rPr lang="en-US" b="1" smtClean="0"/>
              <a:t>cannot </a:t>
            </a:r>
            <a:r>
              <a:rPr lang="en-US" smtClean="0"/>
              <a:t>do comparisons of structs without comparing it field by field.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typedef</a:t>
            </a:r>
          </a:p>
        </p:txBody>
      </p:sp>
      <p:sp>
        <p:nvSpPr>
          <p:cNvPr id="41779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mtClean="0"/>
              <a:t>Another way of referring to a struct data type is through the declaration of a typedef.</a:t>
            </a:r>
          </a:p>
          <a:p>
            <a:pPr eaLnBrk="1" hangingPunct="1">
              <a:defRPr/>
            </a:pPr>
            <a:r>
              <a:rPr lang="en-US" smtClean="0"/>
              <a:t>A typedef refers to the use of a name to represent a type.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Examples</a:t>
            </a:r>
          </a:p>
        </p:txBody>
      </p:sp>
      <p:sp>
        <p:nvSpPr>
          <p:cNvPr id="41881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4000" smtClean="0"/>
              <a:t>typedef unsigned long ulong;</a:t>
            </a:r>
          </a:p>
          <a:p>
            <a:pPr eaLnBrk="1" hangingPunct="1">
              <a:defRPr/>
            </a:pPr>
            <a:r>
              <a:rPr lang="en-US" sz="4000" smtClean="0"/>
              <a:t>typedef char * cptr;</a:t>
            </a:r>
          </a:p>
          <a:p>
            <a:pPr eaLnBrk="1" hangingPunct="1">
              <a:defRPr/>
            </a:pPr>
            <a:r>
              <a:rPr lang="en-US" sz="4000" smtClean="0"/>
              <a:t>typedef char stringArray[81];</a:t>
            </a:r>
          </a:p>
          <a:p>
            <a:pPr eaLnBrk="1" hangingPunct="1">
              <a:defRPr/>
            </a:pPr>
            <a:r>
              <a:rPr lang="en-US" sz="4000" smtClean="0"/>
              <a:t>typedef struct Part   thePart;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Combining</a:t>
            </a:r>
          </a:p>
        </p:txBody>
      </p:sp>
      <p:sp>
        <p:nvSpPr>
          <p:cNvPr id="4198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sz="2800" smtClean="0"/>
              <a:t>You can combine a typedef with a struct definition:</a:t>
            </a:r>
          </a:p>
          <a:p>
            <a:pPr lvl="1" algn="l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400" smtClean="0"/>
              <a:t>typedef struct</a:t>
            </a:r>
          </a:p>
          <a:p>
            <a:pPr lvl="1" algn="l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400" smtClean="0"/>
              <a:t>{</a:t>
            </a:r>
          </a:p>
          <a:p>
            <a:pPr lvl="1" algn="l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400" smtClean="0"/>
              <a:t>	char partNumber[8];</a:t>
            </a:r>
          </a:p>
          <a:p>
            <a:pPr lvl="1" algn="l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400" smtClean="0"/>
              <a:t>	char name[20];</a:t>
            </a:r>
          </a:p>
          <a:p>
            <a:pPr lvl="1" algn="l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400" smtClean="0"/>
              <a:t>	double cost;</a:t>
            </a:r>
            <a:endParaRPr lang="en-CA" sz="2400" smtClean="0"/>
          </a:p>
          <a:p>
            <a:pPr lvl="1" algn="l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CA" sz="2400" smtClean="0"/>
              <a:t>}   Part;</a:t>
            </a:r>
          </a:p>
          <a:p>
            <a:pPr lvl="1" eaLnBrk="1" hangingPunct="1">
              <a:lnSpc>
                <a:spcPct val="80000"/>
              </a:lnSpc>
              <a:defRPr/>
            </a:pPr>
            <a:endParaRPr lang="en-US" sz="2400" smtClean="0"/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400" smtClean="0"/>
              <a:t>In this example, Part refers to the struct.</a:t>
            </a:r>
          </a:p>
          <a:p>
            <a:pPr lvl="1" eaLnBrk="1" hangingPunct="1">
              <a:lnSpc>
                <a:spcPct val="80000"/>
              </a:lnSpc>
              <a:defRPr/>
            </a:pPr>
            <a:endParaRPr lang="en-US" sz="2400" smtClean="0"/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400" smtClean="0"/>
              <a:t>In this case, you do not have to put the </a:t>
            </a:r>
            <a:r>
              <a:rPr lang="en-US" sz="2400" i="1" smtClean="0"/>
              <a:t>struct </a:t>
            </a:r>
            <a:r>
              <a:rPr lang="en-US" sz="2400" smtClean="0"/>
              <a:t>keyword when you declare variables of that data type.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400" smtClean="0"/>
              <a:t>e.g. Part myPart;</a:t>
            </a:r>
          </a:p>
          <a:p>
            <a:pPr eaLnBrk="1" hangingPunct="1">
              <a:lnSpc>
                <a:spcPct val="80000"/>
              </a:lnSpc>
              <a:defRPr/>
            </a:pPr>
            <a:endParaRPr lang="en-US" sz="2800" smtClean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7200" b="1" smtClean="0"/>
              <a:t>Your</a:t>
            </a:r>
            <a:r>
              <a:rPr lang="en-US" sz="7200" smtClean="0"/>
              <a:t> new data type</a:t>
            </a:r>
            <a:endParaRPr lang="en-US" sz="7200"/>
          </a:p>
        </p:txBody>
      </p:sp>
    </p:spTree>
    <p:extLst>
      <p:ext uri="{BB962C8B-B14F-4D97-AF65-F5344CB8AC3E}">
        <p14:creationId xmlns:p14="http://schemas.microsoft.com/office/powerpoint/2010/main" val="261475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8000" smtClean="0"/>
              <a:t>Contains related, but dissimilar fields</a:t>
            </a:r>
            <a:endParaRPr lang="en-US" sz="800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457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N</a:t>
            </a:r>
            <a:r>
              <a:rPr lang="en-US" smtClean="0"/>
              <a:t>ot </a:t>
            </a:r>
            <a:r>
              <a:rPr lang="en-US"/>
              <a:t>a </a:t>
            </a:r>
            <a:r>
              <a:rPr lang="en-US" smtClean="0"/>
              <a:t>variable</a:t>
            </a:r>
          </a:p>
          <a:p>
            <a:endParaRPr lang="en-US"/>
          </a:p>
          <a:p>
            <a:r>
              <a:rPr lang="en-US" smtClean="0"/>
              <a:t>A </a:t>
            </a:r>
            <a:r>
              <a:rPr lang="en-US"/>
              <a:t>data </a:t>
            </a:r>
            <a:r>
              <a:rPr lang="en-US" smtClean="0"/>
              <a:t>type that you can use to declare variables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533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Example</a:t>
            </a:r>
          </a:p>
        </p:txBody>
      </p:sp>
      <p:sp>
        <p:nvSpPr>
          <p:cNvPr id="402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l" eaLnBrk="1" hangingPunct="1">
              <a:buFont typeface="Wingdings" pitchFamily="2" charset="2"/>
              <a:buNone/>
              <a:defRPr/>
            </a:pPr>
            <a:r>
              <a:rPr lang="en-US" sz="2800" smtClean="0"/>
              <a:t>struct Part</a:t>
            </a:r>
          </a:p>
          <a:p>
            <a:pPr algn="l" eaLnBrk="1" hangingPunct="1">
              <a:buFont typeface="Wingdings" pitchFamily="2" charset="2"/>
              <a:buNone/>
              <a:defRPr/>
            </a:pPr>
            <a:r>
              <a:rPr lang="en-US" sz="2800" smtClean="0"/>
              <a:t>{</a:t>
            </a:r>
          </a:p>
          <a:p>
            <a:pPr algn="l" eaLnBrk="1" hangingPunct="1">
              <a:buFont typeface="Wingdings" pitchFamily="2" charset="2"/>
              <a:buNone/>
              <a:defRPr/>
            </a:pPr>
            <a:r>
              <a:rPr lang="en-US" sz="2800" smtClean="0"/>
              <a:t>	char partNumber[8];</a:t>
            </a:r>
          </a:p>
          <a:p>
            <a:pPr algn="l" eaLnBrk="1" hangingPunct="1">
              <a:buFont typeface="Wingdings" pitchFamily="2" charset="2"/>
              <a:buNone/>
              <a:defRPr/>
            </a:pPr>
            <a:r>
              <a:rPr lang="en-US" sz="2800" smtClean="0"/>
              <a:t>	char name[20];</a:t>
            </a:r>
          </a:p>
          <a:p>
            <a:pPr algn="l" eaLnBrk="1" hangingPunct="1">
              <a:buFont typeface="Wingdings" pitchFamily="2" charset="2"/>
              <a:buNone/>
              <a:defRPr/>
            </a:pPr>
            <a:r>
              <a:rPr lang="en-US" sz="2800" smtClean="0"/>
              <a:t>	double cost;</a:t>
            </a:r>
            <a:endParaRPr lang="en-CA" sz="2800" smtClean="0"/>
          </a:p>
          <a:p>
            <a:pPr algn="l" eaLnBrk="1" hangingPunct="1">
              <a:buFont typeface="Wingdings" pitchFamily="2" charset="2"/>
              <a:buNone/>
              <a:defRPr/>
            </a:pPr>
            <a:r>
              <a:rPr lang="en-CA" sz="2800" smtClean="0"/>
              <a:t>};     // note semicolon at end</a:t>
            </a:r>
            <a:r>
              <a:rPr lang="en-US" sz="2800" smtClean="0"/>
              <a:t> </a:t>
            </a:r>
          </a:p>
          <a:p>
            <a:pPr eaLnBrk="1" hangingPunct="1">
              <a:defRPr/>
            </a:pPr>
            <a:r>
              <a:rPr lang="en-US" sz="2800" smtClean="0"/>
              <a:t>This creates a new data type called </a:t>
            </a:r>
            <a:r>
              <a:rPr lang="en-US" sz="2800" i="1" smtClean="0"/>
              <a:t>struct Part.</a:t>
            </a:r>
          </a:p>
          <a:p>
            <a:pPr eaLnBrk="1" hangingPunct="1">
              <a:defRPr/>
            </a:pPr>
            <a:r>
              <a:rPr lang="en-US" sz="2800" smtClean="0"/>
              <a:t>The items within the braces are called </a:t>
            </a:r>
            <a:r>
              <a:rPr lang="en-US" sz="2800" i="1" smtClean="0"/>
              <a:t>fields.</a:t>
            </a:r>
            <a:endParaRPr lang="en-US" sz="2800" smtClean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Struct Variables</a:t>
            </a:r>
          </a:p>
        </p:txBody>
      </p:sp>
      <p:sp>
        <p:nvSpPr>
          <p:cNvPr id="40345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mtClean="0"/>
              <a:t>Variable declaration looks like:</a:t>
            </a:r>
          </a:p>
          <a:p>
            <a:pPr eaLnBrk="1" hangingPunct="1">
              <a:defRPr/>
            </a:pPr>
            <a:endParaRPr lang="en-US" smtClean="0"/>
          </a:p>
          <a:p>
            <a:pPr lvl="1" eaLnBrk="1" hangingPunct="1">
              <a:defRPr/>
            </a:pPr>
            <a:r>
              <a:rPr lang="en-US" smtClean="0"/>
              <a:t>struct Part widget;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smtClean="0"/>
              <a:t>Initialized like </a:t>
            </a:r>
            <a:r>
              <a:rPr lang="en-US"/>
              <a:t>this</a:t>
            </a:r>
            <a:r>
              <a:rPr lang="en-US" smtClean="0"/>
              <a:t>:</a:t>
            </a:r>
          </a:p>
          <a:p>
            <a:pPr>
              <a:defRPr/>
            </a:pPr>
            <a:endParaRPr lang="en-US"/>
          </a:p>
          <a:p>
            <a:pPr lvl="1" algn="l">
              <a:defRPr/>
            </a:pPr>
            <a:r>
              <a:rPr lang="en-US"/>
              <a:t>struct Part widget = { "123KDE9", "Grapplegrommet", 133.21 </a:t>
            </a:r>
            <a:r>
              <a:rPr lang="en-US" smtClean="0"/>
              <a:t>};</a:t>
            </a:r>
          </a:p>
          <a:p>
            <a:pPr lvl="1" algn="l">
              <a:defRPr/>
            </a:pPr>
            <a:endParaRPr lang="en-US"/>
          </a:p>
          <a:p>
            <a:pPr lvl="1">
              <a:defRPr/>
            </a:pPr>
            <a:r>
              <a:rPr lang="en-US"/>
              <a:t>Just like with arrays, an initializer list can </a:t>
            </a:r>
            <a:r>
              <a:rPr lang="en-US" b="1"/>
              <a:t>only</a:t>
            </a:r>
            <a:r>
              <a:rPr lang="en-US"/>
              <a:t> be used when declaring the variable.</a:t>
            </a:r>
          </a:p>
          <a:p>
            <a:pPr>
              <a:defRPr/>
            </a:pP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25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Remember ...</a:t>
            </a:r>
          </a:p>
        </p:txBody>
      </p:sp>
      <p:sp>
        <p:nvSpPr>
          <p:cNvPr id="40448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en-US" smtClean="0"/>
              <a:t>Creating a definition for a struct does not create a variable.  </a:t>
            </a:r>
          </a:p>
          <a:p>
            <a:pPr eaLnBrk="1" hangingPunct="1">
              <a:defRPr/>
            </a:pPr>
            <a:endParaRPr lang="en-US" smtClean="0"/>
          </a:p>
          <a:p>
            <a:pPr eaLnBrk="1" hangingPunct="1">
              <a:defRPr/>
            </a:pPr>
            <a:r>
              <a:rPr lang="en-US" smtClean="0"/>
              <a:t>Only the declaration of a variable of the struct's data type creates a variable.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XPANDSHOWBAR" val="True"/>
  <p:tag name="BULLETTYPE" val="3"/>
  <p:tag name="RESPCOUNTERSTYLE" val="-1"/>
  <p:tag name="INPUTSOURCE" val="1"/>
  <p:tag name="BACKUPMAINTENANCE" val="7"/>
  <p:tag name="ROTATIONINTERVAL" val="2"/>
  <p:tag name="RACERSMAXDISPLAYED" val="5"/>
  <p:tag name="TEAMSINLEADERBOARD" val="5"/>
  <p:tag name="BUBBLEVALUEFORMAT" val="0.0"/>
  <p:tag name="CUSTOMCELLFORECOLOR" val="-16777216"/>
  <p:tag name="CUSTOMCELLBACKCOLOR4" val="-8355712"/>
  <p:tag name="DISPLAYDEVICEID" val="True"/>
  <p:tag name="GRIDSIZE" val="{Width=800, Height=600}"/>
  <p:tag name="CHARTLABELS" val="1"/>
  <p:tag name="PARTLISTDEFAULT" val="1"/>
  <p:tag name="INCORRECTPOINTVALUE" val="0"/>
  <p:tag name="AUTOADJUSTPARTRANGE" val="True"/>
  <p:tag name="FIBNUMRESULTS" val="5"/>
  <p:tag name="PRRESPONSE2" val="9"/>
  <p:tag name="PRRESPONSE6" val="5"/>
  <p:tag name="PRRESPONSE10" val="1"/>
  <p:tag name="POWERPOINTVERSION" val="12.0"/>
  <p:tag name="CSVFORMAT" val="0"/>
  <p:tag name="RESPCOUNTERFORMAT" val="0"/>
  <p:tag name="ALLOWDUPLICATES" val="False"/>
  <p:tag name="REVIEWONLY" val="False"/>
  <p:tag name="RACEANIMATIONSPEED" val="3"/>
  <p:tag name="BUBBLENAMEVISIBLE" val="True"/>
  <p:tag name="CUSTOMGRIDBACKCOLOR" val="-2830136"/>
  <p:tag name="USESCHEMECOLORS" val="True"/>
  <p:tag name="GRIDROTATIONINTERVAL" val="2"/>
  <p:tag name="CHARTCOLORS" val="0"/>
  <p:tag name="INCLUDEPPT" val="True"/>
  <p:tag name="REALTIMEBACKUPPATH" val="(None)"/>
  <p:tag name="FIBDISPLAYRESULTS" val="True"/>
  <p:tag name="PRRESPONSE3" val="8"/>
  <p:tag name="PRRESPONSE8" val="3"/>
  <p:tag name="TPVERSION" val="2008"/>
  <p:tag name="ANSWERNOWSTYLE" val="-1"/>
  <p:tag name="COUNTDOWNSECONDS" val="10"/>
  <p:tag name="AUTOADVANCE" val="False"/>
  <p:tag name="SKIPREMAININGRACESLIDES" val="True"/>
  <p:tag name="BUBBLEGROUPING" val="3"/>
  <p:tag name="CUSTOMCELLBACKCOLOR3" val="-268652"/>
  <p:tag name="AUTOSIZEGRID" val="True"/>
  <p:tag name="INCLUDENONRESPONDERS" val="False"/>
  <p:tag name="REALTIMEBACKUP" val="False"/>
  <p:tag name="FIBINCLUDEOTHER" val="True"/>
  <p:tag name="PRRESPONSE5" val="6"/>
  <p:tag name="ALWAYSOPENPOLL" val="False"/>
  <p:tag name="ANSWERNOWTEXT" val="Answer Now"/>
  <p:tag name="BACKUPSESSIONS" val="True"/>
  <p:tag name="RACEENDPOINTS" val="100"/>
  <p:tag name="DEFAULTNUMTEAMS" val="5"/>
  <p:tag name="DISPLAYDEVICENUMBER" val="True"/>
  <p:tag name="RESETCHARTS" val="True"/>
  <p:tag name="ZEROBASED" val="False"/>
  <p:tag name="PRRESPONSE1" val="10"/>
  <p:tag name="SHOWFLASHWARNING" val="True"/>
  <p:tag name="COUNTDOWNSTYLE" val="-1"/>
  <p:tag name="AUTOUPDATEALIASES" val="True"/>
  <p:tag name="BUBBLESIZEVISIBLE" val="True"/>
  <p:tag name="GRIDOPACITY" val="90"/>
  <p:tag name="ALLOWUSERFEEDBACK" val="True"/>
  <p:tag name="FIBDISPLAYKEYWORDS" val="True"/>
  <p:tag name="SHOWBARVISIBLE" val="True"/>
  <p:tag name="NUMRESPONSES" val="1"/>
  <p:tag name="MAXRESPONDERS" val="5"/>
  <p:tag name="GRIDPOSITION" val="1"/>
  <p:tag name="CHARTSCALE" val="True"/>
  <p:tag name="PRRESPONSE9" val="2"/>
  <p:tag name="CHARTVALUEFORMAT" val="0%"/>
  <p:tag name="CUSTOMCELLBACKCOLOR2" val="-13395457"/>
  <p:tag name="CORRECTPOINTVALUE" val="1"/>
  <p:tag name="USESECONDARYMONITOR" val="True"/>
  <p:tag name="PARTICIPANTSINLEADERBOARD" val="5"/>
  <p:tag name="MULTIRESPDIVISOR" val="1"/>
  <p:tag name="SAVECSVWITHSESSION" val="True"/>
  <p:tag name="DISPLAYNAME" val="True"/>
  <p:tag name="PRRESPONSE7" val="4"/>
  <p:tag name="POLLINGCYCLE" val="2"/>
  <p:tag name="STDCHART" val="1"/>
  <p:tag name="RESPTABLESTYLE" val="-1"/>
  <p:tag name="CUSTOMCELLBACKCOLOR1" val="-657956"/>
  <p:tag name="PRRESPONSE4" val="7"/>
  <p:tag name="ADVANCEDSETTINGSVIEW" val="True"/>
  <p:tag name="DELIMITERS" val="3.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heme/theme1.xml><?xml version="1.0" encoding="utf-8"?>
<a:theme xmlns:a="http://schemas.openxmlformats.org/drawingml/2006/main" name="Spars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Sparse</Template>
  <TotalTime>97</TotalTime>
  <Words>597</Words>
  <Application>Microsoft Office PowerPoint</Application>
  <PresentationFormat>On-screen Show (4:3)</PresentationFormat>
  <Paragraphs>142</Paragraphs>
  <Slides>29</Slides>
  <Notes>18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Sparse</vt:lpstr>
      <vt:lpstr>C Programming</vt:lpstr>
      <vt:lpstr>What is a Struct?</vt:lpstr>
      <vt:lpstr>PowerPoint Presentation</vt:lpstr>
      <vt:lpstr>PowerPoint Presentation</vt:lpstr>
      <vt:lpstr>PowerPoint Presentation</vt:lpstr>
      <vt:lpstr>Example</vt:lpstr>
      <vt:lpstr>Struct Variables</vt:lpstr>
      <vt:lpstr>PowerPoint Presentation</vt:lpstr>
      <vt:lpstr>Remember ...</vt:lpstr>
      <vt:lpstr>PowerPoint Presentation</vt:lpstr>
      <vt:lpstr>Fields</vt:lpstr>
      <vt:lpstr>Arrays of Structs</vt:lpstr>
      <vt:lpstr>PowerPoint Presentation</vt:lpstr>
      <vt:lpstr>Initialization of Arrays of Structs</vt:lpstr>
      <vt:lpstr>Exception to the Initialization Course Requirement</vt:lpstr>
      <vt:lpstr>PowerPoint Presentation</vt:lpstr>
      <vt:lpstr>Passing Structs As Parameters</vt:lpstr>
      <vt:lpstr>PowerPoint Presentation</vt:lpstr>
      <vt:lpstr>Notation for Dereferencing</vt:lpstr>
      <vt:lpstr>PowerPoint Presentation</vt:lpstr>
      <vt:lpstr>PowerPoint Presentation</vt:lpstr>
      <vt:lpstr>const Parameters</vt:lpstr>
      <vt:lpstr>Nested Structs</vt:lpstr>
      <vt:lpstr>Notation</vt:lpstr>
      <vt:lpstr>Assignment of Structs</vt:lpstr>
      <vt:lpstr>Comparison of Structs</vt:lpstr>
      <vt:lpstr>typedef</vt:lpstr>
      <vt:lpstr>Examples</vt:lpstr>
      <vt:lpstr>Combining</vt:lpstr>
    </vt:vector>
  </TitlesOfParts>
  <Company>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 Programming</dc:title>
  <dc:creator>Carlo Sgro</dc:creator>
  <cp:lastModifiedBy>home</cp:lastModifiedBy>
  <cp:revision>16</cp:revision>
  <cp:lastPrinted>1601-01-01T00:00:00Z</cp:lastPrinted>
  <dcterms:created xsi:type="dcterms:W3CDTF">2005-11-03T02:18:58Z</dcterms:created>
  <dcterms:modified xsi:type="dcterms:W3CDTF">2014-11-11T17:26:45Z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8</vt:i4>
  </property>
</Properties>
</file>