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98"/>
  </p:notesMasterIdLst>
  <p:sldIdLst>
    <p:sldId id="256" r:id="rId2"/>
    <p:sldId id="258" r:id="rId3"/>
    <p:sldId id="305" r:id="rId4"/>
    <p:sldId id="306" r:id="rId5"/>
    <p:sldId id="307" r:id="rId6"/>
    <p:sldId id="259" r:id="rId7"/>
    <p:sldId id="260" r:id="rId8"/>
    <p:sldId id="308" r:id="rId9"/>
    <p:sldId id="309" r:id="rId10"/>
    <p:sldId id="311" r:id="rId11"/>
    <p:sldId id="310" r:id="rId12"/>
    <p:sldId id="312" r:id="rId13"/>
    <p:sldId id="261" r:id="rId14"/>
    <p:sldId id="313" r:id="rId15"/>
    <p:sldId id="348" r:id="rId16"/>
    <p:sldId id="262" r:id="rId17"/>
    <p:sldId id="263" r:id="rId18"/>
    <p:sldId id="264" r:id="rId19"/>
    <p:sldId id="360" r:id="rId20"/>
    <p:sldId id="265" r:id="rId21"/>
    <p:sldId id="314" r:id="rId22"/>
    <p:sldId id="315" r:id="rId23"/>
    <p:sldId id="349" r:id="rId24"/>
    <p:sldId id="297" r:id="rId25"/>
    <p:sldId id="267" r:id="rId26"/>
    <p:sldId id="268" r:id="rId27"/>
    <p:sldId id="316" r:id="rId28"/>
    <p:sldId id="269" r:id="rId29"/>
    <p:sldId id="270" r:id="rId30"/>
    <p:sldId id="317" r:id="rId31"/>
    <p:sldId id="271" r:id="rId32"/>
    <p:sldId id="318" r:id="rId33"/>
    <p:sldId id="361" r:id="rId34"/>
    <p:sldId id="362" r:id="rId35"/>
    <p:sldId id="363" r:id="rId36"/>
    <p:sldId id="364" r:id="rId37"/>
    <p:sldId id="272" r:id="rId38"/>
    <p:sldId id="275" r:id="rId39"/>
    <p:sldId id="319" r:id="rId40"/>
    <p:sldId id="273" r:id="rId41"/>
    <p:sldId id="283" r:id="rId42"/>
    <p:sldId id="320" r:id="rId43"/>
    <p:sldId id="322" r:id="rId44"/>
    <p:sldId id="323" r:id="rId45"/>
    <p:sldId id="321" r:id="rId46"/>
    <p:sldId id="274" r:id="rId47"/>
    <p:sldId id="324" r:id="rId48"/>
    <p:sldId id="338" r:id="rId49"/>
    <p:sldId id="276" r:id="rId50"/>
    <p:sldId id="325" r:id="rId51"/>
    <p:sldId id="277" r:id="rId52"/>
    <p:sldId id="326" r:id="rId53"/>
    <p:sldId id="281" r:id="rId54"/>
    <p:sldId id="282" r:id="rId55"/>
    <p:sldId id="278" r:id="rId56"/>
    <p:sldId id="327" r:id="rId57"/>
    <p:sldId id="328" r:id="rId58"/>
    <p:sldId id="279" r:id="rId59"/>
    <p:sldId id="280" r:id="rId60"/>
    <p:sldId id="339" r:id="rId61"/>
    <p:sldId id="344" r:id="rId62"/>
    <p:sldId id="284" r:id="rId63"/>
    <p:sldId id="329" r:id="rId64"/>
    <p:sldId id="285" r:id="rId65"/>
    <p:sldId id="330" r:id="rId66"/>
    <p:sldId id="286" r:id="rId67"/>
    <p:sldId id="331" r:id="rId68"/>
    <p:sldId id="332" r:id="rId69"/>
    <p:sldId id="288" r:id="rId70"/>
    <p:sldId id="333" r:id="rId71"/>
    <p:sldId id="287" r:id="rId72"/>
    <p:sldId id="289" r:id="rId73"/>
    <p:sldId id="334" r:id="rId74"/>
    <p:sldId id="290" r:id="rId75"/>
    <p:sldId id="335" r:id="rId76"/>
    <p:sldId id="291" r:id="rId77"/>
    <p:sldId id="336" r:id="rId78"/>
    <p:sldId id="340" r:id="rId79"/>
    <p:sldId id="342" r:id="rId80"/>
    <p:sldId id="343" r:id="rId81"/>
    <p:sldId id="292" r:id="rId82"/>
    <p:sldId id="337" r:id="rId83"/>
    <p:sldId id="345" r:id="rId84"/>
    <p:sldId id="346" r:id="rId85"/>
    <p:sldId id="347" r:id="rId86"/>
    <p:sldId id="341" r:id="rId87"/>
    <p:sldId id="350" r:id="rId88"/>
    <p:sldId id="351" r:id="rId89"/>
    <p:sldId id="352" r:id="rId90"/>
    <p:sldId id="353" r:id="rId91"/>
    <p:sldId id="354" r:id="rId92"/>
    <p:sldId id="355" r:id="rId93"/>
    <p:sldId id="356" r:id="rId94"/>
    <p:sldId id="357" r:id="rId95"/>
    <p:sldId id="358" r:id="rId96"/>
    <p:sldId id="359" r:id="rId97"/>
  </p:sldIdLst>
  <p:sldSz cx="9144000" cy="6858000" type="screen4x3"/>
  <p:notesSz cx="6858000" cy="9144000"/>
  <p:custDataLst>
    <p:tags r:id="rId99"/>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0" d="100"/>
          <a:sy n="70" d="100"/>
        </p:scale>
        <p:origin x="-90" y="-6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5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45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5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5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45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0BA4193-C0CA-4C3B-B690-1E19404F7167}" type="slidenum">
              <a:rPr lang="en-US"/>
              <a:pPr>
                <a:defRPr/>
              </a:pPr>
              <a:t>‹#›</a:t>
            </a:fld>
            <a:endParaRPr lang="en-US"/>
          </a:p>
        </p:txBody>
      </p:sp>
    </p:spTree>
    <p:extLst>
      <p:ext uri="{BB962C8B-B14F-4D97-AF65-F5344CB8AC3E}">
        <p14:creationId xmlns:p14="http://schemas.microsoft.com/office/powerpoint/2010/main" val="2352782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F29B30-EC3B-46FA-85DF-335FFFE20E93}" type="slidenum">
              <a:rPr lang="en-US" smtClean="0"/>
              <a:pPr/>
              <a:t>1</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A9F0C3-13C9-44D2-B60F-0F7966CEA70C}" type="slidenum">
              <a:rPr lang="en-US" smtClean="0"/>
              <a:pPr/>
              <a:t>25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EDF581-0B46-4343-A006-0D64C7AAA448}" type="slidenum">
              <a:rPr lang="en-US" smtClean="0"/>
              <a:pPr/>
              <a:t>26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316299-5C4B-4465-8E51-B2175D5C570E}" type="slidenum">
              <a:rPr lang="en-US" smtClean="0"/>
              <a:pPr/>
              <a:t>28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9D029E3-A212-4447-AB6E-55E5B88979A5}" type="slidenum">
              <a:rPr lang="en-US" smtClean="0"/>
              <a:pPr/>
              <a:t>29</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988BC4B-72A4-4D56-A12A-BF7FFE4ECE2D}" type="slidenum">
              <a:rPr lang="en-US" smtClean="0"/>
              <a:pPr/>
              <a:t>31</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E47AA87-C36C-44B4-A9C0-607D32570B86}" type="slidenum">
              <a:rPr lang="en-US" smtClean="0"/>
              <a:pPr/>
              <a:t>37</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CFBCCC-83AD-4D84-AE40-8EAC0E1E81BC}" type="slidenum">
              <a:rPr lang="en-US" smtClean="0"/>
              <a:pPr/>
              <a:t>38</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0CA522A-5DD7-4978-B200-B1EB1E3D54B2}" type="slidenum">
              <a:rPr lang="en-US" smtClean="0"/>
              <a:pPr/>
              <a:t>40</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28C1DEF-E669-477D-874A-E8F5CA27C2CB}" type="slidenum">
              <a:rPr lang="en-US" smtClean="0"/>
              <a:pPr/>
              <a:t>41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3FE15C-A6FD-4E37-AAAB-1CE835C7E701}" type="slidenum">
              <a:rPr lang="en-US" smtClean="0"/>
              <a:pPr/>
              <a:t>46</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54C8DC-9D1B-49F6-825E-5F0D97F05CF6}" type="slidenum">
              <a:rPr lang="en-US" smtClean="0"/>
              <a:pPr/>
              <a:t>2</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144767-9210-403B-AE3C-AEB26705117F}"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42D7FC-A951-41C1-BEAA-391003FD060F}" type="slidenum">
              <a:rPr lang="en-US" smtClean="0"/>
              <a:pPr/>
              <a:t>51</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717C6C-18AD-44D1-A406-1D65592A7F97}" type="slidenum">
              <a:rPr lang="en-US" smtClean="0"/>
              <a:pPr/>
              <a:t>53</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A8A58A-6815-4915-9888-987D448CDBA1}" type="slidenum">
              <a:rPr lang="en-US" smtClean="0"/>
              <a:pPr/>
              <a:t>54</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73453AC-7C2D-41B5-94E2-1A1E1F325409}" type="slidenum">
              <a:rPr lang="en-US" smtClean="0"/>
              <a:pPr/>
              <a:t>55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A0DF8A2-0A58-4E58-A8F3-4F646272C029}" type="slidenum">
              <a:rPr lang="en-US" smtClean="0"/>
              <a:pPr/>
              <a:t>58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E9BA70-0AA4-447E-80CA-3366FE6377DA}" type="slidenum">
              <a:rPr lang="en-US" smtClean="0"/>
              <a:pPr/>
              <a:t>59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7E57A9-446C-4D1D-A54D-9C76207D757E}" type="slidenum">
              <a:rPr lang="en-US" smtClean="0"/>
              <a:pPr/>
              <a:t>62</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F72DA85-2BC2-4E51-969E-353DBA6F1D3B}" type="slidenum">
              <a:rPr lang="en-US" smtClean="0"/>
              <a:pPr/>
              <a:t>64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53978D-2CA3-4732-A494-E967875D8222}" type="slidenum">
              <a:rPr lang="en-US" smtClean="0"/>
              <a:pPr/>
              <a:t>66</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07A0741-CCA4-46F0-AD33-C9A6976B0BB1}" type="slidenum">
              <a:rPr lang="en-US" smtClean="0"/>
              <a:pPr/>
              <a:t>6</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E9AE0EF-9CDA-4703-9DB4-FB549AA93E21}" type="slidenum">
              <a:rPr lang="en-US" smtClean="0"/>
              <a:pPr/>
              <a:t>69</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CEE883C-E8D3-4999-AF78-B6BAA034686B}" type="slidenum">
              <a:rPr lang="en-US" smtClean="0"/>
              <a:pPr/>
              <a:t>71</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E6435CE-E900-4719-89ED-649AD053F05D}" type="slidenum">
              <a:rPr lang="en-US" smtClean="0"/>
              <a:pPr/>
              <a:t>72</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583A28-D001-44D6-A775-463CAE3F92F1}" type="slidenum">
              <a:rPr lang="en-US" smtClean="0"/>
              <a:pPr/>
              <a:t>74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A741FFA-3A12-4BBB-AAB9-8239AF32E661}" type="slidenum">
              <a:rPr lang="en-US" smtClean="0"/>
              <a:pPr/>
              <a:t>76</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F2D0FA1-AE72-4BE2-8484-0044CF71A6B9}" type="slidenum">
              <a:rPr lang="en-US" smtClean="0"/>
              <a:pPr/>
              <a:t>81</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3BCC80-544A-4C53-950D-E1FD83B8A3D1}" type="slidenum">
              <a:rPr lang="en-US" smtClean="0"/>
              <a:pPr/>
              <a:t>7</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9D3B0AD-037F-4FDC-B06C-BAC8380F1565}" type="slidenum">
              <a:rPr lang="en-US" smtClean="0"/>
              <a:pPr/>
              <a:t>13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33F1F2-78BF-47AA-804B-387A142A5BA0}" type="slidenum">
              <a:rPr lang="en-US" smtClean="0"/>
              <a:pPr/>
              <a:t>16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AF3B2D-4920-49CC-AF41-B97787BBBF66}" type="slidenum">
              <a:rPr lang="en-US" smtClean="0"/>
              <a:pPr/>
              <a:t>17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53EC6B2-F1C6-4172-A3BC-19A2C2917E99}" type="slidenum">
              <a:rPr lang="en-US" smtClean="0"/>
              <a:pPr/>
              <a:t>18</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94FBC9-4779-483D-A4B9-37AC58A4896D}" type="slidenum">
              <a:rPr lang="en-US" smtClean="0"/>
              <a:pPr/>
              <a:t>20</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22699A-0223-42BA-83CB-85D2BB00A98C}" type="slidenum">
              <a:rPr lang="en-US" smtClean="0"/>
              <a:pPr>
                <a:defRPr/>
              </a:pPr>
              <a:t>‹#›</a:t>
            </a:fld>
            <a:endParaRPr lang="en-US"/>
          </a:p>
        </p:txBody>
      </p:sp>
    </p:spTree>
    <p:extLst>
      <p:ext uri="{BB962C8B-B14F-4D97-AF65-F5344CB8AC3E}">
        <p14:creationId xmlns:p14="http://schemas.microsoft.com/office/powerpoint/2010/main" val="309231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728C01-1F28-49F7-9C41-B838C64C66EF}" type="slidenum">
              <a:rPr lang="en-US" smtClean="0"/>
              <a:pPr>
                <a:defRPr/>
              </a:pPr>
              <a:t>‹#›</a:t>
            </a:fld>
            <a:endParaRPr lang="en-US"/>
          </a:p>
        </p:txBody>
      </p:sp>
    </p:spTree>
    <p:extLst>
      <p:ext uri="{BB962C8B-B14F-4D97-AF65-F5344CB8AC3E}">
        <p14:creationId xmlns:p14="http://schemas.microsoft.com/office/powerpoint/2010/main" val="78560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5C9C4F-D945-48CD-938C-BDC47832F487}" type="slidenum">
              <a:rPr lang="en-US" smtClean="0"/>
              <a:pPr>
                <a:defRPr/>
              </a:pPr>
              <a:t>‹#›</a:t>
            </a:fld>
            <a:endParaRPr lang="en-US"/>
          </a:p>
        </p:txBody>
      </p:sp>
    </p:spTree>
    <p:extLst>
      <p:ext uri="{BB962C8B-B14F-4D97-AF65-F5344CB8AC3E}">
        <p14:creationId xmlns:p14="http://schemas.microsoft.com/office/powerpoint/2010/main" val="392173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9"/>
          <p:cNvSpPr>
            <a:spLocks noGrp="1" noChangeArrowheads="1"/>
          </p:cNvSpPr>
          <p:nvPr>
            <p:ph type="dt" sz="half" idx="10"/>
          </p:nvPr>
        </p:nvSpPr>
        <p:spPr>
          <a:ln/>
        </p:spPr>
        <p:txBody>
          <a:bodyPr/>
          <a:lstStyle>
            <a:lvl1pPr>
              <a:defRPr/>
            </a:lvl1pPr>
          </a:lstStyle>
          <a:p>
            <a:pPr>
              <a:defRPr/>
            </a:pPr>
            <a:endParaRPr lang="en-US"/>
          </a:p>
        </p:txBody>
      </p:sp>
      <p:sp>
        <p:nvSpPr>
          <p:cNvPr id="6" name="Rectangle 80"/>
          <p:cNvSpPr>
            <a:spLocks noGrp="1" noChangeArrowheads="1"/>
          </p:cNvSpPr>
          <p:nvPr>
            <p:ph type="ftr" sz="quarter" idx="11"/>
          </p:nvPr>
        </p:nvSpPr>
        <p:spPr>
          <a:ln/>
        </p:spPr>
        <p:txBody>
          <a:bodyPr/>
          <a:lstStyle>
            <a:lvl1pPr>
              <a:defRPr/>
            </a:lvl1pPr>
          </a:lstStyle>
          <a:p>
            <a:pPr>
              <a:defRPr/>
            </a:pPr>
            <a:endParaRPr lang="en-US"/>
          </a:p>
        </p:txBody>
      </p:sp>
      <p:sp>
        <p:nvSpPr>
          <p:cNvPr id="7" name="Rectangle 81"/>
          <p:cNvSpPr>
            <a:spLocks noGrp="1" noChangeArrowheads="1"/>
          </p:cNvSpPr>
          <p:nvPr>
            <p:ph type="sldNum" sz="quarter" idx="12"/>
          </p:nvPr>
        </p:nvSpPr>
        <p:spPr>
          <a:ln/>
        </p:spPr>
        <p:txBody>
          <a:bodyPr/>
          <a:lstStyle>
            <a:lvl1pPr>
              <a:defRPr/>
            </a:lvl1pPr>
          </a:lstStyle>
          <a:p>
            <a:pPr>
              <a:defRPr/>
            </a:pPr>
            <a:fld id="{8D70AED8-AC3C-4637-A0C5-3B4C193EF0DB}" type="slidenum">
              <a:rPr lang="en-US"/>
              <a:pPr>
                <a:defRPr/>
              </a:pPr>
              <a:t>‹#›</a:t>
            </a:fld>
            <a:endParaRPr lang="en-US"/>
          </a:p>
        </p:txBody>
      </p:sp>
    </p:spTree>
    <p:extLst>
      <p:ext uri="{BB962C8B-B14F-4D97-AF65-F5344CB8AC3E}">
        <p14:creationId xmlns:p14="http://schemas.microsoft.com/office/powerpoint/2010/main" val="205788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79"/>
          <p:cNvSpPr>
            <a:spLocks noGrp="1" noChangeArrowheads="1"/>
          </p:cNvSpPr>
          <p:nvPr>
            <p:ph type="dt" sz="half" idx="10"/>
          </p:nvPr>
        </p:nvSpPr>
        <p:spPr>
          <a:ln/>
        </p:spPr>
        <p:txBody>
          <a:bodyPr/>
          <a:lstStyle>
            <a:lvl1pPr>
              <a:defRPr/>
            </a:lvl1pPr>
          </a:lstStyle>
          <a:p>
            <a:pPr>
              <a:defRPr/>
            </a:pPr>
            <a:endParaRPr lang="en-US"/>
          </a:p>
        </p:txBody>
      </p:sp>
      <p:sp>
        <p:nvSpPr>
          <p:cNvPr id="5" name="Rectangle 80"/>
          <p:cNvSpPr>
            <a:spLocks noGrp="1" noChangeArrowheads="1"/>
          </p:cNvSpPr>
          <p:nvPr>
            <p:ph type="ftr" sz="quarter" idx="11"/>
          </p:nvPr>
        </p:nvSpPr>
        <p:spPr>
          <a:ln/>
        </p:spPr>
        <p:txBody>
          <a:bodyPr/>
          <a:lstStyle>
            <a:lvl1pPr>
              <a:defRPr/>
            </a:lvl1pPr>
          </a:lstStyle>
          <a:p>
            <a:pPr>
              <a:defRPr/>
            </a:pPr>
            <a:endParaRPr lang="en-US"/>
          </a:p>
        </p:txBody>
      </p:sp>
      <p:sp>
        <p:nvSpPr>
          <p:cNvPr id="6" name="Rectangle 81"/>
          <p:cNvSpPr>
            <a:spLocks noGrp="1" noChangeArrowheads="1"/>
          </p:cNvSpPr>
          <p:nvPr>
            <p:ph type="sldNum" sz="quarter" idx="12"/>
          </p:nvPr>
        </p:nvSpPr>
        <p:spPr>
          <a:ln/>
        </p:spPr>
        <p:txBody>
          <a:bodyPr/>
          <a:lstStyle>
            <a:lvl1pPr>
              <a:defRPr/>
            </a:lvl1pPr>
          </a:lstStyle>
          <a:p>
            <a:pPr>
              <a:defRPr/>
            </a:pPr>
            <a:fld id="{0633333F-158E-422D-BC74-D3DDD9B75C27}" type="slidenum">
              <a:rPr lang="en-US"/>
              <a:pPr>
                <a:defRPr/>
              </a:pPr>
              <a:t>‹#›</a:t>
            </a:fld>
            <a:endParaRPr lang="en-US"/>
          </a:p>
        </p:txBody>
      </p:sp>
    </p:spTree>
    <p:extLst>
      <p:ext uri="{BB962C8B-B14F-4D97-AF65-F5344CB8AC3E}">
        <p14:creationId xmlns:p14="http://schemas.microsoft.com/office/powerpoint/2010/main" val="382137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1FD468-C44D-41D8-8037-97738CB30CAB}" type="slidenum">
              <a:rPr lang="en-US" smtClean="0"/>
              <a:pPr>
                <a:defRPr/>
              </a:pPr>
              <a:t>‹#›</a:t>
            </a:fld>
            <a:endParaRPr lang="en-US"/>
          </a:p>
        </p:txBody>
      </p:sp>
    </p:spTree>
    <p:extLst>
      <p:ext uri="{BB962C8B-B14F-4D97-AF65-F5344CB8AC3E}">
        <p14:creationId xmlns:p14="http://schemas.microsoft.com/office/powerpoint/2010/main" val="162673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B012FA-8197-4E6D-A160-BE4DF2AC13E9}" type="slidenum">
              <a:rPr lang="en-US" smtClean="0"/>
              <a:pPr>
                <a:defRPr/>
              </a:pPr>
              <a:t>‹#›</a:t>
            </a:fld>
            <a:endParaRPr lang="en-US"/>
          </a:p>
        </p:txBody>
      </p:sp>
    </p:spTree>
    <p:extLst>
      <p:ext uri="{BB962C8B-B14F-4D97-AF65-F5344CB8AC3E}">
        <p14:creationId xmlns:p14="http://schemas.microsoft.com/office/powerpoint/2010/main" val="183156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E26E7E-E6D1-47B6-95E5-8DC46045F2CC}" type="slidenum">
              <a:rPr lang="en-US" smtClean="0"/>
              <a:pPr>
                <a:defRPr/>
              </a:pPr>
              <a:t>‹#›</a:t>
            </a:fld>
            <a:endParaRPr lang="en-US"/>
          </a:p>
        </p:txBody>
      </p:sp>
    </p:spTree>
    <p:extLst>
      <p:ext uri="{BB962C8B-B14F-4D97-AF65-F5344CB8AC3E}">
        <p14:creationId xmlns:p14="http://schemas.microsoft.com/office/powerpoint/2010/main" val="152402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C7B1C30-A8E3-45B9-9972-5CC6A7BEBBE6}" type="slidenum">
              <a:rPr lang="en-US" smtClean="0"/>
              <a:pPr>
                <a:defRPr/>
              </a:pPr>
              <a:t>‹#›</a:t>
            </a:fld>
            <a:endParaRPr lang="en-US"/>
          </a:p>
        </p:txBody>
      </p:sp>
    </p:spTree>
    <p:extLst>
      <p:ext uri="{BB962C8B-B14F-4D97-AF65-F5344CB8AC3E}">
        <p14:creationId xmlns:p14="http://schemas.microsoft.com/office/powerpoint/2010/main" val="64127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024DD6-0ECD-4FF2-91A7-3E822155BA18}" type="slidenum">
              <a:rPr lang="en-US" smtClean="0"/>
              <a:pPr>
                <a:defRPr/>
              </a:pPr>
              <a:t>‹#›</a:t>
            </a:fld>
            <a:endParaRPr lang="en-US"/>
          </a:p>
        </p:txBody>
      </p:sp>
    </p:spTree>
    <p:extLst>
      <p:ext uri="{BB962C8B-B14F-4D97-AF65-F5344CB8AC3E}">
        <p14:creationId xmlns:p14="http://schemas.microsoft.com/office/powerpoint/2010/main" val="49906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1BBE84A-6877-493F-B313-0FCACAC6341B}" type="slidenum">
              <a:rPr lang="en-US" smtClean="0"/>
              <a:pPr>
                <a:defRPr/>
              </a:pPr>
              <a:t>‹#›</a:t>
            </a:fld>
            <a:endParaRPr lang="en-US"/>
          </a:p>
        </p:txBody>
      </p:sp>
    </p:spTree>
    <p:extLst>
      <p:ext uri="{BB962C8B-B14F-4D97-AF65-F5344CB8AC3E}">
        <p14:creationId xmlns:p14="http://schemas.microsoft.com/office/powerpoint/2010/main" val="424322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EA55D8-BDDF-42C8-B98C-3978405EA6EB}" type="slidenum">
              <a:rPr lang="en-US" smtClean="0"/>
              <a:pPr>
                <a:defRPr/>
              </a:pPr>
              <a:t>‹#›</a:t>
            </a:fld>
            <a:endParaRPr lang="en-US"/>
          </a:p>
        </p:txBody>
      </p:sp>
    </p:spTree>
    <p:extLst>
      <p:ext uri="{BB962C8B-B14F-4D97-AF65-F5344CB8AC3E}">
        <p14:creationId xmlns:p14="http://schemas.microsoft.com/office/powerpoint/2010/main" val="296294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1ED4F57-BE1C-4930-88C9-24C555BB6353}" type="slidenum">
              <a:rPr lang="en-US" smtClean="0"/>
              <a:pPr>
                <a:defRPr/>
              </a:pPr>
              <a:t>‹#›</a:t>
            </a:fld>
            <a:endParaRPr lang="en-US"/>
          </a:p>
        </p:txBody>
      </p:sp>
    </p:spTree>
    <p:extLst>
      <p:ext uri="{BB962C8B-B14F-4D97-AF65-F5344CB8AC3E}">
        <p14:creationId xmlns:p14="http://schemas.microsoft.com/office/powerpoint/2010/main" val="3066299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092808-3A2F-4BF2-B58E-9787431440E0}"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Lst>
  <p:txStyles>
    <p:titleStyle>
      <a:lvl1pPr algn="ctr" rtl="0" eaLnBrk="1" fontAlgn="base" hangingPunct="1">
        <a:spcBef>
          <a:spcPct val="0"/>
        </a:spcBef>
        <a:spcAft>
          <a:spcPct val="0"/>
        </a:spcAft>
        <a:defRPr sz="4800" b="1" kern="1200">
          <a:solidFill>
            <a:schemeClr val="tx1"/>
          </a:solidFill>
          <a:latin typeface="Gill Sans MT" pitchFamily="34" charset="0"/>
          <a:ea typeface="+mj-ea"/>
          <a:cs typeface="+mj-cs"/>
        </a:defRPr>
      </a:lvl1pPr>
      <a:lvl2pPr algn="ctr" rtl="0" eaLnBrk="1" fontAlgn="base" hangingPunct="1">
        <a:spcBef>
          <a:spcPct val="0"/>
        </a:spcBef>
        <a:spcAft>
          <a:spcPct val="0"/>
        </a:spcAft>
        <a:defRPr sz="4800" b="1">
          <a:solidFill>
            <a:schemeClr val="tx1"/>
          </a:solidFill>
          <a:latin typeface="Gill Sans MT" pitchFamily="34" charset="0"/>
        </a:defRPr>
      </a:lvl2pPr>
      <a:lvl3pPr algn="ctr" rtl="0" eaLnBrk="1" fontAlgn="base" hangingPunct="1">
        <a:spcBef>
          <a:spcPct val="0"/>
        </a:spcBef>
        <a:spcAft>
          <a:spcPct val="0"/>
        </a:spcAft>
        <a:defRPr sz="4800" b="1">
          <a:solidFill>
            <a:schemeClr val="tx1"/>
          </a:solidFill>
          <a:latin typeface="Gill Sans MT" pitchFamily="34" charset="0"/>
        </a:defRPr>
      </a:lvl3pPr>
      <a:lvl4pPr algn="ctr" rtl="0" eaLnBrk="1" fontAlgn="base" hangingPunct="1">
        <a:spcBef>
          <a:spcPct val="0"/>
        </a:spcBef>
        <a:spcAft>
          <a:spcPct val="0"/>
        </a:spcAft>
        <a:defRPr sz="4800" b="1">
          <a:solidFill>
            <a:schemeClr val="tx1"/>
          </a:solidFill>
          <a:latin typeface="Gill Sans MT" pitchFamily="34" charset="0"/>
        </a:defRPr>
      </a:lvl4pPr>
      <a:lvl5pPr algn="ctr" rtl="0" eaLnBrk="1" fontAlgn="base" hangingPunct="1">
        <a:spcBef>
          <a:spcPct val="0"/>
        </a:spcBef>
        <a:spcAft>
          <a:spcPct val="0"/>
        </a:spcAft>
        <a:defRPr sz="4800" b="1">
          <a:solidFill>
            <a:schemeClr val="tx1"/>
          </a:solidFill>
          <a:latin typeface="Gill Sans MT" pitchFamily="34" charset="0"/>
        </a:defRPr>
      </a:lvl5pPr>
      <a:lvl6pPr marL="457200" algn="ctr" rtl="0" eaLnBrk="1" fontAlgn="base" hangingPunct="1">
        <a:spcBef>
          <a:spcPct val="0"/>
        </a:spcBef>
        <a:spcAft>
          <a:spcPct val="0"/>
        </a:spcAft>
        <a:defRPr sz="4800" b="1">
          <a:solidFill>
            <a:schemeClr val="tx1"/>
          </a:solidFill>
          <a:latin typeface="Gill Sans MT" pitchFamily="34" charset="0"/>
        </a:defRPr>
      </a:lvl6pPr>
      <a:lvl7pPr marL="914400" algn="ctr" rtl="0" eaLnBrk="1" fontAlgn="base" hangingPunct="1">
        <a:spcBef>
          <a:spcPct val="0"/>
        </a:spcBef>
        <a:spcAft>
          <a:spcPct val="0"/>
        </a:spcAft>
        <a:defRPr sz="4800" b="1">
          <a:solidFill>
            <a:schemeClr val="tx1"/>
          </a:solidFill>
          <a:latin typeface="Gill Sans MT" pitchFamily="34" charset="0"/>
        </a:defRPr>
      </a:lvl7pPr>
      <a:lvl8pPr marL="1371600" algn="ctr" rtl="0" eaLnBrk="1" fontAlgn="base" hangingPunct="1">
        <a:spcBef>
          <a:spcPct val="0"/>
        </a:spcBef>
        <a:spcAft>
          <a:spcPct val="0"/>
        </a:spcAft>
        <a:defRPr sz="4800" b="1">
          <a:solidFill>
            <a:schemeClr val="tx1"/>
          </a:solidFill>
          <a:latin typeface="Gill Sans MT" pitchFamily="34" charset="0"/>
        </a:defRPr>
      </a:lvl8pPr>
      <a:lvl9pPr marL="1828800" algn="ctr" rtl="0" eaLnBrk="1" fontAlgn="base" hangingPunct="1">
        <a:spcBef>
          <a:spcPct val="0"/>
        </a:spcBef>
        <a:spcAft>
          <a:spcPct val="0"/>
        </a:spcAft>
        <a:defRPr sz="4800" b="1">
          <a:solidFill>
            <a:schemeClr val="tx1"/>
          </a:solidFill>
          <a:latin typeface="Gill Sans MT" pitchFamily="34" charset="0"/>
        </a:defRPr>
      </a:lvl9pPr>
    </p:titleStyle>
    <p:bodyStyle>
      <a:lvl1pPr marL="342900" indent="-342900" algn="ctr" rtl="0" eaLnBrk="1" fontAlgn="base" hangingPunct="1">
        <a:spcBef>
          <a:spcPct val="20000"/>
        </a:spcBef>
        <a:spcAft>
          <a:spcPct val="0"/>
        </a:spcAft>
        <a:buFont typeface="Arial" charset="0"/>
        <a:defRPr sz="4800" kern="1200">
          <a:solidFill>
            <a:schemeClr val="tx1"/>
          </a:solidFill>
          <a:latin typeface="Gill Sans MT" pitchFamily="34" charset="0"/>
          <a:ea typeface="+mn-ea"/>
          <a:cs typeface="+mn-cs"/>
        </a:defRPr>
      </a:lvl1pPr>
      <a:lvl2pPr marL="1028700" indent="-571500" algn="ctr" rtl="0" eaLnBrk="1" fontAlgn="base" hangingPunct="1">
        <a:spcBef>
          <a:spcPct val="20000"/>
        </a:spcBef>
        <a:spcAft>
          <a:spcPct val="0"/>
        </a:spcAft>
        <a:buFont typeface="Arial" charset="0"/>
        <a:buChar char="•"/>
        <a:defRPr sz="4000" kern="1200">
          <a:solidFill>
            <a:schemeClr val="tx1"/>
          </a:solidFill>
          <a:latin typeface="Gill Sans MT" pitchFamily="34" charset="0"/>
          <a:ea typeface="+mn-ea"/>
          <a:cs typeface="+mn-cs"/>
        </a:defRPr>
      </a:lvl2pPr>
      <a:lvl3pPr marL="1485900" indent="-571500" algn="ctr" rtl="0" eaLnBrk="1" fontAlgn="base" hangingPunct="1">
        <a:spcBef>
          <a:spcPct val="20000"/>
        </a:spcBef>
        <a:spcAft>
          <a:spcPct val="0"/>
        </a:spcAft>
        <a:buFont typeface="Arial" charset="0"/>
        <a:buChar char="•"/>
        <a:defRPr sz="3600" kern="1200">
          <a:solidFill>
            <a:schemeClr val="tx1"/>
          </a:solidFill>
          <a:latin typeface="Gill Sans MT"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ill Sans MT"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ill Sans M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ctrTitle"/>
          </p:nvPr>
        </p:nvSpPr>
        <p:spPr/>
        <p:txBody>
          <a:bodyPr/>
          <a:lstStyle/>
          <a:p>
            <a:pPr eaLnBrk="1" hangingPunct="1">
              <a:defRPr/>
            </a:pPr>
            <a:r>
              <a:rPr lang="en-US" smtClean="0"/>
              <a:t>C Programming</a:t>
            </a:r>
          </a:p>
        </p:txBody>
      </p:sp>
      <p:sp>
        <p:nvSpPr>
          <p:cNvPr id="399363" name="Rectangle 3"/>
          <p:cNvSpPr>
            <a:spLocks noGrp="1" noChangeArrowheads="1"/>
          </p:cNvSpPr>
          <p:nvPr>
            <p:ph type="subTitle" idx="1"/>
          </p:nvPr>
        </p:nvSpPr>
        <p:spPr/>
        <p:txBody>
          <a:bodyPr/>
          <a:lstStyle/>
          <a:p>
            <a:pPr eaLnBrk="1" hangingPunct="1">
              <a:defRPr/>
            </a:pPr>
            <a:r>
              <a:rPr lang="en-US" smtClean="0"/>
              <a:t>File </a:t>
            </a:r>
            <a:r>
              <a:rPr lang="en-US" dirty="0" smtClean="0"/>
              <a:t>I/O</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8580" lvl="3" indent="0" algn="ctr">
              <a:spcBef>
                <a:spcPts val="700"/>
              </a:spcBef>
              <a:buClr>
                <a:schemeClr val="tx2"/>
              </a:buClr>
              <a:buSzPct val="95000"/>
              <a:buNone/>
            </a:pPr>
            <a:r>
              <a:rPr lang="en-US" sz="4000" smtClean="0"/>
              <a:t>ALWAYS save </a:t>
            </a:r>
          </a:p>
          <a:p>
            <a:pPr marL="68580" lvl="3" indent="0" algn="ctr">
              <a:spcBef>
                <a:spcPts val="700"/>
              </a:spcBef>
              <a:buClr>
                <a:schemeClr val="tx2"/>
              </a:buClr>
              <a:buSzPct val="95000"/>
              <a:buNone/>
            </a:pPr>
            <a:r>
              <a:rPr lang="en-US" sz="4000" smtClean="0"/>
              <a:t>the </a:t>
            </a:r>
            <a:r>
              <a:rPr lang="en-US" sz="4000"/>
              <a:t>return value </a:t>
            </a:r>
            <a:endParaRPr lang="en-US" sz="4000" smtClean="0"/>
          </a:p>
          <a:p>
            <a:pPr marL="68580" lvl="3" indent="0" algn="ctr">
              <a:spcBef>
                <a:spcPts val="700"/>
              </a:spcBef>
              <a:buClr>
                <a:schemeClr val="tx2"/>
              </a:buClr>
              <a:buSzPct val="95000"/>
              <a:buNone/>
            </a:pPr>
            <a:r>
              <a:rPr lang="en-US" sz="4000" smtClean="0"/>
              <a:t>from </a:t>
            </a:r>
            <a:r>
              <a:rPr lang="en-US" sz="4000"/>
              <a:t>fopen() </a:t>
            </a:r>
            <a:endParaRPr lang="en-US" sz="4000" smtClean="0"/>
          </a:p>
          <a:p>
            <a:pPr marL="68580" lvl="3" indent="0" algn="ctr">
              <a:spcBef>
                <a:spcPts val="700"/>
              </a:spcBef>
              <a:buClr>
                <a:schemeClr val="tx2"/>
              </a:buClr>
              <a:buSzPct val="95000"/>
              <a:buNone/>
            </a:pPr>
            <a:r>
              <a:rPr lang="en-US" sz="4000" smtClean="0"/>
              <a:t>into </a:t>
            </a:r>
            <a:r>
              <a:rPr lang="en-US" sz="4000"/>
              <a:t>a FILE * variable</a:t>
            </a:r>
            <a:r>
              <a:rPr lang="en-US"/>
              <a:t>.</a:t>
            </a:r>
          </a:p>
          <a:p>
            <a:endParaRPr lang="en-US"/>
          </a:p>
        </p:txBody>
      </p:sp>
    </p:spTree>
    <p:extLst>
      <p:ext uri="{BB962C8B-B14F-4D97-AF65-F5344CB8AC3E}">
        <p14:creationId xmlns:p14="http://schemas.microsoft.com/office/powerpoint/2010/main" val="275326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14400" lvl="2" indent="0">
              <a:lnSpc>
                <a:spcPct val="90000"/>
              </a:lnSpc>
              <a:buNone/>
              <a:defRPr/>
            </a:pPr>
            <a:r>
              <a:rPr lang="en-US" sz="4800" i="1"/>
              <a:t>filename</a:t>
            </a:r>
            <a:r>
              <a:rPr lang="en-US" sz="4800"/>
              <a:t> </a:t>
            </a:r>
          </a:p>
          <a:p>
            <a:pPr marL="914400" lvl="2" indent="0">
              <a:lnSpc>
                <a:spcPct val="90000"/>
              </a:lnSpc>
              <a:buNone/>
              <a:defRPr/>
            </a:pPr>
            <a:r>
              <a:rPr lang="en-US" sz="4800" smtClean="0"/>
              <a:t>is </a:t>
            </a:r>
            <a:r>
              <a:rPr lang="en-US" sz="4800"/>
              <a:t>a string that contains the name of the file you want to open</a:t>
            </a:r>
          </a:p>
          <a:p>
            <a:endParaRPr lang="en-US"/>
          </a:p>
        </p:txBody>
      </p:sp>
    </p:spTree>
    <p:extLst>
      <p:ext uri="{BB962C8B-B14F-4D97-AF65-F5344CB8AC3E}">
        <p14:creationId xmlns:p14="http://schemas.microsoft.com/office/powerpoint/2010/main" val="291716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914400" lvl="2" indent="0">
              <a:lnSpc>
                <a:spcPct val="90000"/>
              </a:lnSpc>
              <a:buNone/>
              <a:defRPr/>
            </a:pPr>
            <a:r>
              <a:rPr lang="en-US" sz="4800" i="1"/>
              <a:t>access</a:t>
            </a:r>
            <a:r>
              <a:rPr lang="en-US" sz="4800"/>
              <a:t> </a:t>
            </a:r>
            <a:endParaRPr lang="en-US" sz="4800" smtClean="0"/>
          </a:p>
          <a:p>
            <a:pPr marL="914400" lvl="2" indent="0">
              <a:lnSpc>
                <a:spcPct val="90000"/>
              </a:lnSpc>
              <a:buNone/>
              <a:defRPr/>
            </a:pPr>
            <a:r>
              <a:rPr lang="en-US" sz="4800" smtClean="0"/>
              <a:t>is </a:t>
            </a:r>
            <a:r>
              <a:rPr lang="en-US" sz="4800"/>
              <a:t>a string indicating how you want to use the file</a:t>
            </a:r>
          </a:p>
          <a:p>
            <a:endParaRPr lang="en-US"/>
          </a:p>
          <a:p>
            <a:endParaRPr lang="en-US"/>
          </a:p>
        </p:txBody>
      </p:sp>
    </p:spTree>
    <p:extLst>
      <p:ext uri="{BB962C8B-B14F-4D97-AF65-F5344CB8AC3E}">
        <p14:creationId xmlns:p14="http://schemas.microsoft.com/office/powerpoint/2010/main" val="3960935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eaLnBrk="1" hangingPunct="1">
              <a:defRPr/>
            </a:pPr>
            <a:r>
              <a:rPr lang="en-US" smtClean="0"/>
              <a:t>The </a:t>
            </a:r>
            <a:r>
              <a:rPr lang="en-US" i="1" smtClean="0"/>
              <a:t>filename </a:t>
            </a:r>
            <a:r>
              <a:rPr lang="en-US" smtClean="0"/>
              <a:t>Parameter</a:t>
            </a:r>
          </a:p>
        </p:txBody>
      </p:sp>
      <p:sp>
        <p:nvSpPr>
          <p:cNvPr id="404483" name="Rectangle 3"/>
          <p:cNvSpPr>
            <a:spLocks noGrp="1" noChangeArrowheads="1"/>
          </p:cNvSpPr>
          <p:nvPr>
            <p:ph idx="1"/>
          </p:nvPr>
        </p:nvSpPr>
        <p:spPr/>
        <p:txBody>
          <a:bodyPr>
            <a:normAutofit/>
          </a:bodyPr>
          <a:lstStyle/>
          <a:p>
            <a:pPr eaLnBrk="1" hangingPunct="1">
              <a:lnSpc>
                <a:spcPct val="80000"/>
              </a:lnSpc>
              <a:defRPr/>
            </a:pPr>
            <a:r>
              <a:rPr lang="en-US" sz="4000" smtClean="0"/>
              <a:t>If you have a backslash in the string, you have to have another backslash with it to escape the backslash.</a:t>
            </a:r>
          </a:p>
          <a:p>
            <a:pPr lvl="1" eaLnBrk="1" hangingPunct="1">
              <a:lnSpc>
                <a:spcPct val="80000"/>
              </a:lnSpc>
              <a:defRPr/>
            </a:pPr>
            <a:endParaRPr lang="en-US" sz="4000" smtClean="0"/>
          </a:p>
          <a:p>
            <a:pPr lvl="1" eaLnBrk="1" hangingPunct="1">
              <a:lnSpc>
                <a:spcPct val="80000"/>
              </a:lnSpc>
              <a:defRPr/>
            </a:pPr>
            <a:r>
              <a:rPr lang="en-US" sz="4000" smtClean="0"/>
              <a:t>e.g. "\\temp\\test.txt"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defRPr/>
            </a:pPr>
            <a:r>
              <a:rPr lang="en-US" sz="2800"/>
              <a:t>It can be an absolute or relative name.</a:t>
            </a:r>
          </a:p>
          <a:p>
            <a:pPr lvl="1">
              <a:lnSpc>
                <a:spcPct val="80000"/>
              </a:lnSpc>
              <a:defRPr/>
            </a:pPr>
            <a:endParaRPr lang="en-US" sz="2400" smtClean="0"/>
          </a:p>
          <a:p>
            <a:pPr lvl="1" algn="l">
              <a:lnSpc>
                <a:spcPct val="80000"/>
              </a:lnSpc>
              <a:defRPr/>
            </a:pPr>
            <a:r>
              <a:rPr lang="en-US" sz="2400" smtClean="0"/>
              <a:t>Absolute </a:t>
            </a:r>
            <a:r>
              <a:rPr lang="en-US" sz="2400"/>
              <a:t>examples:</a:t>
            </a:r>
          </a:p>
          <a:p>
            <a:pPr lvl="2" algn="l">
              <a:lnSpc>
                <a:spcPct val="80000"/>
              </a:lnSpc>
              <a:defRPr/>
            </a:pPr>
            <a:r>
              <a:rPr lang="en-US" sz="2000"/>
              <a:t>"\\temp\\test.txt"</a:t>
            </a:r>
          </a:p>
          <a:p>
            <a:pPr lvl="2" algn="l">
              <a:lnSpc>
                <a:spcPct val="80000"/>
              </a:lnSpc>
              <a:defRPr/>
            </a:pPr>
            <a:r>
              <a:rPr lang="en-US" sz="2000"/>
              <a:t>"c:\\temp\\test.txt"</a:t>
            </a:r>
          </a:p>
          <a:p>
            <a:pPr lvl="2" algn="l">
              <a:lnSpc>
                <a:spcPct val="80000"/>
              </a:lnSpc>
              <a:defRPr/>
            </a:pPr>
            <a:r>
              <a:rPr lang="en-US" sz="2000"/>
              <a:t>"g:\\my files\\test.txt"</a:t>
            </a:r>
          </a:p>
          <a:p>
            <a:pPr lvl="1" algn="l">
              <a:lnSpc>
                <a:spcPct val="80000"/>
              </a:lnSpc>
              <a:defRPr/>
            </a:pPr>
            <a:endParaRPr lang="en-US" sz="2400" smtClean="0"/>
          </a:p>
          <a:p>
            <a:pPr lvl="1" algn="l">
              <a:lnSpc>
                <a:spcPct val="80000"/>
              </a:lnSpc>
              <a:defRPr/>
            </a:pPr>
            <a:r>
              <a:rPr lang="en-US" sz="2400" smtClean="0"/>
              <a:t>Relative </a:t>
            </a:r>
            <a:r>
              <a:rPr lang="en-US" sz="2400"/>
              <a:t>examples:</a:t>
            </a:r>
          </a:p>
          <a:p>
            <a:pPr lvl="2" algn="l">
              <a:lnSpc>
                <a:spcPct val="80000"/>
              </a:lnSpc>
              <a:defRPr/>
            </a:pPr>
            <a:r>
              <a:rPr lang="en-US" sz="2000"/>
              <a:t>"test.txt"</a:t>
            </a:r>
          </a:p>
          <a:p>
            <a:pPr lvl="2" algn="l">
              <a:lnSpc>
                <a:spcPct val="80000"/>
              </a:lnSpc>
              <a:defRPr/>
            </a:pPr>
            <a:r>
              <a:rPr lang="en-US" sz="2000"/>
              <a:t>"..\\test.txt"</a:t>
            </a:r>
          </a:p>
          <a:p>
            <a:pPr lvl="2" algn="l">
              <a:lnSpc>
                <a:spcPct val="80000"/>
              </a:lnSpc>
              <a:defRPr/>
            </a:pPr>
            <a:r>
              <a:rPr lang="en-US" sz="2000"/>
              <a:t>"subdir\\testdir\\test.txt"</a:t>
            </a:r>
          </a:p>
          <a:p>
            <a:endParaRPr lang="en-US"/>
          </a:p>
        </p:txBody>
      </p:sp>
    </p:spTree>
    <p:extLst>
      <p:ext uri="{BB962C8B-B14F-4D97-AF65-F5344CB8AC3E}">
        <p14:creationId xmlns:p14="http://schemas.microsoft.com/office/powerpoint/2010/main" val="2067216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In Windows 7 (and after),</a:t>
            </a:r>
          </a:p>
          <a:p>
            <a:r>
              <a:rPr lang="en-CA" smtClean="0"/>
              <a:t>watch out for Libraries</a:t>
            </a:r>
            <a:endParaRPr lang="en-CA"/>
          </a:p>
        </p:txBody>
      </p:sp>
    </p:spTree>
    <p:extLst>
      <p:ext uri="{BB962C8B-B14F-4D97-AF65-F5344CB8AC3E}">
        <p14:creationId xmlns:p14="http://schemas.microsoft.com/office/powerpoint/2010/main" val="419343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hangingPunct="1">
              <a:defRPr/>
            </a:pPr>
            <a:r>
              <a:rPr lang="en-US" smtClean="0"/>
              <a:t>The </a:t>
            </a:r>
            <a:r>
              <a:rPr lang="en-US" i="1" smtClean="0"/>
              <a:t>access </a:t>
            </a:r>
            <a:r>
              <a:rPr lang="en-US" smtClean="0"/>
              <a:t>Parameter</a:t>
            </a:r>
          </a:p>
        </p:txBody>
      </p:sp>
      <p:sp>
        <p:nvSpPr>
          <p:cNvPr id="407555" name="Rectangle 3"/>
          <p:cNvSpPr>
            <a:spLocks noGrp="1" noChangeArrowheads="1"/>
          </p:cNvSpPr>
          <p:nvPr>
            <p:ph type="body" sz="half" idx="1"/>
          </p:nvPr>
        </p:nvSpPr>
        <p:spPr>
          <a:xfrm>
            <a:off x="457200" y="1600200"/>
            <a:ext cx="8458200" cy="4525963"/>
          </a:xfrm>
        </p:spPr>
        <p:txBody>
          <a:bodyPr>
            <a:normAutofit/>
          </a:bodyPr>
          <a:lstStyle/>
          <a:p>
            <a:pPr marL="68580" indent="0" algn="ctr" eaLnBrk="1" hangingPunct="1">
              <a:buNone/>
              <a:defRPr/>
            </a:pPr>
            <a:r>
              <a:rPr lang="en-US" sz="4000" smtClean="0"/>
              <a:t>This is a string </a:t>
            </a:r>
          </a:p>
          <a:p>
            <a:pPr marL="68580" indent="0" algn="ctr" eaLnBrk="1" hangingPunct="1">
              <a:buNone/>
              <a:defRPr/>
            </a:pPr>
            <a:r>
              <a:rPr lang="en-US" sz="4000" smtClean="0"/>
              <a:t>that usually consists of </a:t>
            </a:r>
          </a:p>
          <a:p>
            <a:pPr marL="68580" indent="0" algn="ctr" eaLnBrk="1" hangingPunct="1">
              <a:buNone/>
              <a:defRPr/>
            </a:pPr>
            <a:r>
              <a:rPr lang="en-US" sz="4000" smtClean="0"/>
              <a:t>a letter indicating the primary operation </a:t>
            </a:r>
          </a:p>
          <a:p>
            <a:pPr marL="68580" indent="0" algn="ctr" eaLnBrk="1" hangingPunct="1">
              <a:buNone/>
              <a:defRPr/>
            </a:pPr>
            <a:r>
              <a:rPr lang="en-US" sz="4000" smtClean="0"/>
              <a:t>(and an optional suffix)</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eaLnBrk="1" hangingPunct="1">
              <a:defRPr/>
            </a:pPr>
            <a:r>
              <a:rPr lang="en-US" smtClean="0"/>
              <a:t>Primary Access Codes</a:t>
            </a:r>
          </a:p>
        </p:txBody>
      </p:sp>
      <p:graphicFrame>
        <p:nvGraphicFramePr>
          <p:cNvPr id="409628" name="Group 28"/>
          <p:cNvGraphicFramePr>
            <a:graphicFrameLocks noGrp="1"/>
          </p:cNvGraphicFramePr>
          <p:nvPr>
            <p:ph type="tbl" idx="1"/>
          </p:nvPr>
        </p:nvGraphicFramePr>
        <p:xfrm>
          <a:off x="457200" y="1295400"/>
          <a:ext cx="8229600" cy="2362200"/>
        </p:xfrm>
        <a:graphic>
          <a:graphicData uri="http://schemas.openxmlformats.org/drawingml/2006/table">
            <a:tbl>
              <a:tblPr/>
              <a:tblGrid>
                <a:gridCol w="2743200"/>
                <a:gridCol w="5486400"/>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Letter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read-only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write-only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append-only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pPr eaLnBrk="1" hangingPunct="1">
              <a:defRPr/>
            </a:pPr>
            <a:r>
              <a:rPr lang="en-US" smtClean="0"/>
              <a:t>Suffixes</a:t>
            </a:r>
          </a:p>
        </p:txBody>
      </p:sp>
      <p:graphicFrame>
        <p:nvGraphicFramePr>
          <p:cNvPr id="411670" name="Group 22"/>
          <p:cNvGraphicFramePr>
            <a:graphicFrameLocks noGrp="1"/>
          </p:cNvGraphicFramePr>
          <p:nvPr>
            <p:ph type="tbl" idx="1"/>
          </p:nvPr>
        </p:nvGraphicFramePr>
        <p:xfrm>
          <a:off x="457200" y="1600200"/>
          <a:ext cx="8229600" cy="2362200"/>
        </p:xfrm>
        <a:graphic>
          <a:graphicData uri="http://schemas.openxmlformats.org/drawingml/2006/table">
            <a:tbl>
              <a:tblPr/>
              <a:tblGrid>
                <a:gridCol w="4114800"/>
                <a:gridCol w="4114800"/>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Suffix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Binary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Both read and write access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Access Examples</a:t>
            </a:r>
            <a:endParaRPr lang="en-CA"/>
          </a:p>
        </p:txBody>
      </p:sp>
      <p:sp>
        <p:nvSpPr>
          <p:cNvPr id="4" name="Content Placeholder 3"/>
          <p:cNvSpPr>
            <a:spLocks noGrp="1"/>
          </p:cNvSpPr>
          <p:nvPr>
            <p:ph idx="1"/>
          </p:nvPr>
        </p:nvSpPr>
        <p:spPr/>
        <p:txBody>
          <a:bodyPr/>
          <a:lstStyle/>
          <a:p>
            <a:pPr algn="l"/>
            <a:r>
              <a:rPr lang="en-CA" smtClean="0"/>
              <a:t>fopen(“myfile.in”, “r”);</a:t>
            </a:r>
          </a:p>
          <a:p>
            <a:pPr algn="l"/>
            <a:r>
              <a:rPr lang="en-CA" smtClean="0"/>
              <a:t>fopen(“myfile.out”, “w”);</a:t>
            </a:r>
          </a:p>
          <a:p>
            <a:pPr algn="l"/>
            <a:r>
              <a:rPr lang="en-CA" smtClean="0"/>
              <a:t>fopen(“myfile.data”, “rb”);</a:t>
            </a:r>
          </a:p>
          <a:p>
            <a:pPr algn="l"/>
            <a:r>
              <a:rPr lang="en-CA" smtClean="0"/>
              <a:t>fopen(“myfile.log”, “wb”);</a:t>
            </a:r>
          </a:p>
          <a:p>
            <a:pPr algn="l"/>
            <a:r>
              <a:rPr lang="en-CA" smtClean="0"/>
              <a:t>fopen(“myfile.info”, “rb+”);</a:t>
            </a:r>
          </a:p>
          <a:p>
            <a:pPr algn="l"/>
            <a:endParaRPr lang="en-CA"/>
          </a:p>
        </p:txBody>
      </p:sp>
    </p:spTree>
    <p:extLst>
      <p:ext uri="{BB962C8B-B14F-4D97-AF65-F5344CB8AC3E}">
        <p14:creationId xmlns:p14="http://schemas.microsoft.com/office/powerpoint/2010/main" val="2367671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en-US" smtClean="0"/>
              <a:t>So far …</a:t>
            </a:r>
          </a:p>
        </p:txBody>
      </p:sp>
      <p:sp>
        <p:nvSpPr>
          <p:cNvPr id="401411" name="Rectangle 3"/>
          <p:cNvSpPr>
            <a:spLocks noGrp="1" noChangeArrowheads="1"/>
          </p:cNvSpPr>
          <p:nvPr>
            <p:ph idx="1"/>
          </p:nvPr>
        </p:nvSpPr>
        <p:spPr/>
        <p:txBody>
          <a:bodyPr>
            <a:normAutofit/>
          </a:bodyPr>
          <a:lstStyle/>
          <a:p>
            <a:pPr eaLnBrk="1" hangingPunct="1">
              <a:defRPr/>
            </a:pPr>
            <a:r>
              <a:rPr lang="en-US" smtClean="0"/>
              <a:t>All of the </a:t>
            </a:r>
          </a:p>
          <a:p>
            <a:pPr eaLnBrk="1" hangingPunct="1">
              <a:defRPr/>
            </a:pPr>
            <a:r>
              <a:rPr lang="en-US" smtClean="0"/>
              <a:t>input and output</a:t>
            </a:r>
          </a:p>
          <a:p>
            <a:pPr eaLnBrk="1" hangingPunct="1">
              <a:defRPr/>
            </a:pPr>
            <a:r>
              <a:rPr lang="en-US" smtClean="0"/>
              <a:t>has been </a:t>
            </a:r>
          </a:p>
          <a:p>
            <a:pPr eaLnBrk="1" hangingPunct="1">
              <a:defRPr/>
            </a:pPr>
            <a:r>
              <a:rPr lang="en-US" smtClean="0"/>
              <a:t>keyboard and </a:t>
            </a:r>
          </a:p>
          <a:p>
            <a:pPr eaLnBrk="1" hangingPunct="1">
              <a:defRPr/>
            </a:pPr>
            <a:r>
              <a:rPr lang="en-US" smtClean="0"/>
              <a:t>screen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en-US" smtClean="0"/>
              <a:t>Binary vs. Text</a:t>
            </a:r>
          </a:p>
        </p:txBody>
      </p:sp>
      <p:sp>
        <p:nvSpPr>
          <p:cNvPr id="413699" name="Rectangle 3"/>
          <p:cNvSpPr>
            <a:spLocks noGrp="1" noChangeArrowheads="1"/>
          </p:cNvSpPr>
          <p:nvPr>
            <p:ph idx="1"/>
          </p:nvPr>
        </p:nvSpPr>
        <p:spPr/>
        <p:txBody>
          <a:bodyPr>
            <a:normAutofit lnSpcReduction="10000"/>
          </a:bodyPr>
          <a:lstStyle/>
          <a:p>
            <a:pPr eaLnBrk="1" hangingPunct="1">
              <a:lnSpc>
                <a:spcPct val="80000"/>
              </a:lnSpc>
              <a:defRPr/>
            </a:pPr>
            <a:r>
              <a:rPr lang="en-US" sz="4000" smtClean="0"/>
              <a:t>Text files are fully readable </a:t>
            </a:r>
          </a:p>
          <a:p>
            <a:pPr eaLnBrk="1" hangingPunct="1">
              <a:lnSpc>
                <a:spcPct val="80000"/>
              </a:lnSpc>
              <a:defRPr/>
            </a:pPr>
            <a:r>
              <a:rPr lang="en-US" sz="4000" smtClean="0"/>
              <a:t>in a text editor </a:t>
            </a:r>
          </a:p>
          <a:p>
            <a:pPr eaLnBrk="1" hangingPunct="1">
              <a:lnSpc>
                <a:spcPct val="80000"/>
              </a:lnSpc>
              <a:defRPr/>
            </a:pPr>
            <a:r>
              <a:rPr lang="en-US" sz="4000" smtClean="0"/>
              <a:t>(like Notepad or the Visual Studio editor).</a:t>
            </a:r>
          </a:p>
          <a:p>
            <a:pPr lvl="1" eaLnBrk="1" hangingPunct="1">
              <a:lnSpc>
                <a:spcPct val="80000"/>
              </a:lnSpc>
              <a:defRPr/>
            </a:pPr>
            <a:endParaRPr lang="en-US" sz="4000" smtClean="0"/>
          </a:p>
          <a:p>
            <a:pPr lvl="1" eaLnBrk="1" hangingPunct="1">
              <a:lnSpc>
                <a:spcPct val="80000"/>
              </a:lnSpc>
              <a:defRPr/>
            </a:pPr>
            <a:r>
              <a:rPr lang="en-US" sz="4000" smtClean="0"/>
              <a:t>They contain ordinary readable characters and some control characters such as tabs, carriage returns, and line feeds.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80000"/>
              </a:lnSpc>
              <a:defRPr/>
            </a:pPr>
            <a:r>
              <a:rPr lang="en-US" sz="4000"/>
              <a:t>Binary files </a:t>
            </a:r>
            <a:r>
              <a:rPr lang="en-US" sz="4000" smtClean="0"/>
              <a:t>can have any characters in them</a:t>
            </a:r>
          </a:p>
          <a:p>
            <a:pPr>
              <a:lnSpc>
                <a:spcPct val="80000"/>
              </a:lnSpc>
              <a:defRPr/>
            </a:pPr>
            <a:endParaRPr lang="en-US" sz="4000"/>
          </a:p>
          <a:p>
            <a:pPr marL="457200" lvl="1" indent="0">
              <a:lnSpc>
                <a:spcPct val="80000"/>
              </a:lnSpc>
              <a:buNone/>
              <a:defRPr/>
            </a:pPr>
            <a:r>
              <a:rPr lang="en-US" sz="4000"/>
              <a:t>Any characters can be found in a binary file, including '\0' (which is also null-termination for a string</a:t>
            </a:r>
            <a:r>
              <a:rPr lang="en-US" sz="4000" smtClean="0"/>
              <a:t>)</a:t>
            </a:r>
          </a:p>
        </p:txBody>
      </p:sp>
    </p:spTree>
    <p:extLst>
      <p:ext uri="{BB962C8B-B14F-4D97-AF65-F5344CB8AC3E}">
        <p14:creationId xmlns:p14="http://schemas.microsoft.com/office/powerpoint/2010/main" val="41411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lnSpc>
                <a:spcPct val="80000"/>
              </a:lnSpc>
              <a:buNone/>
              <a:defRPr/>
            </a:pPr>
            <a:r>
              <a:rPr lang="en-US" sz="4000" smtClean="0"/>
              <a:t>The </a:t>
            </a:r>
            <a:r>
              <a:rPr lang="en-US" sz="4000"/>
              <a:t>"b" suffix in the access string indicates that you are opening a binary file.  </a:t>
            </a:r>
            <a:endParaRPr lang="en-US" sz="4000" smtClean="0"/>
          </a:p>
          <a:p>
            <a:pPr lvl="1">
              <a:lnSpc>
                <a:spcPct val="80000"/>
              </a:lnSpc>
              <a:defRPr/>
            </a:pPr>
            <a:endParaRPr lang="en-US" sz="4000"/>
          </a:p>
          <a:p>
            <a:pPr marL="457200" lvl="1" indent="0">
              <a:lnSpc>
                <a:spcPct val="80000"/>
              </a:lnSpc>
              <a:buNone/>
              <a:defRPr/>
            </a:pPr>
            <a:r>
              <a:rPr lang="en-US" sz="4000" smtClean="0"/>
              <a:t>The </a:t>
            </a:r>
            <a:r>
              <a:rPr lang="en-US" sz="4000"/>
              <a:t>absence of the "b" suffix indicates that you are opening a text file.</a:t>
            </a:r>
          </a:p>
          <a:p>
            <a:endParaRPr lang="en-US"/>
          </a:p>
          <a:p>
            <a:endParaRPr lang="en-US"/>
          </a:p>
        </p:txBody>
      </p:sp>
    </p:spTree>
    <p:extLst>
      <p:ext uri="{BB962C8B-B14F-4D97-AF65-F5344CB8AC3E}">
        <p14:creationId xmlns:p14="http://schemas.microsoft.com/office/powerpoint/2010/main" val="4060854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There is NOT necessarily</a:t>
            </a:r>
          </a:p>
          <a:p>
            <a:r>
              <a:rPr lang="en-CA" smtClean="0"/>
              <a:t>a relationship</a:t>
            </a:r>
          </a:p>
          <a:p>
            <a:r>
              <a:rPr lang="en-CA" smtClean="0"/>
              <a:t>between a file’s extension</a:t>
            </a:r>
          </a:p>
          <a:p>
            <a:r>
              <a:rPr lang="en-CA" smtClean="0"/>
              <a:t>and </a:t>
            </a:r>
          </a:p>
          <a:p>
            <a:r>
              <a:rPr lang="en-CA" smtClean="0"/>
              <a:t>binary vs. text files.</a:t>
            </a:r>
          </a:p>
        </p:txBody>
      </p:sp>
    </p:spTree>
    <p:extLst>
      <p:ext uri="{BB962C8B-B14F-4D97-AF65-F5344CB8AC3E}">
        <p14:creationId xmlns:p14="http://schemas.microsoft.com/office/powerpoint/2010/main" val="235924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Binary Files and ‘\ n’</a:t>
            </a:r>
            <a:endParaRPr lang="en-US"/>
          </a:p>
        </p:txBody>
      </p:sp>
      <p:sp>
        <p:nvSpPr>
          <p:cNvPr id="3" name="Content Placeholder 2"/>
          <p:cNvSpPr>
            <a:spLocks noGrp="1"/>
          </p:cNvSpPr>
          <p:nvPr>
            <p:ph idx="1"/>
          </p:nvPr>
        </p:nvSpPr>
        <p:spPr/>
        <p:txBody>
          <a:bodyPr>
            <a:normAutofit fontScale="92500"/>
          </a:bodyPr>
          <a:lstStyle/>
          <a:p>
            <a:pPr>
              <a:defRPr/>
            </a:pPr>
            <a:r>
              <a:rPr lang="en-US" smtClean="0"/>
              <a:t>If you open a text file as a binary file, the ‘\n’ at the end of each line is actually read as two characters: </a:t>
            </a:r>
          </a:p>
          <a:p>
            <a:pPr lvl="2">
              <a:defRPr/>
            </a:pPr>
            <a:endParaRPr lang="en-US" smtClean="0"/>
          </a:p>
          <a:p>
            <a:pPr marL="914400" lvl="2" indent="0">
              <a:buNone/>
              <a:defRPr/>
            </a:pPr>
            <a:r>
              <a:rPr lang="en-US" smtClean="0"/>
              <a:t>0x0d is carriage return</a:t>
            </a:r>
          </a:p>
          <a:p>
            <a:pPr marL="914400" lvl="2" indent="0">
              <a:buNone/>
              <a:defRPr/>
            </a:pPr>
            <a:r>
              <a:rPr lang="en-US" smtClean="0"/>
              <a:t>0x0a is line feed</a:t>
            </a:r>
          </a:p>
          <a:p>
            <a:pPr marL="914400" lvl="2" indent="0">
              <a:buNone/>
              <a:defRPr/>
            </a:pPr>
            <a:r>
              <a:rPr lang="en-US" smtClean="0"/>
              <a:t>the combination is called “new line”</a:t>
            </a: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eaLnBrk="1" hangingPunct="1">
              <a:defRPr/>
            </a:pPr>
            <a:r>
              <a:rPr lang="en-US" smtClean="0"/>
              <a:t>No File?</a:t>
            </a:r>
          </a:p>
        </p:txBody>
      </p:sp>
      <p:sp>
        <p:nvSpPr>
          <p:cNvPr id="416771" name="Rectangle 3"/>
          <p:cNvSpPr>
            <a:spLocks noGrp="1" noChangeArrowheads="1"/>
          </p:cNvSpPr>
          <p:nvPr>
            <p:ph type="body" sz="half" idx="1"/>
          </p:nvPr>
        </p:nvSpPr>
        <p:spPr/>
        <p:txBody>
          <a:bodyPr/>
          <a:lstStyle/>
          <a:p>
            <a:pPr eaLnBrk="1" hangingPunct="1">
              <a:defRPr/>
            </a:pPr>
            <a:r>
              <a:rPr lang="en-US" sz="2800" smtClean="0"/>
              <a:t>If the file you are trying to open does not exist, fopen() behaves differently depending on the access:</a:t>
            </a:r>
          </a:p>
          <a:p>
            <a:pPr eaLnBrk="1" hangingPunct="1">
              <a:buFont typeface="Wingdings" pitchFamily="2" charset="2"/>
              <a:buNone/>
              <a:defRPr/>
            </a:pPr>
            <a:endParaRPr lang="en-US" sz="2800" smtClean="0"/>
          </a:p>
        </p:txBody>
      </p:sp>
      <p:graphicFrame>
        <p:nvGraphicFramePr>
          <p:cNvPr id="416810" name="Group 42"/>
          <p:cNvGraphicFramePr>
            <a:graphicFrameLocks noGrp="1"/>
          </p:cNvGraphicFramePr>
          <p:nvPr>
            <p:ph sz="half" idx="2"/>
          </p:nvPr>
        </p:nvGraphicFramePr>
        <p:xfrm>
          <a:off x="4648200" y="1600200"/>
          <a:ext cx="4038600" cy="3962469"/>
        </p:xfrm>
        <a:graphic>
          <a:graphicData uri="http://schemas.openxmlformats.org/drawingml/2006/table">
            <a:tbl>
              <a:tblPr/>
              <a:tblGrid>
                <a:gridCol w="2019300"/>
                <a:gridCol w="2019300"/>
              </a:tblGrid>
              <a:tr h="609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Access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Behaviour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3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Error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Creates file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31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Creates file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r+</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Error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8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w+</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Creates file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Creates file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eaLnBrk="1" hangingPunct="1">
              <a:defRPr/>
            </a:pPr>
            <a:r>
              <a:rPr lang="en-US" smtClean="0"/>
              <a:t>Write vs. Append</a:t>
            </a:r>
          </a:p>
        </p:txBody>
      </p:sp>
      <p:sp>
        <p:nvSpPr>
          <p:cNvPr id="418819" name="Rectangle 3"/>
          <p:cNvSpPr>
            <a:spLocks noGrp="1" noChangeArrowheads="1"/>
          </p:cNvSpPr>
          <p:nvPr>
            <p:ph idx="1"/>
          </p:nvPr>
        </p:nvSpPr>
        <p:spPr/>
        <p:txBody>
          <a:bodyPr>
            <a:normAutofit/>
          </a:bodyPr>
          <a:lstStyle/>
          <a:p>
            <a:pPr eaLnBrk="1" hangingPunct="1">
              <a:defRPr/>
            </a:pPr>
            <a:r>
              <a:rPr lang="en-US" smtClean="0"/>
              <a:t>The difference between Write access and Append access happens when the file </a:t>
            </a:r>
            <a:r>
              <a:rPr lang="en-US" b="1" smtClean="0"/>
              <a:t>does </a:t>
            </a:r>
            <a:r>
              <a:rPr lang="en-US" smtClean="0"/>
              <a:t>exist.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a:t>If the file to be opened exists:</a:t>
            </a:r>
          </a:p>
          <a:p>
            <a:pPr marL="1312164" lvl="1" algn="l">
              <a:defRPr/>
            </a:pPr>
            <a:r>
              <a:rPr lang="en-US"/>
              <a:t>opening it for Write access will destroy the existing contents.</a:t>
            </a:r>
          </a:p>
          <a:p>
            <a:pPr marL="1312164" lvl="1" algn="l">
              <a:defRPr/>
            </a:pPr>
            <a:r>
              <a:rPr lang="en-US"/>
              <a:t>opening it for Append access will keep the existing contents and start adding after the last byte in the file.</a:t>
            </a:r>
          </a:p>
          <a:p>
            <a:pPr>
              <a:defRPr/>
            </a:pPr>
            <a:endParaRPr lang="en-US"/>
          </a:p>
          <a:p>
            <a:endParaRPr lang="en-US"/>
          </a:p>
        </p:txBody>
      </p:sp>
    </p:spTree>
    <p:extLst>
      <p:ext uri="{BB962C8B-B14F-4D97-AF65-F5344CB8AC3E}">
        <p14:creationId xmlns:p14="http://schemas.microsoft.com/office/powerpoint/2010/main" val="167655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defRPr/>
            </a:pPr>
            <a:r>
              <a:rPr lang="en-US" smtClean="0"/>
              <a:t>Summary of Access String Examples</a:t>
            </a:r>
          </a:p>
        </p:txBody>
      </p:sp>
      <p:sp>
        <p:nvSpPr>
          <p:cNvPr id="419843" name="Rectangle 3"/>
          <p:cNvSpPr>
            <a:spLocks noGrp="1" noChangeArrowheads="1"/>
          </p:cNvSpPr>
          <p:nvPr>
            <p:ph idx="1"/>
          </p:nvPr>
        </p:nvSpPr>
        <p:spPr/>
        <p:txBody>
          <a:bodyPr/>
          <a:lstStyle/>
          <a:p>
            <a:pPr algn="l" eaLnBrk="1" hangingPunct="1">
              <a:lnSpc>
                <a:spcPct val="80000"/>
              </a:lnSpc>
              <a:buFont typeface="Arial" pitchFamily="34" charset="0"/>
              <a:buChar char="•"/>
              <a:defRPr/>
            </a:pPr>
            <a:r>
              <a:rPr lang="en-US" sz="2000" smtClean="0"/>
              <a:t>r	indicates open for reading as text. </a:t>
            </a:r>
          </a:p>
          <a:p>
            <a:pPr algn="l" eaLnBrk="1" hangingPunct="1">
              <a:lnSpc>
                <a:spcPct val="80000"/>
              </a:lnSpc>
              <a:buFont typeface="Arial" pitchFamily="34" charset="0"/>
              <a:buChar char="•"/>
              <a:defRPr/>
            </a:pPr>
            <a:r>
              <a:rPr lang="en-US" sz="2000" smtClean="0"/>
              <a:t>w	indicates open for writing as text. </a:t>
            </a:r>
          </a:p>
          <a:p>
            <a:pPr algn="l" eaLnBrk="1" hangingPunct="1">
              <a:lnSpc>
                <a:spcPct val="80000"/>
              </a:lnSpc>
              <a:buFont typeface="Arial" pitchFamily="34" charset="0"/>
              <a:buChar char="•"/>
              <a:defRPr/>
            </a:pPr>
            <a:r>
              <a:rPr lang="en-US" sz="2000" smtClean="0"/>
              <a:t>a	indicates open for appending as text. </a:t>
            </a:r>
          </a:p>
          <a:p>
            <a:pPr algn="l" eaLnBrk="1" hangingPunct="1">
              <a:lnSpc>
                <a:spcPct val="80000"/>
              </a:lnSpc>
              <a:buFont typeface="Arial" pitchFamily="34" charset="0"/>
              <a:buChar char="•"/>
              <a:defRPr/>
            </a:pPr>
            <a:r>
              <a:rPr lang="en-US" sz="2000" smtClean="0"/>
              <a:t>r+	indicates open for both reading and writing. Operations will be done starting at the beginning of the file. </a:t>
            </a:r>
          </a:p>
          <a:p>
            <a:pPr algn="l" eaLnBrk="1" hangingPunct="1">
              <a:lnSpc>
                <a:spcPct val="80000"/>
              </a:lnSpc>
              <a:buFont typeface="Arial" pitchFamily="34" charset="0"/>
              <a:buChar char="•"/>
              <a:defRPr/>
            </a:pPr>
            <a:r>
              <a:rPr lang="en-US" sz="2000" smtClean="0"/>
              <a:t>w+	indicates open for both reading and writing. The file will be created if it does not exist and the contents will be erased if it does exist. </a:t>
            </a:r>
          </a:p>
          <a:p>
            <a:pPr algn="l" eaLnBrk="1" hangingPunct="1">
              <a:lnSpc>
                <a:spcPct val="80000"/>
              </a:lnSpc>
              <a:buFont typeface="Arial" pitchFamily="34" charset="0"/>
              <a:buChar char="•"/>
              <a:defRPr/>
            </a:pPr>
            <a:r>
              <a:rPr lang="en-US" sz="2000" smtClean="0"/>
              <a:t>a+	indicates open for both reading and writing. The file will be created if it does not exist and the contents will be preserved if it does exist. Writing will start at the end of the existing file content. </a:t>
            </a:r>
          </a:p>
          <a:p>
            <a:pPr eaLnBrk="1" hangingPunct="1">
              <a:lnSpc>
                <a:spcPct val="80000"/>
              </a:lnSpc>
              <a:defRPr/>
            </a:pPr>
            <a:endParaRPr lang="en-US" sz="2000" smtClean="0"/>
          </a:p>
          <a:p>
            <a:pPr eaLnBrk="1" hangingPunct="1">
              <a:lnSpc>
                <a:spcPct val="80000"/>
              </a:lnSpc>
              <a:defRPr/>
            </a:pPr>
            <a:r>
              <a:rPr lang="en-US" sz="2000" smtClean="0"/>
              <a:t>Any of the above examples can also have the "b" suffix, indicating that you're dealing with a binary file instead of a text file.</a:t>
            </a:r>
          </a:p>
          <a:p>
            <a:pPr eaLnBrk="1" hangingPunct="1">
              <a:lnSpc>
                <a:spcPct val="80000"/>
              </a:lnSpc>
              <a:defRPr/>
            </a:pPr>
            <a:endParaRPr lang="en-US" sz="200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en-US" smtClean="0"/>
              <a:t>fopen() Return Values</a:t>
            </a:r>
          </a:p>
        </p:txBody>
      </p:sp>
      <p:sp>
        <p:nvSpPr>
          <p:cNvPr id="420867" name="Rectangle 3"/>
          <p:cNvSpPr>
            <a:spLocks noGrp="1" noChangeArrowheads="1"/>
          </p:cNvSpPr>
          <p:nvPr>
            <p:ph idx="1"/>
          </p:nvPr>
        </p:nvSpPr>
        <p:spPr/>
        <p:txBody>
          <a:bodyPr>
            <a:normAutofit/>
          </a:bodyPr>
          <a:lstStyle/>
          <a:p>
            <a:pPr eaLnBrk="1" hangingPunct="1">
              <a:defRPr/>
            </a:pPr>
            <a:r>
              <a:rPr lang="en-US" smtClean="0"/>
              <a:t>Returns a valid pointer to a FILE struct if it succeeds.</a:t>
            </a:r>
          </a:p>
          <a:p>
            <a:pPr eaLnBrk="1" hangingPunct="1">
              <a:defRPr/>
            </a:pPr>
            <a:endParaRPr lang="en-US" smtClean="0"/>
          </a:p>
          <a:p>
            <a:pPr eaLnBrk="1" hangingPunct="1">
              <a:defRPr/>
            </a:pPr>
            <a:r>
              <a:rPr lang="en-US" smtClean="0"/>
              <a:t>Returns NULL if it does not succeed.</a:t>
            </a:r>
          </a:p>
          <a:p>
            <a:pPr eaLnBrk="1" hangingPunct="1">
              <a:buFont typeface="Wingdings" pitchFamily="2" charset="2"/>
              <a:buNone/>
              <a:defRPr/>
            </a:pPr>
            <a:endParaRPr lang="en-US"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 far …</a:t>
            </a:r>
            <a:endParaRPr lang="en-US"/>
          </a:p>
        </p:txBody>
      </p:sp>
      <p:sp>
        <p:nvSpPr>
          <p:cNvPr id="3" name="Content Placeholder 2"/>
          <p:cNvSpPr>
            <a:spLocks noGrp="1"/>
          </p:cNvSpPr>
          <p:nvPr>
            <p:ph idx="1"/>
          </p:nvPr>
        </p:nvSpPr>
        <p:spPr/>
        <p:txBody>
          <a:bodyPr/>
          <a:lstStyle/>
          <a:p>
            <a:r>
              <a:rPr lang="en-US" smtClean="0"/>
              <a:t>Data is </a:t>
            </a:r>
          </a:p>
          <a:p>
            <a:r>
              <a:rPr lang="en-US" smtClean="0"/>
              <a:t>not permanent</a:t>
            </a:r>
            <a:endParaRPr lang="en-US"/>
          </a:p>
        </p:txBody>
      </p:sp>
    </p:spTree>
    <p:extLst>
      <p:ext uri="{BB962C8B-B14F-4D97-AF65-F5344CB8AC3E}">
        <p14:creationId xmlns:p14="http://schemas.microsoft.com/office/powerpoint/2010/main" val="219039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Always check the return value from fopen()!!!!</a:t>
            </a:r>
          </a:p>
          <a:p>
            <a:endParaRPr lang="en-US"/>
          </a:p>
        </p:txBody>
      </p:sp>
    </p:spTree>
    <p:extLst>
      <p:ext uri="{BB962C8B-B14F-4D97-AF65-F5344CB8AC3E}">
        <p14:creationId xmlns:p14="http://schemas.microsoft.com/office/powerpoint/2010/main" val="2384151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eaLnBrk="1" hangingPunct="1">
              <a:defRPr/>
            </a:pPr>
            <a:r>
              <a:rPr lang="en-US" smtClean="0"/>
              <a:t>Example of fopen() Use</a:t>
            </a:r>
          </a:p>
        </p:txBody>
      </p:sp>
      <p:sp>
        <p:nvSpPr>
          <p:cNvPr id="421891" name="Rectangle 3"/>
          <p:cNvSpPr>
            <a:spLocks noGrp="1" noChangeArrowheads="1"/>
          </p:cNvSpPr>
          <p:nvPr>
            <p:ph idx="1"/>
          </p:nvPr>
        </p:nvSpPr>
        <p:spPr/>
        <p:txBody>
          <a:bodyPr>
            <a:normAutofit/>
          </a:bodyPr>
          <a:lstStyle/>
          <a:p>
            <a:pPr eaLnBrk="1" hangingPunct="1">
              <a:defRPr/>
            </a:pPr>
            <a:r>
              <a:rPr lang="en-US" smtClean="0"/>
              <a:t>Declare variable: </a:t>
            </a:r>
          </a:p>
          <a:p>
            <a:pPr eaLnBrk="1" hangingPunct="1">
              <a:defRPr/>
            </a:pPr>
            <a:r>
              <a:rPr lang="en-US" smtClean="0"/>
              <a:t>FILE *fp = NULL;</a:t>
            </a:r>
          </a:p>
          <a:p>
            <a:pPr lvl="1" eaLnBrk="1" hangingPunct="1">
              <a:defRPr/>
            </a:pPr>
            <a:endParaRPr lang="en-US" smtClean="0"/>
          </a:p>
          <a:p>
            <a:pPr lvl="1" eaLnBrk="1" hangingPunct="1">
              <a:defRPr/>
            </a:pPr>
            <a:endParaRPr lang="en-US"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3" name="Content Placeholder 2"/>
          <p:cNvSpPr>
            <a:spLocks noGrp="1"/>
          </p:cNvSpPr>
          <p:nvPr>
            <p:ph idx="1"/>
          </p:nvPr>
        </p:nvSpPr>
        <p:spPr/>
        <p:txBody>
          <a:bodyPr/>
          <a:lstStyle/>
          <a:p>
            <a:pPr marL="457200" lvl="1" indent="0" algn="l">
              <a:buNone/>
              <a:defRPr/>
            </a:pPr>
            <a:r>
              <a:rPr lang="en-US" sz="2800" smtClean="0"/>
              <a:t>if</a:t>
            </a:r>
            <a:r>
              <a:rPr lang="en-US" sz="2800"/>
              <a:t>( (fp = fopen("c:\\test.txt", "r")) == NULL </a:t>
            </a:r>
            <a:r>
              <a:rPr lang="en-US" sz="2800" smtClean="0"/>
              <a:t>)</a:t>
            </a:r>
            <a:endParaRPr lang="en-US" sz="2800"/>
          </a:p>
        </p:txBody>
      </p:sp>
    </p:spTree>
    <p:extLst>
      <p:ext uri="{BB962C8B-B14F-4D97-AF65-F5344CB8AC3E}">
        <p14:creationId xmlns:p14="http://schemas.microsoft.com/office/powerpoint/2010/main" val="279142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#2</a:t>
            </a:r>
            <a:endParaRPr lang="en-CA"/>
          </a:p>
        </p:txBody>
      </p:sp>
      <p:sp>
        <p:nvSpPr>
          <p:cNvPr id="3" name="Content Placeholder 2"/>
          <p:cNvSpPr>
            <a:spLocks noGrp="1"/>
          </p:cNvSpPr>
          <p:nvPr>
            <p:ph idx="1"/>
          </p:nvPr>
        </p:nvSpPr>
        <p:spPr/>
        <p:txBody>
          <a:bodyPr/>
          <a:lstStyle/>
          <a:p>
            <a:pPr marL="457200" lvl="1" indent="0" algn="l">
              <a:buNone/>
              <a:defRPr/>
            </a:pPr>
            <a:r>
              <a:rPr lang="en-US" sz="2800"/>
              <a:t>if( (fp = fopen("test.dat", "rb")) == NULL </a:t>
            </a:r>
            <a:r>
              <a:rPr lang="en-US" sz="2800" smtClean="0"/>
              <a:t>)</a:t>
            </a:r>
            <a:endParaRPr lang="en-US" sz="2800"/>
          </a:p>
        </p:txBody>
      </p:sp>
    </p:spTree>
    <p:extLst>
      <p:ext uri="{BB962C8B-B14F-4D97-AF65-F5344CB8AC3E}">
        <p14:creationId xmlns:p14="http://schemas.microsoft.com/office/powerpoint/2010/main" val="3995868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#3</a:t>
            </a:r>
            <a:endParaRPr lang="en-CA"/>
          </a:p>
        </p:txBody>
      </p:sp>
      <p:sp>
        <p:nvSpPr>
          <p:cNvPr id="3" name="Content Placeholder 2"/>
          <p:cNvSpPr>
            <a:spLocks noGrp="1"/>
          </p:cNvSpPr>
          <p:nvPr>
            <p:ph idx="1"/>
          </p:nvPr>
        </p:nvSpPr>
        <p:spPr/>
        <p:txBody>
          <a:bodyPr/>
          <a:lstStyle/>
          <a:p>
            <a:pPr marL="457200" lvl="1" indent="0" algn="l">
              <a:buNone/>
              <a:defRPr/>
            </a:pPr>
            <a:r>
              <a:rPr lang="en-US" sz="2800"/>
              <a:t>if( (fp = fopen("..\\test.txt", "w")) == NULL )</a:t>
            </a:r>
          </a:p>
          <a:p>
            <a:endParaRPr lang="en-CA"/>
          </a:p>
          <a:p>
            <a:endParaRPr lang="en-CA"/>
          </a:p>
        </p:txBody>
      </p:sp>
    </p:spTree>
    <p:extLst>
      <p:ext uri="{BB962C8B-B14F-4D97-AF65-F5344CB8AC3E}">
        <p14:creationId xmlns:p14="http://schemas.microsoft.com/office/powerpoint/2010/main" val="223629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#4</a:t>
            </a:r>
            <a:endParaRPr lang="en-CA"/>
          </a:p>
        </p:txBody>
      </p:sp>
      <p:sp>
        <p:nvSpPr>
          <p:cNvPr id="3" name="Content Placeholder 2"/>
          <p:cNvSpPr>
            <a:spLocks noGrp="1"/>
          </p:cNvSpPr>
          <p:nvPr>
            <p:ph idx="1"/>
          </p:nvPr>
        </p:nvSpPr>
        <p:spPr/>
        <p:txBody>
          <a:bodyPr/>
          <a:lstStyle/>
          <a:p>
            <a:pPr marL="457200" lvl="1" indent="0" algn="l">
              <a:buNone/>
              <a:defRPr/>
            </a:pPr>
            <a:r>
              <a:rPr lang="en-US" sz="2800"/>
              <a:t>if( (fp = fopen("\\dir\\test.txt", "a")) == NULL )</a:t>
            </a:r>
          </a:p>
          <a:p>
            <a:pPr marL="0" indent="0"/>
            <a:endParaRPr lang="en-US"/>
          </a:p>
          <a:p>
            <a:endParaRPr lang="en-CA"/>
          </a:p>
        </p:txBody>
      </p:sp>
    </p:spTree>
    <p:extLst>
      <p:ext uri="{BB962C8B-B14F-4D97-AF65-F5344CB8AC3E}">
        <p14:creationId xmlns:p14="http://schemas.microsoft.com/office/powerpoint/2010/main" val="315772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#5</a:t>
            </a:r>
            <a:endParaRPr lang="en-CA"/>
          </a:p>
        </p:txBody>
      </p:sp>
      <p:sp>
        <p:nvSpPr>
          <p:cNvPr id="3" name="Content Placeholder 2"/>
          <p:cNvSpPr>
            <a:spLocks noGrp="1"/>
          </p:cNvSpPr>
          <p:nvPr>
            <p:ph idx="1"/>
          </p:nvPr>
        </p:nvSpPr>
        <p:spPr/>
        <p:txBody>
          <a:bodyPr/>
          <a:lstStyle/>
          <a:p>
            <a:endParaRPr lang="en-CA"/>
          </a:p>
        </p:txBody>
      </p:sp>
      <p:sp>
        <p:nvSpPr>
          <p:cNvPr id="4" name="Rectangle 3"/>
          <p:cNvSpPr/>
          <p:nvPr/>
        </p:nvSpPr>
        <p:spPr>
          <a:xfrm>
            <a:off x="457200" y="2438400"/>
            <a:ext cx="8229600" cy="523220"/>
          </a:xfrm>
          <a:prstGeom prst="rect">
            <a:avLst/>
          </a:prstGeom>
        </p:spPr>
        <p:txBody>
          <a:bodyPr wrap="square">
            <a:spAutoFit/>
          </a:bodyPr>
          <a:lstStyle/>
          <a:p>
            <a:pPr lvl="1">
              <a:defRPr/>
            </a:pPr>
            <a:r>
              <a:rPr lang="en-US" sz="2800"/>
              <a:t>if( (fp = fopen("c:\\test.dat", "rb+")) == NULL )</a:t>
            </a:r>
          </a:p>
        </p:txBody>
      </p:sp>
    </p:spTree>
    <p:extLst>
      <p:ext uri="{BB962C8B-B14F-4D97-AF65-F5344CB8AC3E}">
        <p14:creationId xmlns:p14="http://schemas.microsoft.com/office/powerpoint/2010/main" val="403777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defRPr/>
            </a:pPr>
            <a:r>
              <a:rPr lang="en-US" smtClean="0"/>
              <a:t>Recap of fopen() Gotchas</a:t>
            </a:r>
          </a:p>
        </p:txBody>
      </p:sp>
      <p:sp>
        <p:nvSpPr>
          <p:cNvPr id="422915" name="Rectangle 3"/>
          <p:cNvSpPr>
            <a:spLocks noGrp="1" noChangeArrowheads="1"/>
          </p:cNvSpPr>
          <p:nvPr>
            <p:ph idx="1"/>
          </p:nvPr>
        </p:nvSpPr>
        <p:spPr/>
        <p:txBody>
          <a:bodyPr/>
          <a:lstStyle/>
          <a:p>
            <a:pPr eaLnBrk="1" hangingPunct="1">
              <a:defRPr/>
            </a:pPr>
            <a:r>
              <a:rPr lang="en-US" smtClean="0"/>
              <a:t>Always:</a:t>
            </a:r>
          </a:p>
          <a:p>
            <a:pPr marL="1197864" lvl="1" indent="-457200" algn="l" eaLnBrk="1" hangingPunct="1">
              <a:buFont typeface="Arial" pitchFamily="34" charset="0"/>
              <a:buChar char="•"/>
              <a:defRPr/>
            </a:pPr>
            <a:r>
              <a:rPr lang="en-US" sz="3600" smtClean="0"/>
              <a:t>Make sure that the access string is really a string, even if it is only one character long.</a:t>
            </a:r>
          </a:p>
          <a:p>
            <a:pPr marL="1197864" lvl="1" indent="-457200" algn="l" eaLnBrk="1" hangingPunct="1">
              <a:buFont typeface="Arial" pitchFamily="34" charset="0"/>
              <a:buChar char="•"/>
              <a:defRPr/>
            </a:pPr>
            <a:r>
              <a:rPr lang="en-US" sz="3600" smtClean="0"/>
              <a:t>Use double-backslashes in filename paths.</a:t>
            </a:r>
          </a:p>
          <a:p>
            <a:pPr marL="1197864" lvl="1" indent="-457200" algn="l" eaLnBrk="1" hangingPunct="1">
              <a:buFont typeface="Arial" pitchFamily="34" charset="0"/>
              <a:buChar char="•"/>
              <a:defRPr/>
            </a:pPr>
            <a:r>
              <a:rPr lang="en-US" sz="3600" smtClean="0"/>
              <a:t>Check return code for NULL.</a:t>
            </a:r>
          </a:p>
          <a:p>
            <a:pPr lvl="1" eaLnBrk="1" hangingPunct="1">
              <a:defRPr/>
            </a:pPr>
            <a:endParaRPr lang="en-US"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eaLnBrk="1" hangingPunct="1">
              <a:defRPr/>
            </a:pPr>
            <a:r>
              <a:rPr lang="en-US" smtClean="0"/>
              <a:t>The FILE * Returned</a:t>
            </a:r>
          </a:p>
        </p:txBody>
      </p:sp>
      <p:sp>
        <p:nvSpPr>
          <p:cNvPr id="425987" name="Rectangle 3"/>
          <p:cNvSpPr>
            <a:spLocks noGrp="1" noChangeArrowheads="1"/>
          </p:cNvSpPr>
          <p:nvPr>
            <p:ph idx="1"/>
          </p:nvPr>
        </p:nvSpPr>
        <p:spPr/>
        <p:txBody>
          <a:bodyPr>
            <a:normAutofit/>
          </a:bodyPr>
          <a:lstStyle/>
          <a:p>
            <a:pPr eaLnBrk="1" hangingPunct="1">
              <a:defRPr/>
            </a:pPr>
            <a:r>
              <a:rPr lang="en-US" smtClean="0"/>
              <a:t>The FILE pointer returned from fopen() will be used in all subsequent file function calls until after you close the file.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68580" lvl="1" indent="0">
              <a:spcBef>
                <a:spcPts val="700"/>
              </a:spcBef>
              <a:buClr>
                <a:schemeClr val="tx2"/>
              </a:buClr>
              <a:buSzPct val="95000"/>
              <a:buNone/>
            </a:pPr>
            <a:r>
              <a:rPr lang="en-US" sz="5400"/>
              <a:t>Why?  </a:t>
            </a:r>
            <a:endParaRPr lang="en-US" sz="5400" smtClean="0"/>
          </a:p>
          <a:p>
            <a:pPr marL="411480" lvl="1" indent="-342900">
              <a:spcBef>
                <a:spcPts val="700"/>
              </a:spcBef>
              <a:buClr>
                <a:schemeClr val="tx2"/>
              </a:buClr>
              <a:buSzPct val="95000"/>
            </a:pPr>
            <a:endParaRPr lang="en-US" sz="5400"/>
          </a:p>
          <a:p>
            <a:pPr marL="68580" lvl="1" indent="0">
              <a:spcBef>
                <a:spcPts val="700"/>
              </a:spcBef>
              <a:buClr>
                <a:schemeClr val="tx2"/>
              </a:buClr>
              <a:buSzPct val="95000"/>
              <a:buNone/>
            </a:pPr>
            <a:r>
              <a:rPr lang="en-US" sz="5400" smtClean="0"/>
              <a:t>The </a:t>
            </a:r>
            <a:r>
              <a:rPr lang="en-US" sz="5400"/>
              <a:t>functions need </a:t>
            </a:r>
            <a:r>
              <a:rPr lang="en-US" sz="5400" smtClean="0"/>
              <a:t>to</a:t>
            </a:r>
          </a:p>
          <a:p>
            <a:pPr marL="68580" lvl="1" indent="0">
              <a:spcBef>
                <a:spcPts val="700"/>
              </a:spcBef>
              <a:buClr>
                <a:schemeClr val="tx2"/>
              </a:buClr>
              <a:buSzPct val="95000"/>
              <a:buNone/>
            </a:pPr>
            <a:r>
              <a:rPr lang="en-US" sz="5400" smtClean="0"/>
              <a:t>know </a:t>
            </a:r>
            <a:r>
              <a:rPr lang="en-US" sz="5400"/>
              <a:t>what file you're working with.</a:t>
            </a:r>
          </a:p>
          <a:p>
            <a:endParaRPr lang="en-US"/>
          </a:p>
        </p:txBody>
      </p:sp>
    </p:spTree>
    <p:extLst>
      <p:ext uri="{BB962C8B-B14F-4D97-AF65-F5344CB8AC3E}">
        <p14:creationId xmlns:p14="http://schemas.microsoft.com/office/powerpoint/2010/main" val="1707108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 want …</a:t>
            </a:r>
            <a:endParaRPr lang="en-US"/>
          </a:p>
        </p:txBody>
      </p:sp>
      <p:sp>
        <p:nvSpPr>
          <p:cNvPr id="3" name="Content Placeholder 2"/>
          <p:cNvSpPr>
            <a:spLocks noGrp="1"/>
          </p:cNvSpPr>
          <p:nvPr>
            <p:ph idx="1"/>
          </p:nvPr>
        </p:nvSpPr>
        <p:spPr/>
        <p:txBody>
          <a:bodyPr/>
          <a:lstStyle/>
          <a:p>
            <a:r>
              <a:rPr lang="en-US" smtClean="0"/>
              <a:t>Permanent </a:t>
            </a:r>
          </a:p>
          <a:p>
            <a:r>
              <a:rPr lang="en-US" smtClean="0"/>
              <a:t>storage </a:t>
            </a:r>
          </a:p>
          <a:p>
            <a:r>
              <a:rPr lang="en-US" smtClean="0"/>
              <a:t>of data</a:t>
            </a:r>
            <a:endParaRPr lang="en-US"/>
          </a:p>
        </p:txBody>
      </p:sp>
    </p:spTree>
    <p:extLst>
      <p:ext uri="{BB962C8B-B14F-4D97-AF65-F5344CB8AC3E}">
        <p14:creationId xmlns:p14="http://schemas.microsoft.com/office/powerpoint/2010/main" val="33663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r>
              <a:rPr lang="en-US" sz="4000" smtClean="0"/>
              <a:t>Using fgets() For Input </a:t>
            </a:r>
            <a:br>
              <a:rPr lang="en-US" sz="4000" smtClean="0"/>
            </a:br>
            <a:r>
              <a:rPr lang="en-US" sz="4000" smtClean="0"/>
              <a:t>From Text Files</a:t>
            </a:r>
          </a:p>
        </p:txBody>
      </p:sp>
      <p:sp>
        <p:nvSpPr>
          <p:cNvPr id="423939" name="Rectangle 3"/>
          <p:cNvSpPr>
            <a:spLocks noGrp="1" noChangeArrowheads="1"/>
          </p:cNvSpPr>
          <p:nvPr>
            <p:ph idx="1"/>
          </p:nvPr>
        </p:nvSpPr>
        <p:spPr/>
        <p:txBody>
          <a:bodyPr/>
          <a:lstStyle/>
          <a:p>
            <a:pPr eaLnBrk="1" hangingPunct="1">
              <a:defRPr/>
            </a:pPr>
            <a:r>
              <a:rPr lang="en-US" smtClean="0"/>
              <a:t>Use fgets() as described a few weeks ago.</a:t>
            </a:r>
          </a:p>
          <a:p>
            <a:pPr lvl="1" eaLnBrk="1" hangingPunct="1">
              <a:defRPr/>
            </a:pPr>
            <a:endParaRPr lang="en-US" smtClean="0"/>
          </a:p>
          <a:p>
            <a:pPr marL="457200" lvl="1" indent="0" eaLnBrk="1" hangingPunct="1">
              <a:buNone/>
              <a:defRPr/>
            </a:pPr>
            <a:r>
              <a:rPr lang="en-US" smtClean="0"/>
              <a:t>If fgets() run across an error or the end of the file, it will return NULL.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eaLnBrk="1" hangingPunct="1">
              <a:defRPr/>
            </a:pPr>
            <a:r>
              <a:rPr lang="en-US" smtClean="0"/>
              <a:t>fscanf() For Text Input</a:t>
            </a:r>
          </a:p>
        </p:txBody>
      </p:sp>
      <p:sp>
        <p:nvSpPr>
          <p:cNvPr id="434179" name="Rectangle 3"/>
          <p:cNvSpPr>
            <a:spLocks noGrp="1" noChangeArrowheads="1"/>
          </p:cNvSpPr>
          <p:nvPr>
            <p:ph idx="1"/>
          </p:nvPr>
        </p:nvSpPr>
        <p:spPr/>
        <p:txBody>
          <a:bodyPr>
            <a:normAutofit/>
          </a:bodyPr>
          <a:lstStyle/>
          <a:p>
            <a:pPr eaLnBrk="1" hangingPunct="1">
              <a:lnSpc>
                <a:spcPct val="80000"/>
              </a:lnSpc>
              <a:defRPr/>
            </a:pPr>
            <a:r>
              <a:rPr lang="en-US" sz="4000" smtClean="0"/>
              <a:t>There is also an fscanf() function </a:t>
            </a:r>
          </a:p>
          <a:p>
            <a:pPr eaLnBrk="1" hangingPunct="1">
              <a:lnSpc>
                <a:spcPct val="80000"/>
              </a:lnSpc>
              <a:defRPr/>
            </a:pPr>
            <a:r>
              <a:rPr lang="en-US" sz="4000" smtClean="0"/>
              <a:t>that behaves much like scanf() </a:t>
            </a:r>
          </a:p>
          <a:p>
            <a:pPr eaLnBrk="1" hangingPunct="1">
              <a:lnSpc>
                <a:spcPct val="80000"/>
              </a:lnSpc>
              <a:defRPr/>
            </a:pPr>
            <a:r>
              <a:rPr lang="en-US" sz="4000"/>
              <a:t>e</a:t>
            </a:r>
            <a:r>
              <a:rPr lang="en-US" sz="4000" smtClean="0"/>
              <a:t>xcept</a:t>
            </a:r>
          </a:p>
          <a:p>
            <a:pPr eaLnBrk="1" hangingPunct="1">
              <a:lnSpc>
                <a:spcPct val="80000"/>
              </a:lnSpc>
              <a:defRPr/>
            </a:pPr>
            <a:r>
              <a:rPr lang="en-US" sz="4000" smtClean="0"/>
              <a:t> that it gets the input from a text file</a:t>
            </a:r>
          </a:p>
          <a:p>
            <a:pPr eaLnBrk="1" hangingPunct="1">
              <a:lnSpc>
                <a:spcPct val="80000"/>
              </a:lnSpc>
              <a:defRPr/>
            </a:pPr>
            <a:r>
              <a:rPr lang="en-US" sz="4000" smtClean="0"/>
              <a:t> instead of the keyboard.</a:t>
            </a:r>
          </a:p>
          <a:p>
            <a:pPr eaLnBrk="1" hangingPunct="1">
              <a:lnSpc>
                <a:spcPct val="80000"/>
              </a:lnSpc>
              <a:defRPr/>
            </a:pPr>
            <a:endParaRPr lang="en-US" sz="400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lnSpc>
                <a:spcPct val="80000"/>
              </a:lnSpc>
              <a:buNone/>
              <a:defRPr/>
            </a:pPr>
            <a:r>
              <a:rPr lang="en-US" sz="5400"/>
              <a:t>The parameter </a:t>
            </a:r>
            <a:endParaRPr lang="en-US" sz="5400" smtClean="0"/>
          </a:p>
          <a:p>
            <a:pPr marL="457200" lvl="1" indent="0">
              <a:lnSpc>
                <a:spcPct val="80000"/>
              </a:lnSpc>
              <a:buNone/>
              <a:defRPr/>
            </a:pPr>
            <a:r>
              <a:rPr lang="en-US" sz="5400" smtClean="0"/>
              <a:t>before </a:t>
            </a:r>
            <a:r>
              <a:rPr lang="en-US" sz="5400"/>
              <a:t>the format string </a:t>
            </a:r>
            <a:endParaRPr lang="en-US" sz="5400" smtClean="0"/>
          </a:p>
          <a:p>
            <a:pPr marL="457200" lvl="1" indent="0">
              <a:lnSpc>
                <a:spcPct val="80000"/>
              </a:lnSpc>
              <a:buNone/>
              <a:defRPr/>
            </a:pPr>
            <a:r>
              <a:rPr lang="en-US" sz="5400" smtClean="0"/>
              <a:t>is </a:t>
            </a:r>
            <a:r>
              <a:rPr lang="en-US" sz="5400"/>
              <a:t>a file pointer.</a:t>
            </a:r>
          </a:p>
          <a:p>
            <a:pPr lvl="1">
              <a:lnSpc>
                <a:spcPct val="80000"/>
              </a:lnSpc>
              <a:defRPr/>
            </a:pPr>
            <a:endParaRPr lang="en-US" sz="2400" smtClean="0"/>
          </a:p>
        </p:txBody>
      </p:sp>
    </p:spTree>
    <p:extLst>
      <p:ext uri="{BB962C8B-B14F-4D97-AF65-F5344CB8AC3E}">
        <p14:creationId xmlns:p14="http://schemas.microsoft.com/office/powerpoint/2010/main" val="284167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457200" lvl="1" indent="0">
              <a:lnSpc>
                <a:spcPct val="80000"/>
              </a:lnSpc>
              <a:buNone/>
              <a:defRPr/>
            </a:pPr>
            <a:r>
              <a:rPr lang="en-US" sz="3600"/>
              <a:t>It has the same risks as scanf().</a:t>
            </a:r>
          </a:p>
          <a:p>
            <a:pPr marL="457200" lvl="1" indent="0">
              <a:lnSpc>
                <a:spcPct val="80000"/>
              </a:lnSpc>
              <a:buNone/>
              <a:defRPr/>
            </a:pPr>
            <a:endParaRPr lang="en-US" sz="3600" smtClean="0"/>
          </a:p>
          <a:p>
            <a:pPr marL="457200" lvl="1" indent="0">
              <a:lnSpc>
                <a:spcPct val="80000"/>
              </a:lnSpc>
              <a:buNone/>
              <a:defRPr/>
            </a:pPr>
            <a:r>
              <a:rPr lang="en-US" sz="3600" smtClean="0"/>
              <a:t>You </a:t>
            </a:r>
            <a:r>
              <a:rPr lang="en-US" sz="3600" b="1"/>
              <a:t>are </a:t>
            </a:r>
            <a:r>
              <a:rPr lang="en-US" sz="3600"/>
              <a:t>allowed to use it (since file input is more controllable than users) but you are responsible to avoid infinite loops on input field incompatibilities.</a:t>
            </a:r>
          </a:p>
          <a:p>
            <a:pPr lvl="1">
              <a:lnSpc>
                <a:spcPct val="80000"/>
              </a:lnSpc>
              <a:defRPr/>
            </a:pPr>
            <a:endParaRPr lang="en-US" sz="3600"/>
          </a:p>
          <a:p>
            <a:endParaRPr lang="en-US" sz="3600"/>
          </a:p>
        </p:txBody>
      </p:sp>
    </p:spTree>
    <p:extLst>
      <p:ext uri="{BB962C8B-B14F-4D97-AF65-F5344CB8AC3E}">
        <p14:creationId xmlns:p14="http://schemas.microsoft.com/office/powerpoint/2010/main" val="2072948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8580" lvl="1" indent="0">
              <a:spcBef>
                <a:spcPts val="700"/>
              </a:spcBef>
              <a:buClr>
                <a:schemeClr val="tx2"/>
              </a:buClr>
              <a:buSzPct val="95000"/>
              <a:buNone/>
            </a:pPr>
            <a:r>
              <a:rPr lang="en-US" sz="4800"/>
              <a:t>It still would be safer to use fgets() with sscanf</a:t>
            </a:r>
            <a:r>
              <a:rPr lang="en-US" sz="4800" smtClean="0"/>
              <a:t>().</a:t>
            </a:r>
          </a:p>
          <a:p>
            <a:pPr marL="68580" lvl="1" indent="0">
              <a:spcBef>
                <a:spcPts val="700"/>
              </a:spcBef>
              <a:buClr>
                <a:schemeClr val="tx2"/>
              </a:buClr>
              <a:buSzPct val="95000"/>
              <a:buNone/>
            </a:pPr>
            <a:endParaRPr lang="en-US" sz="4800"/>
          </a:p>
          <a:p>
            <a:pPr marL="68580" lvl="1" indent="0">
              <a:spcBef>
                <a:spcPts val="700"/>
              </a:spcBef>
              <a:buClr>
                <a:schemeClr val="tx2"/>
              </a:buClr>
              <a:buSzPct val="95000"/>
              <a:buNone/>
            </a:pPr>
            <a:r>
              <a:rPr lang="en-US" sz="4800" smtClean="0"/>
              <a:t>This is the recommended method.</a:t>
            </a:r>
            <a:endParaRPr lang="en-US" sz="4800"/>
          </a:p>
          <a:p>
            <a:endParaRPr lang="en-US"/>
          </a:p>
        </p:txBody>
      </p:sp>
    </p:spTree>
    <p:extLst>
      <p:ext uri="{BB962C8B-B14F-4D97-AF65-F5344CB8AC3E}">
        <p14:creationId xmlns:p14="http://schemas.microsoft.com/office/powerpoint/2010/main" val="1044686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80000"/>
              </a:lnSpc>
              <a:defRPr/>
            </a:pPr>
            <a:r>
              <a:rPr lang="en-US"/>
              <a:t>There are other input functions that you are not responsible for.</a:t>
            </a:r>
          </a:p>
          <a:p>
            <a:endParaRPr lang="en-US"/>
          </a:p>
          <a:p>
            <a:endParaRPr lang="en-US"/>
          </a:p>
        </p:txBody>
      </p:sp>
    </p:spTree>
    <p:extLst>
      <p:ext uri="{BB962C8B-B14F-4D97-AF65-F5344CB8AC3E}">
        <p14:creationId xmlns:p14="http://schemas.microsoft.com/office/powerpoint/2010/main" val="95295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eaLnBrk="1" hangingPunct="1">
              <a:defRPr/>
            </a:pPr>
            <a:r>
              <a:rPr lang="en-US" smtClean="0"/>
              <a:t>Output to Text Files</a:t>
            </a:r>
          </a:p>
        </p:txBody>
      </p:sp>
      <p:sp>
        <p:nvSpPr>
          <p:cNvPr id="424963" name="Rectangle 3"/>
          <p:cNvSpPr>
            <a:spLocks noGrp="1" noChangeArrowheads="1"/>
          </p:cNvSpPr>
          <p:nvPr>
            <p:ph idx="1"/>
          </p:nvPr>
        </p:nvSpPr>
        <p:spPr/>
        <p:txBody>
          <a:bodyPr>
            <a:normAutofit/>
          </a:bodyPr>
          <a:lstStyle/>
          <a:p>
            <a:pPr eaLnBrk="1" hangingPunct="1">
              <a:defRPr/>
            </a:pPr>
            <a:r>
              <a:rPr lang="en-US" sz="4000" smtClean="0"/>
              <a:t>fprintf() is the preferred method.</a:t>
            </a:r>
          </a:p>
          <a:p>
            <a:pPr eaLnBrk="1" hangingPunct="1">
              <a:defRPr/>
            </a:pPr>
            <a:endParaRPr lang="en-US" sz="4000" smtClean="0"/>
          </a:p>
          <a:p>
            <a:pPr eaLnBrk="1" hangingPunct="1">
              <a:defRPr/>
            </a:pPr>
            <a:r>
              <a:rPr lang="en-US" sz="4000" smtClean="0"/>
              <a:t>It behaves exactly like printf() except that it prints text to a file instead of to the screen.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sz="3600"/>
              <a:t>It takes an additional parameter </a:t>
            </a:r>
            <a:endParaRPr lang="en-US" sz="3600" smtClean="0"/>
          </a:p>
          <a:p>
            <a:pPr>
              <a:defRPr/>
            </a:pPr>
            <a:r>
              <a:rPr lang="en-US" sz="3600" smtClean="0"/>
              <a:t>(</a:t>
            </a:r>
            <a:r>
              <a:rPr lang="en-US" sz="3600"/>
              <a:t>the FILE * from the fopen() call) </a:t>
            </a:r>
            <a:endParaRPr lang="en-US" sz="3600" smtClean="0"/>
          </a:p>
          <a:p>
            <a:pPr>
              <a:defRPr/>
            </a:pPr>
            <a:r>
              <a:rPr lang="en-US" sz="3600" smtClean="0"/>
              <a:t>before </a:t>
            </a:r>
            <a:r>
              <a:rPr lang="en-US" sz="3600"/>
              <a:t>the format string.</a:t>
            </a:r>
          </a:p>
          <a:p>
            <a:pPr>
              <a:defRPr/>
            </a:pPr>
            <a:endParaRPr lang="en-US" sz="2800" smtClean="0"/>
          </a:p>
          <a:p>
            <a:endParaRPr lang="en-US"/>
          </a:p>
        </p:txBody>
      </p:sp>
    </p:spTree>
    <p:extLst>
      <p:ext uri="{BB962C8B-B14F-4D97-AF65-F5344CB8AC3E}">
        <p14:creationId xmlns:p14="http://schemas.microsoft.com/office/powerpoint/2010/main" val="3788123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a:defRPr/>
            </a:pPr>
            <a:r>
              <a:rPr lang="en-US" sz="2800"/>
              <a:t>It returns a negative number if there is an error.</a:t>
            </a:r>
          </a:p>
          <a:p>
            <a:pPr lvl="1">
              <a:defRPr/>
            </a:pPr>
            <a:endParaRPr lang="en-US" sz="2400"/>
          </a:p>
          <a:p>
            <a:pPr marL="457200" lvl="1" indent="0">
              <a:buNone/>
              <a:defRPr/>
            </a:pPr>
            <a:r>
              <a:rPr lang="en-US" sz="2400"/>
              <a:t>You should check the return code in case there is a write error</a:t>
            </a:r>
            <a:r>
              <a:rPr lang="en-US" sz="2400" smtClean="0"/>
              <a:t>.</a:t>
            </a:r>
          </a:p>
          <a:p>
            <a:pPr marL="457200" lvl="1" indent="0">
              <a:buNone/>
              <a:defRPr/>
            </a:pPr>
            <a:endParaRPr lang="en-US" sz="2800"/>
          </a:p>
          <a:p>
            <a:pPr>
              <a:defRPr/>
            </a:pPr>
            <a:r>
              <a:rPr lang="en-US" sz="2800"/>
              <a:t>e.g. if( fprintf(fp, "%d %s\n", number, name) &lt; 0 )</a:t>
            </a:r>
          </a:p>
          <a:p>
            <a:endParaRPr lang="en-CA"/>
          </a:p>
        </p:txBody>
      </p:sp>
    </p:spTree>
    <p:extLst>
      <p:ext uri="{BB962C8B-B14F-4D97-AF65-F5344CB8AC3E}">
        <p14:creationId xmlns:p14="http://schemas.microsoft.com/office/powerpoint/2010/main" val="2494997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en-US" smtClean="0"/>
              <a:t>Errors and End of File</a:t>
            </a:r>
          </a:p>
        </p:txBody>
      </p:sp>
      <p:sp>
        <p:nvSpPr>
          <p:cNvPr id="427011" name="Rectangle 3"/>
          <p:cNvSpPr>
            <a:spLocks noGrp="1" noChangeArrowheads="1"/>
          </p:cNvSpPr>
          <p:nvPr>
            <p:ph idx="1"/>
          </p:nvPr>
        </p:nvSpPr>
        <p:spPr/>
        <p:txBody>
          <a:bodyPr>
            <a:normAutofit lnSpcReduction="10000"/>
          </a:bodyPr>
          <a:lstStyle/>
          <a:p>
            <a:pPr eaLnBrk="1" hangingPunct="1">
              <a:lnSpc>
                <a:spcPct val="90000"/>
              </a:lnSpc>
              <a:defRPr/>
            </a:pPr>
            <a:r>
              <a:rPr lang="en-US" sz="3600" dirty="0" smtClean="0"/>
              <a:t>Two commonly used </a:t>
            </a:r>
            <a:r>
              <a:rPr lang="en-US" sz="3600" smtClean="0"/>
              <a:t>functions:</a:t>
            </a:r>
          </a:p>
          <a:p>
            <a:pPr eaLnBrk="1" hangingPunct="1">
              <a:lnSpc>
                <a:spcPct val="90000"/>
              </a:lnSpc>
              <a:defRPr/>
            </a:pPr>
            <a:endParaRPr lang="en-US" sz="3600" dirty="0" smtClean="0"/>
          </a:p>
          <a:p>
            <a:pPr marL="457200" lvl="1" indent="0" eaLnBrk="1" hangingPunct="1">
              <a:lnSpc>
                <a:spcPct val="90000"/>
              </a:lnSpc>
              <a:buNone/>
              <a:defRPr/>
            </a:pPr>
            <a:r>
              <a:rPr lang="en-US" sz="3600" dirty="0" err="1" smtClean="0"/>
              <a:t>feof</a:t>
            </a:r>
            <a:r>
              <a:rPr lang="en-US" sz="3600" dirty="0" smtClean="0"/>
              <a:t>() takes a file pointer as a parameter and returns a non-zero number if you are at the end of </a:t>
            </a:r>
            <a:r>
              <a:rPr lang="en-US" sz="3600" smtClean="0"/>
              <a:t>file.</a:t>
            </a:r>
          </a:p>
          <a:p>
            <a:pPr marL="457200" lvl="1" indent="0" eaLnBrk="1" hangingPunct="1">
              <a:lnSpc>
                <a:spcPct val="90000"/>
              </a:lnSpc>
              <a:buNone/>
              <a:defRPr/>
            </a:pPr>
            <a:endParaRPr lang="en-US" sz="3600" dirty="0" smtClean="0"/>
          </a:p>
          <a:p>
            <a:pPr marL="457200" lvl="1" indent="0" eaLnBrk="1" hangingPunct="1">
              <a:lnSpc>
                <a:spcPct val="90000"/>
              </a:lnSpc>
              <a:buNone/>
              <a:defRPr/>
            </a:pPr>
            <a:r>
              <a:rPr lang="en-US" sz="3600" dirty="0" err="1" smtClean="0"/>
              <a:t>ferror</a:t>
            </a:r>
            <a:r>
              <a:rPr lang="en-US" sz="3600" dirty="0" smtClean="0"/>
              <a:t>() takes a file pointer as a parameter and returns 0 if there is no </a:t>
            </a:r>
            <a:r>
              <a:rPr lang="en-US" sz="3600" smtClean="0"/>
              <a:t>error</a:t>
            </a:r>
            <a:r>
              <a:rPr lang="en-US" sz="2400" smtClean="0"/>
              <a:t>.</a:t>
            </a:r>
            <a:endParaRPr lang="en-US" sz="2400"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defRPr/>
            </a:pPr>
            <a:r>
              <a:rPr lang="en-US" smtClean="0"/>
              <a:t>In </a:t>
            </a:r>
            <a:r>
              <a:rPr lang="en-US"/>
              <a:t>order to store data permanently, we have to use files.</a:t>
            </a:r>
          </a:p>
          <a:p>
            <a:endParaRPr lang="en-US"/>
          </a:p>
        </p:txBody>
      </p:sp>
    </p:spTree>
    <p:extLst>
      <p:ext uri="{BB962C8B-B14F-4D97-AF65-F5344CB8AC3E}">
        <p14:creationId xmlns:p14="http://schemas.microsoft.com/office/powerpoint/2010/main" val="1199368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defRPr/>
            </a:pPr>
            <a:r>
              <a:rPr lang="en-US" sz="2800"/>
              <a:t>Examples (assuming that fp contains the file pointer returned from fopen</a:t>
            </a:r>
            <a:r>
              <a:rPr lang="en-US" sz="2800" smtClean="0"/>
              <a:t>()):</a:t>
            </a:r>
          </a:p>
          <a:p>
            <a:pPr>
              <a:lnSpc>
                <a:spcPct val="90000"/>
              </a:lnSpc>
              <a:defRPr/>
            </a:pPr>
            <a:endParaRPr lang="en-US" sz="2800"/>
          </a:p>
          <a:p>
            <a:pPr lvl="1" algn="l">
              <a:lnSpc>
                <a:spcPct val="90000"/>
              </a:lnSpc>
              <a:defRPr/>
            </a:pPr>
            <a:r>
              <a:rPr lang="en-US" sz="2400"/>
              <a:t>if( feof(fp) != 0 )	</a:t>
            </a:r>
            <a:r>
              <a:rPr lang="en-US" sz="2400" smtClean="0"/>
              <a:t>	// </a:t>
            </a:r>
            <a:r>
              <a:rPr lang="en-US" sz="2400"/>
              <a:t>true if at end of file</a:t>
            </a:r>
          </a:p>
          <a:p>
            <a:pPr lvl="1" algn="l">
              <a:lnSpc>
                <a:spcPct val="90000"/>
              </a:lnSpc>
              <a:defRPr/>
            </a:pPr>
            <a:r>
              <a:rPr lang="en-US" sz="2400"/>
              <a:t>if( ferror(fp) != 0 )	</a:t>
            </a:r>
            <a:r>
              <a:rPr lang="en-US" sz="2400" smtClean="0"/>
              <a:t>	// </a:t>
            </a:r>
            <a:r>
              <a:rPr lang="en-US" sz="2400"/>
              <a:t>true if there is an </a:t>
            </a:r>
            <a:r>
              <a:rPr lang="en-US" sz="2400" smtClean="0"/>
              <a:t>error</a:t>
            </a:r>
          </a:p>
          <a:p>
            <a:pPr lvl="1" algn="l">
              <a:lnSpc>
                <a:spcPct val="90000"/>
              </a:lnSpc>
              <a:defRPr/>
            </a:pPr>
            <a:endParaRPr lang="en-US" sz="2400"/>
          </a:p>
          <a:p>
            <a:pPr>
              <a:lnSpc>
                <a:spcPct val="90000"/>
              </a:lnSpc>
              <a:defRPr/>
            </a:pPr>
            <a:r>
              <a:rPr lang="en-US" sz="2800"/>
              <a:t>NOTE: If there is an error, you have to call clearerr(fp) to clear it.</a:t>
            </a:r>
          </a:p>
          <a:p>
            <a:endParaRPr lang="en-US"/>
          </a:p>
        </p:txBody>
      </p:sp>
    </p:spTree>
    <p:extLst>
      <p:ext uri="{BB962C8B-B14F-4D97-AF65-F5344CB8AC3E}">
        <p14:creationId xmlns:p14="http://schemas.microsoft.com/office/powerpoint/2010/main" val="3914349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defRPr/>
            </a:pPr>
            <a:r>
              <a:rPr lang="en-US" smtClean="0"/>
              <a:t>Warning About feof()</a:t>
            </a:r>
          </a:p>
        </p:txBody>
      </p:sp>
      <p:sp>
        <p:nvSpPr>
          <p:cNvPr id="428035" name="Rectangle 3"/>
          <p:cNvSpPr>
            <a:spLocks noGrp="1" noChangeArrowheads="1"/>
          </p:cNvSpPr>
          <p:nvPr>
            <p:ph idx="1"/>
          </p:nvPr>
        </p:nvSpPr>
        <p:spPr/>
        <p:txBody>
          <a:bodyPr>
            <a:normAutofit/>
          </a:bodyPr>
          <a:lstStyle/>
          <a:p>
            <a:pPr eaLnBrk="1" hangingPunct="1">
              <a:lnSpc>
                <a:spcPct val="90000"/>
              </a:lnSpc>
              <a:defRPr/>
            </a:pPr>
            <a:r>
              <a:rPr lang="en-US" smtClean="0"/>
              <a:t>When reading from a file, feof() requires a failed read operation before it finds end-of-file.</a:t>
            </a:r>
          </a:p>
          <a:p>
            <a:pPr lvl="2" eaLnBrk="1" hangingPunct="1">
              <a:lnSpc>
                <a:spcPct val="90000"/>
              </a:lnSpc>
              <a:defRPr/>
            </a:pPr>
            <a:endParaRPr lang="en-US"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nSpc>
                <a:spcPct val="90000"/>
              </a:lnSpc>
              <a:defRPr/>
            </a:pPr>
            <a:r>
              <a:rPr lang="en-US" sz="4800" b="1"/>
              <a:t>However, </a:t>
            </a:r>
            <a:r>
              <a:rPr lang="en-US" sz="4800"/>
              <a:t>in certain circumstances, you may get failed reads sooner than you think</a:t>
            </a:r>
            <a:r>
              <a:rPr lang="en-US" sz="4800" smtClean="0"/>
              <a:t>:</a:t>
            </a:r>
          </a:p>
          <a:p>
            <a:pPr>
              <a:lnSpc>
                <a:spcPct val="90000"/>
              </a:lnSpc>
              <a:defRPr/>
            </a:pPr>
            <a:endParaRPr lang="en-US" sz="4800"/>
          </a:p>
          <a:p>
            <a:pPr marL="457200" lvl="1" indent="0">
              <a:lnSpc>
                <a:spcPct val="90000"/>
              </a:lnSpc>
              <a:buNone/>
              <a:defRPr/>
            </a:pPr>
            <a:r>
              <a:rPr lang="en-US"/>
              <a:t>Some text editors do not put a carriage return at the end of the last line in a file.  Some do.  </a:t>
            </a:r>
          </a:p>
          <a:p>
            <a:pPr marL="914400" lvl="2" indent="0">
              <a:lnSpc>
                <a:spcPct val="90000"/>
              </a:lnSpc>
              <a:buNone/>
              <a:defRPr/>
            </a:pPr>
            <a:r>
              <a:rPr lang="en-US"/>
              <a:t>You may not be able to tell if it is there by looking at the file in a text editor.</a:t>
            </a:r>
          </a:p>
          <a:p>
            <a:endParaRPr lang="en-US"/>
          </a:p>
        </p:txBody>
      </p:sp>
    </p:spTree>
    <p:extLst>
      <p:ext uri="{BB962C8B-B14F-4D97-AF65-F5344CB8AC3E}">
        <p14:creationId xmlns:p14="http://schemas.microsoft.com/office/powerpoint/2010/main" val="2864952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eaLnBrk="1" hangingPunct="1">
              <a:defRPr/>
            </a:pPr>
            <a:r>
              <a:rPr lang="en-US" smtClean="0"/>
              <a:t>fgets() and End-Of-File</a:t>
            </a:r>
          </a:p>
        </p:txBody>
      </p:sp>
      <p:sp>
        <p:nvSpPr>
          <p:cNvPr id="432131" name="Rectangle 3"/>
          <p:cNvSpPr>
            <a:spLocks noGrp="1" noChangeArrowheads="1"/>
          </p:cNvSpPr>
          <p:nvPr>
            <p:ph idx="1"/>
          </p:nvPr>
        </p:nvSpPr>
        <p:spPr/>
        <p:txBody>
          <a:bodyPr>
            <a:normAutofit fontScale="62500" lnSpcReduction="20000"/>
          </a:bodyPr>
          <a:lstStyle/>
          <a:p>
            <a:pPr eaLnBrk="1" hangingPunct="1">
              <a:defRPr/>
            </a:pPr>
            <a:r>
              <a:rPr lang="en-US" smtClean="0"/>
              <a:t>The previous slide also applies to fgets().</a:t>
            </a:r>
          </a:p>
          <a:p>
            <a:pPr eaLnBrk="1" hangingPunct="1">
              <a:defRPr/>
            </a:pPr>
            <a:endParaRPr lang="en-US" smtClean="0"/>
          </a:p>
          <a:p>
            <a:pPr eaLnBrk="1" hangingPunct="1">
              <a:defRPr/>
            </a:pPr>
            <a:r>
              <a:rPr lang="en-US" smtClean="0"/>
              <a:t>If you are reading the last line in a file </a:t>
            </a:r>
            <a:r>
              <a:rPr lang="en-US" b="1" smtClean="0"/>
              <a:t>and </a:t>
            </a:r>
            <a:r>
              <a:rPr lang="en-US" smtClean="0"/>
              <a:t>the text editor did not put a carriage return at the end of the last line, the string you get will </a:t>
            </a:r>
            <a:r>
              <a:rPr lang="en-US" b="1" smtClean="0"/>
              <a:t>not </a:t>
            </a:r>
            <a:r>
              <a:rPr lang="en-US" smtClean="0"/>
              <a:t>have a carriage return at the end of it.</a:t>
            </a:r>
          </a:p>
          <a:p>
            <a:pPr eaLnBrk="1" hangingPunct="1">
              <a:defRPr/>
            </a:pPr>
            <a:endParaRPr lang="en-US" smtClean="0"/>
          </a:p>
          <a:p>
            <a:pPr eaLnBrk="1" hangingPunct="1">
              <a:defRPr/>
            </a:pPr>
            <a:r>
              <a:rPr lang="en-US" smtClean="0"/>
              <a:t>Beware of this if you try to overwrite the carriage return that is </a:t>
            </a:r>
            <a:r>
              <a:rPr lang="en-US" b="1" smtClean="0"/>
              <a:t>usually </a:t>
            </a:r>
            <a:r>
              <a:rPr lang="en-US" smtClean="0"/>
              <a:t>there.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pPr eaLnBrk="1" hangingPunct="1">
              <a:defRPr/>
            </a:pPr>
            <a:r>
              <a:rPr lang="en-US" sz="4000" smtClean="0"/>
              <a:t>Safer Way of Overwriting the '\n' From fgets()</a:t>
            </a:r>
          </a:p>
        </p:txBody>
      </p:sp>
      <p:sp>
        <p:nvSpPr>
          <p:cNvPr id="433155" name="Rectangle 3"/>
          <p:cNvSpPr>
            <a:spLocks noGrp="1" noChangeArrowheads="1"/>
          </p:cNvSpPr>
          <p:nvPr>
            <p:ph idx="1"/>
          </p:nvPr>
        </p:nvSpPr>
        <p:spPr/>
        <p:txBody>
          <a:bodyPr>
            <a:normAutofit fontScale="62500" lnSpcReduction="20000"/>
          </a:bodyPr>
          <a:lstStyle/>
          <a:p>
            <a:pPr algn="l">
              <a:buFont typeface="Wingdings" pitchFamily="2" charset="2"/>
              <a:buNone/>
              <a:defRPr/>
            </a:pPr>
            <a:r>
              <a:rPr lang="en-US" dirty="0" smtClean="0"/>
              <a:t>void </a:t>
            </a:r>
            <a:r>
              <a:rPr lang="en-US" dirty="0" err="1" smtClean="0"/>
              <a:t>clearCR</a:t>
            </a:r>
            <a:r>
              <a:rPr lang="en-US" dirty="0" smtClean="0"/>
              <a:t>(char </a:t>
            </a:r>
            <a:r>
              <a:rPr lang="en-US" dirty="0" err="1" smtClean="0"/>
              <a:t>buf</a:t>
            </a:r>
            <a:r>
              <a:rPr lang="en-US" dirty="0" smtClean="0"/>
              <a:t>[ ])</a:t>
            </a:r>
          </a:p>
          <a:p>
            <a:pPr algn="l">
              <a:buFont typeface="Wingdings" pitchFamily="2" charset="2"/>
              <a:buNone/>
              <a:defRPr/>
            </a:pPr>
            <a:r>
              <a:rPr lang="en-US" dirty="0" smtClean="0"/>
              <a:t>{</a:t>
            </a:r>
          </a:p>
          <a:p>
            <a:pPr algn="l">
              <a:buFont typeface="Wingdings" pitchFamily="2" charset="2"/>
              <a:buNone/>
              <a:defRPr/>
            </a:pPr>
            <a:r>
              <a:rPr lang="en-US" dirty="0" smtClean="0"/>
              <a:t>char *</a:t>
            </a:r>
            <a:r>
              <a:rPr lang="en-US" dirty="0" err="1" smtClean="0"/>
              <a:t>whereCR</a:t>
            </a:r>
            <a:r>
              <a:rPr lang="en-US" dirty="0" smtClean="0"/>
              <a:t> = </a:t>
            </a:r>
            <a:r>
              <a:rPr lang="en-US" dirty="0" err="1" smtClean="0"/>
              <a:t>strchr</a:t>
            </a:r>
            <a:r>
              <a:rPr lang="en-US" dirty="0" smtClean="0"/>
              <a:t>(</a:t>
            </a:r>
            <a:r>
              <a:rPr lang="en-US" dirty="0" err="1" smtClean="0"/>
              <a:t>buf</a:t>
            </a:r>
            <a:r>
              <a:rPr lang="en-US" dirty="0" smtClean="0"/>
              <a:t>, '\n');</a:t>
            </a:r>
          </a:p>
          <a:p>
            <a:pPr algn="l">
              <a:buFont typeface="Wingdings" pitchFamily="2" charset="2"/>
              <a:buNone/>
              <a:defRPr/>
            </a:pPr>
            <a:r>
              <a:rPr lang="en-US" dirty="0" smtClean="0"/>
              <a:t>	if( </a:t>
            </a:r>
            <a:r>
              <a:rPr lang="en-US" dirty="0" err="1" smtClean="0"/>
              <a:t>whereCR</a:t>
            </a:r>
            <a:r>
              <a:rPr lang="en-US" dirty="0" smtClean="0"/>
              <a:t> != NULL </a:t>
            </a:r>
            <a:r>
              <a:rPr lang="en-US" smtClean="0"/>
              <a:t>) </a:t>
            </a:r>
          </a:p>
          <a:p>
            <a:pPr algn="l">
              <a:buFont typeface="Wingdings" pitchFamily="2" charset="2"/>
              <a:buNone/>
              <a:defRPr/>
            </a:pPr>
            <a:r>
              <a:rPr lang="en-US"/>
              <a:t>	</a:t>
            </a:r>
            <a:r>
              <a:rPr lang="en-US" smtClean="0"/>
              <a:t>{</a:t>
            </a:r>
            <a:endParaRPr lang="en-US" dirty="0" smtClean="0"/>
          </a:p>
          <a:p>
            <a:pPr algn="l">
              <a:buFont typeface="Wingdings" pitchFamily="2" charset="2"/>
              <a:buNone/>
              <a:defRPr/>
            </a:pPr>
            <a:r>
              <a:rPr lang="en-US" dirty="0" smtClean="0"/>
              <a:t>		*</a:t>
            </a:r>
            <a:r>
              <a:rPr lang="en-US" dirty="0" err="1" smtClean="0"/>
              <a:t>whereCR</a:t>
            </a:r>
            <a:r>
              <a:rPr lang="en-US" dirty="0" smtClean="0"/>
              <a:t> = '\</a:t>
            </a:r>
            <a:r>
              <a:rPr lang="en-US" smtClean="0"/>
              <a:t>0';</a:t>
            </a:r>
          </a:p>
          <a:p>
            <a:pPr algn="l">
              <a:buFont typeface="Wingdings" pitchFamily="2" charset="2"/>
              <a:buNone/>
              <a:defRPr/>
            </a:pPr>
            <a:r>
              <a:rPr lang="en-US" smtClean="0"/>
              <a:t>	}</a:t>
            </a:r>
            <a:endParaRPr lang="en-US" dirty="0" smtClean="0"/>
          </a:p>
          <a:p>
            <a:pPr algn="l">
              <a:buFont typeface="Wingdings" pitchFamily="2" charset="2"/>
              <a:buNone/>
              <a:defRPr/>
            </a:pPr>
            <a:r>
              <a:rPr lang="en-US" dirty="0" smtClean="0"/>
              <a:t>}</a:t>
            </a:r>
          </a:p>
          <a:p>
            <a:pPr>
              <a:buFont typeface="Wingdings" pitchFamily="2" charset="2"/>
              <a:buNone/>
              <a:defRPr/>
            </a:pPr>
            <a:r>
              <a:rPr lang="en-US" smtClean="0"/>
              <a:t>// call </a:t>
            </a:r>
            <a:r>
              <a:rPr lang="en-US" dirty="0" err="1" smtClean="0"/>
              <a:t>clearCR</a:t>
            </a:r>
            <a:r>
              <a:rPr lang="en-US" dirty="0" smtClean="0"/>
              <a:t>, passing the array of char</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eaLnBrk="1" hangingPunct="1">
              <a:defRPr/>
            </a:pPr>
            <a:r>
              <a:rPr lang="en-US" sz="4000" smtClean="0"/>
              <a:t>Using fgets() to Detect End-Of-File</a:t>
            </a:r>
          </a:p>
        </p:txBody>
      </p:sp>
      <p:sp>
        <p:nvSpPr>
          <p:cNvPr id="429059" name="Rectangle 3"/>
          <p:cNvSpPr>
            <a:spLocks noGrp="1" noChangeArrowheads="1"/>
          </p:cNvSpPr>
          <p:nvPr>
            <p:ph idx="1"/>
          </p:nvPr>
        </p:nvSpPr>
        <p:spPr/>
        <p:txBody>
          <a:bodyPr>
            <a:normAutofit/>
          </a:bodyPr>
          <a:lstStyle/>
          <a:p>
            <a:pPr eaLnBrk="1" hangingPunct="1">
              <a:defRPr/>
            </a:pPr>
            <a:r>
              <a:rPr lang="en-US" smtClean="0"/>
              <a:t>If fgets() returns NULL, it either has detected an error or the end of the file.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If fgets() has a NULL return, you will be able to then call feof() to determine if you are really at the end of the file or not.</a:t>
            </a:r>
          </a:p>
          <a:p>
            <a:endParaRPr lang="en-US"/>
          </a:p>
        </p:txBody>
      </p:sp>
    </p:spTree>
    <p:extLst>
      <p:ext uri="{BB962C8B-B14F-4D97-AF65-F5344CB8AC3E}">
        <p14:creationId xmlns:p14="http://schemas.microsoft.com/office/powerpoint/2010/main" val="235071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a:t>You must close any file you open</a:t>
            </a:r>
            <a:r>
              <a:rPr lang="en-US" smtClean="0"/>
              <a:t>.</a:t>
            </a:r>
          </a:p>
          <a:p>
            <a:pPr>
              <a:defRPr/>
            </a:pPr>
            <a:endParaRPr lang="en-US"/>
          </a:p>
          <a:p>
            <a:pPr>
              <a:defRPr/>
            </a:pPr>
            <a:r>
              <a:rPr lang="en-US" sz="2800"/>
              <a:t>e.g. if( fclose(fp) != 0 ) // true if close fails</a:t>
            </a:r>
          </a:p>
          <a:p>
            <a:endParaRPr lang="en-US" sz="2800"/>
          </a:p>
        </p:txBody>
      </p:sp>
    </p:spTree>
    <p:extLst>
      <p:ext uri="{BB962C8B-B14F-4D97-AF65-F5344CB8AC3E}">
        <p14:creationId xmlns:p14="http://schemas.microsoft.com/office/powerpoint/2010/main" val="162298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defRPr/>
            </a:pPr>
            <a:r>
              <a:rPr lang="en-US" smtClean="0"/>
              <a:t>Closing the File</a:t>
            </a:r>
          </a:p>
        </p:txBody>
      </p:sp>
      <p:sp>
        <p:nvSpPr>
          <p:cNvPr id="430083" name="Rectangle 3"/>
          <p:cNvSpPr>
            <a:spLocks noGrp="1" noChangeArrowheads="1"/>
          </p:cNvSpPr>
          <p:nvPr>
            <p:ph idx="1"/>
          </p:nvPr>
        </p:nvSpPr>
        <p:spPr/>
        <p:txBody>
          <a:bodyPr>
            <a:normAutofit fontScale="92500" lnSpcReduction="10000"/>
          </a:bodyPr>
          <a:lstStyle/>
          <a:p>
            <a:pPr eaLnBrk="1" hangingPunct="1">
              <a:defRPr/>
            </a:pPr>
            <a:r>
              <a:rPr lang="en-US" smtClean="0"/>
              <a:t>fclose() closes files opened with fopen().</a:t>
            </a:r>
          </a:p>
          <a:p>
            <a:pPr lvl="1" eaLnBrk="1" hangingPunct="1">
              <a:defRPr/>
            </a:pPr>
            <a:endParaRPr lang="en-US" smtClean="0"/>
          </a:p>
          <a:p>
            <a:pPr marL="457200" lvl="1" indent="0" eaLnBrk="1" hangingPunct="1">
              <a:buNone/>
              <a:defRPr/>
            </a:pPr>
            <a:r>
              <a:rPr lang="en-US" smtClean="0"/>
              <a:t>Takes the file pointer parameter (as usual).</a:t>
            </a:r>
          </a:p>
          <a:p>
            <a:pPr marL="457200" lvl="1" indent="0" eaLnBrk="1" hangingPunct="1">
              <a:buNone/>
              <a:defRPr/>
            </a:pPr>
            <a:endParaRPr lang="en-US" smtClean="0"/>
          </a:p>
          <a:p>
            <a:pPr marL="457200" lvl="1" indent="0" eaLnBrk="1" hangingPunct="1">
              <a:buNone/>
              <a:defRPr/>
            </a:pPr>
            <a:r>
              <a:rPr lang="en-US" smtClean="0"/>
              <a:t>Returns 0 if successful.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pPr eaLnBrk="1" hangingPunct="1">
              <a:defRPr/>
            </a:pPr>
            <a:r>
              <a:rPr lang="en-US" smtClean="0"/>
              <a:t>Why Check For Errors?</a:t>
            </a:r>
          </a:p>
        </p:txBody>
      </p:sp>
      <p:sp>
        <p:nvSpPr>
          <p:cNvPr id="431107" name="Rectangle 3"/>
          <p:cNvSpPr>
            <a:spLocks noGrp="1" noChangeArrowheads="1"/>
          </p:cNvSpPr>
          <p:nvPr>
            <p:ph idx="1"/>
          </p:nvPr>
        </p:nvSpPr>
        <p:spPr/>
        <p:txBody>
          <a:bodyPr/>
          <a:lstStyle/>
          <a:p>
            <a:pPr eaLnBrk="1" hangingPunct="1">
              <a:defRPr/>
            </a:pPr>
            <a:r>
              <a:rPr lang="en-US" smtClean="0"/>
              <a:t>Multiple reasons:</a:t>
            </a:r>
          </a:p>
          <a:p>
            <a:pPr marL="1197864" lvl="1" indent="-457200" algn="l" eaLnBrk="1" hangingPunct="1">
              <a:buFont typeface="Arial" pitchFamily="34" charset="0"/>
              <a:buChar char="•"/>
              <a:defRPr/>
            </a:pPr>
            <a:r>
              <a:rPr lang="en-US" smtClean="0"/>
              <a:t>You may have run out of disk space.</a:t>
            </a:r>
          </a:p>
          <a:p>
            <a:pPr marL="1197864" lvl="1" indent="-457200" algn="l" eaLnBrk="1" hangingPunct="1">
              <a:buFont typeface="Arial" pitchFamily="34" charset="0"/>
              <a:buChar char="•"/>
              <a:defRPr/>
            </a:pPr>
            <a:r>
              <a:rPr lang="en-US" smtClean="0"/>
              <a:t>The physical device you're working with (floppy disk, CD, USB drive) may have disappeared.</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en-US" smtClean="0"/>
              <a:t>Typical Pattern</a:t>
            </a:r>
          </a:p>
        </p:txBody>
      </p:sp>
      <p:sp>
        <p:nvSpPr>
          <p:cNvPr id="402435" name="Rectangle 3"/>
          <p:cNvSpPr>
            <a:spLocks noGrp="1" noChangeArrowheads="1"/>
          </p:cNvSpPr>
          <p:nvPr>
            <p:ph idx="1"/>
          </p:nvPr>
        </p:nvSpPr>
        <p:spPr/>
        <p:txBody>
          <a:bodyPr/>
          <a:lstStyle/>
          <a:p>
            <a:pPr marL="609600" indent="-609600" eaLnBrk="1" hangingPunct="1">
              <a:buFont typeface="Wingdings" pitchFamily="2" charset="2"/>
              <a:buAutoNum type="arabicPeriod"/>
              <a:defRPr/>
            </a:pPr>
            <a:r>
              <a:rPr lang="en-US" smtClean="0"/>
              <a:t>Open the file.</a:t>
            </a:r>
          </a:p>
          <a:p>
            <a:pPr marL="609600" indent="-609600" eaLnBrk="1" hangingPunct="1">
              <a:buFont typeface="Wingdings" pitchFamily="2" charset="2"/>
              <a:buAutoNum type="arabicPeriod"/>
              <a:defRPr/>
            </a:pPr>
            <a:r>
              <a:rPr lang="en-US" smtClean="0"/>
              <a:t>Do the reading or writing.</a:t>
            </a:r>
          </a:p>
          <a:p>
            <a:pPr marL="609600" indent="-609600" eaLnBrk="1" hangingPunct="1">
              <a:buFont typeface="Wingdings" pitchFamily="2" charset="2"/>
              <a:buAutoNum type="arabicPeriod"/>
              <a:defRPr/>
            </a:pPr>
            <a:r>
              <a:rPr lang="en-US" smtClean="0"/>
              <a:t>Close the file.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marL="1197864" lvl="1" indent="-457200" algn="l">
              <a:buFont typeface="Arial" pitchFamily="34" charset="0"/>
              <a:buChar char="•"/>
              <a:defRPr/>
            </a:pPr>
            <a:r>
              <a:rPr lang="en-US"/>
              <a:t>The network connection that you're working with may have disappeared.</a:t>
            </a:r>
          </a:p>
          <a:p>
            <a:pPr marL="1197864" lvl="1" indent="-457200" algn="l">
              <a:buFont typeface="Arial" pitchFamily="34" charset="0"/>
              <a:buChar char="•"/>
              <a:defRPr/>
            </a:pPr>
            <a:r>
              <a:rPr lang="en-US"/>
              <a:t>You may have reached end-of-file and are detecting it without using feof().</a:t>
            </a:r>
          </a:p>
          <a:p>
            <a:endParaRPr lang="en-CA"/>
          </a:p>
        </p:txBody>
      </p:sp>
    </p:spTree>
    <p:extLst>
      <p:ext uri="{BB962C8B-B14F-4D97-AF65-F5344CB8AC3E}">
        <p14:creationId xmlns:p14="http://schemas.microsoft.com/office/powerpoint/2010/main" val="2425849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Working In Visual Studio</a:t>
            </a:r>
            <a:endParaRPr lang="en-CA"/>
          </a:p>
        </p:txBody>
      </p:sp>
      <p:sp>
        <p:nvSpPr>
          <p:cNvPr id="3" name="Content Placeholder 2"/>
          <p:cNvSpPr>
            <a:spLocks noGrp="1"/>
          </p:cNvSpPr>
          <p:nvPr>
            <p:ph idx="1"/>
          </p:nvPr>
        </p:nvSpPr>
        <p:spPr/>
        <p:txBody>
          <a:bodyPr/>
          <a:lstStyle/>
          <a:p>
            <a:r>
              <a:rPr lang="en-CA" sz="4400" smtClean="0"/>
              <a:t>If you are opening a file</a:t>
            </a:r>
          </a:p>
          <a:p>
            <a:r>
              <a:rPr lang="en-CA" sz="4400" smtClean="0"/>
              <a:t>within the Visual Studio IDE</a:t>
            </a:r>
          </a:p>
          <a:p>
            <a:r>
              <a:rPr lang="en-CA" sz="4400" smtClean="0"/>
              <a:t>and the file is in the current directory,</a:t>
            </a:r>
          </a:p>
          <a:p>
            <a:r>
              <a:rPr lang="en-CA" sz="4400" smtClean="0"/>
              <a:t>the data file is in the same </a:t>
            </a:r>
          </a:p>
          <a:p>
            <a:r>
              <a:rPr lang="en-CA" sz="4400" smtClean="0"/>
              <a:t>directory as your .c file</a:t>
            </a:r>
            <a:endParaRPr lang="en-CA" sz="4400"/>
          </a:p>
        </p:txBody>
      </p:sp>
    </p:spTree>
    <p:extLst>
      <p:ext uri="{BB962C8B-B14F-4D97-AF65-F5344CB8AC3E}">
        <p14:creationId xmlns:p14="http://schemas.microsoft.com/office/powerpoint/2010/main" val="153567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pPr eaLnBrk="1" hangingPunct="1">
              <a:defRPr/>
            </a:pPr>
            <a:r>
              <a:rPr lang="en-US" sz="4000" smtClean="0"/>
              <a:t>How About Binary Input and Output?</a:t>
            </a:r>
          </a:p>
        </p:txBody>
      </p:sp>
      <p:sp>
        <p:nvSpPr>
          <p:cNvPr id="435203" name="Rectangle 3"/>
          <p:cNvSpPr>
            <a:spLocks noGrp="1" noChangeArrowheads="1"/>
          </p:cNvSpPr>
          <p:nvPr>
            <p:ph idx="1"/>
          </p:nvPr>
        </p:nvSpPr>
        <p:spPr/>
        <p:txBody>
          <a:bodyPr>
            <a:normAutofit/>
          </a:bodyPr>
          <a:lstStyle/>
          <a:p>
            <a:pPr eaLnBrk="1" hangingPunct="1">
              <a:defRPr/>
            </a:pPr>
            <a:r>
              <a:rPr lang="en-US" smtClean="0"/>
              <a:t>Getting binary input: fread()</a:t>
            </a:r>
          </a:p>
          <a:p>
            <a:pPr eaLnBrk="1" hangingPunct="1">
              <a:defRPr/>
            </a:pPr>
            <a:r>
              <a:rPr lang="en-US" smtClean="0"/>
              <a:t>Putting binary output: fwrite()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NOTE: There are no null-terminations in binary input and output since the null-termination could be a valid character in your input!</a:t>
            </a:r>
          </a:p>
          <a:p>
            <a:endParaRPr lang="en-US"/>
          </a:p>
        </p:txBody>
      </p:sp>
    </p:spTree>
    <p:extLst>
      <p:ext uri="{BB962C8B-B14F-4D97-AF65-F5344CB8AC3E}">
        <p14:creationId xmlns:p14="http://schemas.microsoft.com/office/powerpoint/2010/main" val="1945642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smtClean="0"/>
              <a:t>fread()</a:t>
            </a:r>
          </a:p>
        </p:txBody>
      </p:sp>
      <p:sp>
        <p:nvSpPr>
          <p:cNvPr id="436227" name="Rectangle 3"/>
          <p:cNvSpPr>
            <a:spLocks noGrp="1" noChangeArrowheads="1"/>
          </p:cNvSpPr>
          <p:nvPr>
            <p:ph idx="1"/>
          </p:nvPr>
        </p:nvSpPr>
        <p:spPr/>
        <p:txBody>
          <a:bodyPr>
            <a:normAutofit lnSpcReduction="10000"/>
          </a:bodyPr>
          <a:lstStyle/>
          <a:p>
            <a:pPr eaLnBrk="1" hangingPunct="1">
              <a:lnSpc>
                <a:spcPct val="90000"/>
              </a:lnSpc>
              <a:defRPr/>
            </a:pPr>
            <a:r>
              <a:rPr lang="en-US" smtClean="0"/>
              <a:t>Prototype: </a:t>
            </a:r>
          </a:p>
          <a:p>
            <a:pPr eaLnBrk="1" hangingPunct="1">
              <a:lnSpc>
                <a:spcPct val="90000"/>
              </a:lnSpc>
              <a:defRPr/>
            </a:pPr>
            <a:r>
              <a:rPr lang="en-US" smtClean="0"/>
              <a:t>size_t   fread(</a:t>
            </a:r>
          </a:p>
          <a:p>
            <a:pPr eaLnBrk="1" hangingPunct="1">
              <a:lnSpc>
                <a:spcPct val="90000"/>
              </a:lnSpc>
              <a:defRPr/>
            </a:pPr>
            <a:r>
              <a:rPr lang="en-US" smtClean="0"/>
              <a:t>void *a_ptr, </a:t>
            </a:r>
          </a:p>
          <a:p>
            <a:pPr eaLnBrk="1" hangingPunct="1">
              <a:lnSpc>
                <a:spcPct val="90000"/>
              </a:lnSpc>
              <a:defRPr/>
            </a:pPr>
            <a:r>
              <a:rPr lang="en-US" smtClean="0"/>
              <a:t>size_t element_size, </a:t>
            </a:r>
          </a:p>
          <a:p>
            <a:pPr eaLnBrk="1" hangingPunct="1">
              <a:lnSpc>
                <a:spcPct val="90000"/>
              </a:lnSpc>
              <a:defRPr/>
            </a:pPr>
            <a:r>
              <a:rPr lang="en-US" smtClean="0"/>
              <a:t>size_t n, </a:t>
            </a:r>
          </a:p>
          <a:p>
            <a:pPr eaLnBrk="1" hangingPunct="1">
              <a:lnSpc>
                <a:spcPct val="90000"/>
              </a:lnSpc>
              <a:defRPr/>
            </a:pPr>
            <a:r>
              <a:rPr lang="en-US" smtClean="0"/>
              <a:t>FILE *fp);</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defRPr/>
            </a:pPr>
            <a:r>
              <a:rPr lang="en-US"/>
              <a:t>Parameters:</a:t>
            </a:r>
          </a:p>
          <a:p>
            <a:pPr marL="1197864" lvl="1" indent="-457200" algn="l">
              <a:lnSpc>
                <a:spcPct val="90000"/>
              </a:lnSpc>
              <a:buFont typeface="Arial" pitchFamily="34" charset="0"/>
              <a:buChar char="•"/>
              <a:defRPr/>
            </a:pPr>
            <a:r>
              <a:rPr lang="en-US"/>
              <a:t>void *a_ptr: a pointer to a block of memory </a:t>
            </a:r>
            <a:r>
              <a:rPr lang="en-US" smtClean="0"/>
              <a:t>to put data into</a:t>
            </a:r>
            <a:endParaRPr lang="en-US"/>
          </a:p>
          <a:p>
            <a:pPr marL="1197864" lvl="1" indent="-457200" algn="l">
              <a:lnSpc>
                <a:spcPct val="90000"/>
              </a:lnSpc>
              <a:buFont typeface="Arial" pitchFamily="34" charset="0"/>
              <a:buChar char="•"/>
              <a:defRPr/>
            </a:pPr>
            <a:r>
              <a:rPr lang="en-US"/>
              <a:t>size_t element_size and size_t n: used to determine how many bytes to get from the file</a:t>
            </a:r>
          </a:p>
          <a:p>
            <a:pPr marL="1197864" lvl="1" indent="-457200" algn="l">
              <a:lnSpc>
                <a:spcPct val="90000"/>
              </a:lnSpc>
              <a:buFont typeface="Arial" pitchFamily="34" charset="0"/>
              <a:buChar char="•"/>
              <a:defRPr/>
            </a:pPr>
            <a:r>
              <a:rPr lang="en-US"/>
              <a:t>FILE *fp: pointer to the file opened with fopen()</a:t>
            </a:r>
          </a:p>
          <a:p>
            <a:endParaRPr lang="en-US"/>
          </a:p>
        </p:txBody>
      </p:sp>
    </p:spTree>
    <p:extLst>
      <p:ext uri="{BB962C8B-B14F-4D97-AF65-F5344CB8AC3E}">
        <p14:creationId xmlns:p14="http://schemas.microsoft.com/office/powerpoint/2010/main" val="2750320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defRPr/>
            </a:pPr>
            <a:r>
              <a:rPr lang="en-US" smtClean="0"/>
              <a:t>element_size and n?</a:t>
            </a:r>
          </a:p>
        </p:txBody>
      </p:sp>
      <p:sp>
        <p:nvSpPr>
          <p:cNvPr id="437251" name="Rectangle 3"/>
          <p:cNvSpPr>
            <a:spLocks noGrp="1" noChangeArrowheads="1"/>
          </p:cNvSpPr>
          <p:nvPr>
            <p:ph idx="1"/>
          </p:nvPr>
        </p:nvSpPr>
        <p:spPr/>
        <p:txBody>
          <a:bodyPr/>
          <a:lstStyle/>
          <a:p>
            <a:pPr eaLnBrk="1" hangingPunct="1">
              <a:lnSpc>
                <a:spcPct val="90000"/>
              </a:lnSpc>
              <a:defRPr/>
            </a:pPr>
            <a:r>
              <a:rPr lang="en-US" sz="4800" smtClean="0"/>
              <a:t>The two size-related parameters allow you to use structs for binary input.</a:t>
            </a:r>
          </a:p>
          <a:p>
            <a:pPr eaLnBrk="1" hangingPunct="1">
              <a:lnSpc>
                <a:spcPct val="90000"/>
              </a:lnSpc>
              <a:defRPr/>
            </a:pPr>
            <a:endParaRPr lang="en-US" sz="280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90000"/>
              </a:lnSpc>
              <a:defRPr/>
            </a:pPr>
            <a:r>
              <a:rPr lang="en-US"/>
              <a:t>If you want to fill in a struct variable from a binary file, </a:t>
            </a:r>
            <a:endParaRPr lang="en-US" smtClean="0"/>
          </a:p>
          <a:p>
            <a:pPr>
              <a:lnSpc>
                <a:spcPct val="90000"/>
              </a:lnSpc>
              <a:defRPr/>
            </a:pPr>
            <a:r>
              <a:rPr lang="en-US" smtClean="0"/>
              <a:t>pass </a:t>
            </a:r>
            <a:r>
              <a:rPr lang="en-US"/>
              <a:t>the size of the struct as the element_size parameter </a:t>
            </a:r>
            <a:endParaRPr lang="en-US" smtClean="0"/>
          </a:p>
          <a:p>
            <a:pPr>
              <a:lnSpc>
                <a:spcPct val="90000"/>
              </a:lnSpc>
              <a:defRPr/>
            </a:pPr>
            <a:r>
              <a:rPr lang="en-US" smtClean="0"/>
              <a:t>(</a:t>
            </a:r>
            <a:r>
              <a:rPr lang="en-US"/>
              <a:t>using sizeof) </a:t>
            </a:r>
            <a:endParaRPr lang="en-US" smtClean="0"/>
          </a:p>
          <a:p>
            <a:pPr>
              <a:lnSpc>
                <a:spcPct val="90000"/>
              </a:lnSpc>
              <a:defRPr/>
            </a:pPr>
            <a:r>
              <a:rPr lang="en-US" smtClean="0"/>
              <a:t>and </a:t>
            </a:r>
            <a:r>
              <a:rPr lang="en-US"/>
              <a:t>1 as the n parameter.</a:t>
            </a:r>
          </a:p>
          <a:p>
            <a:pPr>
              <a:lnSpc>
                <a:spcPct val="90000"/>
              </a:lnSpc>
              <a:defRPr/>
            </a:pPr>
            <a:endParaRPr lang="en-US"/>
          </a:p>
        </p:txBody>
      </p:sp>
    </p:spTree>
    <p:extLst>
      <p:ext uri="{BB962C8B-B14F-4D97-AF65-F5344CB8AC3E}">
        <p14:creationId xmlns:p14="http://schemas.microsoft.com/office/powerpoint/2010/main" val="1725628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If you want to fill in </a:t>
            </a:r>
            <a:endParaRPr lang="en-US" smtClean="0"/>
          </a:p>
          <a:p>
            <a:r>
              <a:rPr lang="en-US" smtClean="0"/>
              <a:t>an </a:t>
            </a:r>
            <a:r>
              <a:rPr lang="en-US"/>
              <a:t>array of structs, </a:t>
            </a:r>
            <a:endParaRPr lang="en-US" smtClean="0"/>
          </a:p>
          <a:p>
            <a:r>
              <a:rPr lang="en-US" smtClean="0"/>
              <a:t>pass </a:t>
            </a:r>
            <a:r>
              <a:rPr lang="en-US"/>
              <a:t>the size of the struct again but this time pass the number of elements you want to get as the n parameter</a:t>
            </a:r>
            <a:endParaRPr lang="en-US" b="1"/>
          </a:p>
        </p:txBody>
      </p:sp>
    </p:spTree>
    <p:extLst>
      <p:ext uri="{BB962C8B-B14F-4D97-AF65-F5344CB8AC3E}">
        <p14:creationId xmlns:p14="http://schemas.microsoft.com/office/powerpoint/2010/main" val="1253452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en-US" smtClean="0"/>
              <a:t>fread() Return Value</a:t>
            </a:r>
          </a:p>
        </p:txBody>
      </p:sp>
      <p:sp>
        <p:nvSpPr>
          <p:cNvPr id="439299" name="Rectangle 3"/>
          <p:cNvSpPr>
            <a:spLocks noGrp="1" noChangeArrowheads="1"/>
          </p:cNvSpPr>
          <p:nvPr>
            <p:ph idx="1"/>
          </p:nvPr>
        </p:nvSpPr>
        <p:spPr/>
        <p:txBody>
          <a:bodyPr>
            <a:normAutofit/>
          </a:bodyPr>
          <a:lstStyle/>
          <a:p>
            <a:pPr eaLnBrk="1" hangingPunct="1">
              <a:defRPr/>
            </a:pPr>
            <a:r>
              <a:rPr lang="en-US" smtClean="0"/>
              <a:t>fread() returns the number of items that were actually successfully read in.</a:t>
            </a:r>
          </a:p>
          <a:p>
            <a:pPr eaLnBrk="1" hangingPunct="1">
              <a:defRPr/>
            </a:pPr>
            <a:endParaRPr lang="en-US"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eaLnBrk="1" hangingPunct="1">
              <a:defRPr/>
            </a:pPr>
            <a:r>
              <a:rPr lang="en-US" smtClean="0"/>
              <a:t>Opening a File</a:t>
            </a:r>
          </a:p>
        </p:txBody>
      </p:sp>
      <p:sp>
        <p:nvSpPr>
          <p:cNvPr id="403459" name="Rectangle 3"/>
          <p:cNvSpPr>
            <a:spLocks noGrp="1" noChangeArrowheads="1"/>
          </p:cNvSpPr>
          <p:nvPr>
            <p:ph idx="1"/>
          </p:nvPr>
        </p:nvSpPr>
        <p:spPr/>
        <p:txBody>
          <a:bodyPr>
            <a:normAutofit/>
          </a:bodyPr>
          <a:lstStyle/>
          <a:p>
            <a:pPr eaLnBrk="1" hangingPunct="1">
              <a:lnSpc>
                <a:spcPct val="90000"/>
              </a:lnSpc>
              <a:defRPr/>
            </a:pPr>
            <a:r>
              <a:rPr lang="en-US" smtClean="0"/>
              <a:t>Done through fopen() function call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Always check the return code to see if it fully succeeded.</a:t>
            </a:r>
          </a:p>
        </p:txBody>
      </p:sp>
    </p:spTree>
    <p:extLst>
      <p:ext uri="{BB962C8B-B14F-4D97-AF65-F5344CB8AC3E}">
        <p14:creationId xmlns:p14="http://schemas.microsoft.com/office/powerpoint/2010/main" val="14538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r>
              <a:rPr lang="en-US" smtClean="0"/>
              <a:t>Examples of fread() Usage</a:t>
            </a:r>
          </a:p>
        </p:txBody>
      </p:sp>
      <p:sp>
        <p:nvSpPr>
          <p:cNvPr id="438275" name="Rectangle 3"/>
          <p:cNvSpPr>
            <a:spLocks noGrp="1" noChangeArrowheads="1"/>
          </p:cNvSpPr>
          <p:nvPr>
            <p:ph idx="1"/>
          </p:nvPr>
        </p:nvSpPr>
        <p:spPr/>
        <p:txBody>
          <a:bodyPr/>
          <a:lstStyle/>
          <a:p>
            <a:pPr eaLnBrk="1" hangingPunct="1">
              <a:defRPr/>
            </a:pPr>
            <a:r>
              <a:rPr lang="en-US" sz="2800" smtClean="0"/>
              <a:t>Assume the following variable declarations:</a:t>
            </a:r>
          </a:p>
          <a:p>
            <a:pPr lvl="1" algn="l" eaLnBrk="1" hangingPunct="1">
              <a:defRPr/>
            </a:pPr>
            <a:r>
              <a:rPr lang="en-US" sz="2400" smtClean="0"/>
              <a:t>struct item myStuff[80];</a:t>
            </a:r>
          </a:p>
          <a:p>
            <a:pPr lvl="1" algn="l" eaLnBrk="1" hangingPunct="1">
              <a:defRPr/>
            </a:pPr>
            <a:r>
              <a:rPr lang="en-US" sz="2400" smtClean="0"/>
              <a:t>FILE *fp = fopen(/*something*/);</a:t>
            </a:r>
          </a:p>
          <a:p>
            <a:pPr eaLnBrk="1" hangingPunct="1">
              <a:defRPr/>
            </a:pPr>
            <a:r>
              <a:rPr lang="en-US" sz="2800" smtClean="0"/>
              <a:t>Examples:</a:t>
            </a:r>
          </a:p>
          <a:p>
            <a:pPr lvl="1" algn="l" eaLnBrk="1" hangingPunct="1">
              <a:defRPr/>
            </a:pPr>
            <a:r>
              <a:rPr lang="en-US" sz="2400" smtClean="0"/>
              <a:t>if( fread(&amp;myStuff[10], sizeof (struct item), 1, fp) != 1 )</a:t>
            </a:r>
          </a:p>
          <a:p>
            <a:pPr lvl="2" eaLnBrk="1" hangingPunct="1">
              <a:defRPr/>
            </a:pPr>
            <a:r>
              <a:rPr lang="en-US" sz="2000" smtClean="0"/>
              <a:t>Read in only element #10.</a:t>
            </a:r>
          </a:p>
          <a:p>
            <a:pPr lvl="1" algn="l" eaLnBrk="1" hangingPunct="1">
              <a:defRPr/>
            </a:pPr>
            <a:r>
              <a:rPr lang="en-US" sz="2400" smtClean="0"/>
              <a:t>if( fread(&amp;myStuff[0], sizeof(struct item), 80, fp) != 80 )</a:t>
            </a:r>
          </a:p>
          <a:p>
            <a:pPr lvl="2" eaLnBrk="1" hangingPunct="1">
              <a:defRPr/>
            </a:pPr>
            <a:r>
              <a:rPr lang="en-US" sz="2000" smtClean="0"/>
              <a:t>Read in all 80 elements.</a:t>
            </a:r>
          </a:p>
          <a:p>
            <a:pPr lvl="1" algn="l" eaLnBrk="1" hangingPunct="1">
              <a:defRPr/>
            </a:pPr>
            <a:r>
              <a:rPr lang="en-US" sz="2400" smtClean="0"/>
              <a:t>if( fread(&amp;myStuff[5], sizeof(struct item), 30, fp) != 30 )</a:t>
            </a:r>
          </a:p>
          <a:p>
            <a:pPr lvl="2" eaLnBrk="1" hangingPunct="1">
              <a:defRPr/>
            </a:pPr>
            <a:r>
              <a:rPr lang="en-US" sz="2000" smtClean="0"/>
              <a:t>Read in 30 elements, starting at #5.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defRPr/>
            </a:pPr>
            <a:r>
              <a:rPr lang="en-US" smtClean="0"/>
              <a:t>fwrite()</a:t>
            </a:r>
          </a:p>
        </p:txBody>
      </p:sp>
      <p:sp>
        <p:nvSpPr>
          <p:cNvPr id="440323" name="Rectangle 3"/>
          <p:cNvSpPr>
            <a:spLocks noGrp="1" noChangeArrowheads="1"/>
          </p:cNvSpPr>
          <p:nvPr>
            <p:ph idx="1"/>
          </p:nvPr>
        </p:nvSpPr>
        <p:spPr/>
        <p:txBody>
          <a:bodyPr>
            <a:normAutofit/>
          </a:bodyPr>
          <a:lstStyle/>
          <a:p>
            <a:pPr eaLnBrk="1" hangingPunct="1">
              <a:defRPr/>
            </a:pPr>
            <a:r>
              <a:rPr lang="en-US" smtClean="0"/>
              <a:t>fwrite() behaves much like fread().</a:t>
            </a:r>
          </a:p>
          <a:p>
            <a:pPr eaLnBrk="1" hangingPunct="1">
              <a:defRPr/>
            </a:pPr>
            <a:r>
              <a:rPr lang="en-US" smtClean="0"/>
              <a:t>All parameters are the same.  The return value is the same.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a:t>The only differences are:</a:t>
            </a:r>
          </a:p>
          <a:p>
            <a:pPr marL="1197864" lvl="1" indent="-457200" algn="l">
              <a:buFont typeface="Arial" pitchFamily="34" charset="0"/>
              <a:buChar char="•"/>
              <a:defRPr/>
            </a:pPr>
            <a:r>
              <a:rPr lang="en-US"/>
              <a:t>it writes instead of reads.</a:t>
            </a:r>
          </a:p>
          <a:p>
            <a:pPr marL="1197864" lvl="1" indent="-457200" algn="l">
              <a:buFont typeface="Arial" pitchFamily="34" charset="0"/>
              <a:buChar char="•"/>
              <a:defRPr/>
            </a:pPr>
            <a:r>
              <a:rPr lang="en-US"/>
              <a:t>the pointer (first parameter) already contains the data to write</a:t>
            </a:r>
          </a:p>
          <a:p>
            <a:endParaRPr lang="en-US"/>
          </a:p>
        </p:txBody>
      </p:sp>
    </p:spTree>
    <p:extLst>
      <p:ext uri="{BB962C8B-B14F-4D97-AF65-F5344CB8AC3E}">
        <p14:creationId xmlns:p14="http://schemas.microsoft.com/office/powerpoint/2010/main" val="1822510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en-US" smtClean="0"/>
              <a:t>Random Access</a:t>
            </a:r>
          </a:p>
        </p:txBody>
      </p:sp>
      <p:sp>
        <p:nvSpPr>
          <p:cNvPr id="441347" name="Rectangle 3"/>
          <p:cNvSpPr>
            <a:spLocks noGrp="1" noChangeArrowheads="1"/>
          </p:cNvSpPr>
          <p:nvPr>
            <p:ph idx="1"/>
          </p:nvPr>
        </p:nvSpPr>
        <p:spPr/>
        <p:txBody>
          <a:bodyPr/>
          <a:lstStyle/>
          <a:p>
            <a:pPr eaLnBrk="1" hangingPunct="1">
              <a:lnSpc>
                <a:spcPct val="90000"/>
              </a:lnSpc>
              <a:defRPr/>
            </a:pPr>
            <a:r>
              <a:rPr lang="en-US" sz="2800" smtClean="0"/>
              <a:t>You don't have to be stuck with always accessing a file starting at the start or end (sequential access).</a:t>
            </a:r>
          </a:p>
          <a:p>
            <a:pPr eaLnBrk="1" hangingPunct="1">
              <a:lnSpc>
                <a:spcPct val="90000"/>
              </a:lnSpc>
              <a:defRPr/>
            </a:pPr>
            <a:endParaRPr lang="en-US" sz="2800" smtClean="0"/>
          </a:p>
          <a:p>
            <a:pPr eaLnBrk="1" hangingPunct="1">
              <a:lnSpc>
                <a:spcPct val="90000"/>
              </a:lnSpc>
              <a:defRPr/>
            </a:pPr>
            <a:r>
              <a:rPr lang="en-US" sz="2800" smtClean="0"/>
              <a:t>You can get input from or put output to any position in the file (random access).</a:t>
            </a:r>
          </a:p>
          <a:p>
            <a:pPr eaLnBrk="1" hangingPunct="1">
              <a:lnSpc>
                <a:spcPct val="90000"/>
              </a:lnSpc>
              <a:defRPr/>
            </a:pPr>
            <a:endParaRPr lang="en-US" sz="2800" smtClean="0"/>
          </a:p>
          <a:p>
            <a:pPr eaLnBrk="1" hangingPunct="1">
              <a:lnSpc>
                <a:spcPct val="90000"/>
              </a:lnSpc>
              <a:defRPr/>
            </a:pPr>
            <a:r>
              <a:rPr lang="en-US" sz="2800" smtClean="0"/>
              <a:t>This is typically used with binary files.</a:t>
            </a:r>
          </a:p>
          <a:p>
            <a:pPr eaLnBrk="1" hangingPunct="1">
              <a:lnSpc>
                <a:spcPct val="90000"/>
              </a:lnSpc>
              <a:defRPr/>
            </a:pPr>
            <a:endParaRPr lang="en-US" sz="280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NOTE: Even though random access can be used with text files, it should be understood that the character positions may be different from that expected.</a:t>
            </a:r>
          </a:p>
          <a:p>
            <a:endParaRPr lang="en-US"/>
          </a:p>
        </p:txBody>
      </p:sp>
    </p:spTree>
    <p:extLst>
      <p:ext uri="{BB962C8B-B14F-4D97-AF65-F5344CB8AC3E}">
        <p14:creationId xmlns:p14="http://schemas.microsoft.com/office/powerpoint/2010/main" val="1222570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smtClean="0"/>
              <a:t>ftell()</a:t>
            </a:r>
          </a:p>
        </p:txBody>
      </p:sp>
      <p:sp>
        <p:nvSpPr>
          <p:cNvPr id="442371" name="Rectangle 3"/>
          <p:cNvSpPr>
            <a:spLocks noGrp="1" noChangeArrowheads="1"/>
          </p:cNvSpPr>
          <p:nvPr>
            <p:ph idx="1"/>
          </p:nvPr>
        </p:nvSpPr>
        <p:spPr/>
        <p:txBody>
          <a:bodyPr>
            <a:normAutofit/>
          </a:bodyPr>
          <a:lstStyle/>
          <a:p>
            <a:pPr eaLnBrk="1" hangingPunct="1">
              <a:defRPr/>
            </a:pPr>
            <a:r>
              <a:rPr lang="en-US" smtClean="0"/>
              <a:t>ftell() provides your current file position.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a:t>Prototype: long ftell(FILE *fp);</a:t>
            </a:r>
          </a:p>
          <a:p>
            <a:pPr lvl="1">
              <a:defRPr/>
            </a:pPr>
            <a:r>
              <a:rPr lang="en-US" sz="3600"/>
              <a:t>fp is the file pointer provided by fopen()</a:t>
            </a:r>
          </a:p>
          <a:p>
            <a:pPr lvl="1">
              <a:defRPr/>
            </a:pPr>
            <a:r>
              <a:rPr lang="en-US" sz="3600" smtClean="0"/>
              <a:t>For binary files, it </a:t>
            </a:r>
            <a:r>
              <a:rPr lang="en-US" sz="3600"/>
              <a:t>returns the offset into the file if successful or -1 if it is not</a:t>
            </a:r>
            <a:r>
              <a:rPr lang="en-US" sz="3600" smtClean="0"/>
              <a:t>.</a:t>
            </a:r>
          </a:p>
          <a:p>
            <a:pPr lvl="1">
              <a:defRPr/>
            </a:pPr>
            <a:r>
              <a:rPr lang="en-US" sz="3600" smtClean="0"/>
              <a:t>For text files, the return value might not be meaningful.</a:t>
            </a:r>
          </a:p>
          <a:p>
            <a:pPr lvl="1">
              <a:defRPr/>
            </a:pPr>
            <a:endParaRPr lang="en-US"/>
          </a:p>
          <a:p>
            <a:endParaRPr lang="en-US"/>
          </a:p>
        </p:txBody>
      </p:sp>
    </p:spTree>
    <p:extLst>
      <p:ext uri="{BB962C8B-B14F-4D97-AF65-F5344CB8AC3E}">
        <p14:creationId xmlns:p14="http://schemas.microsoft.com/office/powerpoint/2010/main" val="2907451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This only is usable for files</a:t>
            </a:r>
          </a:p>
          <a:p>
            <a:r>
              <a:rPr lang="en-CA" smtClean="0"/>
              <a:t>that are smaller than</a:t>
            </a:r>
          </a:p>
          <a:p>
            <a:r>
              <a:rPr lang="en-CA" smtClean="0"/>
              <a:t> 2,147,483,647 bytes in size</a:t>
            </a:r>
          </a:p>
          <a:p>
            <a:pPr marL="685800" indent="-685800">
              <a:buFont typeface="Arial" pitchFamily="34" charset="0"/>
              <a:buChar char="•"/>
            </a:pPr>
            <a:r>
              <a:rPr lang="en-CA" smtClean="0"/>
              <a:t>otherwise use fgetpos()</a:t>
            </a:r>
            <a:endParaRPr lang="en-CA"/>
          </a:p>
        </p:txBody>
      </p:sp>
    </p:spTree>
    <p:extLst>
      <p:ext uri="{BB962C8B-B14F-4D97-AF65-F5344CB8AC3E}">
        <p14:creationId xmlns:p14="http://schemas.microsoft.com/office/powerpoint/2010/main" val="291242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On many systems,</a:t>
            </a:r>
          </a:p>
          <a:p>
            <a:r>
              <a:rPr lang="en-CA" smtClean="0"/>
              <a:t>fgetpos() can handle files</a:t>
            </a:r>
          </a:p>
          <a:p>
            <a:r>
              <a:rPr lang="en-CA" smtClean="0"/>
              <a:t>that are as large as</a:t>
            </a:r>
          </a:p>
          <a:p>
            <a:r>
              <a:rPr lang="en-CA" smtClean="0"/>
              <a:t>9,223,372,036,854,775,807</a:t>
            </a:r>
          </a:p>
          <a:p>
            <a:r>
              <a:rPr lang="en-CA" smtClean="0"/>
              <a:t>(2</a:t>
            </a:r>
            <a:r>
              <a:rPr lang="en-CA" baseline="30000" smtClean="0"/>
              <a:t>63</a:t>
            </a:r>
            <a:r>
              <a:rPr lang="en-CA" smtClean="0"/>
              <a:t> – 1)</a:t>
            </a:r>
          </a:p>
          <a:p>
            <a:r>
              <a:rPr lang="en-CA" smtClean="0"/>
              <a:t>bytes in size</a:t>
            </a:r>
            <a:endParaRPr lang="en-CA"/>
          </a:p>
        </p:txBody>
      </p:sp>
    </p:spTree>
    <p:extLst>
      <p:ext uri="{BB962C8B-B14F-4D97-AF65-F5344CB8AC3E}">
        <p14:creationId xmlns:p14="http://schemas.microsoft.com/office/powerpoint/2010/main" val="743607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nSpc>
                <a:spcPct val="90000"/>
              </a:lnSpc>
              <a:defRPr/>
            </a:pPr>
            <a:r>
              <a:rPr lang="en-US"/>
              <a:t>Prototype</a:t>
            </a:r>
            <a:r>
              <a:rPr lang="en-US" smtClean="0"/>
              <a:t>:</a:t>
            </a:r>
          </a:p>
          <a:p>
            <a:pPr>
              <a:lnSpc>
                <a:spcPct val="90000"/>
              </a:lnSpc>
              <a:defRPr/>
            </a:pPr>
            <a:endParaRPr lang="en-US"/>
          </a:p>
          <a:p>
            <a:pPr marL="457200" lvl="1" indent="0">
              <a:lnSpc>
                <a:spcPct val="90000"/>
              </a:lnSpc>
              <a:buNone/>
              <a:defRPr/>
            </a:pPr>
            <a:r>
              <a:rPr lang="en-US" sz="6000"/>
              <a:t>FILE * </a:t>
            </a:r>
            <a:endParaRPr lang="en-US" sz="6000" smtClean="0"/>
          </a:p>
          <a:p>
            <a:pPr marL="457200" lvl="1" indent="0">
              <a:lnSpc>
                <a:spcPct val="90000"/>
              </a:lnSpc>
              <a:buNone/>
              <a:defRPr/>
            </a:pPr>
            <a:r>
              <a:rPr lang="en-US" sz="6000" smtClean="0"/>
              <a:t>fopen(</a:t>
            </a:r>
          </a:p>
          <a:p>
            <a:pPr marL="457200" lvl="1" indent="0">
              <a:lnSpc>
                <a:spcPct val="90000"/>
              </a:lnSpc>
              <a:buNone/>
              <a:defRPr/>
            </a:pPr>
            <a:r>
              <a:rPr lang="en-US" sz="6000" smtClean="0"/>
              <a:t>char </a:t>
            </a:r>
            <a:r>
              <a:rPr lang="en-US" sz="6000"/>
              <a:t>*filename, </a:t>
            </a:r>
            <a:endParaRPr lang="en-US" sz="6000" smtClean="0"/>
          </a:p>
          <a:p>
            <a:pPr marL="457200" lvl="1" indent="0">
              <a:lnSpc>
                <a:spcPct val="90000"/>
              </a:lnSpc>
              <a:buNone/>
              <a:defRPr/>
            </a:pPr>
            <a:r>
              <a:rPr lang="en-US" sz="6000" smtClean="0"/>
              <a:t>char </a:t>
            </a:r>
            <a:r>
              <a:rPr lang="en-US" sz="6000"/>
              <a:t>*access);</a:t>
            </a:r>
          </a:p>
          <a:p>
            <a:pPr lvl="2">
              <a:lnSpc>
                <a:spcPct val="90000"/>
              </a:lnSpc>
              <a:defRPr/>
            </a:pPr>
            <a:endParaRPr lang="en-US" smtClean="0"/>
          </a:p>
          <a:p>
            <a:pPr lvl="1">
              <a:lnSpc>
                <a:spcPct val="90000"/>
              </a:lnSpc>
              <a:defRPr/>
            </a:pPr>
            <a:endParaRPr lang="en-US"/>
          </a:p>
          <a:p>
            <a:endParaRPr lang="en-US"/>
          </a:p>
        </p:txBody>
      </p:sp>
    </p:spTree>
    <p:extLst>
      <p:ext uri="{BB962C8B-B14F-4D97-AF65-F5344CB8AC3E}">
        <p14:creationId xmlns:p14="http://schemas.microsoft.com/office/powerpoint/2010/main" val="595856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(that’s </a:t>
            </a:r>
            <a:r>
              <a:rPr lang="en-CA" sz="4400" smtClean="0"/>
              <a:t>nine quintillion, two hundred twenty three quadrillion, three hundred seventy two trillion, thirty six billion, eight hundred fifty four million, seven hundred seventy five thousand, eight hundred seven)</a:t>
            </a:r>
          </a:p>
          <a:p>
            <a:endParaRPr lang="en-CA"/>
          </a:p>
        </p:txBody>
      </p:sp>
    </p:spTree>
    <p:extLst>
      <p:ext uri="{BB962C8B-B14F-4D97-AF65-F5344CB8AC3E}">
        <p14:creationId xmlns:p14="http://schemas.microsoft.com/office/powerpoint/2010/main" val="287405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hangingPunct="1">
              <a:defRPr/>
            </a:pPr>
            <a:r>
              <a:rPr lang="en-US" smtClean="0"/>
              <a:t>fseek()</a:t>
            </a:r>
          </a:p>
        </p:txBody>
      </p:sp>
      <p:sp>
        <p:nvSpPr>
          <p:cNvPr id="443395" name="Rectangle 3"/>
          <p:cNvSpPr>
            <a:spLocks noGrp="1" noChangeArrowheads="1"/>
          </p:cNvSpPr>
          <p:nvPr>
            <p:ph idx="1"/>
          </p:nvPr>
        </p:nvSpPr>
        <p:spPr/>
        <p:txBody>
          <a:bodyPr>
            <a:normAutofit/>
          </a:bodyPr>
          <a:lstStyle/>
          <a:p>
            <a:pPr eaLnBrk="1" hangingPunct="1">
              <a:lnSpc>
                <a:spcPct val="90000"/>
              </a:lnSpc>
              <a:defRPr/>
            </a:pPr>
            <a:r>
              <a:rPr lang="en-US" sz="4800" smtClean="0"/>
              <a:t>fseek() repositions the pointer to do read or write operations with the file.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defRPr/>
            </a:pPr>
            <a:r>
              <a:rPr lang="en-US" sz="2400"/>
              <a:t>Prototype: int fseek(FILE *fp, long offset, int origin);</a:t>
            </a:r>
          </a:p>
          <a:p>
            <a:pPr marL="1083564" lvl="1" indent="-342900" algn="l">
              <a:lnSpc>
                <a:spcPct val="90000"/>
              </a:lnSpc>
              <a:buFont typeface="Arial" pitchFamily="34" charset="0"/>
              <a:buChar char="•"/>
              <a:defRPr/>
            </a:pPr>
            <a:r>
              <a:rPr lang="en-US" sz="2000" i="1"/>
              <a:t>fp</a:t>
            </a:r>
            <a:r>
              <a:rPr lang="en-US" sz="2000"/>
              <a:t> is the pointer to the file</a:t>
            </a:r>
          </a:p>
          <a:p>
            <a:pPr marL="1083564" lvl="1" indent="-342900" algn="l">
              <a:lnSpc>
                <a:spcPct val="90000"/>
              </a:lnSpc>
              <a:buFont typeface="Arial" pitchFamily="34" charset="0"/>
              <a:buChar char="•"/>
              <a:defRPr/>
            </a:pPr>
            <a:r>
              <a:rPr lang="en-US" sz="2000" i="1"/>
              <a:t>offset</a:t>
            </a:r>
            <a:r>
              <a:rPr lang="en-US" sz="2000"/>
              <a:t> is the number of bytes from </a:t>
            </a:r>
            <a:r>
              <a:rPr lang="en-US" sz="2000" i="1"/>
              <a:t>origin</a:t>
            </a:r>
            <a:endParaRPr lang="en-US" sz="2000"/>
          </a:p>
          <a:p>
            <a:pPr marL="1282446" lvl="2" indent="-285750" algn="l">
              <a:lnSpc>
                <a:spcPct val="90000"/>
              </a:lnSpc>
              <a:buFont typeface="Arial" pitchFamily="34" charset="0"/>
              <a:buChar char="•"/>
              <a:defRPr/>
            </a:pPr>
            <a:r>
              <a:rPr lang="en-US" sz="1800"/>
              <a:t>this can be a negative number</a:t>
            </a:r>
          </a:p>
          <a:p>
            <a:pPr marL="1083564" lvl="1" indent="-342900" algn="l">
              <a:lnSpc>
                <a:spcPct val="90000"/>
              </a:lnSpc>
              <a:buFont typeface="Arial" pitchFamily="34" charset="0"/>
              <a:buChar char="•"/>
              <a:defRPr/>
            </a:pPr>
            <a:r>
              <a:rPr lang="en-US" sz="2000" i="1"/>
              <a:t>origin</a:t>
            </a:r>
            <a:r>
              <a:rPr lang="en-US" sz="2000"/>
              <a:t> is one of the following constants:</a:t>
            </a:r>
          </a:p>
          <a:p>
            <a:pPr marL="1282446" lvl="2" indent="-285750" algn="l">
              <a:lnSpc>
                <a:spcPct val="90000"/>
              </a:lnSpc>
              <a:buFont typeface="Arial" pitchFamily="34" charset="0"/>
              <a:buChar char="•"/>
              <a:defRPr/>
            </a:pPr>
            <a:r>
              <a:rPr lang="en-US" sz="1800"/>
              <a:t>SEEK_CUR: current </a:t>
            </a:r>
            <a:r>
              <a:rPr lang="en-US" sz="1800" smtClean="0"/>
              <a:t>position (only for binary files)</a:t>
            </a:r>
            <a:endParaRPr lang="en-US" sz="1800"/>
          </a:p>
          <a:p>
            <a:pPr marL="1282446" lvl="2" indent="-285750" algn="l">
              <a:lnSpc>
                <a:spcPct val="90000"/>
              </a:lnSpc>
              <a:buFont typeface="Arial" pitchFamily="34" charset="0"/>
              <a:buChar char="•"/>
              <a:defRPr/>
            </a:pPr>
            <a:r>
              <a:rPr lang="en-US" sz="1800"/>
              <a:t>SEEK_END: end of </a:t>
            </a:r>
            <a:r>
              <a:rPr lang="en-US" sz="1800" smtClean="0"/>
              <a:t>file (only for binary files)</a:t>
            </a:r>
            <a:endParaRPr lang="en-US" sz="1800"/>
          </a:p>
          <a:p>
            <a:pPr marL="1282446" lvl="2" indent="-285750" algn="l">
              <a:lnSpc>
                <a:spcPct val="90000"/>
              </a:lnSpc>
              <a:buFont typeface="Arial" pitchFamily="34" charset="0"/>
              <a:buChar char="•"/>
              <a:defRPr/>
            </a:pPr>
            <a:r>
              <a:rPr lang="en-US" sz="1800"/>
              <a:t>SEEK_SET: beginning of </a:t>
            </a:r>
            <a:r>
              <a:rPr lang="en-US" sz="1800" smtClean="0"/>
              <a:t>file </a:t>
            </a:r>
            <a:endParaRPr lang="en-US" sz="200"/>
          </a:p>
          <a:p>
            <a:pPr marL="1083564" lvl="1" indent="-342900" algn="l">
              <a:lnSpc>
                <a:spcPct val="90000"/>
              </a:lnSpc>
              <a:buFont typeface="Arial" pitchFamily="34" charset="0"/>
              <a:buChar char="•"/>
              <a:defRPr/>
            </a:pPr>
            <a:endParaRPr lang="en-US" sz="2000"/>
          </a:p>
          <a:p>
            <a:pPr>
              <a:lnSpc>
                <a:spcPct val="90000"/>
              </a:lnSpc>
              <a:defRPr/>
            </a:pPr>
            <a:r>
              <a:rPr lang="en-US" sz="2400"/>
              <a:t>Example: fseek(fp, -10, SEEK_CUR) means "back up 10 bytes from the current position"</a:t>
            </a:r>
          </a:p>
          <a:p>
            <a:endParaRPr lang="en-US"/>
          </a:p>
        </p:txBody>
      </p:sp>
    </p:spTree>
    <p:extLst>
      <p:ext uri="{BB962C8B-B14F-4D97-AF65-F5344CB8AC3E}">
        <p14:creationId xmlns:p14="http://schemas.microsoft.com/office/powerpoint/2010/main" val="4225264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marL="740664" lvl="1" indent="0">
              <a:lnSpc>
                <a:spcPct val="90000"/>
              </a:lnSpc>
              <a:buNone/>
              <a:defRPr/>
            </a:pPr>
            <a:r>
              <a:rPr lang="en-US"/>
              <a:t>It returns 0 if </a:t>
            </a:r>
            <a:r>
              <a:rPr lang="en-US" smtClean="0"/>
              <a:t>successful</a:t>
            </a:r>
          </a:p>
          <a:p>
            <a:pPr marL="740664" lvl="1" indent="0">
              <a:lnSpc>
                <a:spcPct val="90000"/>
              </a:lnSpc>
              <a:buNone/>
              <a:defRPr/>
            </a:pPr>
            <a:endParaRPr lang="en-US"/>
          </a:p>
          <a:p>
            <a:pPr marL="740664" lvl="1" indent="0">
              <a:lnSpc>
                <a:spcPct val="90000"/>
              </a:lnSpc>
              <a:buNone/>
              <a:defRPr/>
            </a:pPr>
            <a:r>
              <a:rPr lang="en-US"/>
              <a:t>It returns non-zero if not successful (e.g. trying to use a negative offset with SEEK_SET)</a:t>
            </a:r>
          </a:p>
          <a:p>
            <a:endParaRPr lang="en-CA"/>
          </a:p>
        </p:txBody>
      </p:sp>
    </p:spTree>
    <p:extLst>
      <p:ext uri="{BB962C8B-B14F-4D97-AF65-F5344CB8AC3E}">
        <p14:creationId xmlns:p14="http://schemas.microsoft.com/office/powerpoint/2010/main" val="325088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You can’t have</a:t>
            </a:r>
          </a:p>
          <a:p>
            <a:r>
              <a:rPr lang="en-CA" smtClean="0"/>
              <a:t>a negative offset</a:t>
            </a:r>
          </a:p>
          <a:p>
            <a:r>
              <a:rPr lang="en-CA" smtClean="0"/>
              <a:t>that would bring you</a:t>
            </a:r>
          </a:p>
          <a:p>
            <a:r>
              <a:rPr lang="en-CA" smtClean="0"/>
              <a:t>before the start of the file</a:t>
            </a:r>
            <a:endParaRPr lang="en-CA"/>
          </a:p>
        </p:txBody>
      </p:sp>
    </p:spTree>
    <p:extLst>
      <p:ext uri="{BB962C8B-B14F-4D97-AF65-F5344CB8AC3E}">
        <p14:creationId xmlns:p14="http://schemas.microsoft.com/office/powerpoint/2010/main" val="19871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You can have a positive offset that would bring you past the end of the file </a:t>
            </a:r>
          </a:p>
          <a:p>
            <a:r>
              <a:rPr lang="en-CA" smtClean="0"/>
              <a:t>(it just goes ahead and moves there, filling with ‘\0’)</a:t>
            </a:r>
            <a:endParaRPr lang="en-CA"/>
          </a:p>
        </p:txBody>
      </p:sp>
    </p:spTree>
    <p:extLst>
      <p:ext uri="{BB962C8B-B14F-4D97-AF65-F5344CB8AC3E}">
        <p14:creationId xmlns:p14="http://schemas.microsoft.com/office/powerpoint/2010/main" val="197351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Again, this only is usable for files</a:t>
            </a:r>
          </a:p>
          <a:p>
            <a:r>
              <a:rPr lang="en-CA" smtClean="0"/>
              <a:t>that are smaller than</a:t>
            </a:r>
          </a:p>
          <a:p>
            <a:r>
              <a:rPr lang="en-CA" smtClean="0"/>
              <a:t> 2,147,483,647 bytes in size</a:t>
            </a:r>
          </a:p>
          <a:p>
            <a:pPr marL="685800" indent="-685800">
              <a:buFont typeface="Arial" pitchFamily="34" charset="0"/>
              <a:buChar char="•"/>
            </a:pPr>
            <a:r>
              <a:rPr lang="en-CA" smtClean="0"/>
              <a:t>otherwise use fsetpos()</a:t>
            </a:r>
            <a:endParaRPr lang="en-CA"/>
          </a:p>
        </p:txBody>
      </p:sp>
    </p:spTree>
    <p:extLst>
      <p:ext uri="{BB962C8B-B14F-4D97-AF65-F5344CB8AC3E}">
        <p14:creationId xmlns:p14="http://schemas.microsoft.com/office/powerpoint/2010/main" val="15938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Viewing Binary Files</a:t>
            </a:r>
            <a:endParaRPr lang="en-CA"/>
          </a:p>
        </p:txBody>
      </p:sp>
      <p:sp>
        <p:nvSpPr>
          <p:cNvPr id="3" name="Content Placeholder 2"/>
          <p:cNvSpPr>
            <a:spLocks noGrp="1"/>
          </p:cNvSpPr>
          <p:nvPr>
            <p:ph idx="1"/>
          </p:nvPr>
        </p:nvSpPr>
        <p:spPr/>
        <p:txBody>
          <a:bodyPr/>
          <a:lstStyle/>
          <a:p>
            <a:r>
              <a:rPr lang="en-CA" smtClean="0"/>
              <a:t>Binary files are not</a:t>
            </a:r>
          </a:p>
          <a:p>
            <a:r>
              <a:rPr lang="en-CA" smtClean="0"/>
              <a:t>properly viewable in</a:t>
            </a:r>
          </a:p>
          <a:p>
            <a:r>
              <a:rPr lang="en-CA" smtClean="0"/>
              <a:t>a text editor</a:t>
            </a:r>
            <a:endParaRPr lang="en-CA"/>
          </a:p>
        </p:txBody>
      </p:sp>
    </p:spTree>
    <p:extLst>
      <p:ext uri="{BB962C8B-B14F-4D97-AF65-F5344CB8AC3E}">
        <p14:creationId xmlns:p14="http://schemas.microsoft.com/office/powerpoint/2010/main" val="3113776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The best way to view</a:t>
            </a:r>
          </a:p>
          <a:p>
            <a:r>
              <a:rPr lang="en-CA" smtClean="0"/>
              <a:t>a binary file</a:t>
            </a:r>
          </a:p>
          <a:p>
            <a:r>
              <a:rPr lang="en-CA" smtClean="0"/>
              <a:t>is with a third-party</a:t>
            </a:r>
          </a:p>
          <a:p>
            <a:r>
              <a:rPr lang="en-CA" smtClean="0"/>
              <a:t>binary hex editor</a:t>
            </a:r>
            <a:endParaRPr lang="en-CA"/>
          </a:p>
        </p:txBody>
      </p:sp>
    </p:spTree>
    <p:extLst>
      <p:ext uri="{BB962C8B-B14F-4D97-AF65-F5344CB8AC3E}">
        <p14:creationId xmlns:p14="http://schemas.microsoft.com/office/powerpoint/2010/main" val="249734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A </a:t>
            </a:r>
            <a:r>
              <a:rPr lang="en-CA" b="1" smtClean="0"/>
              <a:t>very </a:t>
            </a:r>
            <a:r>
              <a:rPr lang="en-CA" smtClean="0"/>
              <a:t>easy freeware program</a:t>
            </a:r>
          </a:p>
          <a:p>
            <a:r>
              <a:rPr lang="en-CA" smtClean="0"/>
              <a:t>is </a:t>
            </a:r>
          </a:p>
          <a:p>
            <a:r>
              <a:rPr lang="en-CA" smtClean="0"/>
              <a:t>xvi32</a:t>
            </a:r>
          </a:p>
          <a:p>
            <a:r>
              <a:rPr lang="en-CA" smtClean="0"/>
              <a:t>(http://www.chmaas.handshake.de/delphi/freeware/xvi32/xvi32.htm) </a:t>
            </a:r>
            <a:endParaRPr lang="en-CA"/>
          </a:p>
        </p:txBody>
      </p:sp>
    </p:spTree>
    <p:extLst>
      <p:ext uri="{BB962C8B-B14F-4D97-AF65-F5344CB8AC3E}">
        <p14:creationId xmlns:p14="http://schemas.microsoft.com/office/powerpoint/2010/main" val="401379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914400" lvl="2" indent="0">
              <a:lnSpc>
                <a:spcPct val="90000"/>
              </a:lnSpc>
              <a:buNone/>
              <a:defRPr/>
            </a:pPr>
            <a:r>
              <a:rPr lang="en-US" sz="4000"/>
              <a:t>FILE * is a pointer to a FILE data </a:t>
            </a:r>
            <a:r>
              <a:rPr lang="en-US" sz="4000" smtClean="0"/>
              <a:t>type</a:t>
            </a:r>
          </a:p>
          <a:p>
            <a:pPr marL="914400" lvl="2" indent="0">
              <a:lnSpc>
                <a:spcPct val="90000"/>
              </a:lnSpc>
              <a:buNone/>
              <a:defRPr/>
            </a:pPr>
            <a:endParaRPr lang="en-US" sz="4000"/>
          </a:p>
          <a:p>
            <a:pPr marL="1371600" lvl="3" indent="0">
              <a:lnSpc>
                <a:spcPct val="90000"/>
              </a:lnSpc>
              <a:buNone/>
              <a:defRPr/>
            </a:pPr>
            <a:r>
              <a:rPr lang="en-US" sz="4000"/>
              <a:t>FILE is provided in </a:t>
            </a:r>
            <a:r>
              <a:rPr lang="en-US" sz="4000" smtClean="0"/>
              <a:t>stdio.h</a:t>
            </a:r>
          </a:p>
          <a:p>
            <a:pPr lvl="3">
              <a:lnSpc>
                <a:spcPct val="90000"/>
              </a:lnSpc>
              <a:defRPr/>
            </a:pPr>
            <a:endParaRPr lang="en-US" sz="4000"/>
          </a:p>
        </p:txBody>
      </p:sp>
    </p:spTree>
    <p:extLst>
      <p:ext uri="{BB962C8B-B14F-4D97-AF65-F5344CB8AC3E}">
        <p14:creationId xmlns:p14="http://schemas.microsoft.com/office/powerpoint/2010/main" val="141150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195388"/>
            <a:ext cx="60864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74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195388"/>
            <a:ext cx="60864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685800" y="4495800"/>
            <a:ext cx="1524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04800" y="4267200"/>
            <a:ext cx="1330814" cy="369332"/>
          </a:xfrm>
          <a:prstGeom prst="rect">
            <a:avLst/>
          </a:prstGeom>
          <a:noFill/>
        </p:spPr>
        <p:txBody>
          <a:bodyPr wrap="none" rtlCol="0">
            <a:spAutoFit/>
          </a:bodyPr>
          <a:lstStyle/>
          <a:p>
            <a:r>
              <a:rPr lang="en-CA" smtClean="0"/>
              <a:t>See the ‘\n’</a:t>
            </a:r>
            <a:endParaRPr lang="en-CA"/>
          </a:p>
        </p:txBody>
      </p:sp>
    </p:spTree>
    <p:extLst>
      <p:ext uri="{BB962C8B-B14F-4D97-AF65-F5344CB8AC3E}">
        <p14:creationId xmlns:p14="http://schemas.microsoft.com/office/powerpoint/2010/main" val="142329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It doesn’t require installation!</a:t>
            </a:r>
          </a:p>
          <a:p>
            <a:endParaRPr lang="en-CA"/>
          </a:p>
          <a:p>
            <a:r>
              <a:rPr lang="en-CA" smtClean="0"/>
              <a:t>Just download, unzip, and run!</a:t>
            </a:r>
            <a:endParaRPr lang="en-CA"/>
          </a:p>
        </p:txBody>
      </p:sp>
    </p:spTree>
    <p:extLst>
      <p:ext uri="{BB962C8B-B14F-4D97-AF65-F5344CB8AC3E}">
        <p14:creationId xmlns:p14="http://schemas.microsoft.com/office/powerpoint/2010/main" val="321708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smtClean="0"/>
              <a:t>Visual Studio also supports</a:t>
            </a:r>
          </a:p>
          <a:p>
            <a:r>
              <a:rPr lang="en-CA" smtClean="0"/>
              <a:t>viewing binary files</a:t>
            </a:r>
          </a:p>
          <a:p>
            <a:r>
              <a:rPr lang="en-CA" smtClean="0"/>
              <a:t>but it differentiates</a:t>
            </a:r>
          </a:p>
          <a:p>
            <a:r>
              <a:rPr lang="en-CA" smtClean="0"/>
              <a:t>based on file extension</a:t>
            </a:r>
            <a:endParaRPr lang="en-CA"/>
          </a:p>
        </p:txBody>
      </p:sp>
    </p:spTree>
    <p:extLst>
      <p:ext uri="{BB962C8B-B14F-4D97-AF65-F5344CB8AC3E}">
        <p14:creationId xmlns:p14="http://schemas.microsoft.com/office/powerpoint/2010/main" val="78339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8001000" cy="383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59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38300"/>
            <a:ext cx="5486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024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80391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91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Tru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Spa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Sparse</Template>
  <TotalTime>716</TotalTime>
  <Words>2398</Words>
  <Application>Microsoft Office PowerPoint</Application>
  <PresentationFormat>On-screen Show (4:3)</PresentationFormat>
  <Paragraphs>404</Paragraphs>
  <Slides>96</Slides>
  <Notes>35</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Sparse</vt:lpstr>
      <vt:lpstr>C Programming</vt:lpstr>
      <vt:lpstr>So far …</vt:lpstr>
      <vt:lpstr>So far …</vt:lpstr>
      <vt:lpstr>We want …</vt:lpstr>
      <vt:lpstr>PowerPoint Presentation</vt:lpstr>
      <vt:lpstr>Typical Pattern</vt:lpstr>
      <vt:lpstr>Opening a File</vt:lpstr>
      <vt:lpstr>PowerPoint Presentation</vt:lpstr>
      <vt:lpstr>PowerPoint Presentation</vt:lpstr>
      <vt:lpstr>PowerPoint Presentation</vt:lpstr>
      <vt:lpstr>PowerPoint Presentation</vt:lpstr>
      <vt:lpstr>PowerPoint Presentation</vt:lpstr>
      <vt:lpstr>The filename Parameter</vt:lpstr>
      <vt:lpstr>PowerPoint Presentation</vt:lpstr>
      <vt:lpstr>PowerPoint Presentation</vt:lpstr>
      <vt:lpstr>The access Parameter</vt:lpstr>
      <vt:lpstr>Primary Access Codes</vt:lpstr>
      <vt:lpstr>Suffixes</vt:lpstr>
      <vt:lpstr>Access Examples</vt:lpstr>
      <vt:lpstr>Binary vs. Text</vt:lpstr>
      <vt:lpstr>PowerPoint Presentation</vt:lpstr>
      <vt:lpstr>PowerPoint Presentation</vt:lpstr>
      <vt:lpstr>PowerPoint Presentation</vt:lpstr>
      <vt:lpstr>Binary Files and ‘\ n’</vt:lpstr>
      <vt:lpstr>No File?</vt:lpstr>
      <vt:lpstr>Write vs. Append</vt:lpstr>
      <vt:lpstr>PowerPoint Presentation</vt:lpstr>
      <vt:lpstr>Summary of Access String Examples</vt:lpstr>
      <vt:lpstr>fopen() Return Values</vt:lpstr>
      <vt:lpstr>PowerPoint Presentation</vt:lpstr>
      <vt:lpstr>Example of fopen() Use</vt:lpstr>
      <vt:lpstr>Example #1</vt:lpstr>
      <vt:lpstr>Example #2</vt:lpstr>
      <vt:lpstr>Example #3</vt:lpstr>
      <vt:lpstr>Example #4</vt:lpstr>
      <vt:lpstr>Example #5</vt:lpstr>
      <vt:lpstr>Recap of fopen() Gotchas</vt:lpstr>
      <vt:lpstr>The FILE * Returned</vt:lpstr>
      <vt:lpstr>PowerPoint Presentation</vt:lpstr>
      <vt:lpstr>Using fgets() For Input  From Text Files</vt:lpstr>
      <vt:lpstr>fscanf() For Text Input</vt:lpstr>
      <vt:lpstr>PowerPoint Presentation</vt:lpstr>
      <vt:lpstr>PowerPoint Presentation</vt:lpstr>
      <vt:lpstr>PowerPoint Presentation</vt:lpstr>
      <vt:lpstr>PowerPoint Presentation</vt:lpstr>
      <vt:lpstr>Output to Text Files</vt:lpstr>
      <vt:lpstr>PowerPoint Presentation</vt:lpstr>
      <vt:lpstr>PowerPoint Presentation</vt:lpstr>
      <vt:lpstr>Errors and End of File</vt:lpstr>
      <vt:lpstr>PowerPoint Presentation</vt:lpstr>
      <vt:lpstr>Warning About feof()</vt:lpstr>
      <vt:lpstr>PowerPoint Presentation</vt:lpstr>
      <vt:lpstr>fgets() and End-Of-File</vt:lpstr>
      <vt:lpstr>Safer Way of Overwriting the '\n' From fgets()</vt:lpstr>
      <vt:lpstr>Using fgets() to Detect End-Of-File</vt:lpstr>
      <vt:lpstr>PowerPoint Presentation</vt:lpstr>
      <vt:lpstr>PowerPoint Presentation</vt:lpstr>
      <vt:lpstr>Closing the File</vt:lpstr>
      <vt:lpstr>Why Check For Errors?</vt:lpstr>
      <vt:lpstr>PowerPoint Presentation</vt:lpstr>
      <vt:lpstr>Working In Visual Studio</vt:lpstr>
      <vt:lpstr>How About Binary Input and Output?</vt:lpstr>
      <vt:lpstr>PowerPoint Presentation</vt:lpstr>
      <vt:lpstr>fread()</vt:lpstr>
      <vt:lpstr>PowerPoint Presentation</vt:lpstr>
      <vt:lpstr>element_size and n?</vt:lpstr>
      <vt:lpstr>PowerPoint Presentation</vt:lpstr>
      <vt:lpstr>PowerPoint Presentation</vt:lpstr>
      <vt:lpstr>fread() Return Value</vt:lpstr>
      <vt:lpstr>PowerPoint Presentation</vt:lpstr>
      <vt:lpstr>Examples of fread() Usage</vt:lpstr>
      <vt:lpstr>fwrite()</vt:lpstr>
      <vt:lpstr>PowerPoint Presentation</vt:lpstr>
      <vt:lpstr>Random Access</vt:lpstr>
      <vt:lpstr>PowerPoint Presentation</vt:lpstr>
      <vt:lpstr>ftell()</vt:lpstr>
      <vt:lpstr>PowerPoint Presentation</vt:lpstr>
      <vt:lpstr>PowerPoint Presentation</vt:lpstr>
      <vt:lpstr>PowerPoint Presentation</vt:lpstr>
      <vt:lpstr>PowerPoint Presentation</vt:lpstr>
      <vt:lpstr>fseek()</vt:lpstr>
      <vt:lpstr>PowerPoint Presentation</vt:lpstr>
      <vt:lpstr>PowerPoint Presentation</vt:lpstr>
      <vt:lpstr>PowerPoint Presentation</vt:lpstr>
      <vt:lpstr>PowerPoint Presentation</vt:lpstr>
      <vt:lpstr>PowerPoint Presentation</vt:lpstr>
      <vt:lpstr>Viewing Binary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Carlo Sgro</dc:creator>
  <cp:lastModifiedBy>home</cp:lastModifiedBy>
  <cp:revision>44</cp:revision>
  <cp:lastPrinted>1601-01-01T00:00:00Z</cp:lastPrinted>
  <dcterms:created xsi:type="dcterms:W3CDTF">2005-11-09T13:45:14Z</dcterms:created>
  <dcterms:modified xsi:type="dcterms:W3CDTF">2013-10-23T22:44:57Z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