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handoutMasterIdLst>
    <p:handoutMasterId r:id="rId50"/>
  </p:handoutMasterIdLst>
  <p:sldIdLst>
    <p:sldId id="256" r:id="rId2"/>
    <p:sldId id="257" r:id="rId3"/>
    <p:sldId id="329" r:id="rId4"/>
    <p:sldId id="330" r:id="rId5"/>
    <p:sldId id="313" r:id="rId6"/>
    <p:sldId id="314" r:id="rId7"/>
    <p:sldId id="315" r:id="rId8"/>
    <p:sldId id="316" r:id="rId9"/>
    <p:sldId id="317" r:id="rId10"/>
    <p:sldId id="331" r:id="rId11"/>
    <p:sldId id="332" r:id="rId12"/>
    <p:sldId id="258" r:id="rId13"/>
    <p:sldId id="259" r:id="rId14"/>
    <p:sldId id="318" r:id="rId15"/>
    <p:sldId id="333" r:id="rId16"/>
    <p:sldId id="334" r:id="rId17"/>
    <p:sldId id="335" r:id="rId18"/>
    <p:sldId id="319" r:id="rId19"/>
    <p:sldId id="260" r:id="rId20"/>
    <p:sldId id="261" r:id="rId21"/>
    <p:sldId id="320" r:id="rId22"/>
    <p:sldId id="321" r:id="rId23"/>
    <p:sldId id="262" r:id="rId24"/>
    <p:sldId id="264" r:id="rId25"/>
    <p:sldId id="326" r:id="rId26"/>
    <p:sldId id="322" r:id="rId27"/>
    <p:sldId id="339" r:id="rId28"/>
    <p:sldId id="340" r:id="rId29"/>
    <p:sldId id="263" r:id="rId30"/>
    <p:sldId id="309" r:id="rId31"/>
    <p:sldId id="327" r:id="rId32"/>
    <p:sldId id="269" r:id="rId33"/>
    <p:sldId id="265" r:id="rId34"/>
    <p:sldId id="266" r:id="rId35"/>
    <p:sldId id="268" r:id="rId36"/>
    <p:sldId id="323" r:id="rId37"/>
    <p:sldId id="324" r:id="rId38"/>
    <p:sldId id="325" r:id="rId39"/>
    <p:sldId id="328" r:id="rId40"/>
    <p:sldId id="267" r:id="rId41"/>
    <p:sldId id="270" r:id="rId42"/>
    <p:sldId id="338" r:id="rId43"/>
    <p:sldId id="271" r:id="rId44"/>
    <p:sldId id="336" r:id="rId45"/>
    <p:sldId id="337" r:id="rId46"/>
    <p:sldId id="272" r:id="rId47"/>
    <p:sldId id="273" r:id="rId48"/>
    <p:sldId id="274" r:id="rId49"/>
  </p:sldIdLst>
  <p:sldSz cx="9144000" cy="6858000" type="screen4x3"/>
  <p:notesSz cx="6858000" cy="9296400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 varScale="1">
        <p:scale>
          <a:sx n="58" d="100"/>
          <a:sy n="58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09E111A-D64F-4E42-8F7D-2DD7731AAD64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0DD2831-303C-4B96-A66A-1B1C2AAC8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5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DF129-9817-4D21-911F-FFD8F6F5D3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75C61-514A-4319-B410-9F8E47FB48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B0610-EB8A-4F66-8099-33F7CEBD46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DC01E-68FC-4F82-9E0A-3176067795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970C-7672-4B8B-A807-2C6C2F948C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34B9C-B0D9-43CF-8B20-5BFC54D73E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3AB2-8C43-411F-AC1F-0CBB0FF141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16743-0CF3-4755-966E-3287F8B146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22AA2-4E2A-42D6-9C3E-DF139030BF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C7665-C756-4970-9E9B-5E377EE416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55403-F708-489F-ABCF-76BB5B6490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EA0BBAE-8D8A-48CF-8495-A4C79ADF25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ms725481(v=vs.85)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Directory Listing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" t="64461" r="50780" b="279"/>
          <a:stretch/>
        </p:blipFill>
        <p:spPr bwMode="auto">
          <a:xfrm>
            <a:off x="533400" y="2362200"/>
            <a:ext cx="7658457" cy="294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243943" y="2895600"/>
            <a:ext cx="7620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83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Ignore the warning</a:t>
            </a:r>
          </a:p>
          <a:p>
            <a:r>
              <a:rPr lang="en-CA" smtClean="0"/>
              <a:t>at your own peril!</a:t>
            </a:r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52958"/>
            <a:ext cx="2790825" cy="268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2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FindFirstFile()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Need to call FindFirstFile() in order to find out what is the first file that it found in the directory</a:t>
            </a:r>
          </a:p>
          <a:p>
            <a:pPr eaLnBrk="1" hangingPunct="1">
              <a:defRPr/>
            </a:pPr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FindFirstFile()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Prototype: </a:t>
            </a:r>
          </a:p>
          <a:p>
            <a:pPr eaLnBrk="1" hangingPunct="1">
              <a:defRPr/>
            </a:pPr>
            <a:r>
              <a:rPr lang="en-US" smtClean="0"/>
              <a:t>HANDLE FindFirstFile(</a:t>
            </a:r>
          </a:p>
          <a:p>
            <a:pPr eaLnBrk="1" hangingPunct="1">
              <a:defRPr/>
            </a:pPr>
            <a:r>
              <a:rPr lang="en-US" smtClean="0"/>
              <a:t>char *where, WIN32_FIND_DATA *pInfo)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  <a:defRPr/>
            </a:pPr>
            <a:r>
              <a:rPr lang="en-US" sz="3200"/>
              <a:t>First parameter is a string indicating a directory or file </a:t>
            </a:r>
            <a:r>
              <a:rPr lang="en-US" sz="3200" smtClean="0"/>
              <a:t>specification</a:t>
            </a:r>
          </a:p>
          <a:p>
            <a:pPr marL="457200" lvl="1" indent="0">
              <a:buNone/>
              <a:defRPr/>
            </a:pPr>
            <a:endParaRPr lang="en-US" sz="3200"/>
          </a:p>
          <a:p>
            <a:pPr marL="914400" lvl="2" indent="0">
              <a:buNone/>
              <a:defRPr/>
            </a:pPr>
            <a:r>
              <a:rPr lang="en-US" sz="3200"/>
              <a:t>This can </a:t>
            </a:r>
            <a:r>
              <a:rPr lang="en-US" sz="3200" smtClean="0"/>
              <a:t>contain: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186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/>
              <a:t>wild </a:t>
            </a:r>
            <a:r>
              <a:rPr lang="en-US" sz="4000" smtClean="0"/>
              <a:t>cards:</a:t>
            </a:r>
          </a:p>
          <a:p>
            <a:endParaRPr lang="en-US" sz="4000"/>
          </a:p>
          <a:p>
            <a:pPr marL="0" indent="0"/>
            <a:r>
              <a:rPr lang="en-US" sz="4000" smtClean="0"/>
              <a:t>* matches </a:t>
            </a:r>
            <a:r>
              <a:rPr lang="en-US" sz="4000"/>
              <a:t>zero or more occurrences of any character </a:t>
            </a:r>
            <a:endParaRPr lang="en-US" sz="4000" smtClean="0"/>
          </a:p>
          <a:p>
            <a:pPr marL="685800" indent="-685800">
              <a:buFont typeface="Arial" charset="0"/>
              <a:buChar char="•"/>
            </a:pPr>
            <a:endParaRPr lang="en-US" sz="4000" smtClean="0"/>
          </a:p>
          <a:p>
            <a:pPr marL="0" indent="0"/>
            <a:r>
              <a:rPr lang="en-US" sz="4000"/>
              <a:t>?</a:t>
            </a:r>
            <a:r>
              <a:rPr lang="en-US" sz="4000" smtClean="0"/>
              <a:t> </a:t>
            </a:r>
            <a:r>
              <a:rPr lang="en-US" sz="4000"/>
              <a:t>matches zero or one occurrences of any </a:t>
            </a:r>
            <a:r>
              <a:rPr lang="en-US" sz="4000" smtClean="0"/>
              <a:t>character</a:t>
            </a:r>
            <a:endParaRPr lang="en-CA" sz="4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86" y="914400"/>
            <a:ext cx="128529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69" y="3886200"/>
            <a:ext cx="573881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943600"/>
            <a:ext cx="4762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7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Don’t forget the</a:t>
            </a:r>
          </a:p>
          <a:p>
            <a:r>
              <a:rPr lang="en-CA" smtClean="0"/>
              <a:t>double-backslashes</a:t>
            </a:r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114800"/>
            <a:ext cx="17716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5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Examples of the first parameter:</a:t>
            </a:r>
          </a:p>
          <a:p>
            <a:r>
              <a:rPr lang="en-CA" smtClean="0"/>
              <a:t>“c:\\windows”</a:t>
            </a:r>
          </a:p>
          <a:p>
            <a:r>
              <a:rPr lang="en-CA" smtClean="0"/>
              <a:t>“c:\\windows\\*.*”</a:t>
            </a:r>
            <a:br>
              <a:rPr lang="en-CA" smtClean="0"/>
            </a:br>
            <a:r>
              <a:rPr lang="en-CA" smtClean="0"/>
              <a:t>“c:\\windows\\*.exe”</a:t>
            </a:r>
          </a:p>
          <a:p>
            <a:r>
              <a:rPr lang="en-CA" smtClean="0"/>
              <a:t>“c:\\windows\\tw*.*”</a:t>
            </a:r>
          </a:p>
          <a:p>
            <a:r>
              <a:rPr lang="en-CA" smtClean="0"/>
              <a:t>“c:\\windows\\??.*”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9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  <a:defRPr/>
            </a:pPr>
            <a:r>
              <a:rPr lang="en-US" sz="4000"/>
              <a:t>Second parameter is </a:t>
            </a:r>
            <a:endParaRPr lang="en-US" sz="4000" smtClean="0"/>
          </a:p>
          <a:p>
            <a:pPr marL="457200" lvl="1" indent="0">
              <a:buNone/>
              <a:defRPr/>
            </a:pPr>
            <a:r>
              <a:rPr lang="en-US" sz="4000" smtClean="0"/>
              <a:t>the </a:t>
            </a:r>
            <a:r>
              <a:rPr lang="en-US" sz="4000"/>
              <a:t>address of the variable </a:t>
            </a:r>
            <a:endParaRPr lang="en-US" sz="4000" smtClean="0"/>
          </a:p>
          <a:p>
            <a:pPr marL="457200" lvl="1" indent="0">
              <a:buNone/>
              <a:defRPr/>
            </a:pPr>
            <a:r>
              <a:rPr lang="en-US" sz="4000" smtClean="0"/>
              <a:t>that </a:t>
            </a:r>
            <a:r>
              <a:rPr lang="en-US" sz="4000"/>
              <a:t>you declared </a:t>
            </a:r>
            <a:r>
              <a:rPr lang="en-US" sz="4000" smtClean="0"/>
              <a:t>earlier</a:t>
            </a:r>
            <a:endParaRPr lang="en-US" sz="40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FindFirstFile()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smtClean="0"/>
              <a:t>If FindFirstFile() returns</a:t>
            </a:r>
          </a:p>
          <a:p>
            <a:pPr eaLnBrk="1" hangingPunct="1">
              <a:defRPr/>
            </a:pPr>
            <a:r>
              <a:rPr lang="en-US" sz="4800" smtClean="0"/>
              <a:t>INVALID_HANDLE_VALUE, </a:t>
            </a:r>
          </a:p>
          <a:p>
            <a:pPr eaLnBrk="1" hangingPunct="1">
              <a:defRPr/>
            </a:pPr>
            <a:r>
              <a:rPr lang="en-US" sz="4800" smtClean="0"/>
              <a:t>it didn’t find anything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82874"/>
            <a:ext cx="21907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5673"/>
            <a:ext cx="914401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Finding out what files are in a directory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400" dirty="0" smtClean="0"/>
              <a:t>The course notes cover all kinds of methods but we're looking at </a:t>
            </a:r>
            <a:r>
              <a:rPr lang="en-US" sz="4400" smtClean="0"/>
              <a:t>Windows specifically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4038600"/>
            <a:ext cx="2276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FindNextFile()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FindNextFile() </a:t>
            </a:r>
          </a:p>
          <a:p>
            <a:pPr eaLnBrk="1" hangingPunct="1">
              <a:defRPr/>
            </a:pPr>
            <a:r>
              <a:rPr lang="en-US" smtClean="0"/>
              <a:t>uses both the </a:t>
            </a:r>
          </a:p>
          <a:p>
            <a:pPr eaLnBrk="1" hangingPunct="1">
              <a:defRPr/>
            </a:pPr>
            <a:r>
              <a:rPr lang="en-US" smtClean="0"/>
              <a:t>handle returned from FindFirstFile() </a:t>
            </a:r>
          </a:p>
          <a:p>
            <a:pPr eaLnBrk="1" hangingPunct="1">
              <a:defRPr/>
            </a:pPr>
            <a:r>
              <a:rPr lang="en-US" smtClean="0"/>
              <a:t>and the WIN32_FIND_DATA variable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 finds more files after the first one, keeping track of what it’s found so </a:t>
            </a:r>
            <a:r>
              <a:rPr lang="en-US" smtClean="0"/>
              <a:t>far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343400"/>
            <a:ext cx="26479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56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There is no easily-determinable order to the files presented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3962400"/>
            <a:ext cx="2181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10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FindClose()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Once done, need to call FindClose(), passing the handle returned from FindFirstFile()</a:t>
            </a:r>
          </a:p>
          <a:p>
            <a:pPr eaLnBrk="1" hangingPunct="1">
              <a:defRPr/>
            </a:pPr>
            <a:endParaRPr lang="en-US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962400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WIN32_FIND_DATA struct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typedef struct {</a:t>
            </a:r>
            <a:br>
              <a:rPr lang="en-US" sz="2400" smtClean="0"/>
            </a:br>
            <a:r>
              <a:rPr lang="en-US" sz="2400" smtClean="0"/>
              <a:t>  DWORD dwFileAttributes;		// 32 bits</a:t>
            </a:r>
            <a:br>
              <a:rPr lang="en-US" sz="2400" smtClean="0"/>
            </a:br>
            <a:r>
              <a:rPr lang="en-US" sz="2400" smtClean="0"/>
              <a:t>  FILETIME ftCreationTime;</a:t>
            </a:r>
            <a:br>
              <a:rPr lang="en-US" sz="2400" smtClean="0"/>
            </a:br>
            <a:r>
              <a:rPr lang="en-US" sz="2400" smtClean="0"/>
              <a:t>  FILETIME ftLastAccessTime;</a:t>
            </a:r>
            <a:br>
              <a:rPr lang="en-US" sz="2400" smtClean="0"/>
            </a:br>
            <a:r>
              <a:rPr lang="en-US" sz="2400" smtClean="0"/>
              <a:t>  FILETIME ftLastWriteTime;</a:t>
            </a:r>
            <a:br>
              <a:rPr lang="en-US" sz="2400" smtClean="0"/>
            </a:br>
            <a:r>
              <a:rPr lang="en-US" sz="2400" smtClean="0"/>
              <a:t>  DWORD nFileSizeHigh;</a:t>
            </a:r>
            <a:br>
              <a:rPr lang="en-US" sz="2400" smtClean="0"/>
            </a:br>
            <a:r>
              <a:rPr lang="en-US" sz="2400" smtClean="0"/>
              <a:t>  DWORD nFileSizeLow;</a:t>
            </a:r>
            <a:br>
              <a:rPr lang="en-US" sz="2400" smtClean="0"/>
            </a:br>
            <a:r>
              <a:rPr lang="en-US" sz="2400" smtClean="0"/>
              <a:t>  DWORD dwReserved0;</a:t>
            </a:r>
            <a:br>
              <a:rPr lang="en-US" sz="2400" smtClean="0"/>
            </a:br>
            <a:r>
              <a:rPr lang="en-US" sz="2400" smtClean="0"/>
              <a:t>  DWORD dwReserved1;</a:t>
            </a:r>
            <a:br>
              <a:rPr lang="en-US" sz="2400" smtClean="0"/>
            </a:br>
            <a:r>
              <a:rPr lang="en-US" sz="2400" smtClean="0"/>
              <a:t>  TCHAR cFileName[MAX_PATH];	// array of char</a:t>
            </a:r>
            <a:br>
              <a:rPr lang="en-US" sz="2400" smtClean="0"/>
            </a:br>
            <a:r>
              <a:rPr lang="en-US" sz="2400" smtClean="0"/>
              <a:t>  TCHAR cAlternateFileName[14];	// array of char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} WIN32_FIND_DATA;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will use the variable that you declared to get the information about the file (or directory)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76738"/>
            <a:ext cx="2409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want to pay attention to the following example!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962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8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But you need to know about</a:t>
            </a:r>
          </a:p>
          <a:p>
            <a:r>
              <a:rPr lang="en-CA" smtClean="0"/>
              <a:t>Bitwise-AND</a:t>
            </a:r>
          </a:p>
          <a:p>
            <a:endParaRPr lang="en-CA"/>
          </a:p>
          <a:p>
            <a:r>
              <a:rPr lang="en-CA" smtClean="0"/>
              <a:t>&amp;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5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Binary Values</a:t>
            </a:r>
          </a:p>
          <a:p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36594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Value 1 (binary)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Value 2 (binary)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Value 1 &amp; Value 2</a:t>
                      </a: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1001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1000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1000</a:t>
                      </a: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1100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1001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1000</a:t>
                      </a: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0101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1010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0000</a:t>
                      </a: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0101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1011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0001</a:t>
                      </a: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0000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anything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0000</a:t>
                      </a: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1111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xxxx (any value)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xxxx</a:t>
                      </a: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11100111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00100000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00100000</a:t>
                      </a:r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22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void doDir(char *where)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WIN32_FIND_DATA     filedata = {0};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HANDLE                        h = FindFirstFile(where, &amp;filedata);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if( h != INVALID_HANDLE_VALUE ) 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/>
              <a:t> </a:t>
            </a:r>
            <a:r>
              <a:rPr lang="en-US" sz="2000" smtClean="0"/>
              <a:t>     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do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     printf("Name is %s\n", filedata.cFileName);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   	     if((filedata.dwFileAttributes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   		</a:t>
            </a:r>
            <a:r>
              <a:rPr lang="en-US" sz="2000" smtClean="0"/>
              <a:t>&amp;  FILE_ATTRIBUTE_DIRECTORY</a:t>
            </a:r>
            <a:r>
              <a:rPr lang="en-US" sz="2000" smtClean="0"/>
              <a:t>) != 0)				printf("\tIt is a directory\n");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     else 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/>
              <a:t>	</a:t>
            </a:r>
            <a:r>
              <a:rPr lang="en-US" sz="2000" smtClean="0"/>
              <a:t>	     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printf("\tIt is a file\n");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printf("\tSize is %d\n", filedata.nFileSizeLow);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     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} while( FindNextFile(h, &amp;filedata) 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FindClose(h);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}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4400"/>
              <a:t>Section 24.3 ("Windows 32 bit Search Functions")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sz="4400"/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4400"/>
              <a:t>You are not responsible to know the other file search </a:t>
            </a:r>
            <a:r>
              <a:rPr lang="en-US" sz="4400" smtClean="0"/>
              <a:t>methods</a:t>
            </a:r>
            <a:endParaRPr lang="en-US" sz="4400"/>
          </a:p>
          <a:p>
            <a:endParaRPr lang="en-CA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10715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6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REMEMBER!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Visual C++ 2010 will produce a bug in your program unless you make a change to the project properties to "Use Multi-byte Character Set" instead of using Unicode. </a:t>
            </a:r>
          </a:p>
          <a:p>
            <a:pPr lvl="1">
              <a:defRPr/>
            </a:pPr>
            <a:r>
              <a:rPr lang="en-US" smtClean="0"/>
              <a:t>You must change this from the default in order to get your program to work!</a:t>
            </a:r>
          </a:p>
          <a:p>
            <a:pPr lvl="1">
              <a:defRPr/>
            </a:pPr>
            <a:r>
              <a:rPr lang="en-US" smtClean="0"/>
              <a:t>You will need to remember this for next semester!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Slide 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Many of the following slides will talk about the </a:t>
            </a:r>
            <a:r>
              <a:rPr lang="en-US" b="1" smtClean="0"/>
              <a:t>fields </a:t>
            </a:r>
            <a:r>
              <a:rPr lang="en-US" smtClean="0"/>
              <a:t>of the </a:t>
            </a:r>
            <a:r>
              <a:rPr lang="en-US"/>
              <a:t>WIN32_FIND_DATA </a:t>
            </a:r>
            <a:r>
              <a:rPr lang="en-US" smtClean="0"/>
              <a:t>struct. </a:t>
            </a:r>
          </a:p>
          <a:p>
            <a:endParaRPr lang="en-US"/>
          </a:p>
          <a:p>
            <a:r>
              <a:rPr lang="en-US" smtClean="0"/>
              <a:t>When you actually use them, you will use them with the </a:t>
            </a:r>
            <a:r>
              <a:rPr lang="en-US" b="1" smtClean="0"/>
              <a:t>variable</a:t>
            </a:r>
            <a:r>
              <a:rPr lang="en-US" smtClean="0"/>
              <a:t> that you declare!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Names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The normal long filename is found in the null-terminated string contained in cFileName.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dwFileAttributes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931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smtClean="0"/>
              <a:t>Some of the more important file attributes:</a:t>
            </a:r>
          </a:p>
          <a:p>
            <a:pPr marL="1197864" lvl="1" indent="-457200" algn="l" eaLnBrk="1" hangingPunct="1">
              <a:buFont typeface="Arial" pitchFamily="34" charset="0"/>
              <a:buChar char="•"/>
              <a:defRPr/>
            </a:pPr>
            <a:r>
              <a:rPr lang="en-US" smtClean="0"/>
              <a:t>If FILE_ATTRIBUTE_DIRECTORY is set, the handle identifies a directory.</a:t>
            </a:r>
          </a:p>
          <a:p>
            <a:pPr marL="1197864" lvl="1" indent="-457200" algn="l" eaLnBrk="1" hangingPunct="1">
              <a:buFont typeface="Arial" pitchFamily="34" charset="0"/>
              <a:buChar char="•"/>
              <a:defRPr/>
            </a:pPr>
            <a:r>
              <a:rPr lang="en-US" smtClean="0"/>
              <a:t>If FILE_ATTRIBUTE_HIDDEN is set, the file or directory is hidden. It is not included in an ordinary directory listing.</a:t>
            </a:r>
          </a:p>
          <a:p>
            <a:pPr marL="1197864" lvl="1" indent="-457200" algn="l" eaLnBrk="1" hangingPunct="1">
              <a:buFont typeface="Arial" pitchFamily="34" charset="0"/>
              <a:buChar char="•"/>
              <a:defRPr/>
            </a:pPr>
            <a:r>
              <a:rPr lang="en-US" smtClean="0"/>
              <a:t>If FILE_ATTRIBUTE_READONLY, the file or directory is read-only.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86400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4038600"/>
            <a:ext cx="1219200" cy="82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25" y="2639435"/>
            <a:ext cx="938212" cy="78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Finding out if an attribute is set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mtClean="0"/>
              <a:t>In order to see if an attribute is set, do a bitwise-AND with the attribute field of the WIN32_FIND_DATA variable</a:t>
            </a:r>
          </a:p>
          <a:p>
            <a:pPr lvl="1" eaLnBrk="1" hangingPunct="1">
              <a:defRPr/>
            </a:pPr>
            <a:endParaRPr lang="en-US" smtClean="0"/>
          </a:p>
          <a:p>
            <a:pPr marL="457200" lvl="1" indent="0" eaLnBrk="1" hangingPunct="1">
              <a:buNone/>
              <a:defRPr/>
            </a:pPr>
            <a:r>
              <a:rPr lang="en-US" sz="3600" smtClean="0"/>
              <a:t>e.g. if( (filedata.dwFileAttributes &amp; FILE_ATTRIBUTE_DIRECTORY) != 0 )</a:t>
            </a:r>
          </a:p>
          <a:p>
            <a:pPr eaLnBrk="1" hangingPunct="1">
              <a:defRPr/>
            </a:pPr>
            <a:endParaRPr lang="en-US" sz="360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899770" cy="89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Sizes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The file size is stored in the nFileSizeHigh and nFileSizeLow fields of the struct.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the size of the file is less than MAXDWORD bytes (0xFFFFFFFF = over 4 billion), then nFileSizeHigh is 0.  </a:t>
            </a:r>
          </a:p>
        </p:txBody>
      </p:sp>
    </p:spTree>
    <p:extLst>
      <p:ext uri="{BB962C8B-B14F-4D97-AF65-F5344CB8AC3E}">
        <p14:creationId xmlns:p14="http://schemas.microsoft.com/office/powerpoint/2010/main" val="23246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Otherwise, the size of the file is (</a:t>
            </a:r>
            <a:r>
              <a:rPr lang="en-US" b="1"/>
              <a:t>nFileSizeHigh</a:t>
            </a:r>
            <a:r>
              <a:rPr lang="en-US"/>
              <a:t> * (MAXDWORD+1)) + </a:t>
            </a:r>
            <a:r>
              <a:rPr lang="en-US" b="1" smtClean="0"/>
              <a:t>nFileSizeLow</a:t>
            </a:r>
            <a:endParaRPr lang="en-US" smtClean="0"/>
          </a:p>
          <a:p>
            <a:endParaRPr lang="en-US"/>
          </a:p>
          <a:p>
            <a:r>
              <a:rPr lang="en-US" smtClean="0"/>
              <a:t>This value will NOT fit in an int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Assignment #5 only is concerned with files that have nFileSizeHigh of 0 (for simplicity)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You are not responsible for the following information about Time attributes or functions for an exam</a:t>
            </a:r>
          </a:p>
          <a:p>
            <a:endParaRPr lang="en-US"/>
          </a:p>
          <a:p>
            <a:r>
              <a:rPr lang="en-US" smtClean="0"/>
              <a:t>You should be aware of its existence for later assignments and projects, though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sz="4400" smtClean="0"/>
              <a:t>Need to:</a:t>
            </a:r>
          </a:p>
          <a:p>
            <a:pPr marL="342900" lvl="1" indent="-342900">
              <a:buNone/>
            </a:pPr>
            <a:r>
              <a:rPr lang="en-US" sz="4400" smtClean="0"/>
              <a:t>#</a:t>
            </a:r>
            <a:r>
              <a:rPr lang="en-US" sz="4400"/>
              <a:t>include &lt;windows.h&gt;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1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Times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mtClean="0"/>
              <a:t>There are several times associated with the WIN32_FIND_DATA struct:</a:t>
            </a:r>
          </a:p>
          <a:p>
            <a:pPr lvl="1" eaLnBrk="1" hangingPunct="1">
              <a:defRPr/>
            </a:pPr>
            <a:r>
              <a:rPr lang="en-US" smtClean="0"/>
              <a:t>ftCreationTime</a:t>
            </a:r>
          </a:p>
          <a:p>
            <a:pPr lvl="1" eaLnBrk="1" hangingPunct="1">
              <a:defRPr/>
            </a:pPr>
            <a:r>
              <a:rPr lang="en-US" smtClean="0"/>
              <a:t>ftLastAccessTime</a:t>
            </a:r>
          </a:p>
          <a:p>
            <a:pPr lvl="1" eaLnBrk="1" hangingPunct="1">
              <a:defRPr/>
            </a:pPr>
            <a:r>
              <a:rPr lang="en-US" smtClean="0"/>
              <a:t>ftLastWriteTime</a:t>
            </a:r>
          </a:p>
          <a:p>
            <a:pPr eaLnBrk="1" hangingPunct="1">
              <a:defRPr/>
            </a:pPr>
            <a:r>
              <a:rPr lang="en-US" smtClean="0"/>
              <a:t>File times are stored as a FILETIME struct.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FILETIME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The </a:t>
            </a:r>
            <a:r>
              <a:rPr lang="en-US" sz="2800" b="1" smtClean="0"/>
              <a:t>FILETIME</a:t>
            </a:r>
            <a:r>
              <a:rPr lang="en-US" sz="2800" smtClean="0"/>
              <a:t> structure is a 64-bit value representing the number of 100-nanosecond intervals since January 1, 1601 (UTC).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800" smtClean="0"/>
              <a:t>	e.g. typedef struct {</a:t>
            </a:r>
            <a:br>
              <a:rPr lang="en-US" sz="2800" smtClean="0"/>
            </a:br>
            <a:r>
              <a:rPr lang="en-US" sz="2800" smtClean="0"/>
              <a:t>    DWORD dwLowDateTime;</a:t>
            </a:r>
            <a:br>
              <a:rPr lang="en-US" sz="2800" smtClean="0"/>
            </a:br>
            <a:r>
              <a:rPr lang="en-US" sz="2800" smtClean="0"/>
              <a:t>    DWORD dwHighDateTime;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800" smtClean="0"/>
              <a:t>       } FILETIME </a:t>
            </a:r>
          </a:p>
          <a:p>
            <a:pPr eaLnBrk="1" hangingPunct="1">
              <a:defRPr/>
            </a:pPr>
            <a:r>
              <a:rPr lang="en-US" sz="2800" smtClean="0"/>
              <a:t>UTC is NOT local time; it’s Greenwich Mean Time.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45608"/>
            <a:ext cx="1600200" cy="12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UTC or GMT</a:t>
            </a:r>
          </a:p>
          <a:p>
            <a:r>
              <a:rPr lang="en-CA" smtClean="0"/>
              <a:t>is the time currently</a:t>
            </a:r>
          </a:p>
          <a:p>
            <a:r>
              <a:rPr lang="en-CA" smtClean="0"/>
              <a:t>at the Royal Observatory</a:t>
            </a:r>
          </a:p>
          <a:p>
            <a:r>
              <a:rPr lang="en-CA" smtClean="0"/>
              <a:t>in Greenwich, London, England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29200"/>
            <a:ext cx="1651227" cy="170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57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FileTimeToSystemTime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To convert a FILETIME structure into a time that is easy to display to a user, use the </a:t>
            </a:r>
            <a:r>
              <a:rPr lang="en-US" sz="2800" b="1" smtClean="0">
                <a:effectLst/>
              </a:rPr>
              <a:t>FileTimeToSystemTime</a:t>
            </a:r>
            <a:r>
              <a:rPr lang="en-US" sz="2800" smtClean="0">
                <a:effectLst/>
              </a:rPr>
              <a:t> </a:t>
            </a:r>
            <a:r>
              <a:rPr lang="en-US" sz="2800" smtClean="0"/>
              <a:t>function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Prototype: </a:t>
            </a:r>
            <a:r>
              <a:rPr lang="en-US" sz="4000" b="1"/>
              <a:t>BOOL</a:t>
            </a:r>
            <a:r>
              <a:rPr lang="en-US" sz="4000"/>
              <a:t> </a:t>
            </a:r>
            <a:r>
              <a:rPr lang="en-US" sz="4000" b="1"/>
              <a:t>FileTimeToSystemTime(</a:t>
            </a:r>
            <a:r>
              <a:rPr lang="en-US" sz="4000"/>
              <a:t>  </a:t>
            </a:r>
            <a:r>
              <a:rPr lang="en-US" sz="4000" b="1"/>
              <a:t>const FILETIME*</a:t>
            </a:r>
            <a:r>
              <a:rPr lang="en-US" sz="4000"/>
              <a:t> </a:t>
            </a:r>
            <a:r>
              <a:rPr lang="en-US" sz="4000" i="1"/>
              <a:t>lpFileTime</a:t>
            </a:r>
            <a:r>
              <a:rPr lang="en-US" sz="4000" b="1"/>
              <a:t>,</a:t>
            </a:r>
            <a:r>
              <a:rPr lang="en-US" sz="4000"/>
              <a:t> </a:t>
            </a:r>
            <a:r>
              <a:rPr lang="en-US" sz="4000" b="1"/>
              <a:t>SYSTEMTIME</a:t>
            </a:r>
            <a:r>
              <a:rPr lang="en-US" sz="4000"/>
              <a:t> *</a:t>
            </a:r>
            <a:r>
              <a:rPr lang="en-US" sz="4000" i="1"/>
              <a:t>lpSystemTime</a:t>
            </a:r>
            <a:r>
              <a:rPr lang="en-US" sz="4000"/>
              <a:t> </a:t>
            </a:r>
            <a:r>
              <a:rPr lang="en-US" sz="4000" smtClean="0"/>
              <a:t>);</a:t>
            </a:r>
          </a:p>
          <a:p>
            <a:pPr>
              <a:defRPr/>
            </a:pPr>
            <a:endParaRPr lang="en-US" sz="4000"/>
          </a:p>
          <a:p>
            <a:pPr>
              <a:defRPr/>
            </a:pPr>
            <a:r>
              <a:rPr lang="en-US" sz="4000" smtClean="0"/>
              <a:t>This </a:t>
            </a:r>
            <a:r>
              <a:rPr lang="en-US" sz="4000"/>
              <a:t>converts a FILETIME to a </a:t>
            </a:r>
            <a:r>
              <a:rPr lang="en-US" sz="4000" smtClean="0"/>
              <a:t>SYSTEMTIME</a:t>
            </a:r>
            <a:endParaRPr lang="en-CA" sz="4000"/>
          </a:p>
        </p:txBody>
      </p:sp>
    </p:spTree>
    <p:extLst>
      <p:ext uri="{BB962C8B-B14F-4D97-AF65-F5344CB8AC3E}">
        <p14:creationId xmlns:p14="http://schemas.microsoft.com/office/powerpoint/2010/main" val="7459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/>
              <a:t>Returns nonzero if succeeds </a:t>
            </a:r>
            <a:endParaRPr lang="en-US" smtClean="0"/>
          </a:p>
          <a:p>
            <a:pPr marL="342900" lvl="1" indent="-342900">
              <a:buNone/>
            </a:pPr>
            <a:r>
              <a:rPr lang="en-US" smtClean="0"/>
              <a:t>or</a:t>
            </a:r>
          </a:p>
          <a:p>
            <a:pPr marL="342900" lvl="1" indent="-342900">
              <a:buNone/>
            </a:pPr>
            <a:r>
              <a:rPr lang="en-US" smtClean="0"/>
              <a:t>zero </a:t>
            </a:r>
            <a:r>
              <a:rPr lang="en-US"/>
              <a:t>if fails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0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SYSTEMTIME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The </a:t>
            </a:r>
            <a:r>
              <a:rPr lang="en-US" sz="2800" b="1" smtClean="0"/>
              <a:t>SYSTEMTIME</a:t>
            </a:r>
            <a:r>
              <a:rPr lang="en-US" sz="2800" smtClean="0"/>
              <a:t> structure represents a date and time using individual members for the month, day, year, weekday, hour, minute, second, and millisecond.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typedef struct _SYSTEMTIME {</a:t>
            </a:r>
            <a:br>
              <a:rPr lang="en-US" sz="2400" smtClean="0"/>
            </a:br>
            <a:r>
              <a:rPr lang="en-US" sz="2400" smtClean="0"/>
              <a:t>  WORD wYear;</a:t>
            </a:r>
            <a:br>
              <a:rPr lang="en-US" sz="2400" smtClean="0"/>
            </a:br>
            <a:r>
              <a:rPr lang="en-US" sz="2400" smtClean="0"/>
              <a:t>  WORD wMonth;</a:t>
            </a:r>
            <a:br>
              <a:rPr lang="en-US" sz="2400" smtClean="0"/>
            </a:br>
            <a:r>
              <a:rPr lang="en-US" sz="2400" smtClean="0"/>
              <a:t>  WORD wDayOfWeek;</a:t>
            </a:r>
            <a:br>
              <a:rPr lang="en-US" sz="2400" smtClean="0"/>
            </a:br>
            <a:r>
              <a:rPr lang="en-US" sz="2400" smtClean="0"/>
              <a:t>  WORD wDay;</a:t>
            </a:r>
            <a:br>
              <a:rPr lang="en-US" sz="2400" smtClean="0"/>
            </a:br>
            <a:r>
              <a:rPr lang="en-US" sz="2400" smtClean="0"/>
              <a:t>  WORD wHour;</a:t>
            </a:r>
            <a:br>
              <a:rPr lang="en-US" sz="2400" smtClean="0"/>
            </a:br>
            <a:r>
              <a:rPr lang="en-US" sz="2400" smtClean="0"/>
              <a:t>  WORD wMinute;</a:t>
            </a:r>
            <a:br>
              <a:rPr lang="en-US" sz="2400" smtClean="0"/>
            </a:br>
            <a:r>
              <a:rPr lang="en-US" sz="2400" smtClean="0"/>
              <a:t>  WORD wSecond;</a:t>
            </a:r>
            <a:br>
              <a:rPr lang="en-US" sz="2400" smtClean="0"/>
            </a:br>
            <a:r>
              <a:rPr lang="en-US" sz="2400" smtClean="0"/>
              <a:t>  WORD wMilliseconds;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} SYSTEMTIME,  *PSYSTEMTIME;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SYSTEMTIME fields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smtClean="0"/>
              <a:t>For wMonth, January is 1.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For wDayOfWeek, Sunday is 0.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wDay is the day of the month, starting at 0 for some strange reason and going up to 31.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wHour is 0 to 23.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Converting to Local Time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Even with all this, the time is still in UTC (Greenwich Mean Time).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Use SystemTimeToTzSpecificLocalTime()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Sample call: SystemTimeToTzSpecificLocalTime(NULL, &amp;stUTC, &amp;stLocal);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The first parameter is </a:t>
            </a:r>
            <a:r>
              <a:rPr lang="en-US" sz="2400" i="1" smtClean="0"/>
              <a:t>lpTimeZone </a:t>
            </a:r>
            <a:r>
              <a:rPr lang="en-US" sz="2400" smtClean="0"/>
              <a:t>and can be NULL if you want to use the time zone that you set up in Windows.  Otherwise, it has to be a pointer to a </a:t>
            </a:r>
            <a:r>
              <a:rPr lang="en-US" sz="2400" b="1" smtClean="0">
                <a:hlinkClick r:id="rId3"/>
              </a:rPr>
              <a:t>TIME_ZONE_INFORMATION</a:t>
            </a:r>
            <a:r>
              <a:rPr lang="en-US" sz="2400" smtClean="0"/>
              <a:t> structure that specifies the time zone of interest.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The other two parameters are pointers to SystemTime structs.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600"/>
              <a:t>Need </a:t>
            </a:r>
            <a:r>
              <a:rPr lang="en-US" sz="3600" smtClean="0"/>
              <a:t>to:</a:t>
            </a:r>
          </a:p>
          <a:p>
            <a:pPr>
              <a:lnSpc>
                <a:spcPct val="90000"/>
              </a:lnSpc>
              <a:defRPr/>
            </a:pPr>
            <a:r>
              <a:rPr lang="en-US" sz="3600" smtClean="0"/>
              <a:t>declare </a:t>
            </a:r>
            <a:r>
              <a:rPr lang="en-US" sz="3600"/>
              <a:t>a variable of type </a:t>
            </a:r>
            <a:endParaRPr lang="en-US" sz="3600" smtClean="0"/>
          </a:p>
          <a:p>
            <a:pPr marL="0" indent="0">
              <a:lnSpc>
                <a:spcPct val="90000"/>
              </a:lnSpc>
              <a:defRPr/>
            </a:pPr>
            <a:r>
              <a:rPr lang="en-US" sz="3600" smtClean="0"/>
              <a:t>struct  WIN32_FIND_DATA</a:t>
            </a:r>
            <a:endParaRPr lang="en-US" sz="3600"/>
          </a:p>
          <a:p>
            <a:pPr lvl="1">
              <a:lnSpc>
                <a:spcPct val="90000"/>
              </a:lnSpc>
              <a:defRPr/>
            </a:pPr>
            <a:endParaRPr lang="en-US" sz="3600" smtClean="0"/>
          </a:p>
          <a:p>
            <a:pPr marL="457200" lvl="1" indent="0" algn="l">
              <a:lnSpc>
                <a:spcPct val="90000"/>
              </a:lnSpc>
              <a:buNone/>
              <a:defRPr/>
            </a:pPr>
            <a:r>
              <a:rPr lang="en-US" sz="3600" smtClean="0"/>
              <a:t>e.g</a:t>
            </a:r>
            <a:r>
              <a:rPr lang="en-US" sz="3600"/>
              <a:t>. WIN32_FIND_DATA fileData = {0};</a:t>
            </a:r>
          </a:p>
          <a:p>
            <a:pPr>
              <a:lnSpc>
                <a:spcPct val="90000"/>
              </a:lnSpc>
              <a:defRPr/>
            </a:pPr>
            <a:endParaRPr lang="en-US" sz="3600" smtClean="0"/>
          </a:p>
          <a:p>
            <a:pPr>
              <a:lnSpc>
                <a:spcPct val="90000"/>
              </a:lnSpc>
              <a:defRPr/>
            </a:pPr>
            <a:r>
              <a:rPr lang="en-US" sz="3600" smtClean="0"/>
              <a:t>This </a:t>
            </a:r>
            <a:r>
              <a:rPr lang="en-US" sz="3600"/>
              <a:t>variable is used to keep track of the information you’ve gotten so </a:t>
            </a:r>
            <a:r>
              <a:rPr lang="en-US" sz="3600" smtClean="0"/>
              <a:t>far</a:t>
            </a:r>
          </a:p>
          <a:p>
            <a:pPr>
              <a:lnSpc>
                <a:spcPct val="90000"/>
              </a:lnSpc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you don't declare the variable, you can't do anything with searching for files!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3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Important Note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MUST change the "Character Set" in the Project Properties to Multi-Byte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552450"/>
            <a:ext cx="810577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800600" y="3124200"/>
            <a:ext cx="609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4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you don't do that, your code will not work properly!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1059</TotalTime>
  <Words>1026</Words>
  <Application>Microsoft Office PowerPoint</Application>
  <PresentationFormat>On-screen Show (4:3)</PresentationFormat>
  <Paragraphs>189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Sparse</vt:lpstr>
      <vt:lpstr>C Programming</vt:lpstr>
      <vt:lpstr>Finding out what files are in a directory</vt:lpstr>
      <vt:lpstr>PowerPoint Presentation</vt:lpstr>
      <vt:lpstr>PowerPoint Presentation</vt:lpstr>
      <vt:lpstr>PowerPoint Presentation</vt:lpstr>
      <vt:lpstr>PowerPoint Presentation</vt:lpstr>
      <vt:lpstr>Visual Studio Important Note </vt:lpstr>
      <vt:lpstr>PowerPoint Presentation</vt:lpstr>
      <vt:lpstr>PowerPoint Presentation</vt:lpstr>
      <vt:lpstr>PowerPoint Presentation</vt:lpstr>
      <vt:lpstr>PowerPoint Presentation</vt:lpstr>
      <vt:lpstr>FindFirstFile()</vt:lpstr>
      <vt:lpstr>FindFirstFile()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FindFirstFile() (cont.)</vt:lpstr>
      <vt:lpstr>FindNextFile()</vt:lpstr>
      <vt:lpstr>PowerPoint Presentation</vt:lpstr>
      <vt:lpstr>PowerPoint Presentation</vt:lpstr>
      <vt:lpstr>FindClose()</vt:lpstr>
      <vt:lpstr>WIN32_FIND_DATA struct</vt:lpstr>
      <vt:lpstr>PowerPoint Presentation</vt:lpstr>
      <vt:lpstr>PowerPoint Presentation</vt:lpstr>
      <vt:lpstr>PowerPoint Presentation</vt:lpstr>
      <vt:lpstr>PowerPoint Presentation</vt:lpstr>
      <vt:lpstr>Example</vt:lpstr>
      <vt:lpstr>REMEMBER!</vt:lpstr>
      <vt:lpstr>PowerPoint Slide Note</vt:lpstr>
      <vt:lpstr>File Names</vt:lpstr>
      <vt:lpstr>dwFileAttributes</vt:lpstr>
      <vt:lpstr>Finding out if an attribute is set</vt:lpstr>
      <vt:lpstr>File Sizes</vt:lpstr>
      <vt:lpstr>PowerPoint Presentation</vt:lpstr>
      <vt:lpstr>PowerPoint Presentation</vt:lpstr>
      <vt:lpstr>PowerPoint Presentation</vt:lpstr>
      <vt:lpstr>Exam Note</vt:lpstr>
      <vt:lpstr>File Times</vt:lpstr>
      <vt:lpstr>FILETIME</vt:lpstr>
      <vt:lpstr>PowerPoint Presentation</vt:lpstr>
      <vt:lpstr>FileTimeToSystemTime</vt:lpstr>
      <vt:lpstr>PowerPoint Presentation</vt:lpstr>
      <vt:lpstr>PowerPoint Presentation</vt:lpstr>
      <vt:lpstr>SYSTEMTIME</vt:lpstr>
      <vt:lpstr>SYSTEMTIME fields</vt:lpstr>
      <vt:lpstr>Converting to Local Time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Maintenance In C</dc:title>
  <dc:creator>Carlo Sgro</dc:creator>
  <cp:lastModifiedBy>home</cp:lastModifiedBy>
  <cp:revision>42</cp:revision>
  <cp:lastPrinted>2010-11-18T14:55:10Z</cp:lastPrinted>
  <dcterms:created xsi:type="dcterms:W3CDTF">2004-12-07T00:50:05Z</dcterms:created>
  <dcterms:modified xsi:type="dcterms:W3CDTF">2014-11-11T17:36:30Z</dcterms:modified>
</cp:coreProperties>
</file>