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55"/>
  </p:notesMasterIdLst>
  <p:sldIdLst>
    <p:sldId id="256" r:id="rId2"/>
    <p:sldId id="258" r:id="rId3"/>
    <p:sldId id="288" r:id="rId4"/>
    <p:sldId id="259" r:id="rId5"/>
    <p:sldId id="289" r:id="rId6"/>
    <p:sldId id="290" r:id="rId7"/>
    <p:sldId id="261" r:id="rId8"/>
    <p:sldId id="291" r:id="rId9"/>
    <p:sldId id="262" r:id="rId10"/>
    <p:sldId id="263" r:id="rId11"/>
    <p:sldId id="279" r:id="rId12"/>
    <p:sldId id="292" r:id="rId13"/>
    <p:sldId id="280" r:id="rId14"/>
    <p:sldId id="293" r:id="rId15"/>
    <p:sldId id="281" r:id="rId16"/>
    <p:sldId id="294" r:id="rId17"/>
    <p:sldId id="295" r:id="rId18"/>
    <p:sldId id="277" r:id="rId19"/>
    <p:sldId id="278" r:id="rId20"/>
    <p:sldId id="264" r:id="rId21"/>
    <p:sldId id="296" r:id="rId22"/>
    <p:sldId id="298" r:id="rId23"/>
    <p:sldId id="297" r:id="rId24"/>
    <p:sldId id="299" r:id="rId25"/>
    <p:sldId id="283" r:id="rId26"/>
    <p:sldId id="284" r:id="rId27"/>
    <p:sldId id="287" r:id="rId28"/>
    <p:sldId id="300" r:id="rId29"/>
    <p:sldId id="267" r:id="rId30"/>
    <p:sldId id="301" r:id="rId31"/>
    <p:sldId id="302" r:id="rId32"/>
    <p:sldId id="270" r:id="rId33"/>
    <p:sldId id="271" r:id="rId34"/>
    <p:sldId id="303" r:id="rId35"/>
    <p:sldId id="266" r:id="rId36"/>
    <p:sldId id="305" r:id="rId37"/>
    <p:sldId id="304" r:id="rId38"/>
    <p:sldId id="285" r:id="rId39"/>
    <p:sldId id="314" r:id="rId40"/>
    <p:sldId id="306" r:id="rId41"/>
    <p:sldId id="286" r:id="rId42"/>
    <p:sldId id="274" r:id="rId43"/>
    <p:sldId id="310" r:id="rId44"/>
    <p:sldId id="311" r:id="rId45"/>
    <p:sldId id="315" r:id="rId46"/>
    <p:sldId id="309" r:id="rId47"/>
    <p:sldId id="272" r:id="rId48"/>
    <p:sldId id="312" r:id="rId49"/>
    <p:sldId id="307" r:id="rId50"/>
    <p:sldId id="308" r:id="rId51"/>
    <p:sldId id="313" r:id="rId52"/>
    <p:sldId id="268" r:id="rId53"/>
    <p:sldId id="269" r:id="rId54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0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0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256708-BFB5-4CA2-BC22-F2E760BA6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8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05BA90-7261-4701-A35C-64335E283D4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DA6201-E7F7-4E5C-A7B3-82BD345C45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2F1A8C-819E-4580-920C-D3F12F784D6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BA1118-4E0F-4BF5-8797-8D97A900004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1D05EE-87A9-4758-A563-D6A9C208B0E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A4119F-677D-415B-9BD8-B09F21128F6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B9DD68-D8C8-4F9F-85F4-A1931FEC28F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9CE52-2C6B-493D-9D3C-94970E4A726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9A7C64-0367-4E8A-8FAF-34F1286D0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3C3668-EAA5-4DB4-9B7A-3A1658BF5CC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255555-A7DB-4316-AAAC-66620CA36BC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C29985-8A35-4A69-8DC9-592032ADB7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80D662-656D-479B-884E-6288E2F1DA8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EEB7B6-4794-40CA-B0C1-B4D6D9FE514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C706-94FC-4701-92D6-CD61B0713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3680-F9F4-4567-A8E5-A9A4BF3F50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43C7-2CAA-44C5-B6AA-E2A04DBF99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1572E-8569-4110-8F0C-A035AB2DA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A4013-9E3D-4D9B-AC03-1D27846084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5313-D004-41D2-84DC-8A06BB445E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AADD-361E-4720-9457-20DA852F53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9DBB8-10AA-408F-84CF-7A1EE0780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A0B5-27C4-4B7D-92B9-D26AFE3B9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6389D-30FB-487B-ADF4-B9E836E0C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AD5FB-9A5F-4841-BDFC-786D43D39B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39D3-AAAF-4182-B559-1DCF1E97DA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B2BC40-4A3C-423F-AFFD-2B34FE036B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Debugging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Execution of Code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 smtClean="0"/>
              <a:t>A small yellow arrow in the left margin shows what the current line </a:t>
            </a:r>
            <a:r>
              <a:rPr lang="en-US" sz="1800" smtClean="0"/>
              <a:t>is.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Start Debugging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Start executing from the </a:t>
            </a:r>
            <a:r>
              <a:rPr lang="en-US" sz="1600" smtClean="0"/>
              <a:t>current source line</a:t>
            </a:r>
            <a:r>
              <a:rPr lang="en-US" sz="1600" dirty="0" smtClean="0"/>
              <a:t>.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Shortcut key: F5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Step </a:t>
            </a:r>
            <a:r>
              <a:rPr lang="en-US" sz="1800" smtClean="0"/>
              <a:t>Over Function</a:t>
            </a:r>
            <a:endParaRPr lang="en-US" sz="1800" dirty="0" smtClean="0"/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Execute function on the current source line and return control to debugger when function returns.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Shortcut key: F10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Step </a:t>
            </a:r>
            <a:r>
              <a:rPr lang="en-US" sz="1800" smtClean="0"/>
              <a:t>Into Function</a:t>
            </a:r>
            <a:endParaRPr lang="en-US" sz="1800" dirty="0" smtClean="0"/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Execute first line of function and return control to debugger while still in function.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Shortcut key: F11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1800" dirty="0" smtClean="0"/>
              <a:t>Step Out Of Function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Execute rest of lines of function that you’re in.  Return control to debugger when function returns to calling function.</a:t>
            </a:r>
          </a:p>
          <a:p>
            <a:pPr lvl="1" algn="l" eaLnBrk="1" hangingPunct="1">
              <a:lnSpc>
                <a:spcPct val="80000"/>
              </a:lnSpc>
              <a:defRPr/>
            </a:pPr>
            <a:r>
              <a:rPr lang="en-US" sz="1600" dirty="0" smtClean="0"/>
              <a:t>Shortcut key: Shift-F11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Why </a:t>
            </a:r>
            <a:r>
              <a:rPr lang="en-US" i="1" smtClean="0"/>
              <a:t>Start Debugging</a:t>
            </a:r>
            <a:r>
              <a:rPr lang="en-US" smtClean="0"/>
              <a:t>?</a:t>
            </a:r>
          </a:p>
          <a:p>
            <a:pPr>
              <a:defRPr/>
            </a:pPr>
            <a:endParaRPr lang="en-US" smtClean="0"/>
          </a:p>
          <a:p>
            <a:pPr marL="457200" lvl="1" indent="0">
              <a:buNone/>
              <a:defRPr/>
            </a:pPr>
            <a:r>
              <a:rPr lang="en-US" smtClean="0"/>
              <a:t>Allows you to execute normally and use various debugging features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</a:t>
            </a:r>
            <a:r>
              <a:rPr lang="en-US" i="1"/>
              <a:t>Step Into Function</a:t>
            </a:r>
            <a:r>
              <a:rPr lang="en-US" smtClean="0"/>
              <a:t>?</a:t>
            </a:r>
          </a:p>
          <a:p>
            <a:pPr>
              <a:defRPr/>
            </a:pPr>
            <a:endParaRPr lang="en-US"/>
          </a:p>
          <a:p>
            <a:pPr marL="457200" lvl="1" indent="0">
              <a:buNone/>
              <a:defRPr/>
            </a:pPr>
            <a:r>
              <a:rPr lang="en-US"/>
              <a:t>Allows you to step through a function one line at a time and look at variables and control flow</a:t>
            </a:r>
          </a:p>
          <a:p>
            <a:pPr>
              <a:defRPr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Why </a:t>
            </a:r>
            <a:r>
              <a:rPr lang="en-US" i="1" smtClean="0"/>
              <a:t>Step Over Function</a:t>
            </a:r>
            <a:r>
              <a:rPr lang="en-US" smtClean="0"/>
              <a:t>?</a:t>
            </a:r>
          </a:p>
          <a:p>
            <a:pPr>
              <a:defRPr/>
            </a:pPr>
            <a:endParaRPr lang="en-US" smtClean="0"/>
          </a:p>
          <a:p>
            <a:pPr marL="457200" lvl="1" indent="0">
              <a:buNone/>
              <a:defRPr/>
            </a:pPr>
            <a:r>
              <a:rPr lang="en-US" smtClean="0"/>
              <a:t>Allows you to execute the entirety of a function call and get control back after the call is completed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Why </a:t>
            </a:r>
            <a:r>
              <a:rPr lang="en-US" i="1"/>
              <a:t>Step Out Of Function</a:t>
            </a:r>
            <a:r>
              <a:rPr lang="en-US" smtClean="0"/>
              <a:t>?</a:t>
            </a:r>
          </a:p>
          <a:p>
            <a:pPr>
              <a:defRPr/>
            </a:pPr>
            <a:endParaRPr lang="en-US"/>
          </a:p>
          <a:p>
            <a:pPr marL="457200" lvl="1" indent="0">
              <a:buNone/>
              <a:defRPr/>
            </a:pPr>
            <a:r>
              <a:rPr lang="en-US"/>
              <a:t>Allows you to execute the rest of the current function because you’ve accomplished what you wanted from source-level debugging of this function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Do You Start?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Typically one of two actions: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Either:</a:t>
            </a:r>
          </a:p>
          <a:p>
            <a:pPr lvl="1">
              <a:defRPr/>
            </a:pPr>
            <a:endParaRPr lang="en-US" smtClean="0"/>
          </a:p>
          <a:p>
            <a:pPr marL="457200" lvl="1" indent="0">
              <a:buNone/>
              <a:defRPr/>
            </a:pPr>
            <a:r>
              <a:rPr lang="en-US" sz="4000" smtClean="0"/>
              <a:t>Start Debugging</a:t>
            </a:r>
          </a:p>
          <a:p>
            <a:pPr marL="457200" lvl="1" indent="0">
              <a:buNone/>
              <a:defRPr/>
            </a:pPr>
            <a:r>
              <a:rPr lang="en-US" sz="4000" smtClean="0"/>
              <a:t>(Runs </a:t>
            </a:r>
            <a:r>
              <a:rPr lang="en-US" sz="4000"/>
              <a:t>until it </a:t>
            </a:r>
            <a:r>
              <a:rPr lang="en-US" sz="4000" smtClean="0"/>
              <a:t>stops)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  <a:defRPr/>
            </a:pPr>
            <a:r>
              <a:rPr lang="en-US" sz="6000"/>
              <a:t>Or</a:t>
            </a:r>
            <a:r>
              <a:rPr lang="en-US" sz="6000" smtClean="0"/>
              <a:t>:</a:t>
            </a:r>
          </a:p>
          <a:p>
            <a:pPr marL="914400" lvl="2" indent="0">
              <a:buNone/>
              <a:defRPr/>
            </a:pPr>
            <a:endParaRPr lang="en-US" sz="6000"/>
          </a:p>
          <a:p>
            <a:pPr marL="457200" lvl="1" indent="0">
              <a:buNone/>
              <a:defRPr/>
            </a:pPr>
            <a:r>
              <a:rPr lang="en-US" sz="4000"/>
              <a:t>Step Over</a:t>
            </a:r>
          </a:p>
          <a:p>
            <a:pPr marL="914400" lvl="2" indent="0">
              <a:buNone/>
              <a:defRPr/>
            </a:pPr>
            <a:r>
              <a:rPr lang="en-US" sz="4000" smtClean="0"/>
              <a:t>(Executes </a:t>
            </a:r>
            <a:r>
              <a:rPr lang="en-US" sz="4000"/>
              <a:t>one </a:t>
            </a:r>
            <a:r>
              <a:rPr lang="en-US" sz="4000" smtClean="0"/>
              <a:t>line)</a:t>
            </a:r>
          </a:p>
          <a:p>
            <a:pPr marL="914400" lvl="2" indent="0">
              <a:buNone/>
              <a:defRPr/>
            </a:pPr>
            <a:endParaRPr lang="en-US" sz="4000"/>
          </a:p>
          <a:p>
            <a:pPr marL="914400" lvl="2" indent="0">
              <a:buNone/>
              <a:defRPr/>
            </a:pPr>
            <a:r>
              <a:rPr lang="en-US" sz="4000"/>
              <a:t>You can repeat this as much as you want, too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72" y="1600200"/>
            <a:ext cx="4740656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88" name="Straight Arrow Connector 5"/>
          <p:cNvCxnSpPr>
            <a:cxnSpLocks noChangeShapeType="1"/>
          </p:cNvCxnSpPr>
          <p:nvPr/>
        </p:nvCxnSpPr>
        <p:spPr bwMode="auto">
          <a:xfrm flipH="1">
            <a:off x="3276601" y="2971800"/>
            <a:ext cx="3914502" cy="171790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7191103" y="2590800"/>
            <a:ext cx="1981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The yellow arrow indicates that the next line to be executed is this function call to getFloat().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 the previous example:</a:t>
            </a:r>
          </a:p>
          <a:p>
            <a:pPr marL="1083564" lvl="1" indent="-342900" algn="l">
              <a:buFont typeface="Arial" pitchFamily="34" charset="0"/>
              <a:buChar char="•"/>
              <a:defRPr/>
            </a:pPr>
            <a:r>
              <a:rPr lang="en-US" sz="2400" smtClean="0"/>
              <a:t>choosing Step Into will go to the first line of getFloat()</a:t>
            </a:r>
          </a:p>
          <a:p>
            <a:pPr marL="1083564" lvl="1" indent="-342900" algn="l">
              <a:buFont typeface="Arial" pitchFamily="34" charset="0"/>
              <a:buChar char="•"/>
              <a:defRPr/>
            </a:pPr>
            <a:r>
              <a:rPr lang="en-US" sz="2400" smtClean="0"/>
              <a:t>choosing Step Over will get a floating point value using getFloat() and give control back on the next line after that call</a:t>
            </a:r>
          </a:p>
          <a:p>
            <a:pPr marL="1083564" lvl="1" indent="-342900" algn="l">
              <a:buFont typeface="Arial" pitchFamily="34" charset="0"/>
              <a:buChar char="•"/>
              <a:defRPr/>
            </a:pPr>
            <a:r>
              <a:rPr lang="en-US" sz="2400" smtClean="0"/>
              <a:t>choosing Step Out will run until the current function you’re in returns</a:t>
            </a:r>
          </a:p>
          <a:p>
            <a:pPr marL="1083564" lvl="1" indent="-342900" algn="l">
              <a:buFont typeface="Arial" pitchFamily="34" charset="0"/>
              <a:buChar char="•"/>
              <a:defRPr/>
            </a:pPr>
            <a:r>
              <a:rPr lang="en-US" sz="2400" smtClean="0"/>
              <a:t>choosing Start Debugging will run until the program ends (or something else you don’t know about happens)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Emphasis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The SEF lecture focused more on the rationale and theory.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This lecture will focus on the practice of source-level debugging.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 Execution of Code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400" smtClean="0"/>
              <a:t>A “breakpoint” is a line in the code at which execution of the code will stop when it is reached.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in the extreme-left margin to create a breakpoint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small red circle </a:t>
            </a:r>
            <a:endParaRPr lang="en-US" smtClean="0"/>
          </a:p>
          <a:p>
            <a:r>
              <a:rPr lang="en-US" smtClean="0"/>
              <a:t>shows </a:t>
            </a:r>
            <a:r>
              <a:rPr lang="en-US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7687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smtClean="0"/>
              <a:t>You </a:t>
            </a:r>
            <a:r>
              <a:rPr lang="en-US" sz="5400"/>
              <a:t>can then Start Debugging and the program will run until the breakpoint is reached or the program ends normally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4800" smtClean="0"/>
              <a:t>“</a:t>
            </a:r>
            <a:r>
              <a:rPr lang="en-US" sz="4800"/>
              <a:t>Disable Breakpoint” </a:t>
            </a:r>
            <a:endParaRPr lang="en-US" sz="480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4800" smtClean="0"/>
              <a:t>or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4800" smtClean="0"/>
              <a:t>“</a:t>
            </a:r>
            <a:r>
              <a:rPr lang="en-US" sz="4800"/>
              <a:t>Remove Breakpoint</a:t>
            </a:r>
            <a:r>
              <a:rPr lang="en-US" sz="4800" smtClean="0"/>
              <a:t>”</a:t>
            </a:r>
            <a:endParaRPr lang="en-US" sz="4800"/>
          </a:p>
          <a:p>
            <a:pPr marL="914400" lvl="2" indent="0">
              <a:lnSpc>
                <a:spcPct val="90000"/>
              </a:lnSpc>
              <a:buNone/>
              <a:defRPr/>
            </a:pPr>
            <a:endParaRPr lang="en-US" sz="4800" smtClean="0"/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n-US" sz="3200" smtClean="0"/>
              <a:t>“</a:t>
            </a:r>
            <a:r>
              <a:rPr lang="en-US" sz="3200"/>
              <a:t>Disable Breakpoint” keeps the breakpoint there but inactive.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When Debugging, the program can be in one of two states:</a:t>
            </a:r>
          </a:p>
          <a:p>
            <a:pPr lvl="1">
              <a:defRPr/>
            </a:pPr>
            <a:r>
              <a:rPr lang="en-US" smtClean="0"/>
              <a:t>Debugging: you have control and can do things (e.g. Step, look at variables)</a:t>
            </a:r>
          </a:p>
          <a:p>
            <a:pPr lvl="1">
              <a:defRPr/>
            </a:pPr>
            <a:r>
              <a:rPr lang="en-US" smtClean="0"/>
              <a:t>Running: the program has control and is executing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Your Running program can stop and go into debugging mode if any of the following happen:</a:t>
            </a:r>
          </a:p>
          <a:p>
            <a:pPr marL="1197864" lvl="1" indent="-457200" algn="l">
              <a:buFont typeface="Arial" pitchFamily="34" charset="0"/>
              <a:buChar char="•"/>
              <a:defRPr/>
            </a:pPr>
            <a:r>
              <a:rPr lang="en-US" smtClean="0"/>
              <a:t>the program reaches a breakpoint</a:t>
            </a:r>
          </a:p>
          <a:p>
            <a:pPr marL="1197864" lvl="1" indent="-457200" algn="l">
              <a:buFont typeface="Arial" pitchFamily="34" charset="0"/>
              <a:buChar char="•"/>
              <a:defRPr/>
            </a:pPr>
            <a:r>
              <a:rPr lang="en-US" smtClean="0"/>
              <a:t>you choose Stop Debugging under the Debug menu</a:t>
            </a:r>
          </a:p>
          <a:p>
            <a:pPr lvl="1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breakpoints is one of your most important debugging strategies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e.g. if you want to run your program until you reach a certain </a:t>
            </a:r>
            <a:r>
              <a:rPr lang="en-US" smtClean="0"/>
              <a:t>line</a:t>
            </a:r>
            <a:endParaRPr lang="en-US"/>
          </a:p>
          <a:p>
            <a:pPr marL="1371600" lvl="2" indent="-457200" algn="l">
              <a:buFont typeface="+mj-lt"/>
              <a:buAutoNum type="arabicPeriod"/>
            </a:pPr>
            <a:r>
              <a:rPr lang="en-US"/>
              <a:t>Set the breakpoint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/>
              <a:t>Start With Debugging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/>
              <a:t>Operate your program normally.  It will go into Debugging mode, giving you debugger control, when it reaches the breakpoint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NOTE: Visual C++ Execution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Visual C++ differentiates between Start Debugging and Start Without </a:t>
            </a:r>
            <a:r>
              <a:rPr lang="en-US" smtClean="0"/>
              <a:t>Debugging.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aspects are vital to know and use.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Both will run your program but Start Without Debugging will not stop at breakpoints.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Start Without Debugging is also the one that adds the “Press Any Key To Continue” at the end of program execution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Run To Cursor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mtClean="0"/>
              <a:t>A form of temporary breakpoint is Run To Cursor.</a:t>
            </a:r>
          </a:p>
          <a:p>
            <a:pPr marL="457200" lvl="1" indent="0" eaLnBrk="1" hangingPunct="1">
              <a:buNone/>
              <a:defRPr/>
            </a:pPr>
            <a:r>
              <a:rPr lang="en-US" smtClean="0"/>
              <a:t>The program will run until it reaches a breakpoint or the line specified by Run To Cursor.</a:t>
            </a:r>
          </a:p>
          <a:p>
            <a:pPr marL="457200" lvl="1" indent="0" eaLnBrk="1" hangingPunct="1">
              <a:buNone/>
              <a:defRPr/>
            </a:pPr>
            <a:r>
              <a:rPr lang="en-US" smtClean="0"/>
              <a:t>Key Shortcut: Ctrl-F10</a:t>
            </a:r>
          </a:p>
          <a:p>
            <a:pPr marL="457200" lvl="1" indent="0" eaLnBrk="1" hangingPunct="1">
              <a:buNone/>
              <a:defRPr/>
            </a:pPr>
            <a:r>
              <a:rPr lang="en-US" smtClean="0"/>
              <a:t>This is not found on the Debug menu but is found in the Right-Click context menu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Being Done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You often have to restart your program while debugging.  </a:t>
            </a:r>
          </a:p>
          <a:p>
            <a:pPr marL="457200" lvl="1" indent="0" eaLnBrk="1" hangingPunct="1">
              <a:buNone/>
              <a:defRPr/>
            </a:pP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mtClean="0"/>
              <a:t>Restarting is done using Ctrl-Shift-F5.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just want to stop debugging, use Shift-F5.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Looking At Variables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800" dirty="0" smtClean="0"/>
              <a:t>You can look at and change variables in memory as </a:t>
            </a:r>
            <a:r>
              <a:rPr lang="en-US" sz="4800" smtClean="0"/>
              <a:t>well.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4800" dirty="0" smtClean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4800" dirty="0" smtClean="0"/>
              <a:t>Variables can be viewed in various debug </a:t>
            </a:r>
            <a:r>
              <a:rPr lang="en-US" sz="4800" smtClean="0"/>
              <a:t>windows.</a:t>
            </a:r>
            <a:endParaRPr lang="en-US" sz="48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1" indent="0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en-US" sz="4000"/>
              <a:t>Unfortunately, the IDE configuration only might only show those windows when you are actively debugging.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6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The Locals window shows the local variables and their values for the current function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Sometimes, though,</a:t>
            </a:r>
          </a:p>
          <a:p>
            <a:r>
              <a:rPr lang="en-US" smtClean="0"/>
              <a:t>the variables you want won't be there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“The Old Days”...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 very primitive, yet useful, way of doing debugging is to insert printf() statements into your code.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Watch (or Watch 1) window allows you to list specific variables that you want to keep an eye on continuously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752600"/>
            <a:ext cx="48387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752600" y="4876800"/>
            <a:ext cx="4191000" cy="1447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Variable values turn red if recently changed by the program.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/>
              <a:t>You can change variable values simply by overtyping the value.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/>
              <a:t>You can choose to watch specific variables in the Watch window</a:t>
            </a:r>
            <a:r>
              <a:rPr lang="en-US" sz="4800" smtClean="0"/>
              <a:t>.</a:t>
            </a:r>
          </a:p>
          <a:p>
            <a:pPr>
              <a:lnSpc>
                <a:spcPct val="80000"/>
              </a:lnSpc>
              <a:defRPr/>
            </a:pPr>
            <a:endParaRPr lang="en-US" sz="480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4800"/>
              <a:t>Simply type the variable’s name in a Watch tab.</a:t>
            </a:r>
          </a:p>
          <a:p>
            <a:pPr>
              <a:lnSpc>
                <a:spcPct val="80000"/>
              </a:lnSpc>
              <a:defRPr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 aware of scope, though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an incredibly valuable feature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 Stack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/>
              <a:t>The Call Stack is a window that contains a list of what functions you are currently </a:t>
            </a:r>
            <a:r>
              <a:rPr lang="en-US" sz="4000" smtClean="0"/>
              <a:t>in.</a:t>
            </a:r>
          </a:p>
          <a:p>
            <a:pPr eaLnBrk="1" hangingPunct="1">
              <a:defRPr/>
            </a:pPr>
            <a:endParaRPr lang="en-US" sz="4000" dirty="0" smtClean="0"/>
          </a:p>
          <a:p>
            <a:pPr eaLnBrk="1" hangingPunct="1">
              <a:defRPr/>
            </a:pPr>
            <a:r>
              <a:rPr lang="en-US" sz="4000" dirty="0" smtClean="0"/>
              <a:t>This can be very useful to determine how you got to the function that you’re </a:t>
            </a:r>
            <a:r>
              <a:rPr lang="en-US" sz="4000" smtClean="0"/>
              <a:t>in.</a:t>
            </a:r>
            <a:endParaRPr lang="en-US" sz="40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also shows parameter values for each function call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The Call Stack window can be shown using Alt-7 (not Alt-F7</a:t>
            </a:r>
            <a:r>
              <a:rPr lang="en-US" smtClean="0"/>
              <a:t>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/>
              <a:t>Benefits:</a:t>
            </a:r>
          </a:p>
          <a:p>
            <a:pPr marL="1083564" lvl="1" indent="-34290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3200"/>
              <a:t>Can display values of variables.</a:t>
            </a:r>
          </a:p>
          <a:p>
            <a:pPr marL="1339596" lvl="2" indent="-34290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3200"/>
              <a:t>e.g. printf(“Counter is %d\n”, counter);</a:t>
            </a:r>
          </a:p>
          <a:p>
            <a:pPr marL="1083564" lvl="1" indent="-34290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3200"/>
              <a:t>Can determine if you’ve entered a particular code block.</a:t>
            </a:r>
          </a:p>
          <a:p>
            <a:pPr marL="1339596" lvl="2" indent="-34290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3200"/>
              <a:t>e.g. printf(“Executing body of if( i == 10)\n”);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should be aware that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800"/>
              <a:t>If any Debug Windows are not available in the IDE, you can </a:t>
            </a:r>
            <a:r>
              <a:rPr lang="en-US" sz="4800" smtClean="0"/>
              <a:t>often access </a:t>
            </a:r>
            <a:r>
              <a:rPr lang="en-US" sz="4800"/>
              <a:t>them using the Windows menu under the Debug menu.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But often you must be actually actively debugging to have access to them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Different IDEs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Most IDEs will have the basic capabilities described </a:t>
            </a:r>
            <a:r>
              <a:rPr lang="en-US" sz="4400" smtClean="0"/>
              <a:t>here.</a:t>
            </a:r>
          </a:p>
          <a:p>
            <a:pPr eaLnBrk="1" hangingPunct="1">
              <a:defRPr/>
            </a:pPr>
            <a:endParaRPr lang="en-US" sz="4400" dirty="0" smtClean="0"/>
          </a:p>
          <a:p>
            <a:pPr eaLnBrk="1" hangingPunct="1">
              <a:defRPr/>
            </a:pPr>
            <a:r>
              <a:rPr lang="en-US" sz="4400" dirty="0" smtClean="0"/>
              <a:t>They will usually have different ways of doing the operations, though.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Summary </a:t>
            </a:r>
            <a:r>
              <a:rPr lang="en-US" sz="4000" smtClean="0"/>
              <a:t>of Important </a:t>
            </a:r>
            <a:br>
              <a:rPr lang="en-US" sz="4000" smtClean="0"/>
            </a:br>
            <a:r>
              <a:rPr lang="en-US" sz="4000" smtClean="0"/>
              <a:t>VC++ 2010 </a:t>
            </a:r>
            <a:r>
              <a:rPr lang="en-US" sz="4000" dirty="0" smtClean="0"/>
              <a:t>Key Shortcuts</a:t>
            </a:r>
          </a:p>
        </p:txBody>
      </p:sp>
      <p:graphicFrame>
        <p:nvGraphicFramePr>
          <p:cNvPr id="430130" name="Group 5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57904602"/>
              </p:ext>
            </p:extLst>
          </p:nvPr>
        </p:nvGraphicFramePr>
        <p:xfrm>
          <a:off x="457200" y="1600200"/>
          <a:ext cx="8229600" cy="498792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Shortcut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Start Debugging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Continue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Step Over Function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Step Into Function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F11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Step Out of Function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Shift-F11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Run To Cursor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Ctrl-F10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Restart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Ctrl-Shift-F5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Stop Debugging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Shift-F5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4400"/>
              <a:t>Disadvantages:</a:t>
            </a:r>
          </a:p>
          <a:p>
            <a:pPr marL="75438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4400"/>
              <a:t>Can interfere with normal execution timing.</a:t>
            </a:r>
          </a:p>
          <a:p>
            <a:pPr marL="754380"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4400"/>
              <a:t>Can interfere with look-and-feel.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“The New Days”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Source-level debugging has replaced the need for using printf() in many cases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z="6000" smtClean="0"/>
              <a:t>Part of the IDE.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Basic Concept: Execute a line (or more) at a time, looking at the program’s variables and memory as desired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Common Source-Level Debugging Operation Categories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Execute code</a:t>
            </a:r>
          </a:p>
          <a:p>
            <a:pPr eaLnBrk="1" hangingPunct="1">
              <a:defRPr/>
            </a:pPr>
            <a:r>
              <a:rPr lang="en-US" smtClean="0"/>
              <a:t>Stop executing code</a:t>
            </a:r>
          </a:p>
          <a:p>
            <a:pPr eaLnBrk="1" hangingPunct="1">
              <a:defRPr/>
            </a:pPr>
            <a:r>
              <a:rPr lang="en-US" smtClean="0"/>
              <a:t>Look at memory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2541</TotalTime>
  <Words>1167</Words>
  <Application>Microsoft Office PowerPoint</Application>
  <PresentationFormat>On-screen Show (4:3)</PresentationFormat>
  <Paragraphs>169</Paragraphs>
  <Slides>53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Sparse</vt:lpstr>
      <vt:lpstr>C Programming</vt:lpstr>
      <vt:lpstr>Emphasis</vt:lpstr>
      <vt:lpstr>PowerPoint Presentation</vt:lpstr>
      <vt:lpstr>“The Old Days”...</vt:lpstr>
      <vt:lpstr>PowerPoint Presentation</vt:lpstr>
      <vt:lpstr>PowerPoint Presentation</vt:lpstr>
      <vt:lpstr>“The New Days”</vt:lpstr>
      <vt:lpstr>PowerPoint Presentation</vt:lpstr>
      <vt:lpstr>Common Source-Level Debugging Operation Categories</vt:lpstr>
      <vt:lpstr>Execution of Code</vt:lpstr>
      <vt:lpstr>Why?</vt:lpstr>
      <vt:lpstr>PowerPoint Presentation</vt:lpstr>
      <vt:lpstr>PowerPoint Presentation</vt:lpstr>
      <vt:lpstr>PowerPoint Presentation</vt:lpstr>
      <vt:lpstr>How Do You Start?</vt:lpstr>
      <vt:lpstr>PowerPoint Presentation</vt:lpstr>
      <vt:lpstr>PowerPoint Presentation</vt:lpstr>
      <vt:lpstr>PowerPoint Presentation</vt:lpstr>
      <vt:lpstr>PowerPoint Presentation</vt:lpstr>
      <vt:lpstr>Stop Execution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NOTE: Visual C++ Execution</vt:lpstr>
      <vt:lpstr>PowerPoint Presentation</vt:lpstr>
      <vt:lpstr>PowerPoint Presentation</vt:lpstr>
      <vt:lpstr>Run To Cursor</vt:lpstr>
      <vt:lpstr>Being Done</vt:lpstr>
      <vt:lpstr>PowerPoint Presentation</vt:lpstr>
      <vt:lpstr>Looking At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Stack</vt:lpstr>
      <vt:lpstr>PowerPoint Presentation</vt:lpstr>
      <vt:lpstr>PowerPoint Presentation</vt:lpstr>
      <vt:lpstr>You should be aware that …</vt:lpstr>
      <vt:lpstr>PowerPoint Presentation</vt:lpstr>
      <vt:lpstr>Different IDEs</vt:lpstr>
      <vt:lpstr>Summary of Important  VC++ 2010 Key Shortcuts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Waterloo IT</dc:creator>
  <cp:lastModifiedBy>home</cp:lastModifiedBy>
  <cp:revision>26</cp:revision>
  <cp:lastPrinted>1601-01-01T00:00:00Z</cp:lastPrinted>
  <dcterms:created xsi:type="dcterms:W3CDTF">2005-10-26T13:42:21Z</dcterms:created>
  <dcterms:modified xsi:type="dcterms:W3CDTF">2013-10-23T22:46:24Z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