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72" r:id="rId10"/>
    <p:sldId id="263" r:id="rId11"/>
    <p:sldId id="273" r:id="rId12"/>
    <p:sldId id="268" r:id="rId13"/>
    <p:sldId id="269" r:id="rId14"/>
    <p:sldId id="281" r:id="rId15"/>
    <p:sldId id="276" r:id="rId16"/>
    <p:sldId id="277" r:id="rId17"/>
    <p:sldId id="278" r:id="rId18"/>
    <p:sldId id="279" r:id="rId19"/>
    <p:sldId id="274" r:id="rId20"/>
    <p:sldId id="270" r:id="rId21"/>
    <p:sldId id="267" r:id="rId22"/>
    <p:sldId id="271" r:id="rId23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CCB0C-59FB-4470-918A-7BE3CF04D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1EFF2-40CC-446A-A580-5A19BA7D32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C669-5359-4A8E-A9C9-1F683C4EA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1F9A4-BDEA-4CBD-B789-7CE7122DC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79E2-1992-4374-ADA7-7D8D26C546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376FC-8F3F-401F-8F89-3181F52DBC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86940-E470-4DE9-B1D5-3B5C8AD96E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542F6-2D10-4033-9A58-D92DF2468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2742-591F-4252-BF53-551B3D46C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CACC7-5599-4929-BF1A-0583B14AD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22FE-2F1B-43A8-B4F2-2B99FFC494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D1360B-F5F9-4F2A-A092-16ECF57D4C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Recursion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Isn't This Like A Loop?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Recursion is like a loop.</a:t>
            </a:r>
          </a:p>
          <a:p>
            <a:pPr eaLnBrk="1" hangingPunct="1">
              <a:defRPr/>
            </a:pPr>
            <a:r>
              <a:rPr lang="en-US" dirty="0" smtClean="0"/>
              <a:t>Usually looping should be used instead of recursion.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certain situations where recursion works better than looping (taken about next semester).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Two Uses for Recursion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1) Displaying the contents of a directory structure.</a:t>
            </a:r>
          </a:p>
          <a:p>
            <a:pPr eaLnBrk="1" hangingPunct="1">
              <a:defRPr/>
            </a:pPr>
            <a:r>
              <a:rPr lang="en-US" dirty="0" smtClean="0"/>
              <a:t>2) Binary search.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Binary Search Example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000" smtClean="0"/>
              <a:t>Play a guessing game!</a:t>
            </a:r>
          </a:p>
          <a:p>
            <a:pPr>
              <a:buFont typeface="Wingdings" pitchFamily="2" charset="2"/>
              <a:buNone/>
              <a:defRPr/>
            </a:pPr>
            <a:endParaRPr lang="en-US" sz="4000"/>
          </a:p>
          <a:p>
            <a:pPr>
              <a:buFont typeface="Wingdings" pitchFamily="2" charset="2"/>
              <a:buNone/>
              <a:defRPr/>
            </a:pPr>
            <a:r>
              <a:rPr lang="en-US" sz="4000" smtClean="0"/>
              <a:t>Choose a number between 0 and 1000 and see how long it takes the program to guess it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9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en-US" sz="2000" smtClean="0"/>
              <a:t>#include &lt;stdio.h&gt;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sz="2000" smtClean="0"/>
              <a:t>#include &lt;conio.h&gt;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void guess(int lower, int upper, int my_guess)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char ans = 0;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printf("\nMy guess is %d.  Press 'g' for greater, 'l' for lower or 'e' for equal.\n", my_guess);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ans = _getche();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if( ans == 'e' 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printf("\nYay!\n");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return;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</p:txBody>
      </p:sp>
      <p:sp>
        <p:nvSpPr>
          <p:cNvPr id="413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447800"/>
            <a:ext cx="40386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else if( ans == 'g' 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lower = my_guess;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else if( ans == 'l' 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upper = my_guess;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if( lower == upper 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printf("You're cheating.\n");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else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guess (lower, upper, (lower + upper)/2);  // call recursively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int main(void)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{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 printf(“Choose a number\n”);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 guess(0, 1000, 500);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61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smtClean="0"/>
              <a:t>// ...</a:t>
            </a:r>
          </a:p>
          <a:p>
            <a:pPr algn="l">
              <a:lnSpc>
                <a:spcPct val="80000"/>
              </a:lnSpc>
              <a:defRPr/>
            </a:pPr>
            <a:r>
              <a:rPr lang="en-US" smtClean="0"/>
              <a:t>int </a:t>
            </a:r>
            <a:r>
              <a:rPr lang="en-US"/>
              <a:t>main(void)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{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 printf(“Choose a number\n”);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 guess(0, 1000, 500);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}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2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/>
              <a:t>void guess(int lower, int upper, int my_guess)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{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char ans = 0;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printf("\nMy guess is %d.  Press 'g' for greater, 'l' for lower or 'e' for equal.\n", my_guess</a:t>
            </a:r>
            <a:r>
              <a:rPr lang="en-US" smtClean="0"/>
              <a:t>);</a:t>
            </a:r>
          </a:p>
          <a:p>
            <a:pPr algn="l">
              <a:lnSpc>
                <a:spcPct val="80000"/>
              </a:lnSpc>
              <a:defRPr/>
            </a:pPr>
            <a:r>
              <a:rPr lang="en-US" smtClean="0"/>
              <a:t>// ...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/>
              <a:t> </a:t>
            </a:r>
            <a:r>
              <a:rPr lang="en-US" smtClean="0"/>
              <a:t> // ...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</a:t>
            </a:r>
            <a:r>
              <a:rPr lang="en-US" smtClean="0"/>
              <a:t> ans </a:t>
            </a:r>
            <a:r>
              <a:rPr lang="en-US"/>
              <a:t>= _getche();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if( ans == 'e' )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{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printf("\nYay!\n");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return;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</a:t>
            </a:r>
            <a:r>
              <a:rPr lang="en-US" smtClean="0"/>
              <a:t>}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</a:t>
            </a:r>
            <a:r>
              <a:rPr lang="en-US" smtClean="0"/>
              <a:t> // ...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5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smtClean="0"/>
              <a:t>  // ...  </a:t>
            </a:r>
          </a:p>
          <a:p>
            <a:pPr algn="l">
              <a:lnSpc>
                <a:spcPct val="80000"/>
              </a:lnSpc>
              <a:defRPr/>
            </a:pPr>
            <a:r>
              <a:rPr lang="en-US" smtClean="0"/>
              <a:t>  else </a:t>
            </a:r>
            <a:r>
              <a:rPr lang="en-US"/>
              <a:t>if( ans == 'g' )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lower = my_guess;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else if( ans == 'l' )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upper = my_guess;</a:t>
            </a:r>
          </a:p>
          <a:p>
            <a:pPr algn="l">
              <a:lnSpc>
                <a:spcPct val="80000"/>
              </a:lnSpc>
              <a:defRPr/>
            </a:pPr>
            <a:endParaRPr lang="en-US"/>
          </a:p>
          <a:p>
            <a:pPr algn="l">
              <a:lnSpc>
                <a:spcPct val="80000"/>
              </a:lnSpc>
              <a:defRPr/>
            </a:pPr>
            <a:r>
              <a:rPr lang="en-US"/>
              <a:t>  if( lower == upper )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printf("You're cheating.\n");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  else </a:t>
            </a:r>
          </a:p>
          <a:p>
            <a:pPr algn="l">
              <a:lnSpc>
                <a:spcPct val="80000"/>
              </a:lnSpc>
              <a:defRPr/>
            </a:pPr>
            <a:r>
              <a:rPr lang="en-US"/>
              <a:t>	  guess (lower, upper, (lower + upper)/2);  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0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Recursion?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Recursion is the act of calling a function a second time before the first call of that function has completed.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Final Exam Note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 will not be required to write any recursive code on the final exam.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Exercise #1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Set up a project with the stars program.</a:t>
            </a:r>
          </a:p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Set a breakpoint on the if statement in stars().</a:t>
            </a:r>
          </a:p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Go (using F5) until the breakpoint.</a:t>
            </a:r>
          </a:p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Display the call stack (Alt-7).</a:t>
            </a:r>
          </a:p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Go multiple times, until the call stack has the stars(1) call in it.  Note that the call stack is accumulating the items.</a:t>
            </a:r>
          </a:p>
          <a:p>
            <a:pPr marL="525780" indent="-457200" algn="l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Step (F10) until the program ends.  Note how the call stack unwinds.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Exercise #2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25830" indent="-857250" algn="l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Set up a project with the binary search example.</a:t>
            </a:r>
          </a:p>
          <a:p>
            <a:pPr marL="925830" indent="-857250" algn="l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Try it a few times.</a:t>
            </a:r>
          </a:p>
          <a:p>
            <a:pPr marL="925830" indent="-857250" algn="l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Write your own version that uses a loop instead of recursion.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Very Simple Bad 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int main(void)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mtClean="0"/>
              <a:t>callThis();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mtClean="0"/>
              <a:t>return 0;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}</a:t>
            </a:r>
          </a:p>
        </p:txBody>
      </p:sp>
      <p:sp>
        <p:nvSpPr>
          <p:cNvPr id="4024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void callThis(void)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	callThis();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Another Simple Bad Example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int main(void)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	callThis();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	return 0;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}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void callThis(void)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	callAnother();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}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endParaRPr lang="en-US" sz="2400" smtClean="0"/>
          </a:p>
          <a:p>
            <a:pPr algn="l" eaLnBrk="1" hangingPunct="1">
              <a:buFont typeface="Wingdings" pitchFamily="2" charset="2"/>
              <a:buNone/>
              <a:defRPr/>
            </a:pPr>
            <a:endParaRPr lang="en-US" sz="2400" smtClean="0"/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void callAnother(void)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{	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	callThis();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 Are The Examples Bad?  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These examples will never terminate naturally.</a:t>
            </a:r>
          </a:p>
          <a:p>
            <a:pPr lvl="1" eaLnBrk="1" hangingPunct="1">
              <a:defRPr/>
            </a:pPr>
            <a:r>
              <a:rPr lang="en-US" smtClean="0"/>
              <a:t>They'll just run until they overflow the stack.</a:t>
            </a:r>
          </a:p>
          <a:p>
            <a:pPr lvl="1" eaLnBrk="1" hangingPunct="1">
              <a:defRPr/>
            </a:pPr>
            <a:r>
              <a:rPr lang="en-US" smtClean="0"/>
              <a:t>A crash is the usual behaviour.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Did The Examples Need?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To be useful, a recursion must have a termination condition that, when true, will stop the recursion.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Very Simple Better Example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800600" cy="51054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int main (void)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printf ("printing 5 stars\n");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stars (5);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return 0;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}	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void stars (int n)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printf ("*");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if (n &gt; 1)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	stars (n - 1);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}	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sz="2400"/>
              <a:t>When the program runs, stars() is first called, passing 5.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Within stars(), stars() is called again, this time passing 4.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Then 3 ...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Then 2 ...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Then 1 ...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Once stars(1) is called, n  is no longer greater than 1 so the recursive call doesn't happen.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/>
              <a:t>The call stack is then "unwound".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"Unwinding" the Call Stack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Unwinding the call stack refers to returning repeatedly from functions that are called until:</a:t>
            </a:r>
          </a:p>
          <a:p>
            <a:pPr marL="1197864" lvl="1" indent="-4572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there are no more functions on the call stack or </a:t>
            </a:r>
          </a:p>
          <a:p>
            <a:pPr marL="1197864" lvl="1" indent="-4572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the unwinding is deliberately stopped by executing some other code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The "call stack" is the list of functions that you have called to get to where you currently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174</TotalTime>
  <Words>648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Sparse</vt:lpstr>
      <vt:lpstr>C Programming</vt:lpstr>
      <vt:lpstr>What is Recursion?</vt:lpstr>
      <vt:lpstr>Very Simple Bad Example</vt:lpstr>
      <vt:lpstr>Another Simple Bad Example</vt:lpstr>
      <vt:lpstr>Why Are The Examples Bad?  </vt:lpstr>
      <vt:lpstr>What Did The Examples Need?</vt:lpstr>
      <vt:lpstr>Very Simple Better Example</vt:lpstr>
      <vt:lpstr>"Unwinding" the Call Stack</vt:lpstr>
      <vt:lpstr>PowerPoint Presentation</vt:lpstr>
      <vt:lpstr>Isn't This Like A Loop?</vt:lpstr>
      <vt:lpstr>PowerPoint Presentation</vt:lpstr>
      <vt:lpstr>Two Uses for Recursion</vt:lpstr>
      <vt:lpstr>Simple Binary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Exam Note</vt:lpstr>
      <vt:lpstr>Exercise #1</vt:lpstr>
      <vt:lpstr>Exercise #2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20</cp:revision>
  <cp:lastPrinted>1601-01-01T00:00:00Z</cp:lastPrinted>
  <dcterms:created xsi:type="dcterms:W3CDTF">2005-11-23T16:03:40Z</dcterms:created>
  <dcterms:modified xsi:type="dcterms:W3CDTF">2013-11-06T23:04:21Z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