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97" r:id="rId3"/>
    <p:sldId id="298" r:id="rId4"/>
    <p:sldId id="307" r:id="rId5"/>
    <p:sldId id="299" r:id="rId6"/>
    <p:sldId id="300" r:id="rId7"/>
    <p:sldId id="308" r:id="rId8"/>
    <p:sldId id="301" r:id="rId9"/>
    <p:sldId id="302" r:id="rId10"/>
    <p:sldId id="303" r:id="rId11"/>
    <p:sldId id="257" r:id="rId12"/>
    <p:sldId id="258" r:id="rId13"/>
    <p:sldId id="309" r:id="rId14"/>
    <p:sldId id="259" r:id="rId15"/>
    <p:sldId id="260" r:id="rId16"/>
    <p:sldId id="264" r:id="rId17"/>
    <p:sldId id="265" r:id="rId18"/>
    <p:sldId id="261" r:id="rId19"/>
    <p:sldId id="262" r:id="rId20"/>
    <p:sldId id="310" r:id="rId21"/>
    <p:sldId id="311" r:id="rId22"/>
    <p:sldId id="263" r:id="rId23"/>
    <p:sldId id="312" r:id="rId24"/>
    <p:sldId id="266" r:id="rId25"/>
    <p:sldId id="267" r:id="rId26"/>
    <p:sldId id="268" r:id="rId27"/>
    <p:sldId id="313" r:id="rId28"/>
    <p:sldId id="317" r:id="rId29"/>
    <p:sldId id="270" r:id="rId30"/>
    <p:sldId id="269" r:id="rId31"/>
    <p:sldId id="271" r:id="rId32"/>
    <p:sldId id="314" r:id="rId33"/>
    <p:sldId id="272" r:id="rId34"/>
    <p:sldId id="274" r:id="rId35"/>
    <p:sldId id="275" r:id="rId36"/>
    <p:sldId id="276" r:id="rId37"/>
    <p:sldId id="277" r:id="rId38"/>
    <p:sldId id="278" r:id="rId39"/>
    <p:sldId id="315" r:id="rId40"/>
    <p:sldId id="279" r:id="rId41"/>
    <p:sldId id="280" r:id="rId42"/>
    <p:sldId id="281" r:id="rId43"/>
    <p:sldId id="284" r:id="rId44"/>
    <p:sldId id="285" r:id="rId45"/>
    <p:sldId id="316" r:id="rId46"/>
    <p:sldId id="286" r:id="rId47"/>
    <p:sldId id="287" r:id="rId48"/>
    <p:sldId id="288" r:id="rId49"/>
    <p:sldId id="291" r:id="rId50"/>
    <p:sldId id="290" r:id="rId51"/>
    <p:sldId id="292" r:id="rId52"/>
    <p:sldId id="293" r:id="rId53"/>
    <p:sldId id="294" r:id="rId54"/>
    <p:sldId id="295" r:id="rId55"/>
    <p:sldId id="289" r:id="rId56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EA6AA-6184-4D1A-B24A-19792B6615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CBF17-A921-403C-A83C-7B22372A11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D2EDF-24DB-4442-A880-28C0F4823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271-B14A-42F7-BE7A-2074D272FB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CFE7D-DA04-4946-9779-E9A0E7A237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0A4A5-6A97-42E3-BB7C-62601E4F81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E7421-7407-45D5-94E8-7AE34A61B1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6FCB1-C694-446F-AC1E-877EC96B2C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E9850-D627-47C3-AAEE-E4A3187AE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30BBA-FDFA-4985-A3B0-80E5109B92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232E-2F05-4B10-9865-BC461EFF8A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FF429C-E808-479E-81A2-4C7C5DF86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Assorted Other Stuff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enums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enums are used just like normal variables, except that the only values that can be used with them are the specified ones or casts that produce specified values.</a:t>
            </a:r>
          </a:p>
          <a:p>
            <a:pPr>
              <a:defRPr/>
            </a:pPr>
            <a:r>
              <a:rPr lang="en-US"/>
              <a:t>e.g. enum location where = ONTARIO;</a:t>
            </a:r>
          </a:p>
          <a:p>
            <a:pPr>
              <a:defRPr/>
            </a:pPr>
            <a:r>
              <a:rPr lang="en-US"/>
              <a:t>e.g. if( where == NWT 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/>
              <a:t>More about Const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 far 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So far, we haven’t done much with </a:t>
            </a:r>
            <a:r>
              <a:rPr lang="en-US" dirty="0" err="1" smtClean="0"/>
              <a:t>const</a:t>
            </a:r>
            <a:r>
              <a:rPr lang="en-US" dirty="0" smtClean="0"/>
              <a:t> except declare constants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We’ve also learned about passing arrays as parameters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If </a:t>
            </a:r>
            <a:r>
              <a:rPr lang="en-US" dirty="0"/>
              <a:t>we pass an array, the called function can do anything it wants with that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downside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 might not want the called function to change any of the values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Protecting Passed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We can state that the parameter that is passed is a const parameter</a:t>
            </a:r>
          </a:p>
          <a:p>
            <a:pPr eaLnBrk="1" hangingPunct="1">
              <a:defRPr/>
            </a:pPr>
            <a:r>
              <a:rPr lang="en-US" smtClean="0"/>
              <a:t>This only means that the </a:t>
            </a:r>
            <a:r>
              <a:rPr lang="en-US" b="1" smtClean="0"/>
              <a:t>called function </a:t>
            </a:r>
            <a:r>
              <a:rPr lang="en-US" smtClean="0"/>
              <a:t>can’t change the values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810000" cy="3951288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char  name[81] = “barney”;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	glort(name);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4267200" cy="3951288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void glort(const char name[ ])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{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	name[2] = ‘h’; // illegal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}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/* error C2166: l-value specifies const object */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const Pointers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 can apply the same principles to pointers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From the C++ FAQ: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smtClean="0"/>
              <a:t>[18.4] What does "const Fred* p" mean?</a:t>
            </a:r>
          </a:p>
          <a:p>
            <a:pPr eaLnBrk="1" hangingPunct="1">
              <a:defRPr/>
            </a:pPr>
            <a:r>
              <a:rPr lang="en-US" smtClean="0"/>
              <a:t>It means p points to a variable of type Fred, but p can't be used to change that Fred variable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[18.5] What's the difference between "</a:t>
            </a:r>
            <a:r>
              <a:rPr lang="en-US" b="1" dirty="0" err="1" smtClean="0"/>
              <a:t>const</a:t>
            </a:r>
            <a:r>
              <a:rPr lang="en-US" b="1" dirty="0" smtClean="0"/>
              <a:t> Fred* p", "Fred* </a:t>
            </a:r>
            <a:r>
              <a:rPr lang="en-US" b="1" dirty="0" err="1" smtClean="0"/>
              <a:t>const</a:t>
            </a:r>
            <a:r>
              <a:rPr lang="en-US" b="1" dirty="0" smtClean="0"/>
              <a:t> p" and "</a:t>
            </a:r>
            <a:r>
              <a:rPr lang="en-US" b="1" dirty="0" err="1" smtClean="0"/>
              <a:t>const</a:t>
            </a:r>
            <a:r>
              <a:rPr lang="en-US" b="1" dirty="0" smtClean="0"/>
              <a:t> Fred* </a:t>
            </a:r>
            <a:r>
              <a:rPr lang="en-US" b="1" dirty="0" err="1" smtClean="0"/>
              <a:t>const</a:t>
            </a:r>
            <a:r>
              <a:rPr lang="en-US" b="1" dirty="0" smtClean="0"/>
              <a:t> p"?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1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Enums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You have to read pointer declarations right-to-left.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const</a:t>
            </a:r>
            <a:r>
              <a:rPr lang="en-US" dirty="0"/>
              <a:t> Fred* p means "p points to a Fred that is </a:t>
            </a:r>
            <a:r>
              <a:rPr lang="en-US" dirty="0" err="1"/>
              <a:t>const</a:t>
            </a:r>
            <a:r>
              <a:rPr lang="en-US" dirty="0"/>
              <a:t>" — that is, the Fred object can't </a:t>
            </a:r>
            <a:r>
              <a:rPr lang="en-US"/>
              <a:t>be </a:t>
            </a:r>
            <a:r>
              <a:rPr lang="en-US" smtClean="0"/>
              <a:t>changed via 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Fred* </a:t>
            </a:r>
            <a:r>
              <a:rPr lang="en-US" dirty="0" err="1" smtClean="0"/>
              <a:t>const</a:t>
            </a:r>
            <a:r>
              <a:rPr lang="en-US" dirty="0" smtClean="0"/>
              <a:t> p means "p is a </a:t>
            </a:r>
            <a:r>
              <a:rPr lang="en-US" dirty="0" err="1" smtClean="0"/>
              <a:t>const</a:t>
            </a:r>
            <a:r>
              <a:rPr lang="en-US" dirty="0" smtClean="0"/>
              <a:t> pointer to a Fred" — that is, you can change the Fred </a:t>
            </a:r>
            <a:r>
              <a:rPr lang="en-US" smtClean="0"/>
              <a:t>object </a:t>
            </a:r>
            <a:r>
              <a:rPr lang="en-US"/>
              <a:t>via p, </a:t>
            </a:r>
            <a:r>
              <a:rPr lang="en-US" dirty="0" smtClean="0"/>
              <a:t>but you can't change the pointer p itself.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const</a:t>
            </a:r>
            <a:r>
              <a:rPr lang="en-US" dirty="0"/>
              <a:t> Fred* </a:t>
            </a:r>
            <a:r>
              <a:rPr lang="en-US" dirty="0" err="1"/>
              <a:t>const</a:t>
            </a:r>
            <a:r>
              <a:rPr lang="en-US" dirty="0"/>
              <a:t> p means "p is a </a:t>
            </a:r>
            <a:r>
              <a:rPr lang="en-US" dirty="0" err="1"/>
              <a:t>const</a:t>
            </a:r>
            <a:r>
              <a:rPr lang="en-US" dirty="0"/>
              <a:t> pointer to a </a:t>
            </a:r>
            <a:r>
              <a:rPr lang="en-US" dirty="0" err="1"/>
              <a:t>const</a:t>
            </a:r>
            <a:r>
              <a:rPr lang="en-US" dirty="0"/>
              <a:t> Fred" — that is, you can't change the pointer p itself, nor can you change the Fred </a:t>
            </a:r>
            <a:r>
              <a:rPr lang="en-US"/>
              <a:t>object via p.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4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Is this confusing?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Yes!!!</a:t>
            </a:r>
          </a:p>
          <a:p>
            <a:pPr eaLnBrk="1" hangingPunct="1">
              <a:defRPr/>
            </a:pPr>
            <a:r>
              <a:rPr lang="en-US" smtClean="0"/>
              <a:t>You are not responsible for the const pointer material on the final exam</a:t>
            </a:r>
          </a:p>
          <a:p>
            <a:pPr eaLnBrk="1" hangingPunct="1">
              <a:defRPr/>
            </a:pPr>
            <a:r>
              <a:rPr lang="en-US" smtClean="0"/>
              <a:t>You are responsible for the const array material, though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Bitwise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Bitwise-AND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We saw the bitwise-AND operator in the </a:t>
            </a:r>
            <a:r>
              <a:rPr lang="en-US" dirty="0" err="1" smtClean="0"/>
              <a:t>FindFirstFile</a:t>
            </a:r>
            <a:r>
              <a:rPr lang="en-US" dirty="0" smtClean="0"/>
              <a:t>() lecture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  <a:defRPr/>
            </a:pPr>
            <a:r>
              <a:rPr lang="en-US" sz="3200" dirty="0"/>
              <a:t>The </a:t>
            </a:r>
            <a:r>
              <a:rPr lang="en-US" sz="3200" dirty="0" err="1"/>
              <a:t>dwFileAttributes</a:t>
            </a:r>
            <a:r>
              <a:rPr lang="en-US" sz="3200" dirty="0"/>
              <a:t> field contains information </a:t>
            </a:r>
            <a:r>
              <a:rPr lang="en-US" sz="3200"/>
              <a:t>in </a:t>
            </a:r>
            <a:r>
              <a:rPr lang="en-US" sz="3200" smtClean="0"/>
              <a:t>bitfields</a:t>
            </a:r>
          </a:p>
          <a:p>
            <a:pPr marL="457200" lvl="1" indent="0">
              <a:buNone/>
              <a:defRPr/>
            </a:pPr>
            <a:endParaRPr lang="en-US" sz="3200" smtClean="0"/>
          </a:p>
          <a:p>
            <a:pPr marL="457200" lvl="1" indent="0">
              <a:buNone/>
              <a:defRPr/>
            </a:pPr>
            <a:r>
              <a:rPr lang="en-US" sz="3200"/>
              <a:t>Each attribute represents a specific binary bit</a:t>
            </a:r>
          </a:p>
          <a:p>
            <a:pPr marL="457200" lvl="1" indent="0">
              <a:buNone/>
              <a:defRPr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  <a:defRPr/>
            </a:pPr>
            <a:r>
              <a:rPr lang="en-US" sz="3200" smtClean="0"/>
              <a:t>For example,</a:t>
            </a:r>
          </a:p>
          <a:p>
            <a:pPr marL="914400" lvl="2" indent="0">
              <a:buNone/>
              <a:defRPr/>
            </a:pPr>
            <a:r>
              <a:rPr lang="en-US" sz="3200" smtClean="0"/>
              <a:t>FILE_ATTRIBUTE_DIRECTORY </a:t>
            </a:r>
            <a:r>
              <a:rPr lang="en-US" sz="3200"/>
              <a:t>is 0x10</a:t>
            </a:r>
          </a:p>
          <a:p>
            <a:pPr marL="1371600" lvl="3" indent="0">
              <a:buNone/>
              <a:defRPr/>
            </a:pPr>
            <a:r>
              <a:rPr lang="en-US" sz="3200"/>
              <a:t>In binary, this is 00010000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7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FILE_ATTRIBUTE_READONLY             0x00000001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FILE_ATTRIBUTE_HIDDEN               0x00000002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FILE_ATTRIBUTE_SYSTEM               0x00000004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FILE_ATTRIBUTE_DIRECTORY            0x00000010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FILE_ATTRIBUTE_ARCHIVE              0x00000020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FILE_ATTRIBUTE_DEVICE               0x00000040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FILE_ATTRIBUTE_NORMAL               0x00000080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FILE_ATTRIBUTE_TEMPORARY            0x00000100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FILE_ATTRIBUTE_SPARSE_FILE          0x00000200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FILE_ATTRIBUTE_REPARSE_POINT        0x00000400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FILE_ATTRIBUTE_COMPRESSED           0x00000800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FILE_ATTRIBUTE_OFFLINE              0x00001000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FILE_ATTRIBUTE_NOT_CONTENT_INDEXED  0x00002000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FILE_ATTRIBUTE_ENCRYPTED            0x00004000 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#define FILE_ATTRIBUTE_VIRTUAL              0x00010000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What's an enum?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"</a:t>
            </a:r>
            <a:r>
              <a:rPr lang="en-US" dirty="0" err="1"/>
              <a:t>Enum</a:t>
            </a:r>
            <a:r>
              <a:rPr lang="en-US" dirty="0"/>
              <a:t>" refers to an enumerated type.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eaLnBrk="1" hangingPunct="1">
              <a:buClr>
                <a:schemeClr val="hlink"/>
              </a:buClr>
              <a:buSzPct val="80000"/>
              <a:defRPr/>
            </a:pPr>
            <a:r>
              <a:rPr lang="en-US" dirty="0" smtClean="0"/>
              <a:t>Bitwise-</a:t>
            </a:r>
            <a:r>
              <a:rPr lang="en-US" dirty="0" err="1" smtClean="0"/>
              <a:t>ANDing</a:t>
            </a:r>
            <a:r>
              <a:rPr lang="en-US" dirty="0" smtClean="0"/>
              <a:t> the appropriate constant and the </a:t>
            </a:r>
            <a:r>
              <a:rPr lang="en-US" dirty="0" err="1" smtClean="0"/>
              <a:t>dwFileAttributes</a:t>
            </a:r>
            <a:r>
              <a:rPr lang="en-US" dirty="0" smtClean="0"/>
              <a:t> field produces either a zero or non-zero value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If the result is non-zero, that attribute is set.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If the result is 0, that attribute is “not set” or “clear”.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If  FILE_ATTRIBUTE_READONLY (0x01) </a:t>
            </a:r>
          </a:p>
          <a:p>
            <a:pPr eaLnBrk="1" hangingPunct="1">
              <a:defRPr/>
            </a:pPr>
            <a:r>
              <a:rPr lang="en-US" dirty="0" smtClean="0"/>
              <a:t>and </a:t>
            </a:r>
          </a:p>
          <a:p>
            <a:pPr eaLnBrk="1" hangingPunct="1">
              <a:defRPr/>
            </a:pPr>
            <a:r>
              <a:rPr lang="en-US" dirty="0" smtClean="0"/>
              <a:t>FILE_ATTRIBUTE_HIDDEN (0x02) </a:t>
            </a:r>
          </a:p>
          <a:p>
            <a:pPr eaLnBrk="1" hangingPunct="1">
              <a:defRPr/>
            </a:pPr>
            <a:r>
              <a:rPr lang="en-US" dirty="0" smtClean="0"/>
              <a:t>are both set, </a:t>
            </a:r>
          </a:p>
          <a:p>
            <a:pPr eaLnBrk="1" hangingPunct="1">
              <a:defRPr/>
            </a:pPr>
            <a:r>
              <a:rPr lang="en-US" dirty="0" smtClean="0"/>
              <a:t>the result is 0x03 (00000011).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you want to see if the file is Read-Only, you can see if the bit is set:</a:t>
            </a:r>
          </a:p>
          <a:p>
            <a:pPr lvl="1">
              <a:defRPr/>
            </a:pPr>
            <a:r>
              <a:rPr lang="en-US" dirty="0"/>
              <a:t>if( (</a:t>
            </a:r>
            <a:r>
              <a:rPr lang="en-US" dirty="0" err="1"/>
              <a:t>fileData.dwFileAttributes</a:t>
            </a:r>
            <a:r>
              <a:rPr lang="en-US" dirty="0"/>
              <a:t> &amp; FILE_ATTRIBUTE_READONLY) != 0 )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6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Bitwise-OR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mtClean="0"/>
              <a:t>You can also Bitwise-OR values together using the | operator like this:</a:t>
            </a:r>
          </a:p>
          <a:p>
            <a:pPr lvl="1" eaLnBrk="1" hangingPunct="1">
              <a:defRPr/>
            </a:pPr>
            <a:r>
              <a:rPr lang="en-US" smtClean="0"/>
              <a:t>e.g. attributeToCheck = (FILE_ATTRIBUTE_READONLY | FILE_ATTRIBUTE_HIDDEN);</a:t>
            </a:r>
          </a:p>
          <a:p>
            <a:pPr lvl="1" eaLnBrk="1" hangingPunct="1">
              <a:defRPr/>
            </a:pPr>
            <a:r>
              <a:rPr lang="en-US" smtClean="0"/>
              <a:t>e.g. if( (fileData.dwFileAttributes &amp; attributeToCheck) == attributeToCheck)</a:t>
            </a: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Bitwise-XOR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bitwise-XOR operator is the caret (^)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 wanted me to cover ...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en-US" sz="2400" dirty="0" smtClean="0"/>
              <a:t>You can replace: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000" dirty="0" smtClean="0"/>
              <a:t> </a:t>
            </a:r>
          </a:p>
          <a:p>
            <a:pPr lvl="2" algn="l">
              <a:buFontTx/>
              <a:buNone/>
              <a:defRPr/>
            </a:pPr>
            <a:r>
              <a:rPr lang="en-US" sz="2000" dirty="0" smtClean="0"/>
              <a:t>if  (foo == bar) </a:t>
            </a:r>
          </a:p>
          <a:p>
            <a:pPr lvl="2" algn="l">
              <a:buFontTx/>
              <a:buNone/>
              <a:defRPr/>
            </a:pPr>
            <a:r>
              <a:rPr lang="en-US" sz="2000" dirty="0" smtClean="0"/>
              <a:t>{</a:t>
            </a:r>
          </a:p>
          <a:p>
            <a:pPr lvl="2" algn="l">
              <a:buFontTx/>
              <a:buNone/>
              <a:defRPr/>
            </a:pPr>
            <a:r>
              <a:rPr lang="en-US" sz="2000" dirty="0" smtClean="0"/>
              <a:t>   		</a:t>
            </a:r>
            <a:r>
              <a:rPr lang="en-US" sz="2000" dirty="0" err="1" smtClean="0"/>
              <a:t>foobar</a:t>
            </a:r>
            <a:r>
              <a:rPr lang="en-US" sz="2000" dirty="0" smtClean="0"/>
              <a:t> = </a:t>
            </a:r>
            <a:r>
              <a:rPr lang="en-US" sz="2000" dirty="0" err="1" smtClean="0"/>
              <a:t>barfoo</a:t>
            </a:r>
            <a:r>
              <a:rPr lang="en-US" sz="2000" dirty="0" smtClean="0"/>
              <a:t>;</a:t>
            </a:r>
          </a:p>
          <a:p>
            <a:pPr lvl="2" algn="l">
              <a:buFontTx/>
              <a:buNone/>
              <a:defRPr/>
            </a:pPr>
            <a:r>
              <a:rPr lang="en-US" sz="2000" dirty="0" smtClean="0"/>
              <a:t>} </a:t>
            </a:r>
          </a:p>
          <a:p>
            <a:pPr lvl="2" algn="l">
              <a:buFontTx/>
              <a:buNone/>
              <a:defRPr/>
            </a:pPr>
            <a:r>
              <a:rPr lang="en-US" sz="2000" dirty="0" smtClean="0"/>
              <a:t>else</a:t>
            </a:r>
          </a:p>
          <a:p>
            <a:pPr lvl="2" algn="l">
              <a:buFontTx/>
              <a:buNone/>
              <a:defRPr/>
            </a:pPr>
            <a:r>
              <a:rPr lang="en-US" sz="2000" dirty="0" smtClean="0"/>
              <a:t>{</a:t>
            </a:r>
          </a:p>
          <a:p>
            <a:pPr lvl="2" algn="l">
              <a:buFontTx/>
              <a:buNone/>
              <a:defRPr/>
            </a:pPr>
            <a:r>
              <a:rPr lang="en-US" sz="2000" dirty="0" smtClean="0"/>
              <a:t>   		</a:t>
            </a:r>
            <a:r>
              <a:rPr lang="en-US" sz="2000" dirty="0" err="1" smtClean="0"/>
              <a:t>foobar</a:t>
            </a:r>
            <a:r>
              <a:rPr lang="en-US" sz="2000" dirty="0" smtClean="0"/>
              <a:t> = 0;</a:t>
            </a:r>
          </a:p>
          <a:p>
            <a:pPr lvl="2" algn="l">
              <a:buFontTx/>
              <a:buNone/>
              <a:defRPr/>
            </a:pPr>
            <a:r>
              <a:rPr lang="en-US" sz="2000" dirty="0" smtClean="0"/>
              <a:t>}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000" dirty="0" smtClean="0"/>
              <a:t> 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sz="2400" dirty="0" smtClean="0"/>
              <a:t>with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sz="1600" dirty="0" smtClean="0"/>
              <a:t> </a:t>
            </a:r>
          </a:p>
          <a:p>
            <a:pPr lvl="2" algn="l">
              <a:buFontTx/>
              <a:buNone/>
              <a:defRPr/>
            </a:pPr>
            <a:r>
              <a:rPr lang="en-US" sz="2000" dirty="0" err="1" smtClean="0"/>
              <a:t>foobar</a:t>
            </a:r>
            <a:r>
              <a:rPr lang="en-US" sz="2000" dirty="0" smtClean="0"/>
              <a:t> = (foo == bar) ? </a:t>
            </a:r>
            <a:r>
              <a:rPr lang="en-US" sz="2000" dirty="0" err="1" smtClean="0"/>
              <a:t>barfoo</a:t>
            </a:r>
            <a:r>
              <a:rPr lang="en-US" sz="2000" dirty="0" smtClean="0"/>
              <a:t> : 0;</a:t>
            </a:r>
          </a:p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Little-   vs.  big-endian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Order of the Bytes!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For numeric data types that are stored in more than one byte (e.g. short, </a:t>
            </a:r>
            <a:r>
              <a:rPr lang="en-US" dirty="0" err="1" smtClean="0"/>
              <a:t>int</a:t>
            </a:r>
            <a:r>
              <a:rPr lang="en-US" dirty="0" smtClean="0"/>
              <a:t>, long), the order of the bytes differ depending on the processor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e.g. 0x12345678 could be stored as:</a:t>
            </a:r>
          </a:p>
          <a:p>
            <a:pPr lvl="1">
              <a:defRPr/>
            </a:pPr>
            <a:r>
              <a:rPr lang="en-US" dirty="0"/>
              <a:t>0x12, 0x34, 0x56, and 0x78</a:t>
            </a:r>
          </a:p>
          <a:p>
            <a:pPr lvl="2">
              <a:defRPr/>
            </a:pPr>
            <a:r>
              <a:rPr lang="en-US" dirty="0"/>
              <a:t>or</a:t>
            </a:r>
          </a:p>
          <a:p>
            <a:pPr lvl="1">
              <a:defRPr/>
            </a:pPr>
            <a:r>
              <a:rPr lang="en-US" dirty="0"/>
              <a:t>0x78, 0x56, 0x34, and 0x12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It only allows specific values that are listed when the type is defined.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It </a:t>
            </a:r>
            <a:r>
              <a:rPr lang="en-US" dirty="0"/>
              <a:t>can replace having multiple integral constants.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Intel Uses Little-Endian Order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mtClean="0"/>
              <a:t>"Little Endian“: the least significant byte of the number is stored at the lowest address and the most signifcant byte at the highest address. </a:t>
            </a:r>
          </a:p>
          <a:p>
            <a:pPr>
              <a:defRPr/>
            </a:pPr>
            <a:r>
              <a:rPr lang="en-US" smtClean="0"/>
              <a:t>e.g. 0x12345678 is stored as:</a:t>
            </a:r>
          </a:p>
          <a:p>
            <a:pPr lvl="1">
              <a:defRPr/>
            </a:pPr>
            <a:r>
              <a:rPr lang="en-US" smtClean="0"/>
              <a:t>0x78, 0x56, 0x34, and 0x12</a:t>
            </a: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Freescale</a:t>
            </a:r>
            <a:r>
              <a:rPr lang="en-US" dirty="0" smtClean="0"/>
              <a:t> / Motorola Uses Big-Endian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mtClean="0"/>
              <a:t>"Big Endian“: the most-significant byte of the number is stored at the lowest address, and the least-significant byte at the highest address</a:t>
            </a:r>
          </a:p>
          <a:p>
            <a:pPr>
              <a:defRPr/>
            </a:pPr>
            <a:r>
              <a:rPr lang="en-US" smtClean="0"/>
              <a:t>e.g. 0x12345678 is stored as:</a:t>
            </a:r>
          </a:p>
          <a:p>
            <a:pPr lvl="1">
              <a:defRPr/>
            </a:pPr>
            <a:r>
              <a:rPr lang="en-US" smtClean="0"/>
              <a:t>0x12, 0x34, 0x56, and 0x78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Why is this important?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Two main reasons: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If you’re looking at the contents of raw memory, you need to know the order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If you’re storing the data in a binary file, you need to know the order if you’re switching from one format to another</a:t>
            </a: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Struct storage padding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Structs Might Be Bigger Than You Think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When computers access multi-byte data items (e.g. short, long, </a:t>
            </a:r>
            <a:r>
              <a:rPr lang="en-US" dirty="0" err="1" smtClean="0"/>
              <a:t>int</a:t>
            </a:r>
            <a:r>
              <a:rPr lang="en-US" dirty="0" smtClean="0"/>
              <a:t>), they always do so in chunks of data of a certain size that must start at a certain multiple of 2 or 4 </a:t>
            </a:r>
          </a:p>
          <a:p>
            <a:pPr lvl="1">
              <a:defRPr/>
            </a:pPr>
            <a:r>
              <a:rPr lang="en-US" dirty="0" smtClean="0"/>
              <a:t>The actual value depends on the processor</a:t>
            </a:r>
          </a:p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might be the case that the order of items in a </a:t>
            </a:r>
            <a:r>
              <a:rPr lang="en-US" dirty="0" err="1"/>
              <a:t>struct</a:t>
            </a:r>
            <a:r>
              <a:rPr lang="en-US" dirty="0"/>
              <a:t> would make it that a field would be misaligned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None/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item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dirty="0" smtClean="0"/>
              <a:t>{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dirty="0" smtClean="0"/>
              <a:t>	char  field1;	// 1 byte in size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   field2;	// 4 bytes in size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dirty="0" smtClean="0"/>
              <a:t>	char  field3;	// 1 byte in size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dirty="0" smtClean="0"/>
              <a:t>}; // looks like 6 bytes</a:t>
            </a:r>
          </a:p>
          <a:p>
            <a:pPr algn="l"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item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400" dirty="0" smtClean="0"/>
              <a:t>	{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400" dirty="0" smtClean="0"/>
              <a:t>		char  field1;	// 1 byte in size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field2;	// 4 bytes in size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400" dirty="0" smtClean="0"/>
              <a:t>		char  field3;	// 1 byte in size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400" dirty="0" smtClean="0"/>
              <a:t>	}; 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item i1;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("%d ,%d, %d\n", &amp;i1.field1, &amp;i1.field2, &amp;i1.field3);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400" dirty="0" smtClean="0"/>
              <a:t>	//  displays 1244760, 1244764, 1244768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None/>
              <a:defRPr/>
            </a:pPr>
            <a:r>
              <a:rPr lang="en-US" sz="3600" dirty="0" err="1" smtClean="0"/>
              <a:t>struct</a:t>
            </a:r>
            <a:r>
              <a:rPr lang="en-US" sz="3600" dirty="0" smtClean="0"/>
              <a:t> item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3600" dirty="0" smtClean="0"/>
              <a:t>{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3600" dirty="0" smtClean="0"/>
              <a:t>	char  field1;	// padded to 4 bytes in size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3600" dirty="0" smtClean="0"/>
              <a:t>	</a:t>
            </a:r>
            <a:r>
              <a:rPr lang="en-US" sz="3600" dirty="0" err="1" smtClean="0"/>
              <a:t>int</a:t>
            </a:r>
            <a:r>
              <a:rPr lang="en-US" sz="3600" dirty="0" smtClean="0"/>
              <a:t>     field2;	// 4 bytes in size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3600" dirty="0" smtClean="0"/>
              <a:t>	char  field3;	// padded to 4 bytes in size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3600" dirty="0" smtClean="0"/>
              <a:t>};   // actually 12 bytes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Parsing digits </a:t>
            </a:r>
            <a:br>
              <a:rPr lang="en-US" smtClean="0"/>
            </a:br>
            <a:r>
              <a:rPr lang="en-US" smtClean="0"/>
              <a:t>from a string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enum daysOfTheWeek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{</a:t>
            </a:r>
          </a:p>
          <a:p>
            <a:pPr lvl="1"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MONDAY, </a:t>
            </a:r>
          </a:p>
          <a:p>
            <a:pPr lvl="1"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TUESDAY,</a:t>
            </a:r>
          </a:p>
          <a:p>
            <a:pPr lvl="1"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WEDNESDAY,</a:t>
            </a:r>
          </a:p>
          <a:p>
            <a:pPr lvl="1"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THURSDAY,</a:t>
            </a:r>
          </a:p>
          <a:p>
            <a:pPr lvl="1"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FRIDAY,</a:t>
            </a:r>
          </a:p>
          <a:p>
            <a:pPr lvl="1"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SATURDAY,</a:t>
            </a:r>
          </a:p>
          <a:p>
            <a:pPr lvl="1"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SUNDAY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};</a:t>
            </a:r>
          </a:p>
        </p:txBody>
      </p:sp>
      <p:sp>
        <p:nvSpPr>
          <p:cNvPr id="40653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The datatype is </a:t>
            </a:r>
            <a:r>
              <a:rPr lang="en-US" i="1"/>
              <a:t>enum daysOfTheWeek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The only legal values for this datatype are the ones listed.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MONDAY is stored internally as 0.  TUESDAY is 1, and so on.</a:t>
            </a:r>
          </a:p>
          <a:p>
            <a:pPr>
              <a:lnSpc>
                <a:spcPct val="90000"/>
              </a:lnSpc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So far, you've learned about using </a:t>
            </a:r>
            <a:r>
              <a:rPr lang="en-US" dirty="0" err="1" smtClean="0"/>
              <a:t>sscanf</a:t>
            </a:r>
            <a:r>
              <a:rPr lang="en-US" dirty="0" smtClean="0"/>
              <a:t>() to do parsing of numeric values from strings</a:t>
            </a:r>
          </a:p>
          <a:p>
            <a:pPr>
              <a:defRPr/>
            </a:pPr>
            <a:r>
              <a:rPr lang="en-US" dirty="0" smtClean="0"/>
              <a:t>e.g. "42  20  10" getting put into the </a:t>
            </a:r>
            <a:r>
              <a:rPr lang="en-US" dirty="0" err="1" smtClean="0"/>
              <a:t>int</a:t>
            </a:r>
            <a:r>
              <a:rPr lang="en-US" dirty="0" smtClean="0"/>
              <a:t> variables a, b, and c by using "%d %d %d" as your format string</a:t>
            </a:r>
          </a:p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This works great if you're dealing with int values</a:t>
            </a:r>
          </a:p>
          <a:p>
            <a:pPr>
              <a:defRPr/>
            </a:pPr>
            <a:r>
              <a:rPr lang="en-US" smtClean="0"/>
              <a:t>This falls apart if you're trying to put the data into something of a different size!</a:t>
            </a:r>
          </a:p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where sscanf() blows up real good!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mtClean="0"/>
              <a:t>e.g. "42 20 10" where you're putting those values into unsigned chars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unsigned char a, b, c;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char *input = "42  20  10";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int  numMatches = sscanf(input, "%2u %2u %2u", &amp;a, &amp;b, &amp;c);</a:t>
            </a:r>
          </a:p>
          <a:p>
            <a:pPr lvl="1">
              <a:buFont typeface="Wingdings" pitchFamily="2" charset="2"/>
              <a:buNone/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Because you have no way of telling sscanf() that the variables you're passing are unsigned chars, sscanf() assumes that they're unsigned ints</a:t>
            </a:r>
          </a:p>
          <a:p>
            <a:pPr>
              <a:defRPr/>
            </a:pPr>
            <a:r>
              <a:rPr lang="en-US" smtClean="0"/>
              <a:t>It'll put 4-byte values into the 1-byte variables, thus corrupting the stack!</a:t>
            </a: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scanf() family has no way of handling unsigned chars</a:t>
            </a:r>
          </a:p>
          <a:p>
            <a:pPr lvl="1">
              <a:defRPr/>
            </a:pPr>
            <a:r>
              <a:rPr lang="en-US" smtClean="0"/>
              <a:t>Check http://www.cplusplus.com/reference/clibrary/cstdio/scanf.html to see what it can handle</a:t>
            </a: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 THAT’S IT!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Numerical Equivalents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You can specify numerical equivalents for the </a:t>
            </a:r>
            <a:r>
              <a:rPr lang="en-US" dirty="0" err="1"/>
              <a:t>enum</a:t>
            </a:r>
            <a:r>
              <a:rPr lang="en-US" dirty="0"/>
              <a:t> values if you wish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use the defaults, the first value in the list is stored internally as 0 and all subsequent values are increased by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Another Example With </a:t>
            </a:r>
            <a:br>
              <a:rPr lang="en-US" sz="4000"/>
            </a:br>
            <a:r>
              <a:rPr lang="en-US" sz="4000"/>
              <a:t>Specified Numerical Equivalents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err="1"/>
              <a:t>enum</a:t>
            </a:r>
            <a:r>
              <a:rPr lang="en-US" dirty="0"/>
              <a:t> rating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{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BAD = 1,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OK = 4,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GOOD = 6,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GREAT = 8,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PERFECT = 10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};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Yet Another Example With Some</a:t>
            </a:r>
            <a:br>
              <a:rPr lang="en-US" sz="4000"/>
            </a:br>
            <a:r>
              <a:rPr lang="en-US" sz="4000"/>
              <a:t>Specified Numerical Equivalents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enum location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{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	UNKNOWN,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	ONTARIO,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	QUEBEC, 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	BC,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	YUKON = 10,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	NWT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};</a:t>
            </a:r>
          </a:p>
        </p:txBody>
      </p:sp>
      <p:sp>
        <p:nvSpPr>
          <p:cNvPr id="4106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In this example: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/>
              <a:t>UNKNOWN is 0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/>
              <a:t>ONTARIO is 1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/>
              <a:t>QUEBEC is 2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/>
              <a:t>BC is 3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/>
              <a:t>YUKON is 10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/>
              <a:t>NWT is 11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820</TotalTime>
  <Words>1276</Words>
  <Application>Microsoft Office PowerPoint</Application>
  <PresentationFormat>On-screen Show (4:3)</PresentationFormat>
  <Paragraphs>210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Sparse</vt:lpstr>
      <vt:lpstr>C Programming</vt:lpstr>
      <vt:lpstr>PowerPoint Presentation</vt:lpstr>
      <vt:lpstr>What's an enum?</vt:lpstr>
      <vt:lpstr>PowerPoint Presentation</vt:lpstr>
      <vt:lpstr>Example</vt:lpstr>
      <vt:lpstr>Numerical Equivalents</vt:lpstr>
      <vt:lpstr>PowerPoint Presentation</vt:lpstr>
      <vt:lpstr>Another Example With  Specified Numerical Equivalents</vt:lpstr>
      <vt:lpstr>Yet Another Example With Some Specified Numerical Equivalents</vt:lpstr>
      <vt:lpstr>Using enums</vt:lpstr>
      <vt:lpstr>More about Const</vt:lpstr>
      <vt:lpstr>So far …</vt:lpstr>
      <vt:lpstr>PowerPoint Presentation</vt:lpstr>
      <vt:lpstr>The downside</vt:lpstr>
      <vt:lpstr>Protecting Passed Arrays</vt:lpstr>
      <vt:lpstr>Example</vt:lpstr>
      <vt:lpstr>const Pointers</vt:lpstr>
      <vt:lpstr>From the C++ FAQ: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this confusing?</vt:lpstr>
      <vt:lpstr>Bitwise operators</vt:lpstr>
      <vt:lpstr>Bitwise-AND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Bitwise-OR</vt:lpstr>
      <vt:lpstr>Bitwise-XOR</vt:lpstr>
      <vt:lpstr>ig wanted me to cover ...</vt:lpstr>
      <vt:lpstr>PowerPoint Presentation</vt:lpstr>
      <vt:lpstr>Little-   vs.  big-endian</vt:lpstr>
      <vt:lpstr>The Order of the Bytes!</vt:lpstr>
      <vt:lpstr>PowerPoint Presentation</vt:lpstr>
      <vt:lpstr>Intel Uses Little-Endian Order</vt:lpstr>
      <vt:lpstr>Freescale / Motorola Uses Big-Endian Order</vt:lpstr>
      <vt:lpstr>Why is this important?</vt:lpstr>
      <vt:lpstr>Struct storage padding</vt:lpstr>
      <vt:lpstr>Structs Might Be Bigger Than You Think</vt:lpstr>
      <vt:lpstr>PowerPoint Presentation</vt:lpstr>
      <vt:lpstr>Example</vt:lpstr>
      <vt:lpstr>PowerPoint Presentation</vt:lpstr>
      <vt:lpstr>PowerPoint Presentation</vt:lpstr>
      <vt:lpstr>Parsing digits  from a string</vt:lpstr>
      <vt:lpstr>PowerPoint Presentation</vt:lpstr>
      <vt:lpstr>PowerPoint Presentation</vt:lpstr>
      <vt:lpstr>Example where sscanf() blows up real good!</vt:lpstr>
      <vt:lpstr>PowerPoint Presentation</vt:lpstr>
      <vt:lpstr>PowerPoint Presentation</vt:lpstr>
      <vt:lpstr>AND THAT’S IT!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Carlo Sgro</dc:creator>
  <cp:lastModifiedBy>home</cp:lastModifiedBy>
  <cp:revision>31</cp:revision>
  <cp:lastPrinted>1601-01-01T00:00:00Z</cp:lastPrinted>
  <dcterms:created xsi:type="dcterms:W3CDTF">2005-11-23T16:03:40Z</dcterms:created>
  <dcterms:modified xsi:type="dcterms:W3CDTF">2013-11-06T23:03:31Z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