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2"/>
  </p:notesMasterIdLst>
  <p:sldIdLst>
    <p:sldId id="256" r:id="rId2"/>
    <p:sldId id="283" r:id="rId3"/>
    <p:sldId id="291" r:id="rId4"/>
    <p:sldId id="293" r:id="rId5"/>
    <p:sldId id="284" r:id="rId6"/>
    <p:sldId id="294" r:id="rId7"/>
    <p:sldId id="295" r:id="rId8"/>
    <p:sldId id="285" r:id="rId9"/>
    <p:sldId id="296" r:id="rId10"/>
    <p:sldId id="286" r:id="rId11"/>
    <p:sldId id="297" r:id="rId12"/>
    <p:sldId id="287" r:id="rId13"/>
    <p:sldId id="288" r:id="rId14"/>
    <p:sldId id="290" r:id="rId15"/>
    <p:sldId id="298" r:id="rId16"/>
    <p:sldId id="289" r:id="rId17"/>
    <p:sldId id="257" r:id="rId18"/>
    <p:sldId id="301" r:id="rId19"/>
    <p:sldId id="299" r:id="rId20"/>
    <p:sldId id="300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70" r:id="rId33"/>
    <p:sldId id="271" r:id="rId34"/>
    <p:sldId id="272" r:id="rId35"/>
    <p:sldId id="273" r:id="rId36"/>
    <p:sldId id="277" r:id="rId37"/>
    <p:sldId id="292" r:id="rId38"/>
    <p:sldId id="302" r:id="rId39"/>
    <p:sldId id="303" r:id="rId40"/>
    <p:sldId id="282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7F3F9C7-B699-416F-8175-2C33CFCD1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8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8EE5C-1B40-442C-8E79-9FA58496D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5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695A-86CD-42FB-9740-142831ED09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A1D4-D39D-4A16-A9C6-D210270466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4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91F37-DE78-4B17-A1CC-72A1FD9143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3BBA2-8E17-4340-ACB5-88F6ED1F4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59897-E7E5-464C-B9AD-B573794CB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415F2-B29E-4DDA-B380-660DAD466E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404FE-059C-407B-8E50-2153917586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07882-EDF6-40D5-99CB-0294498A2C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5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B864B-DE56-46F6-8872-1782C52843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48E9C-5D57-4B93-B8A8-A27F0A9094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DC89E6-8864-4FEB-864D-7A80661F98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DS</a:t>
            </a: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STL Algorithms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Insert Iterators for Sequence Containers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dirty="0" smtClean="0"/>
              <a:t>The </a:t>
            </a:r>
            <a:r>
              <a:rPr lang="en-US" sz="3200" i="1" dirty="0" err="1" smtClean="0"/>
              <a:t>back_inserter</a:t>
            </a:r>
            <a:r>
              <a:rPr lang="en-US" sz="3200" i="1" dirty="0" smtClean="0"/>
              <a:t> </a:t>
            </a:r>
            <a:r>
              <a:rPr lang="en-US" sz="3200" dirty="0" smtClean="0"/>
              <a:t>will insert items from container into another container using </a:t>
            </a:r>
            <a:r>
              <a:rPr lang="en-US" sz="3200" i="1" dirty="0" err="1" smtClean="0"/>
              <a:t>push_back</a:t>
            </a:r>
            <a:r>
              <a:rPr lang="en-US" sz="3200" i="1" dirty="0" smtClean="0"/>
              <a:t>()</a:t>
            </a:r>
            <a:r>
              <a:rPr lang="en-US" sz="3200" dirty="0" smtClean="0"/>
              <a:t> (so this will work for </a:t>
            </a:r>
            <a:r>
              <a:rPr lang="en-US" sz="3200" i="1" dirty="0" smtClean="0"/>
              <a:t>vector, </a:t>
            </a:r>
            <a:r>
              <a:rPr lang="en-US" sz="3200" i="1" dirty="0" err="1" smtClean="0"/>
              <a:t>deque</a:t>
            </a:r>
            <a:r>
              <a:rPr lang="en-US" sz="3200" dirty="0" smtClean="0"/>
              <a:t>, and </a:t>
            </a:r>
            <a:r>
              <a:rPr lang="en-US" sz="3200" i="1" dirty="0" smtClean="0"/>
              <a:t>list</a:t>
            </a:r>
            <a:r>
              <a:rPr lang="en-US" sz="3200" dirty="0" smtClean="0"/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32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/>
              <a:t>e.g. copy(coll1.begin(), coll1.end(), </a:t>
            </a:r>
            <a:r>
              <a:rPr lang="en-US" sz="3200" dirty="0" err="1" smtClean="0"/>
              <a:t>back_inserter</a:t>
            </a:r>
            <a:r>
              <a:rPr lang="en-US" sz="3200" dirty="0" smtClean="0"/>
              <a:t>(coll2));</a:t>
            </a:r>
          </a:p>
          <a:p>
            <a:pPr marL="1453896" lvl="2" indent="-457200"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3200" i="1" dirty="0" smtClean="0"/>
              <a:t>copy() </a:t>
            </a:r>
            <a:r>
              <a:rPr lang="en-US" sz="3200" dirty="0" smtClean="0"/>
              <a:t>is an STL algorithm</a:t>
            </a:r>
            <a:endParaRPr lang="en-US" sz="3200" i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600" dirty="0"/>
              <a:t>The </a:t>
            </a:r>
            <a:r>
              <a:rPr lang="en-US" sz="3600" i="1" dirty="0" err="1"/>
              <a:t>front_inserter</a:t>
            </a:r>
            <a:r>
              <a:rPr lang="en-US" sz="3600" i="1" dirty="0"/>
              <a:t> </a:t>
            </a:r>
            <a:r>
              <a:rPr lang="en-US" sz="3600" dirty="0"/>
              <a:t>will insert into a container using </a:t>
            </a:r>
            <a:r>
              <a:rPr lang="en-US" sz="3600" i="1" dirty="0" err="1"/>
              <a:t>push_front</a:t>
            </a:r>
            <a:r>
              <a:rPr lang="en-US" sz="3600" i="1" dirty="0"/>
              <a:t>()</a:t>
            </a:r>
            <a:r>
              <a:rPr lang="en-US" sz="3600" dirty="0"/>
              <a:t> (so this will work for </a:t>
            </a:r>
            <a:r>
              <a:rPr lang="en-US" sz="3600" i="1" dirty="0" err="1"/>
              <a:t>deque</a:t>
            </a:r>
            <a:r>
              <a:rPr lang="en-US" sz="3600" dirty="0"/>
              <a:t> and </a:t>
            </a:r>
            <a:r>
              <a:rPr lang="en-US" sz="3600" i="1" dirty="0"/>
              <a:t>list </a:t>
            </a:r>
            <a:r>
              <a:rPr lang="en-US" sz="3600" dirty="0"/>
              <a:t>but not </a:t>
            </a:r>
            <a:r>
              <a:rPr lang="en-US" sz="3600" i="1" dirty="0"/>
              <a:t>vector</a:t>
            </a:r>
            <a:r>
              <a:rPr lang="en-US" sz="3600" dirty="0" smtClean="0"/>
              <a:t>)</a:t>
            </a:r>
          </a:p>
          <a:p>
            <a:pPr>
              <a:lnSpc>
                <a:spcPct val="90000"/>
              </a:lnSpc>
              <a:defRPr/>
            </a:pPr>
            <a:endParaRPr lang="en-US" sz="3600" dirty="0"/>
          </a:p>
          <a:p>
            <a:pPr lvl="1">
              <a:lnSpc>
                <a:spcPct val="90000"/>
              </a:lnSpc>
              <a:defRPr/>
            </a:pPr>
            <a:r>
              <a:rPr lang="en-US" sz="3600" dirty="0"/>
              <a:t>e.g. copy(coll1.begin(), coll1.end(), </a:t>
            </a:r>
            <a:r>
              <a:rPr lang="en-US" sz="3600" dirty="0" err="1"/>
              <a:t>front_inserter</a:t>
            </a:r>
            <a:r>
              <a:rPr lang="en-US" sz="3600" dirty="0"/>
              <a:t>(coll2));</a:t>
            </a:r>
          </a:p>
          <a:p>
            <a:pPr lvl="1">
              <a:lnSpc>
                <a:spcPct val="90000"/>
              </a:lnSpc>
              <a:defRPr/>
            </a:pPr>
            <a:r>
              <a:rPr lang="en-US" sz="3600" dirty="0"/>
              <a:t>This reverses the order of the elements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9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Insert Iterators for Associative Containers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Beyond the scope of what we’ll be covering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Stream Iterators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Stream Iterators read from and write to a stream (e.g. </a:t>
            </a:r>
            <a:r>
              <a:rPr lang="en-US" dirty="0" err="1" smtClean="0"/>
              <a:t>cin</a:t>
            </a:r>
            <a:r>
              <a:rPr lang="en-US" dirty="0" smtClean="0"/>
              <a:t> or </a:t>
            </a:r>
            <a:r>
              <a:rPr lang="en-US" dirty="0" err="1" smtClean="0"/>
              <a:t>cout</a:t>
            </a:r>
            <a:r>
              <a:rPr lang="en-US" dirty="0" smtClean="0"/>
              <a:t> or a file stream we still have to take in the C++ course)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These were crucial in our first examples in which we did a ton of stuff in only 7 lines!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Need to Specify ...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4000" dirty="0" smtClean="0"/>
              <a:t>Need to specify: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4000" dirty="0" smtClean="0"/>
              <a:t>data type for iterator template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4000" dirty="0" smtClean="0"/>
              <a:t>stream location (or nothing)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4000" dirty="0" smtClean="0"/>
              <a:t>optional separator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09600" indent="-609600">
              <a:lnSpc>
                <a:spcPct val="80000"/>
              </a:lnSpc>
              <a:defRPr/>
            </a:pPr>
            <a:r>
              <a:rPr lang="en-US" dirty="0"/>
              <a:t>e.g. </a:t>
            </a:r>
            <a:r>
              <a:rPr lang="en-US" i="1" dirty="0" err="1"/>
              <a:t>istream_iterator</a:t>
            </a:r>
            <a:r>
              <a:rPr lang="en-US" i="1" dirty="0"/>
              <a:t>&lt;string&gt;(</a:t>
            </a:r>
            <a:r>
              <a:rPr lang="en-US" i="1" dirty="0" err="1"/>
              <a:t>cin</a:t>
            </a:r>
            <a:r>
              <a:rPr lang="en-US" i="1" dirty="0"/>
              <a:t>)</a:t>
            </a:r>
            <a:r>
              <a:rPr lang="en-US" dirty="0"/>
              <a:t> means read strings in from </a:t>
            </a:r>
            <a:r>
              <a:rPr lang="en-US" dirty="0" err="1"/>
              <a:t>cin</a:t>
            </a:r>
            <a:endParaRPr lang="en-US" dirty="0"/>
          </a:p>
          <a:p>
            <a:pPr marL="609600" indent="-609600">
              <a:lnSpc>
                <a:spcPct val="80000"/>
              </a:lnSpc>
              <a:defRPr/>
            </a:pPr>
            <a:endParaRPr lang="en-US" dirty="0" smtClean="0"/>
          </a:p>
          <a:p>
            <a:pPr marL="609600" indent="-609600">
              <a:lnSpc>
                <a:spcPct val="80000"/>
              </a:lnSpc>
              <a:defRPr/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i="1" dirty="0" err="1"/>
              <a:t>istream_iterator</a:t>
            </a:r>
            <a:r>
              <a:rPr lang="en-US" i="1" dirty="0"/>
              <a:t>&lt;string&gt;()</a:t>
            </a:r>
            <a:r>
              <a:rPr lang="en-US" dirty="0"/>
              <a:t> means that we don’t want to read anything so we really want an end-of-stream iterator</a:t>
            </a:r>
          </a:p>
          <a:p>
            <a:pPr marL="609600" indent="-609600">
              <a:lnSpc>
                <a:spcPct val="80000"/>
              </a:lnSpc>
              <a:defRPr/>
            </a:pPr>
            <a:endParaRPr lang="en-US" dirty="0" smtClean="0"/>
          </a:p>
          <a:p>
            <a:pPr marL="609600" indent="-609600">
              <a:lnSpc>
                <a:spcPct val="80000"/>
              </a:lnSpc>
              <a:defRPr/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i="1" dirty="0" err="1"/>
              <a:t>ostream_iterator</a:t>
            </a:r>
            <a:r>
              <a:rPr lang="en-US" i="1" dirty="0"/>
              <a:t>&lt;string&gt;(</a:t>
            </a:r>
            <a:r>
              <a:rPr lang="en-US" i="1" dirty="0" err="1"/>
              <a:t>cout</a:t>
            </a:r>
            <a:r>
              <a:rPr lang="en-US" i="1" dirty="0"/>
              <a:t>, “\n”) </a:t>
            </a:r>
            <a:r>
              <a:rPr lang="en-US" dirty="0"/>
              <a:t>means write strings out to </a:t>
            </a:r>
            <a:r>
              <a:rPr lang="en-US" i="1" dirty="0" err="1"/>
              <a:t>cout</a:t>
            </a:r>
            <a:r>
              <a:rPr lang="en-US" i="1" dirty="0"/>
              <a:t> </a:t>
            </a:r>
            <a:r>
              <a:rPr lang="en-US" dirty="0"/>
              <a:t>separated by ‘\n’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878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Example of Using Stream Iterators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// need to #include 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, vector, string,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// and algorithm namespaces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{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vector&lt;string&gt; </a:t>
            </a:r>
            <a:r>
              <a:rPr lang="en-US" sz="2000" dirty="0" err="1" smtClean="0"/>
              <a:t>coll</a:t>
            </a:r>
            <a:r>
              <a:rPr lang="en-US" sz="2000" dirty="0" smtClean="0"/>
              <a:t>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// read all words from keyboard until end-of-file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copy(</a:t>
            </a:r>
            <a:r>
              <a:rPr lang="en-US" sz="2000" dirty="0" err="1" smtClean="0"/>
              <a:t>istream_iterator</a:t>
            </a:r>
            <a:r>
              <a:rPr lang="en-US" sz="2000" dirty="0" smtClean="0"/>
              <a:t>&lt;string&gt;(</a:t>
            </a:r>
            <a:r>
              <a:rPr lang="en-US" sz="2000" dirty="0" err="1" smtClean="0"/>
              <a:t>cin</a:t>
            </a:r>
            <a:r>
              <a:rPr lang="en-US" sz="2000" dirty="0" smtClean="0"/>
              <a:t>), </a:t>
            </a:r>
            <a:r>
              <a:rPr lang="en-US" sz="2000" dirty="0" err="1" smtClean="0"/>
              <a:t>istream_iterator</a:t>
            </a:r>
            <a:r>
              <a:rPr lang="en-US" sz="2000" dirty="0" smtClean="0"/>
              <a:t>&lt;string&gt;(), </a:t>
            </a:r>
            <a:r>
              <a:rPr lang="en-US" sz="2000" dirty="0" err="1" smtClean="0"/>
              <a:t>back_inserter</a:t>
            </a:r>
            <a:r>
              <a:rPr lang="en-US" sz="2000" dirty="0" smtClean="0"/>
              <a:t>(</a:t>
            </a:r>
            <a:r>
              <a:rPr lang="en-US" sz="2000" dirty="0" err="1" smtClean="0"/>
              <a:t>coll</a:t>
            </a:r>
            <a:r>
              <a:rPr lang="en-US" sz="2000" dirty="0" smtClean="0"/>
              <a:t>));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sort(</a:t>
            </a:r>
            <a:r>
              <a:rPr lang="en-US" sz="2000" dirty="0" err="1" smtClean="0"/>
              <a:t>coll.begin</a:t>
            </a:r>
            <a:r>
              <a:rPr lang="en-US" sz="2000" dirty="0" smtClean="0"/>
              <a:t>(), </a:t>
            </a:r>
            <a:r>
              <a:rPr lang="en-US" sz="2000" dirty="0" err="1" smtClean="0"/>
              <a:t>coll.end</a:t>
            </a:r>
            <a:r>
              <a:rPr lang="en-US" sz="2000" dirty="0" smtClean="0"/>
              <a:t>());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// display all elements without duplicates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err="1" smtClean="0"/>
              <a:t>unique_copy</a:t>
            </a:r>
            <a:r>
              <a:rPr lang="en-US" sz="2000" dirty="0" smtClean="0"/>
              <a:t>(</a:t>
            </a:r>
            <a:r>
              <a:rPr lang="en-US" sz="2000" dirty="0" err="1" smtClean="0"/>
              <a:t>coll.begin</a:t>
            </a:r>
            <a:r>
              <a:rPr lang="en-US" sz="2000" dirty="0" smtClean="0"/>
              <a:t>(), </a:t>
            </a:r>
            <a:r>
              <a:rPr lang="en-US" sz="2000" dirty="0" err="1" smtClean="0"/>
              <a:t>coll.end</a:t>
            </a:r>
            <a:r>
              <a:rPr lang="en-US" sz="2000" dirty="0" smtClean="0"/>
              <a:t>(), </a:t>
            </a:r>
            <a:r>
              <a:rPr lang="en-US" sz="2000" dirty="0" err="1" smtClean="0"/>
              <a:t>ostream_iterator</a:t>
            </a:r>
            <a:r>
              <a:rPr lang="en-US" sz="2000" dirty="0" smtClean="0"/>
              <a:t>&lt;string&gt;(</a:t>
            </a:r>
            <a:r>
              <a:rPr lang="en-US" sz="2000" dirty="0" err="1" smtClean="0"/>
              <a:t>cout</a:t>
            </a:r>
            <a:r>
              <a:rPr lang="en-US" sz="2000" dirty="0" smtClean="0"/>
              <a:t>, “\n”));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Basically, the STL provides 70 algorithms of general interest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/>
              <a:t>include &lt;algorithm&gt;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24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Pretty much all of them take in iterators and return iterators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087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Before We Tackle Algorithms ...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We need to review Iterators and know about Iterator Adapters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Hardest to wrap your mind around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052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#1 Rule of STL Algorithms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If an STL container provides its own version of an algorithm, use it!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General algorithm categories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041775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mtClean="0"/>
              <a:t>Copying</a:t>
            </a:r>
          </a:p>
          <a:p>
            <a:pPr eaLnBrk="1" hangingPunct="1">
              <a:defRPr/>
            </a:pPr>
            <a:r>
              <a:rPr lang="en-US" smtClean="0"/>
              <a:t>Searching unsorted sequences</a:t>
            </a:r>
          </a:p>
          <a:p>
            <a:pPr eaLnBrk="1" hangingPunct="1">
              <a:defRPr/>
            </a:pPr>
            <a:r>
              <a:rPr lang="en-US" smtClean="0"/>
              <a:t>Searching sorted sequences</a:t>
            </a:r>
          </a:p>
          <a:p>
            <a:pPr eaLnBrk="1" hangingPunct="1">
              <a:defRPr/>
            </a:pPr>
            <a:r>
              <a:rPr lang="en-US" smtClean="0"/>
              <a:t>Replacing/removing elements</a:t>
            </a:r>
          </a:p>
          <a:p>
            <a:pPr eaLnBrk="1" hangingPunct="1">
              <a:defRPr/>
            </a:pPr>
            <a:r>
              <a:rPr lang="en-US" smtClean="0"/>
              <a:t>Reordering</a:t>
            </a:r>
          </a:p>
          <a:p>
            <a:pPr eaLnBrk="1" hangingPunct="1">
              <a:defRPr/>
            </a:pPr>
            <a:r>
              <a:rPr lang="en-US" smtClean="0"/>
              <a:t>Sorting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3438" y="1600200"/>
            <a:ext cx="4043362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mtClean="0"/>
              <a:t>Merging sorted sequences</a:t>
            </a:r>
          </a:p>
          <a:p>
            <a:pPr eaLnBrk="1" hangingPunct="1">
              <a:defRPr/>
            </a:pPr>
            <a:r>
              <a:rPr lang="en-US" smtClean="0"/>
              <a:t>Set operations</a:t>
            </a:r>
          </a:p>
          <a:p>
            <a:pPr eaLnBrk="1" hangingPunct="1">
              <a:defRPr/>
            </a:pPr>
            <a:r>
              <a:rPr lang="en-US" smtClean="0"/>
              <a:t>Heap operations</a:t>
            </a:r>
          </a:p>
          <a:p>
            <a:pPr eaLnBrk="1" hangingPunct="1">
              <a:defRPr/>
            </a:pPr>
            <a:r>
              <a:rPr lang="en-US" smtClean="0"/>
              <a:t>Minimum/maximum</a:t>
            </a:r>
          </a:p>
          <a:p>
            <a:pPr eaLnBrk="1" hangingPunct="1">
              <a:defRPr/>
            </a:pPr>
            <a:r>
              <a:rPr lang="en-US" smtClean="0"/>
              <a:t>Permutations</a:t>
            </a:r>
          </a:p>
          <a:p>
            <a:pPr eaLnBrk="1" hangingPunct="1">
              <a:defRPr/>
            </a:pPr>
            <a:r>
              <a:rPr lang="en-US" smtClean="0"/>
              <a:t>Transforming and generating</a:t>
            </a:r>
          </a:p>
          <a:p>
            <a:pPr eaLnBrk="1" hangingPunct="1">
              <a:defRPr/>
            </a:pPr>
            <a:r>
              <a:rPr lang="en-US" smtClean="0"/>
              <a:t>Miscellanous</a:t>
            </a:r>
          </a:p>
          <a:p>
            <a:pPr eaLnBrk="1" hangingPunct="1">
              <a:defRPr/>
            </a:pPr>
            <a:r>
              <a:rPr lang="en-US" smtClean="0"/>
              <a:t>Numeric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Many algorithms!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adjacent_find</a:t>
            </a:r>
            <a:r>
              <a:rPr lang="en-US" sz="2000" dirty="0" smtClean="0"/>
              <a:t>, </a:t>
            </a:r>
            <a:r>
              <a:rPr lang="en-US" sz="2000" dirty="0" err="1" smtClean="0"/>
              <a:t>binary_search</a:t>
            </a:r>
            <a:r>
              <a:rPr lang="en-US" sz="2000" dirty="0" smtClean="0"/>
              <a:t>, copy, </a:t>
            </a:r>
            <a:r>
              <a:rPr lang="en-US" sz="2000" dirty="0" err="1" smtClean="0"/>
              <a:t>copy_backward</a:t>
            </a:r>
            <a:r>
              <a:rPr lang="en-US" sz="2000" dirty="0" smtClean="0"/>
              <a:t>, count, </a:t>
            </a:r>
            <a:r>
              <a:rPr lang="en-US" sz="2000" dirty="0" err="1" smtClean="0"/>
              <a:t>count_if</a:t>
            </a:r>
            <a:r>
              <a:rPr lang="en-US" sz="2000" dirty="0" smtClean="0"/>
              <a:t>, equal, </a:t>
            </a:r>
            <a:r>
              <a:rPr lang="en-US" sz="2000" dirty="0" err="1" smtClean="0"/>
              <a:t>equal_range</a:t>
            </a:r>
            <a:r>
              <a:rPr lang="en-US" sz="2000" dirty="0" smtClean="0"/>
              <a:t>, fill, </a:t>
            </a:r>
            <a:r>
              <a:rPr lang="en-US" sz="2000" dirty="0" err="1" smtClean="0"/>
              <a:t>fill_n</a:t>
            </a:r>
            <a:r>
              <a:rPr lang="en-US" sz="2000" dirty="0" smtClean="0"/>
              <a:t>, find, </a:t>
            </a:r>
            <a:r>
              <a:rPr lang="en-US" sz="2000" dirty="0" err="1" smtClean="0"/>
              <a:t>find_end</a:t>
            </a:r>
            <a:r>
              <a:rPr lang="en-US" sz="2000" dirty="0" smtClean="0"/>
              <a:t>, </a:t>
            </a:r>
            <a:r>
              <a:rPr lang="en-US" sz="2000" dirty="0" err="1" smtClean="0"/>
              <a:t>find_first_of</a:t>
            </a:r>
            <a:r>
              <a:rPr lang="en-US" sz="2000" dirty="0" smtClean="0"/>
              <a:t>, </a:t>
            </a:r>
            <a:r>
              <a:rPr lang="en-US" sz="2000" dirty="0" err="1" smtClean="0"/>
              <a:t>find_if</a:t>
            </a:r>
            <a:r>
              <a:rPr lang="en-US" sz="2000" dirty="0" smtClean="0"/>
              <a:t>, </a:t>
            </a:r>
            <a:r>
              <a:rPr lang="en-US" sz="2000" dirty="0" err="1" smtClean="0"/>
              <a:t>for_each</a:t>
            </a:r>
            <a:r>
              <a:rPr lang="en-US" sz="2000" dirty="0" smtClean="0"/>
              <a:t>, generate, </a:t>
            </a:r>
            <a:r>
              <a:rPr lang="en-US" sz="2000" dirty="0" err="1" smtClean="0"/>
              <a:t>generate_n</a:t>
            </a:r>
            <a:r>
              <a:rPr lang="en-US" sz="2000" dirty="0" smtClean="0"/>
              <a:t>, includes, </a:t>
            </a:r>
            <a:r>
              <a:rPr lang="en-US" sz="2000" dirty="0" err="1" smtClean="0"/>
              <a:t>inplace_merge</a:t>
            </a:r>
            <a:r>
              <a:rPr lang="en-US" sz="2000" dirty="0" smtClean="0"/>
              <a:t>, </a:t>
            </a:r>
            <a:r>
              <a:rPr lang="en-US" sz="2000" dirty="0" err="1" smtClean="0"/>
              <a:t>iter_swap</a:t>
            </a:r>
            <a:r>
              <a:rPr lang="en-US" sz="2000" dirty="0" smtClean="0"/>
              <a:t>, </a:t>
            </a:r>
            <a:r>
              <a:rPr lang="en-US" sz="2000" dirty="0" err="1" smtClean="0"/>
              <a:t>lexicographical_compare</a:t>
            </a:r>
            <a:r>
              <a:rPr lang="en-US" sz="2000" dirty="0" smtClean="0"/>
              <a:t>, </a:t>
            </a:r>
            <a:r>
              <a:rPr lang="en-US" sz="2000" dirty="0" err="1" smtClean="0"/>
              <a:t>lower_bound</a:t>
            </a:r>
            <a:r>
              <a:rPr lang="en-US" sz="2000" dirty="0" smtClean="0"/>
              <a:t>, </a:t>
            </a:r>
            <a:r>
              <a:rPr lang="en-US" sz="2000" dirty="0" err="1" smtClean="0"/>
              <a:t>make_heap</a:t>
            </a:r>
            <a:r>
              <a:rPr lang="en-US" sz="2000" dirty="0" smtClean="0"/>
              <a:t>, max, </a:t>
            </a:r>
            <a:r>
              <a:rPr lang="en-US" sz="2000" dirty="0" err="1" smtClean="0"/>
              <a:t>max_element</a:t>
            </a:r>
            <a:r>
              <a:rPr lang="en-US" sz="2000" dirty="0" smtClean="0"/>
              <a:t>, merge, min, </a:t>
            </a:r>
            <a:r>
              <a:rPr lang="en-US" sz="2000" dirty="0" err="1" smtClean="0"/>
              <a:t>min_element</a:t>
            </a:r>
            <a:r>
              <a:rPr lang="en-US" sz="2000" dirty="0" smtClean="0"/>
              <a:t>, mismatch, </a:t>
            </a:r>
            <a:r>
              <a:rPr lang="en-US" sz="2000" dirty="0" err="1" smtClean="0"/>
              <a:t>next_permutation</a:t>
            </a:r>
            <a:r>
              <a:rPr lang="en-US" sz="2000" dirty="0" smtClean="0"/>
              <a:t>, </a:t>
            </a:r>
            <a:r>
              <a:rPr lang="en-US" sz="2000" dirty="0" err="1" smtClean="0"/>
              <a:t>nth_element</a:t>
            </a:r>
            <a:r>
              <a:rPr lang="en-US" sz="2000" dirty="0" smtClean="0"/>
              <a:t>, </a:t>
            </a:r>
            <a:r>
              <a:rPr lang="en-US" sz="2000" dirty="0" err="1" smtClean="0"/>
              <a:t>partial_sort</a:t>
            </a:r>
            <a:r>
              <a:rPr lang="en-US" sz="2000" dirty="0" smtClean="0"/>
              <a:t>, </a:t>
            </a:r>
            <a:r>
              <a:rPr lang="en-US" sz="2000" dirty="0" err="1" smtClean="0"/>
              <a:t>partial_sort_copy</a:t>
            </a:r>
            <a:r>
              <a:rPr lang="en-US" sz="2000" dirty="0" smtClean="0"/>
              <a:t>, partition, </a:t>
            </a:r>
            <a:r>
              <a:rPr lang="en-US" sz="2000" dirty="0" err="1" smtClean="0"/>
              <a:t>pop_heap</a:t>
            </a:r>
            <a:r>
              <a:rPr lang="en-US" sz="2000" dirty="0" smtClean="0"/>
              <a:t>, </a:t>
            </a:r>
            <a:r>
              <a:rPr lang="en-US" sz="2000" dirty="0" err="1" smtClean="0"/>
              <a:t>prev_permutation</a:t>
            </a:r>
            <a:r>
              <a:rPr lang="en-US" sz="2000" dirty="0" smtClean="0"/>
              <a:t>, </a:t>
            </a:r>
            <a:r>
              <a:rPr lang="en-US" sz="2000" dirty="0" err="1" smtClean="0"/>
              <a:t>push_heap</a:t>
            </a:r>
            <a:r>
              <a:rPr lang="en-US" sz="2000" dirty="0" smtClean="0"/>
              <a:t>, </a:t>
            </a:r>
            <a:r>
              <a:rPr lang="en-US" sz="2000" dirty="0" err="1" smtClean="0"/>
              <a:t>random_shuffle</a:t>
            </a:r>
            <a:r>
              <a:rPr lang="en-US" sz="2000" dirty="0" smtClean="0"/>
              <a:t>, remove, </a:t>
            </a:r>
            <a:r>
              <a:rPr lang="en-US" sz="2000" dirty="0" err="1" smtClean="0"/>
              <a:t>remove_copy</a:t>
            </a:r>
            <a:r>
              <a:rPr lang="en-US" sz="2000" dirty="0" smtClean="0"/>
              <a:t>, </a:t>
            </a:r>
            <a:r>
              <a:rPr lang="en-US" sz="2000" dirty="0" err="1" smtClean="0"/>
              <a:t>remove_copy_if</a:t>
            </a:r>
            <a:r>
              <a:rPr lang="en-US" sz="2000" dirty="0" smtClean="0"/>
              <a:t>, </a:t>
            </a:r>
            <a:r>
              <a:rPr lang="en-US" sz="2000" dirty="0" err="1" smtClean="0"/>
              <a:t>remove_if</a:t>
            </a:r>
            <a:r>
              <a:rPr lang="en-US" sz="2000" dirty="0" smtClean="0"/>
              <a:t>, replace, </a:t>
            </a:r>
            <a:r>
              <a:rPr lang="en-US" sz="2000" dirty="0" err="1" smtClean="0"/>
              <a:t>replace_copy</a:t>
            </a:r>
            <a:r>
              <a:rPr lang="en-US" sz="2000" dirty="0" smtClean="0"/>
              <a:t>, </a:t>
            </a:r>
            <a:r>
              <a:rPr lang="en-US" sz="2000" dirty="0" err="1" smtClean="0"/>
              <a:t>replace_copy_if</a:t>
            </a:r>
            <a:r>
              <a:rPr lang="en-US" sz="2000" dirty="0" smtClean="0"/>
              <a:t>, </a:t>
            </a:r>
            <a:r>
              <a:rPr lang="en-US" sz="2000" dirty="0" err="1" smtClean="0"/>
              <a:t>replace_if</a:t>
            </a:r>
            <a:r>
              <a:rPr lang="en-US" sz="2000" dirty="0" smtClean="0"/>
              <a:t>, reverse, </a:t>
            </a:r>
            <a:r>
              <a:rPr lang="en-US" sz="2000" dirty="0" err="1" smtClean="0"/>
              <a:t>reverse_copy</a:t>
            </a:r>
            <a:r>
              <a:rPr lang="en-US" sz="2000" dirty="0" smtClean="0"/>
              <a:t>, rotate, </a:t>
            </a:r>
            <a:r>
              <a:rPr lang="en-US" sz="2000" dirty="0" err="1" smtClean="0"/>
              <a:t>rotate_copy</a:t>
            </a:r>
            <a:r>
              <a:rPr lang="en-US" sz="2000" dirty="0" smtClean="0"/>
              <a:t>, search, </a:t>
            </a:r>
            <a:r>
              <a:rPr lang="en-US" sz="2000" dirty="0" err="1" smtClean="0"/>
              <a:t>search_n</a:t>
            </a:r>
            <a:r>
              <a:rPr lang="en-US" sz="2000" dirty="0" smtClean="0"/>
              <a:t>, </a:t>
            </a:r>
            <a:r>
              <a:rPr lang="en-US" sz="2000" dirty="0" err="1" smtClean="0"/>
              <a:t>set_difference</a:t>
            </a:r>
            <a:r>
              <a:rPr lang="en-US" sz="2000" dirty="0" smtClean="0"/>
              <a:t>, </a:t>
            </a:r>
            <a:r>
              <a:rPr lang="en-US" sz="2000" dirty="0" err="1" smtClean="0"/>
              <a:t>set_intersection</a:t>
            </a:r>
            <a:r>
              <a:rPr lang="en-US" sz="2000" dirty="0" smtClean="0"/>
              <a:t>, </a:t>
            </a:r>
            <a:r>
              <a:rPr lang="en-US" sz="2000" dirty="0" err="1" smtClean="0"/>
              <a:t>set_symmetric_difference</a:t>
            </a:r>
            <a:r>
              <a:rPr lang="en-US" sz="2000" dirty="0" smtClean="0"/>
              <a:t>, </a:t>
            </a:r>
            <a:r>
              <a:rPr lang="en-US" sz="2000" dirty="0" err="1" smtClean="0"/>
              <a:t>set_union</a:t>
            </a:r>
            <a:r>
              <a:rPr lang="en-US" sz="2000" dirty="0" smtClean="0"/>
              <a:t>, sort, </a:t>
            </a:r>
            <a:r>
              <a:rPr lang="en-US" sz="2000" dirty="0" err="1" smtClean="0"/>
              <a:t>sort_heap</a:t>
            </a:r>
            <a:r>
              <a:rPr lang="en-US" sz="2000" dirty="0" smtClean="0"/>
              <a:t>, </a:t>
            </a:r>
            <a:r>
              <a:rPr lang="en-US" sz="2000" dirty="0" err="1" smtClean="0"/>
              <a:t>stable_partition</a:t>
            </a:r>
            <a:r>
              <a:rPr lang="en-US" sz="2000" dirty="0" smtClean="0"/>
              <a:t>, </a:t>
            </a:r>
            <a:r>
              <a:rPr lang="en-US" sz="2000" dirty="0" err="1" smtClean="0"/>
              <a:t>stable_sort</a:t>
            </a:r>
            <a:r>
              <a:rPr lang="en-US" sz="2000" dirty="0" smtClean="0"/>
              <a:t>, swap, </a:t>
            </a:r>
            <a:r>
              <a:rPr lang="en-US" sz="2000" dirty="0" err="1" smtClean="0"/>
              <a:t>swap_ranges</a:t>
            </a:r>
            <a:r>
              <a:rPr lang="en-US" sz="2000" dirty="0" smtClean="0"/>
              <a:t>, transform, unique, </a:t>
            </a:r>
            <a:r>
              <a:rPr lang="en-US" sz="2000" dirty="0" err="1" smtClean="0"/>
              <a:t>unique_copy</a:t>
            </a:r>
            <a:r>
              <a:rPr lang="en-US" sz="2000" dirty="0" smtClean="0"/>
              <a:t>, </a:t>
            </a:r>
            <a:r>
              <a:rPr lang="en-US" sz="2000" dirty="0" err="1" smtClean="0"/>
              <a:t>upper_bound</a:t>
            </a:r>
            <a:r>
              <a:rPr lang="en-US" sz="2000" dirty="0" smtClean="0"/>
              <a:t>, accumulate, </a:t>
            </a:r>
            <a:r>
              <a:rPr lang="en-US" sz="2000" dirty="0" err="1" smtClean="0"/>
              <a:t>adjacent_difference</a:t>
            </a:r>
            <a:r>
              <a:rPr lang="en-US" sz="2000" dirty="0" smtClean="0"/>
              <a:t>, </a:t>
            </a:r>
            <a:r>
              <a:rPr lang="en-US" sz="2000" dirty="0" err="1" smtClean="0"/>
              <a:t>inner_product</a:t>
            </a:r>
            <a:r>
              <a:rPr lang="en-US" sz="2000" dirty="0" smtClean="0"/>
              <a:t>, </a:t>
            </a:r>
            <a:r>
              <a:rPr lang="en-US" sz="2000" dirty="0" err="1" smtClean="0"/>
              <a:t>partial_sum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Our algorithms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 will be covering how to use a </a:t>
            </a:r>
            <a:r>
              <a:rPr lang="en-US" b="1" dirty="0" smtClean="0"/>
              <a:t>small</a:t>
            </a:r>
            <a:r>
              <a:rPr lang="en-US" dirty="0" smtClean="0"/>
              <a:t> subset of these.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copy(b, e, Dest)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vector&lt;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w, v;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w.push_back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(42);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w.push_back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(31);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w.push_back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(1);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v.resize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w.size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()); // needed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copy(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w.begin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w.end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v.begin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());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vector&lt;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c;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copy(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w.begin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w.end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back_inserter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(c));</a:t>
            </a:r>
            <a:b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// calls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c.push_back</a:t>
            </a:r>
            <a:endParaRPr lang="en-US" sz="20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deque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d;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copy(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w.begin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w.end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front_inserter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(d)); </a:t>
            </a:r>
            <a:b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calls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d.push_front</a:t>
            </a:r>
            <a:endParaRPr lang="en-US" sz="20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display(v); // 42 31 1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display(c); // 42 31 1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display(d); // 1 31 42 (b/c added to front)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copy + istream iterators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An </a:t>
            </a:r>
            <a:r>
              <a:rPr lang="en-US" dirty="0" err="1" smtClean="0"/>
              <a:t>istream</a:t>
            </a:r>
            <a:r>
              <a:rPr lang="en-US" dirty="0" smtClean="0"/>
              <a:t> iterator reads from an </a:t>
            </a:r>
            <a:r>
              <a:rPr lang="en-US" dirty="0" err="1" smtClean="0"/>
              <a:t>istream</a:t>
            </a:r>
            <a:r>
              <a:rPr lang="en-US" dirty="0" smtClean="0"/>
              <a:t> (file, console, etc.) until an </a:t>
            </a:r>
            <a:r>
              <a:rPr lang="en-US" dirty="0" err="1" smtClean="0"/>
              <a:t>eof</a:t>
            </a:r>
            <a:r>
              <a:rPr lang="en-US" dirty="0" smtClean="0"/>
              <a:t> is received</a:t>
            </a:r>
          </a:p>
          <a:p>
            <a:pPr eaLnBrk="1" hangingPunct="1">
              <a:defRPr/>
            </a:pPr>
            <a:endParaRPr lang="en-US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copy(</a:t>
            </a:r>
            <a:r>
              <a:rPr lang="en-US" sz="3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istream_iterator</a:t>
            </a:r>
            <a:r>
              <a:rPr lang="en-US" sz="3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3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&gt;(</a:t>
            </a:r>
            <a:r>
              <a:rPr lang="en-US" sz="3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lang="en-US" sz="3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),   </a:t>
            </a:r>
          </a:p>
          <a:p>
            <a:pPr>
              <a:lnSpc>
                <a:spcPct val="80000"/>
              </a:lnSpc>
            </a:pPr>
            <a:r>
              <a:rPr lang="en-US" sz="3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istream_iterator</a:t>
            </a:r>
            <a:r>
              <a:rPr lang="en-US" sz="3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3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3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&gt;(), </a:t>
            </a:r>
            <a:r>
              <a:rPr lang="en-US" sz="3400" b="1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back_inserter</a:t>
            </a:r>
            <a:r>
              <a:rPr lang="en-US" sz="3400" b="1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(v));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copy + ostream iterators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Same goes for </a:t>
            </a:r>
            <a:r>
              <a:rPr lang="en-US" sz="2800" dirty="0" err="1" smtClean="0"/>
              <a:t>ostream_iterators</a:t>
            </a:r>
            <a:r>
              <a:rPr lang="en-US" sz="2800" dirty="0" smtClean="0"/>
              <a:t>:</a:t>
            </a:r>
          </a:p>
          <a:p>
            <a:pPr eaLnBrk="1" hangingPunct="1">
              <a:defRPr/>
            </a:pP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copy(</a:t>
            </a:r>
            <a:r>
              <a:rPr lang="en-US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v.begin</a:t>
            </a: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v.end</a:t>
            </a: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ostream_iterator</a:t>
            </a: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&gt;(</a:t>
            </a:r>
            <a:r>
              <a:rPr lang="en-US" sz="28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</a:p>
          <a:p>
            <a:pPr eaLnBrk="1" hangingPunct="1">
              <a:defRPr/>
            </a:pPr>
            <a:r>
              <a:rPr lang="en-US" sz="2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 "));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 = find(b, e, val)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Returns an iterator (or e if not found)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(find(</a:t>
            </a:r>
            <a:r>
              <a:rPr lang="en-US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v.begin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v.end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31) != </a:t>
            </a:r>
            <a:r>
              <a:rPr lang="en-US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v.end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())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"Found 31." &lt;&lt; </a:t>
            </a:r>
            <a:r>
              <a:rPr lang="en-US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endl</a:t>
            </a:r>
            <a:r>
              <a:rPr lang="en-US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We don’t want to use this algorithm if we have one available in the container (e.g. </a:t>
            </a:r>
            <a:r>
              <a:rPr lang="en-US" i="1" dirty="0" smtClean="0"/>
              <a:t>set)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 = remove(b, e, val)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Removes all occurrences of a value in a range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Returns the new end point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vector&lt;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&gt;::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const_iterator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e = remove(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v.begin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v.end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4);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Iterator Review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0" indent="-571500" eaLnBrk="1" hangingPunct="1">
              <a:buFont typeface="Arial" pitchFamily="34" charset="0"/>
              <a:buChar char="•"/>
              <a:defRPr/>
            </a:pPr>
            <a:r>
              <a:rPr lang="en-US" sz="4000" dirty="0" smtClean="0"/>
              <a:t>An iterator is like a pointer for an STL template</a:t>
            </a:r>
          </a:p>
          <a:p>
            <a:pPr marL="640080" indent="-571500" eaLnBrk="1" hangingPunct="1">
              <a:buFont typeface="Arial" pitchFamily="34" charset="0"/>
              <a:buChar char="•"/>
              <a:defRPr/>
            </a:pPr>
            <a:r>
              <a:rPr lang="en-US" sz="4000" dirty="0" smtClean="0"/>
              <a:t>Values are obtained from STL methods but we've looked specifically at looking at the </a:t>
            </a:r>
            <a:r>
              <a:rPr lang="en-US" sz="4000" i="1" dirty="0" smtClean="0"/>
              <a:t>begin() </a:t>
            </a:r>
            <a:r>
              <a:rPr lang="en-US" sz="4000" dirty="0" smtClean="0"/>
              <a:t>and </a:t>
            </a:r>
            <a:r>
              <a:rPr lang="en-US" sz="4000" i="1" dirty="0" smtClean="0"/>
              <a:t>end() </a:t>
            </a:r>
            <a:r>
              <a:rPr lang="en-US" sz="4000" dirty="0" smtClean="0"/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sort(b, e)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Sorts a range; needs random access iterators</a:t>
            </a:r>
          </a:p>
          <a:p>
            <a:pPr eaLnBrk="1" hangingPunct="1">
              <a:defRPr/>
            </a:pPr>
            <a:r>
              <a:rPr lang="en-US" sz="2400" dirty="0" smtClean="0"/>
              <a:t>N log N, average and worst case</a:t>
            </a:r>
          </a:p>
          <a:p>
            <a:pPr eaLnBrk="1" hangingPunct="1">
              <a:defRPr/>
            </a:pPr>
            <a:r>
              <a:rPr lang="en-US" sz="2400" dirty="0" smtClean="0"/>
              <a:t>sort(</a:t>
            </a:r>
            <a:r>
              <a:rPr lang="en-US" sz="2400" dirty="0" err="1" smtClean="0"/>
              <a:t>v.begin</a:t>
            </a:r>
            <a:r>
              <a:rPr lang="en-US" sz="2400" dirty="0" smtClean="0"/>
              <a:t>(), </a:t>
            </a:r>
            <a:r>
              <a:rPr lang="en-US" sz="2400" dirty="0" err="1" smtClean="0"/>
              <a:t>v.end</a:t>
            </a:r>
            <a:r>
              <a:rPr lang="en-US" sz="2400" dirty="0" smtClean="0"/>
              <a:t>());</a:t>
            </a:r>
          </a:p>
          <a:p>
            <a:pPr eaLnBrk="1" hangingPunct="1">
              <a:defRPr/>
            </a:pPr>
            <a:r>
              <a:rPr lang="en-US" sz="2400" dirty="0" smtClean="0"/>
              <a:t>Will raise a compile time error if not supported</a:t>
            </a:r>
          </a:p>
          <a:p>
            <a:pPr eaLnBrk="1" hangingPunct="1">
              <a:defRPr/>
            </a:pPr>
            <a:r>
              <a:rPr lang="en-US" sz="2400" dirty="0" smtClean="0"/>
              <a:t>Can sort normal arrays this way, too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A[] = {1, 4, 2, 8, 5, 7};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const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N =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sizeof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(A) /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sizeof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);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sort(A, A + N);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 = unique(b, e)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Removes “consecutive duplicate elements”</a:t>
            </a:r>
          </a:p>
          <a:p>
            <a:pPr lvl="1" eaLnBrk="1" hangingPunct="1">
              <a:defRPr/>
            </a:pPr>
            <a:r>
              <a:rPr lang="en-US" smtClean="0"/>
              <a:t>Sort first if you want a “real unique” list</a:t>
            </a:r>
          </a:p>
          <a:p>
            <a:pPr eaLnBrk="1" hangingPunct="1">
              <a:defRPr/>
            </a:pPr>
            <a:r>
              <a:rPr lang="en-US" smtClean="0"/>
              <a:t>Just like remove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min/max_element(b,e)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An iterator to the minimum/maximum element in a range (e if range is empty) (*</a:t>
            </a:r>
            <a:r>
              <a:rPr lang="en-US" sz="2400" dirty="0" err="1" smtClean="0"/>
              <a:t>min_element</a:t>
            </a:r>
            <a:r>
              <a:rPr lang="en-US" sz="2400" dirty="0" smtClean="0"/>
              <a:t>(..) is value)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Doesn’t need to be sorted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list&lt;</a:t>
            </a: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l;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l.push_back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(4); </a:t>
            </a: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l.push_front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(12);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l.push_back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(1); </a:t>
            </a: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l.push_front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(2);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l.push_back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(7);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display(l); // 2 12 4 1 7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*</a:t>
            </a: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min_element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l.begin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l.end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()) &lt;&lt; </a:t>
            </a: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endl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// 1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*</a:t>
            </a: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max_element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l.begin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l.end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()) &lt;&lt; </a:t>
            </a:r>
            <a:r>
              <a:rPr lang="en-US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endl</a:t>
            </a:r>
            <a:r>
              <a:rPr lang="en-US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// 12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Count_if(b, e,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400" dirty="0" smtClean="0"/>
              <a:t>Counts </a:t>
            </a:r>
            <a:r>
              <a:rPr lang="en-US" sz="2400" dirty="0" err="1" smtClean="0"/>
              <a:t>occurances</a:t>
            </a:r>
            <a:r>
              <a:rPr lang="en-US" sz="2400" dirty="0" smtClean="0"/>
              <a:t> of </a:t>
            </a:r>
            <a:r>
              <a:rPr lang="en-US" sz="2400" dirty="0" err="1" smtClean="0"/>
              <a:t>val</a:t>
            </a:r>
            <a:r>
              <a:rPr lang="en-US" sz="2400" dirty="0" smtClean="0"/>
              <a:t> in range b, e</a:t>
            </a:r>
          </a:p>
          <a:p>
            <a:pPr eaLnBrk="1" hangingPunct="1">
              <a:defRPr/>
            </a:pPr>
            <a:r>
              <a:rPr lang="en-US" sz="2400" dirty="0" err="1" smtClean="0"/>
              <a:t>count_if</a:t>
            </a:r>
            <a:r>
              <a:rPr lang="en-US" sz="2400" dirty="0" smtClean="0"/>
              <a:t>(b, e, </a:t>
            </a:r>
            <a:r>
              <a:rPr lang="en-US" sz="2400" dirty="0" err="1" smtClean="0"/>
              <a:t>Func</a:t>
            </a:r>
            <a:r>
              <a:rPr lang="en-US" sz="2400" dirty="0" smtClean="0"/>
              <a:t>):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bool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iscomma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(char c)</a:t>
            </a:r>
            <a:endParaRPr lang="en-US" sz="2400" dirty="0" smtClean="0">
              <a:cs typeface="Times New Roman" pitchFamily="18" charset="0"/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{</a:t>
            </a:r>
            <a:endParaRPr lang="en-US" sz="2400" dirty="0" smtClean="0">
              <a:cs typeface="Times New Roman" pitchFamily="18" charset="0"/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	return c == ',';</a:t>
            </a:r>
            <a:endParaRPr lang="en-US" sz="2400" dirty="0" smtClean="0">
              <a:cs typeface="Times New Roman" pitchFamily="18" charset="0"/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}</a:t>
            </a:r>
            <a:endParaRPr lang="en-US" sz="2400" dirty="0" smtClean="0">
              <a:cs typeface="Times New Roman" pitchFamily="18" charset="0"/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string s = "(X,Y) or [X,Y]?";</a:t>
            </a:r>
            <a:endParaRPr lang="en-US" sz="2400" dirty="0" smtClean="0">
              <a:cs typeface="Times New Roman" pitchFamily="18" charset="0"/>
            </a:endParaRP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 &lt;&lt;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count_if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s.begin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(),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s.end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(),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iscomma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) &lt;&lt; </a:t>
            </a:r>
            <a:r>
              <a:rPr lang="en-US" sz="2400" b="1" dirty="0" err="1" smtClean="0">
                <a:latin typeface="Courier New" pitchFamily="49" charset="0"/>
                <a:cs typeface="Times New Roman" pitchFamily="18" charset="0"/>
              </a:rPr>
              <a:t>endl</a:t>
            </a:r>
            <a:r>
              <a:rPr lang="en-US" sz="2400" b="1" dirty="0" smtClean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Outputs 2</a:t>
            </a:r>
          </a:p>
          <a:p>
            <a:pPr eaLnBrk="1" hangingPunct="1">
              <a:defRPr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accumulate(b, e, initialSum)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in &lt;numeric&gt;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Adds (+) up the values in the range b, 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operator+ must be defined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You can pass in a binary function to use instead of + (beyond scope)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vector&lt;string&gt;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vs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vs.push_back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("This");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vs.push_back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(“Car");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vs.push_back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("Is");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vs.push_back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("Way"); 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vs.push_back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("Too");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vs.push_back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(“Red");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accumulate(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vs.begin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vs.end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string("")) &lt;&lt;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//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ThisCarIsWayTooRed</a:t>
            </a:r>
            <a:endParaRPr lang="en-US" sz="20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for_each(b, e, func)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 smtClean="0"/>
              <a:t>Call </a:t>
            </a:r>
            <a:r>
              <a:rPr lang="en-US" sz="2400" dirty="0" err="1" smtClean="0"/>
              <a:t>func</a:t>
            </a:r>
            <a:r>
              <a:rPr lang="en-US" sz="2400" dirty="0" smtClean="0"/>
              <a:t>(*i) for each i in range b, e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display_backwards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(string s)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	// strings have reverse iterators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copy(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s.rbegin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s.rend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ostream_iterator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&lt;char&gt;(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));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...</a:t>
            </a:r>
          </a:p>
          <a:p>
            <a:pPr algn="l" eaLnBrk="1" hangingPunct="1"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for_each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vs.begin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vs.end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display_backwards</a:t>
            </a:r>
            <a:r>
              <a:rPr lang="en-US" sz="20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 // </a:t>
            </a:r>
            <a:r>
              <a:rPr lang="en-US" sz="20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sihTraCsIyaWooTdeR</a:t>
            </a:r>
            <a:endParaRPr lang="en-US" sz="20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bool equal(b, e, b2);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Returns true if the ranges are identical</a:t>
            </a:r>
          </a:p>
          <a:p>
            <a:pPr algn="l" eaLnBrk="1" hangingPunct="1">
              <a:defRPr/>
            </a:pPr>
            <a:r>
              <a:rPr lang="en-US" sz="2000" b="1" dirty="0" smtClean="0">
                <a:latin typeface="Courier New" pitchFamily="49" charset="0"/>
              </a:rPr>
              <a:t>return </a:t>
            </a:r>
            <a:br>
              <a:rPr lang="en-US" sz="2000" b="1" dirty="0" smtClean="0">
                <a:latin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</a:rPr>
              <a:t> equal(</a:t>
            </a:r>
            <a:r>
              <a:rPr lang="en-US" sz="2000" b="1" dirty="0" err="1" smtClean="0">
                <a:latin typeface="Courier New" pitchFamily="49" charset="0"/>
              </a:rPr>
              <a:t>input.begin</a:t>
            </a:r>
            <a:r>
              <a:rPr lang="en-US" sz="2000" b="1" dirty="0" smtClean="0">
                <a:latin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</a:rPr>
              <a:t>input.end</a:t>
            </a:r>
            <a:r>
              <a:rPr lang="en-US" sz="2000" b="1" dirty="0" smtClean="0">
                <a:latin typeface="Courier New" pitchFamily="49" charset="0"/>
              </a:rPr>
              <a:t>(), </a:t>
            </a:r>
            <a:r>
              <a:rPr lang="en-US" sz="2000" b="1" dirty="0" err="1" smtClean="0">
                <a:latin typeface="Courier New" pitchFamily="49" charset="0"/>
              </a:rPr>
              <a:t>input.rbegin</a:t>
            </a:r>
            <a:r>
              <a:rPr lang="en-US" sz="2000" b="1" dirty="0" smtClean="0">
                <a:latin typeface="Courier New" pitchFamily="49" charset="0"/>
              </a:rPr>
              <a:t>());</a:t>
            </a:r>
          </a:p>
          <a:p>
            <a:pPr lvl="1" eaLnBrk="1" hangingPunct="1">
              <a:defRPr/>
            </a:pPr>
            <a:r>
              <a:rPr lang="en-US" dirty="0" smtClean="0"/>
              <a:t>the string going forwards is the same as going backwards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There's many more! </a:t>
            </a:r>
            <a:endParaRPr lang="en-US" dirty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(but you’re not responsible to know the other stuff we didn’t cover)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3493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(and you will be allowed a 3”x5” index card on the final exam)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261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25830" indent="-857250">
              <a:buFont typeface="Arial" pitchFamily="34" charset="0"/>
              <a:buChar char="•"/>
              <a:defRPr/>
            </a:pPr>
            <a:r>
              <a:rPr lang="en-US" dirty="0"/>
              <a:t>You can use the object pointed to by the iterator by dereferencing it</a:t>
            </a:r>
          </a:p>
          <a:p>
            <a:pPr marL="925830" indent="-857250">
              <a:buFont typeface="Arial" pitchFamily="34" charset="0"/>
              <a:buChar char="•"/>
              <a:defRPr/>
            </a:pPr>
            <a:r>
              <a:rPr lang="en-US" dirty="0"/>
              <a:t>Iterator values can be </a:t>
            </a:r>
            <a:r>
              <a:rPr lang="en-US" dirty="0" smtClean="0"/>
              <a:t>invalidated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5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Conclusion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The STL can save you tons of headaches</a:t>
            </a:r>
          </a:p>
          <a:p>
            <a:pPr eaLnBrk="1" hangingPunct="1">
              <a:defRPr/>
            </a:pPr>
            <a:r>
              <a:rPr lang="en-US" dirty="0" smtClean="0"/>
              <a:t>Let the compiler do the work for you</a:t>
            </a:r>
          </a:p>
          <a:p>
            <a:pPr eaLnBrk="1" hangingPunct="1">
              <a:defRPr/>
            </a:pPr>
            <a:r>
              <a:rPr lang="en-US" smtClean="0"/>
              <a:t>Saves time and lines of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Iterator Adapters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There are three main types of Iterator Adapters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 know about one so far: </a:t>
            </a:r>
            <a:r>
              <a:rPr lang="en-US" dirty="0" smtClean="0"/>
              <a:t>Reverse </a:t>
            </a:r>
            <a:r>
              <a:rPr lang="en-US" dirty="0"/>
              <a:t>Iterators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084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There are also Insert Iterators and Stream Iterators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They </a:t>
            </a:r>
            <a:r>
              <a:rPr lang="en-US" dirty="0"/>
              <a:t>are heavily used with STL algorithms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633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Insert Iterators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Consider: Dereferencing an iterator and changing the value found there overwrites the 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Iterators are used to insert into a container instead of overwriting what is at the iterator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9772407"/>
      </p:ext>
    </p:extLst>
  </p:cSld>
  <p:clrMapOvr>
    <a:masterClrMapping/>
  </p:clrMapOvr>
</p:sld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321</TotalTime>
  <Words>1185</Words>
  <Application>Microsoft Office PowerPoint</Application>
  <PresentationFormat>On-screen Show (4:3)</PresentationFormat>
  <Paragraphs>177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Sparse</vt:lpstr>
      <vt:lpstr>DS</vt:lpstr>
      <vt:lpstr>Before We Tackle Algorithms ...</vt:lpstr>
      <vt:lpstr>Iterator Review</vt:lpstr>
      <vt:lpstr>PowerPoint Presentation</vt:lpstr>
      <vt:lpstr>Iterator Adapters</vt:lpstr>
      <vt:lpstr>PowerPoint Presentation</vt:lpstr>
      <vt:lpstr>PowerPoint Presentation</vt:lpstr>
      <vt:lpstr>Insert Iterators</vt:lpstr>
      <vt:lpstr>PowerPoint Presentation</vt:lpstr>
      <vt:lpstr>Insert Iterators for Sequence Containers</vt:lpstr>
      <vt:lpstr>PowerPoint Presentation</vt:lpstr>
      <vt:lpstr>Insert Iterators for Associative Containers</vt:lpstr>
      <vt:lpstr>Stream Iterators</vt:lpstr>
      <vt:lpstr>Need to Specify ...</vt:lpstr>
      <vt:lpstr>PowerPoint Presentation</vt:lpstr>
      <vt:lpstr>Example of Using Stream Iterators</vt:lpstr>
      <vt:lpstr>Algorithms</vt:lpstr>
      <vt:lpstr>PowerPoint Presentation</vt:lpstr>
      <vt:lpstr>PowerPoint Presentation</vt:lpstr>
      <vt:lpstr>PowerPoint Presentation</vt:lpstr>
      <vt:lpstr>#1 Rule of STL Algorithms</vt:lpstr>
      <vt:lpstr>General algorithm categories</vt:lpstr>
      <vt:lpstr>Many algorithms!</vt:lpstr>
      <vt:lpstr>Our algorithms</vt:lpstr>
      <vt:lpstr>copy(b, e, Dest)</vt:lpstr>
      <vt:lpstr>copy + istream iterators</vt:lpstr>
      <vt:lpstr>copy + ostream iterators</vt:lpstr>
      <vt:lpstr>i = find(b, e, val)</vt:lpstr>
      <vt:lpstr>ne = remove(b, e, val)</vt:lpstr>
      <vt:lpstr>sort(b, e)</vt:lpstr>
      <vt:lpstr>ne = unique(b, e)</vt:lpstr>
      <vt:lpstr>min/max_element(b,e)</vt:lpstr>
      <vt:lpstr>Count_if(b, e, val)</vt:lpstr>
      <vt:lpstr>accumulate(b, e, initialSum)</vt:lpstr>
      <vt:lpstr>for_each(b, e, func)</vt:lpstr>
      <vt:lpstr>bool equal(b, e, b2);</vt:lpstr>
      <vt:lpstr>PowerPoint Presentation</vt:lpstr>
      <vt:lpstr>PowerPoint Presentation</vt:lpstr>
      <vt:lpstr>PowerPoint Presentation</vt:lpstr>
      <vt:lpstr>Conclusion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DSAD</dc:title>
  <dc:creator>Carlo Sgro</dc:creator>
  <cp:lastModifiedBy>home</cp:lastModifiedBy>
  <cp:revision>15</cp:revision>
  <dcterms:created xsi:type="dcterms:W3CDTF">2005-03-29T05:32:49Z</dcterms:created>
  <dcterms:modified xsi:type="dcterms:W3CDTF">2014-01-05T00:54:09Z</dcterms:modified>
</cp:coreProperties>
</file>