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2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8"/>
  </p:notesMasterIdLst>
  <p:sldIdLst>
    <p:sldId id="273" r:id="rId2"/>
    <p:sldId id="257" r:id="rId3"/>
    <p:sldId id="258" r:id="rId4"/>
    <p:sldId id="274" r:id="rId5"/>
    <p:sldId id="275" r:id="rId6"/>
    <p:sldId id="259" r:id="rId7"/>
    <p:sldId id="276" r:id="rId8"/>
    <p:sldId id="260" r:id="rId9"/>
    <p:sldId id="277" r:id="rId10"/>
    <p:sldId id="278" r:id="rId11"/>
    <p:sldId id="261" r:id="rId12"/>
    <p:sldId id="279" r:id="rId13"/>
    <p:sldId id="262" r:id="rId14"/>
    <p:sldId id="280" r:id="rId15"/>
    <p:sldId id="263" r:id="rId16"/>
    <p:sldId id="281" r:id="rId17"/>
    <p:sldId id="264" r:id="rId18"/>
    <p:sldId id="265" r:id="rId19"/>
    <p:sldId id="282" r:id="rId20"/>
    <p:sldId id="266" r:id="rId21"/>
    <p:sldId id="267" r:id="rId22"/>
    <p:sldId id="283" r:id="rId23"/>
    <p:sldId id="284" r:id="rId24"/>
    <p:sldId id="268" r:id="rId25"/>
    <p:sldId id="269" r:id="rId26"/>
    <p:sldId id="270" r:id="rId27"/>
    <p:sldId id="271" r:id="rId28"/>
    <p:sldId id="272" r:id="rId29"/>
    <p:sldId id="309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307" r:id="rId43"/>
    <p:sldId id="308" r:id="rId44"/>
    <p:sldId id="298" r:id="rId45"/>
    <p:sldId id="299" r:id="rId46"/>
    <p:sldId id="300" r:id="rId47"/>
    <p:sldId id="301" r:id="rId48"/>
    <p:sldId id="302" r:id="rId49"/>
    <p:sldId id="303" r:id="rId50"/>
    <p:sldId id="311" r:id="rId51"/>
    <p:sldId id="312" r:id="rId52"/>
    <p:sldId id="313" r:id="rId53"/>
    <p:sldId id="314" r:id="rId54"/>
    <p:sldId id="304" r:id="rId55"/>
    <p:sldId id="305" r:id="rId56"/>
    <p:sldId id="315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2124" y="-5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1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3CA74-1D49-4AC9-A708-3A8DB30566B7}" type="datetimeFigureOut">
              <a:rPr lang="en-CA" smtClean="0"/>
              <a:t>09/03/2015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77D6D-91E6-4200-931E-DAAF484CFC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8036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8A982B8-9B29-45FB-B6A2-3A37D0A6803A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Readers/Writers, sorta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D83CAD-A93C-4A58-BDC8-3724FD367B2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5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83865-042C-4727-8659-1CCBCE375024}" type="slidenum">
              <a:rPr lang="en-US" smtClean="0">
                <a:solidFill>
                  <a:srgbClr val="D6EC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89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C9A0B-B47F-44AE-830A-E5DFDFB7E1DC}" type="slidenum">
              <a:rPr lang="en-US" smtClean="0">
                <a:solidFill>
                  <a:srgbClr val="D6EC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262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F89DB-5FE5-4025-9ECD-8144B9D3E598}" type="slidenum">
              <a:rPr lang="en-US" smtClean="0">
                <a:solidFill>
                  <a:srgbClr val="D6EC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456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97B15-E5D9-48EA-98E9-50087DD41527}" type="slidenum">
              <a:rPr lang="en-US" smtClean="0">
                <a:solidFill>
                  <a:srgbClr val="D6EC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51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5D656-1780-4C0B-8C5C-E5FCC6C09EE9}" type="slidenum">
              <a:rPr lang="en-US" smtClean="0">
                <a:solidFill>
                  <a:srgbClr val="D6EC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05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3451F8-FCE4-43DE-9622-820BE4D3DFD5}" type="slidenum">
              <a:rPr lang="en-US" smtClean="0">
                <a:solidFill>
                  <a:srgbClr val="D6EC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64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DFAB1-4334-4CAF-8986-7F1636FE9420}" type="slidenum">
              <a:rPr lang="en-US" smtClean="0">
                <a:solidFill>
                  <a:srgbClr val="D6EC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851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90E60-FACA-4451-B38D-CBAB8D1015A4}" type="slidenum">
              <a:rPr lang="en-US" smtClean="0">
                <a:solidFill>
                  <a:srgbClr val="D6EC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3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D0431-4EB9-4F3A-B25D-CF7872EE0C26}" type="slidenum">
              <a:rPr lang="en-US" smtClean="0">
                <a:solidFill>
                  <a:srgbClr val="D6EC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69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E00CD-AB72-44D2-8B6C-19DA3BB92394}" type="slidenum">
              <a:rPr lang="en-US" smtClean="0">
                <a:solidFill>
                  <a:srgbClr val="D6EC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299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A626-8413-4983-A291-71E98D671764}" type="slidenum">
              <a:rPr lang="en-US" smtClean="0">
                <a:solidFill>
                  <a:srgbClr val="D6EC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463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CA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D6ECFF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D6ECFF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6A09BE-E5EA-45DB-AEB7-2CA0A10DA2FC}" type="slidenum">
              <a:rPr lang="en-US" smtClean="0">
                <a:solidFill>
                  <a:srgbClr val="D6ECFF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D6ECFF"/>
              </a:solidFill>
              <a:latin typeface="Arial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800" b="1" kern="1200">
          <a:solidFill>
            <a:schemeClr val="tx1"/>
          </a:solidFill>
          <a:latin typeface="Gill Sans MT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9pPr>
    </p:titleStyle>
    <p:bodyStyle>
      <a:lvl1pPr marL="342900" indent="-342900" algn="ctr" rtl="0" eaLnBrk="1" fontAlgn="base" hangingPunct="1">
        <a:spcBef>
          <a:spcPct val="20000"/>
        </a:spcBef>
        <a:spcAft>
          <a:spcPct val="0"/>
        </a:spcAft>
        <a:buFont typeface="Arial" charset="0"/>
        <a:defRPr sz="48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1028700" indent="-571500" algn="ctr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4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2pPr>
      <a:lvl3pPr marL="1485900" indent="-571500" algn="ctr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6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200384/constant-amortized-tim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mtClean="0"/>
              <a:t>DS</a:t>
            </a:r>
            <a:endParaRPr lang="en-CA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STL: List and </a:t>
            </a:r>
            <a:r>
              <a:rPr lang="en-CA" dirty="0" err="1" smtClean="0"/>
              <a:t>Deque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720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Some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sz="2800" dirty="0"/>
          </a:p>
          <a:p>
            <a:pPr lvl="1">
              <a:defRPr/>
            </a:pPr>
            <a:r>
              <a:rPr lang="en-US" sz="3600" dirty="0" err="1"/>
              <a:t>l.empty</a:t>
            </a:r>
            <a:r>
              <a:rPr lang="en-US" sz="3600" dirty="0"/>
              <a:t>() // true if l has 0 </a:t>
            </a:r>
            <a:r>
              <a:rPr lang="en-US" sz="3600" dirty="0" smtClean="0"/>
              <a:t>elements</a:t>
            </a:r>
          </a:p>
          <a:p>
            <a:pPr lvl="1">
              <a:defRPr/>
            </a:pPr>
            <a:endParaRPr lang="en-US" sz="3600" dirty="0"/>
          </a:p>
          <a:p>
            <a:pPr lvl="1">
              <a:defRPr/>
            </a:pPr>
            <a:r>
              <a:rPr lang="en-US" sz="3600" dirty="0" err="1"/>
              <a:t>l.size</a:t>
            </a:r>
            <a:r>
              <a:rPr lang="en-US" sz="3600" dirty="0"/>
              <a:t>() // number of elements</a:t>
            </a:r>
          </a:p>
          <a:p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138968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Adding elements to list&lt;T&gt;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eaLnBrk="1" hangingPunct="1">
              <a:lnSpc>
                <a:spcPct val="90000"/>
              </a:lnSpc>
              <a:defRPr/>
            </a:pPr>
            <a:r>
              <a:rPr lang="en-US" dirty="0" err="1" smtClean="0"/>
              <a:t>l.push_back</a:t>
            </a:r>
            <a:r>
              <a:rPr lang="en-US" dirty="0" smtClean="0"/>
              <a:t>(43);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err="1" smtClean="0"/>
              <a:t>l.push_front</a:t>
            </a:r>
            <a:r>
              <a:rPr lang="en-US" dirty="0" smtClean="0"/>
              <a:t>(31);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 dirty="0" smtClean="0"/>
              <a:t>not available in vector</a:t>
            </a:r>
          </a:p>
          <a:p>
            <a:pPr lvl="2"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err="1" smtClean="0"/>
              <a:t>l.insert</a:t>
            </a:r>
            <a:r>
              <a:rPr lang="en-US" dirty="0" smtClean="0"/>
              <a:t>(</a:t>
            </a:r>
            <a:r>
              <a:rPr lang="en-US" dirty="0" err="1" smtClean="0"/>
              <a:t>iter</a:t>
            </a:r>
            <a:r>
              <a:rPr lang="en-US" dirty="0" smtClean="0"/>
              <a:t> b, </a:t>
            </a:r>
            <a:r>
              <a:rPr lang="en-US" dirty="0" err="1" smtClean="0"/>
              <a:t>iter</a:t>
            </a:r>
            <a:r>
              <a:rPr lang="en-US" dirty="0" smtClean="0"/>
              <a:t>  first, </a:t>
            </a:r>
            <a:r>
              <a:rPr lang="en-US" dirty="0" err="1" smtClean="0"/>
              <a:t>iter</a:t>
            </a:r>
            <a:r>
              <a:rPr lang="en-US" dirty="0" smtClean="0"/>
              <a:t>  last)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534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Accessing elements in list&lt;T&gt;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defRPr/>
            </a:pPr>
            <a:r>
              <a:rPr lang="en-US" dirty="0" err="1" smtClean="0"/>
              <a:t>l.front</a:t>
            </a:r>
            <a:r>
              <a:rPr lang="en-US" dirty="0"/>
              <a:t>() // reference to element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err="1"/>
              <a:t>l.back</a:t>
            </a:r>
            <a:r>
              <a:rPr lang="en-US" dirty="0"/>
              <a:t>() // reference to element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err="1"/>
              <a:t>l.begin</a:t>
            </a:r>
            <a:r>
              <a:rPr lang="en-US" dirty="0"/>
              <a:t>() // list&lt;T&gt;::iterator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err="1"/>
              <a:t>l.end</a:t>
            </a:r>
            <a:r>
              <a:rPr lang="en-US" dirty="0"/>
              <a:t>() // list&lt;T&gt;::iterator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014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Removing elements from list&lt;T&gt;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eaLnBrk="1" hangingPunct="1">
              <a:lnSpc>
                <a:spcPct val="90000"/>
              </a:lnSpc>
              <a:defRPr/>
            </a:pPr>
            <a:r>
              <a:rPr lang="en-US" dirty="0" err="1" smtClean="0"/>
              <a:t>l.pop_back</a:t>
            </a:r>
            <a:r>
              <a:rPr lang="en-US" dirty="0" smtClean="0"/>
              <a:t>() // returns nothing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err="1" smtClean="0"/>
              <a:t>l.pop_front</a:t>
            </a:r>
            <a:r>
              <a:rPr lang="en-US" dirty="0" smtClean="0"/>
              <a:t>() // returns nothing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err="1" smtClean="0"/>
              <a:t>l.erase</a:t>
            </a:r>
            <a:r>
              <a:rPr lang="en-US" dirty="0" smtClean="0"/>
              <a:t>(iterator i)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err="1" smtClean="0"/>
              <a:t>l.erase</a:t>
            </a:r>
            <a:r>
              <a:rPr lang="en-US" dirty="0" smtClean="0"/>
              <a:t>(iterator start, iterator end)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050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Efficiency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defRPr/>
            </a:pPr>
            <a:r>
              <a:rPr lang="en-US" dirty="0" smtClean="0">
                <a:hlinkClick r:id="rId2"/>
              </a:rPr>
              <a:t>Amortized </a:t>
            </a:r>
            <a:r>
              <a:rPr lang="en-US" dirty="0">
                <a:hlinkClick r:id="rId2"/>
              </a:rPr>
              <a:t>constant time </a:t>
            </a:r>
            <a:r>
              <a:rPr lang="en-US" dirty="0"/>
              <a:t>insertion and removal of elements at the beginning or the end, or in the middle </a:t>
            </a:r>
            <a:r>
              <a:rPr lang="en-US" dirty="0" smtClean="0"/>
              <a:t>(because </a:t>
            </a:r>
            <a:r>
              <a:rPr lang="en-US" dirty="0"/>
              <a:t>you pass an </a:t>
            </a:r>
            <a:r>
              <a:rPr lang="en-US" dirty="0" smtClean="0"/>
              <a:t>iterator)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18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list&lt;T&gt;: Sorting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err="1" smtClean="0"/>
              <a:t>l.sort</a:t>
            </a:r>
            <a:r>
              <a:rPr lang="en-US" dirty="0" smtClean="0"/>
              <a:t>()</a:t>
            </a:r>
          </a:p>
          <a:p>
            <a:pPr lvl="1" eaLnBrk="1" hangingPunct="1">
              <a:defRPr/>
            </a:pPr>
            <a:r>
              <a:rPr lang="en-US" sz="2400" dirty="0" smtClean="0"/>
              <a:t>Used when you want to use the &lt; operator to sort the items being contained in the list </a:t>
            </a:r>
          </a:p>
          <a:p>
            <a:pPr lvl="1" eaLnBrk="1" hangingPunct="1">
              <a:defRPr/>
            </a:pP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759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l.sort</a:t>
            </a:r>
            <a:r>
              <a:rPr lang="en-US" dirty="0"/>
              <a:t>(</a:t>
            </a:r>
            <a:r>
              <a:rPr lang="en-US" dirty="0" err="1"/>
              <a:t>CompFn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sz="2400" dirty="0"/>
              <a:t>Pass a pointer to a function that does a comparison if you want to sort any other way</a:t>
            </a:r>
          </a:p>
          <a:p>
            <a:pPr lvl="1">
              <a:defRPr/>
            </a:pPr>
            <a:r>
              <a:rPr lang="en-US" sz="2400" dirty="0"/>
              <a:t>The </a:t>
            </a:r>
            <a:r>
              <a:rPr lang="en-US" sz="2400" dirty="0" err="1"/>
              <a:t>CompFn</a:t>
            </a:r>
            <a:r>
              <a:rPr lang="en-US" sz="2400" dirty="0"/>
              <a:t> must return a value of true if the first argument </a:t>
            </a:r>
            <a:r>
              <a:rPr lang="en-US" sz="2400" b="1" dirty="0"/>
              <a:t>goes before </a:t>
            </a:r>
            <a:r>
              <a:rPr lang="en-US" sz="2400" dirty="0"/>
              <a:t>the second argument when comparing (and false otherwise)</a:t>
            </a:r>
          </a:p>
          <a:p>
            <a:pPr lvl="2">
              <a:defRPr/>
            </a:pPr>
            <a:r>
              <a:rPr lang="en-US" sz="2000" dirty="0"/>
              <a:t>"goes before" is not necessarily "is less than"</a:t>
            </a:r>
          </a:p>
          <a:p>
            <a:pPr lvl="1">
              <a:defRPr/>
            </a:pPr>
            <a:r>
              <a:rPr lang="en-US" sz="2400" dirty="0"/>
              <a:t>http://www.cplusplus.com/reference/stl/list/sort.html has an example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183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Another example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2060848"/>
            <a:ext cx="7772400" cy="429816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list&lt;char&gt; l;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 (</a:t>
            </a:r>
            <a:r>
              <a:rPr lang="en-US" sz="28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8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i = 0; i &lt; 4; ++i)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 sz="28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l.push_front</a:t>
            </a:r>
            <a:r>
              <a:rPr lang="en-US" sz="28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(i + 'A');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 sz="28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l.push_back</a:t>
            </a:r>
            <a:r>
              <a:rPr lang="en-US" sz="28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(i + 'A');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 (list&lt;char&gt;::iterator i = </a:t>
            </a:r>
            <a:r>
              <a:rPr lang="en-US" sz="28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l.begin</a:t>
            </a:r>
            <a:r>
              <a:rPr lang="en-US" sz="28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(); i != </a:t>
            </a:r>
            <a:r>
              <a:rPr lang="en-US" sz="28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l.end</a:t>
            </a:r>
            <a:r>
              <a:rPr lang="en-US" sz="28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(); ++i)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 sz="28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28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&lt;&lt; *i; // DCBAABCD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319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Going Further...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 smtClean="0"/>
              <a:t>Notice anything?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 smtClean="0"/>
              <a:t>A lot of the functions (</a:t>
            </a:r>
            <a:r>
              <a:rPr lang="en-US" dirty="0" err="1" smtClean="0"/>
              <a:t>c.begin</a:t>
            </a:r>
            <a:r>
              <a:rPr lang="en-US" dirty="0" smtClean="0"/>
              <a:t>(), </a:t>
            </a:r>
            <a:r>
              <a:rPr lang="en-US" dirty="0" err="1" smtClean="0"/>
              <a:t>c.end</a:t>
            </a:r>
            <a:r>
              <a:rPr lang="en-US" dirty="0" smtClean="0"/>
              <a:t>()) are the same! 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 smtClean="0"/>
              <a:t>So, write a “generic” display function…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 smtClean="0"/>
              <a:t>Now you can display a “supported” container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 smtClean="0"/>
              <a:t>with one function call!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691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lnSpc>
                <a:spcPct val="80000"/>
              </a:lnSpc>
              <a:defRPr/>
            </a:pPr>
            <a:r>
              <a:rPr lang="en-US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template&lt;</a:t>
            </a:r>
            <a:r>
              <a:rPr lang="en-US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typename</a:t>
            </a:r>
            <a:r>
              <a:rPr lang="en-US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Container&gt;</a:t>
            </a:r>
          </a:p>
          <a:p>
            <a:pPr algn="l">
              <a:lnSpc>
                <a:spcPct val="80000"/>
              </a:lnSpc>
              <a:defRPr/>
            </a:pPr>
            <a:r>
              <a:rPr lang="en-US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void display(Container &amp; c)</a:t>
            </a:r>
          </a:p>
          <a:p>
            <a:pPr algn="l">
              <a:lnSpc>
                <a:spcPct val="80000"/>
              </a:lnSpc>
              <a:defRPr/>
            </a:pPr>
            <a:r>
              <a:rPr lang="en-US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	</a:t>
            </a:r>
            <a:endParaRPr lang="en-US" b="1" dirty="0" smtClean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l">
              <a:lnSpc>
                <a:spcPct val="80000"/>
              </a:lnSpc>
              <a:defRPr/>
            </a:pPr>
            <a:r>
              <a:rPr lang="en-US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for(Container</a:t>
            </a:r>
            <a:r>
              <a:rPr lang="en-US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::iterator i = </a:t>
            </a:r>
            <a:r>
              <a:rPr lang="en-US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c.begin</a:t>
            </a:r>
            <a:r>
              <a:rPr lang="en-US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();                    	i </a:t>
            </a:r>
            <a:r>
              <a:rPr lang="en-US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!= </a:t>
            </a:r>
            <a:r>
              <a:rPr lang="en-US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c.end</a:t>
            </a:r>
            <a:r>
              <a:rPr lang="en-US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(); ++i</a:t>
            </a:r>
            <a:r>
              <a:rPr lang="en-US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 algn="l">
              <a:lnSpc>
                <a:spcPct val="80000"/>
              </a:lnSpc>
              <a:defRPr/>
            </a:pPr>
            <a:r>
              <a:rPr lang="en-US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lang="en-US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l">
              <a:lnSpc>
                <a:spcPct val="80000"/>
              </a:lnSpc>
              <a:defRPr/>
            </a:pPr>
            <a:r>
              <a:rPr lang="en-US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&lt;&lt; *i &lt;&lt; " </a:t>
            </a:r>
            <a:r>
              <a:rPr lang="en-US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";</a:t>
            </a:r>
          </a:p>
          <a:p>
            <a:pPr algn="l">
              <a:lnSpc>
                <a:spcPct val="80000"/>
              </a:lnSpc>
              <a:defRPr/>
            </a:pPr>
            <a:r>
              <a:rPr lang="en-US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}</a:t>
            </a:r>
            <a:endParaRPr lang="en-US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l">
              <a:lnSpc>
                <a:spcPct val="80000"/>
              </a:lnSpc>
              <a:defRPr/>
            </a:pPr>
            <a:r>
              <a:rPr lang="en-US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&lt;&lt; </a:t>
            </a:r>
            <a:r>
              <a:rPr lang="en-US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endl</a:t>
            </a:r>
            <a:r>
              <a:rPr lang="en-US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algn="l">
              <a:lnSpc>
                <a:spcPct val="80000"/>
              </a:lnSpc>
              <a:defRPr/>
            </a:pPr>
            <a:r>
              <a:rPr lang="en-US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567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5685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deque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3581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deque&lt;T&gt;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Double-ended </a:t>
            </a:r>
            <a:r>
              <a:rPr lang="en-US" dirty="0" smtClean="0"/>
              <a:t>queue</a:t>
            </a:r>
          </a:p>
          <a:p>
            <a:pPr lvl="1">
              <a:defRPr/>
            </a:pPr>
            <a:r>
              <a:rPr lang="en-US" dirty="0" smtClean="0"/>
              <a:t>Pronounced "deck"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698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Random access</a:t>
            </a:r>
          </a:p>
          <a:p>
            <a:pPr lvl="1">
              <a:defRPr/>
            </a:pPr>
            <a:r>
              <a:rPr lang="en-US" dirty="0"/>
              <a:t>List has no d[i]</a:t>
            </a:r>
          </a:p>
          <a:p>
            <a:pPr lvl="1">
              <a:defRPr/>
            </a:pPr>
            <a:r>
              <a:rPr lang="en-US" dirty="0"/>
              <a:t>Vector has no </a:t>
            </a:r>
            <a:r>
              <a:rPr lang="en-US" dirty="0" err="1"/>
              <a:t>push_front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1745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for adding/removing at beginning or end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8886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deque</a:t>
            </a:r>
            <a:r>
              <a:rPr lang="en-US" dirty="0"/>
              <a:t>&lt;T</a:t>
            </a:r>
            <a:r>
              <a:rPr lang="en-US" dirty="0" smtClean="0"/>
              <a:t>&gt; example</a:t>
            </a:r>
            <a:endParaRPr lang="en-US" dirty="0"/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deque</a:t>
            </a:r>
            <a:r>
              <a:rPr lang="en-US" sz="1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&lt;char&gt; d; </a:t>
            </a:r>
          </a:p>
          <a:p>
            <a:pPr algn="l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srand</a:t>
            </a:r>
            <a:r>
              <a:rPr lang="en-US" sz="1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(1337);</a:t>
            </a:r>
          </a:p>
          <a:p>
            <a:pPr algn="l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i = 0; i &lt; N; ++i)</a:t>
            </a:r>
          </a:p>
          <a:p>
            <a:pPr algn="l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	</a:t>
            </a:r>
          </a:p>
          <a:p>
            <a:pPr algn="l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if ((rand() % 2) != 0) // add random letter to end</a:t>
            </a:r>
          </a:p>
          <a:p>
            <a:pPr algn="l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d.push_back</a:t>
            </a:r>
            <a:r>
              <a:rPr lang="en-US" sz="1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((rand() % 26) + 'A');</a:t>
            </a:r>
          </a:p>
          <a:p>
            <a:pPr algn="l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else if (</a:t>
            </a:r>
            <a:r>
              <a:rPr lang="en-US" sz="18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d.size</a:t>
            </a:r>
            <a:r>
              <a:rPr lang="en-US" sz="1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 != 0) // take the front one		</a:t>
            </a:r>
            <a:r>
              <a:rPr lang="en-US" sz="18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d.pop_front</a:t>
            </a:r>
            <a:r>
              <a:rPr lang="en-US" sz="1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();</a:t>
            </a:r>
          </a:p>
          <a:p>
            <a:pPr algn="l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if (</a:t>
            </a:r>
            <a:r>
              <a:rPr lang="en-US" sz="18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d.size</a:t>
            </a:r>
            <a:r>
              <a:rPr lang="en-US" sz="1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 != 0)</a:t>
            </a:r>
          </a:p>
          <a:p>
            <a:pPr algn="l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display(d);</a:t>
            </a:r>
          </a:p>
          <a:p>
            <a:pPr algn="l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 algn="l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&lt;&lt; </a:t>
            </a:r>
            <a:r>
              <a:rPr lang="en-US" sz="18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d.size</a:t>
            </a:r>
            <a:r>
              <a:rPr lang="en-US" sz="1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 &lt;&lt; " elements left!" &lt;&lt; </a:t>
            </a:r>
            <a:r>
              <a:rPr lang="en-US" sz="18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endl</a:t>
            </a:r>
            <a:r>
              <a:rPr lang="en-US" sz="1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algn="l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&lt;&lt; "final: "; display(d);</a:t>
            </a:r>
            <a:endParaRPr lang="en-US" sz="1800" dirty="0">
              <a:ea typeface="Times New Roman" pitchFamily="18" charset="0"/>
              <a:cs typeface="Courier New" pitchFamily="49" charset="0"/>
            </a:endParaRPr>
          </a:p>
          <a:p>
            <a:pPr algn="l">
              <a:lnSpc>
                <a:spcPct val="80000"/>
              </a:lnSpc>
              <a:defRPr/>
            </a:pPr>
            <a:endParaRPr lang="en-US" sz="1800" dirty="0">
              <a:ea typeface="Times New Roman" pitchFamily="18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416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deque&lt;T&gt; example output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sz="1800"/>
              <a:t>N</a:t>
            </a:r>
          </a:p>
          <a:p>
            <a:pPr>
              <a:lnSpc>
                <a:spcPct val="80000"/>
              </a:lnSpc>
              <a:defRPr/>
            </a:pPr>
            <a:r>
              <a:rPr lang="en-US" sz="1800"/>
              <a:t>N B</a:t>
            </a:r>
          </a:p>
          <a:p>
            <a:pPr>
              <a:lnSpc>
                <a:spcPct val="80000"/>
              </a:lnSpc>
              <a:defRPr/>
            </a:pPr>
            <a:r>
              <a:rPr lang="en-US" sz="1800"/>
              <a:t>B</a:t>
            </a:r>
          </a:p>
          <a:p>
            <a:pPr>
              <a:lnSpc>
                <a:spcPct val="80000"/>
              </a:lnSpc>
              <a:defRPr/>
            </a:pPr>
            <a:r>
              <a:rPr lang="en-US" sz="1800"/>
              <a:t>B I</a:t>
            </a:r>
          </a:p>
          <a:p>
            <a:pPr>
              <a:lnSpc>
                <a:spcPct val="80000"/>
              </a:lnSpc>
              <a:defRPr/>
            </a:pPr>
            <a:r>
              <a:rPr lang="en-US" sz="1800"/>
              <a:t>B I F</a:t>
            </a:r>
          </a:p>
          <a:p>
            <a:pPr>
              <a:lnSpc>
                <a:spcPct val="80000"/>
              </a:lnSpc>
              <a:defRPr/>
            </a:pPr>
            <a:r>
              <a:rPr lang="en-US" sz="1800"/>
              <a:t>B I F F</a:t>
            </a:r>
          </a:p>
          <a:p>
            <a:pPr>
              <a:lnSpc>
                <a:spcPct val="80000"/>
              </a:lnSpc>
              <a:defRPr/>
            </a:pPr>
            <a:r>
              <a:rPr lang="en-US" sz="1800"/>
              <a:t>B I F F K</a:t>
            </a:r>
          </a:p>
          <a:p>
            <a:pPr>
              <a:lnSpc>
                <a:spcPct val="80000"/>
              </a:lnSpc>
              <a:defRPr/>
            </a:pPr>
            <a:r>
              <a:rPr lang="en-US" sz="1800"/>
              <a:t>I F F K</a:t>
            </a:r>
          </a:p>
          <a:p>
            <a:pPr>
              <a:lnSpc>
                <a:spcPct val="80000"/>
              </a:lnSpc>
              <a:defRPr/>
            </a:pPr>
            <a:r>
              <a:rPr lang="en-US" sz="1800"/>
              <a:t>I F F K H</a:t>
            </a:r>
          </a:p>
          <a:p>
            <a:pPr>
              <a:lnSpc>
                <a:spcPct val="80000"/>
              </a:lnSpc>
              <a:defRPr/>
            </a:pPr>
            <a:r>
              <a:rPr lang="en-US" sz="1800"/>
              <a:t>F F K H</a:t>
            </a:r>
          </a:p>
          <a:p>
            <a:pPr>
              <a:lnSpc>
                <a:spcPct val="80000"/>
              </a:lnSpc>
              <a:defRPr/>
            </a:pPr>
            <a:r>
              <a:rPr lang="en-US" sz="1800"/>
              <a:t>F K H</a:t>
            </a:r>
          </a:p>
          <a:p>
            <a:pPr>
              <a:lnSpc>
                <a:spcPct val="80000"/>
              </a:lnSpc>
              <a:defRPr/>
            </a:pPr>
            <a:r>
              <a:rPr lang="en-US" sz="1800"/>
              <a:t>K H</a:t>
            </a:r>
          </a:p>
          <a:p>
            <a:pPr>
              <a:lnSpc>
                <a:spcPct val="80000"/>
              </a:lnSpc>
              <a:defRPr/>
            </a:pPr>
            <a:r>
              <a:rPr lang="en-US" sz="1800"/>
              <a:t>K H X</a:t>
            </a:r>
          </a:p>
          <a:p>
            <a:pPr>
              <a:lnSpc>
                <a:spcPct val="80000"/>
              </a:lnSpc>
              <a:defRPr/>
            </a:pPr>
            <a:r>
              <a:rPr lang="en-US" sz="1800"/>
              <a:t>K H X K</a:t>
            </a:r>
          </a:p>
          <a:p>
            <a:pPr>
              <a:lnSpc>
                <a:spcPct val="80000"/>
              </a:lnSpc>
              <a:defRPr/>
            </a:pPr>
            <a:r>
              <a:rPr lang="en-US" sz="1800"/>
              <a:t>K H X K F</a:t>
            </a:r>
          </a:p>
          <a:p>
            <a:pPr>
              <a:lnSpc>
                <a:spcPct val="80000"/>
              </a:lnSpc>
              <a:defRPr/>
            </a:pPr>
            <a:r>
              <a:rPr lang="en-US" sz="1800"/>
              <a:t>H X K F</a:t>
            </a:r>
          </a:p>
          <a:p>
            <a:pPr>
              <a:lnSpc>
                <a:spcPct val="80000"/>
              </a:lnSpc>
              <a:defRPr/>
            </a:pPr>
            <a:r>
              <a:rPr lang="en-US" sz="1800"/>
              <a:t>X K F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069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deque</a:t>
            </a:r>
            <a:r>
              <a:rPr lang="en-US" dirty="0"/>
              <a:t>&lt;T&gt;: </a:t>
            </a:r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174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/>
              <a:t>Constant time insertion and removal of elements at the beginning/end of the sequence</a:t>
            </a:r>
          </a:p>
          <a:p>
            <a:pPr>
              <a:defRPr/>
            </a:pPr>
            <a:r>
              <a:rPr lang="en-US"/>
              <a:t>Linear time insertion and removal of elements in the middle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089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Sooooo 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First three of the STL containers that we'll be looking at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955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Choosing Between The Three (so far)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C++ Standard says:</a:t>
            </a:r>
          </a:p>
          <a:p>
            <a:pPr marL="1197864" lvl="1" indent="-457200">
              <a:buFont typeface="Arial" pitchFamily="34" charset="0"/>
              <a:buChar char="•"/>
              <a:defRPr/>
            </a:pPr>
            <a:r>
              <a:rPr lang="en-US" dirty="0" smtClean="0"/>
              <a:t>vector should be used by default (i.e. unless you have a good reason not </a:t>
            </a:r>
            <a:r>
              <a:rPr lang="en-US" smtClean="0"/>
              <a:t>to)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718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97864" lvl="1" indent="-457200">
              <a:buFont typeface="Arial" pitchFamily="34" charset="0"/>
              <a:buChar char="•"/>
              <a:defRPr/>
            </a:pPr>
            <a:r>
              <a:rPr lang="en-US"/>
              <a:t>list should be used when there are frequent insertions and deletions from the middle</a:t>
            </a:r>
          </a:p>
          <a:p>
            <a:pPr marL="1197864" lvl="1" indent="-457200">
              <a:buFont typeface="Arial" pitchFamily="34" charset="0"/>
              <a:buChar char="•"/>
              <a:defRPr/>
            </a:pPr>
            <a:r>
              <a:rPr lang="en-US"/>
              <a:t>deque should be used when most insertions and deletions are at the beginning or end</a:t>
            </a:r>
          </a:p>
          <a:p>
            <a:pPr lvl="1">
              <a:defRPr/>
            </a:pPr>
            <a:endParaRPr lang="en-US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868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Another Container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list is another container that you can use instead of vector</a:t>
            </a:r>
          </a:p>
          <a:p>
            <a:pPr>
              <a:defRPr/>
            </a:pPr>
            <a:r>
              <a:rPr lang="en-US" dirty="0" smtClean="0"/>
              <a:t>It's like a doubly-linked list with head and tail</a:t>
            </a:r>
          </a:p>
          <a:p>
            <a:pPr lvl="1">
              <a:defRPr/>
            </a:pPr>
            <a:r>
              <a:rPr lang="en-US" dirty="0" smtClean="0"/>
              <a:t>It does </a:t>
            </a:r>
            <a:r>
              <a:rPr lang="en-US" b="1" dirty="0" smtClean="0"/>
              <a:t>not </a:t>
            </a:r>
            <a:r>
              <a:rPr lang="en-US" dirty="0" smtClean="0"/>
              <a:t>allow array notation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049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Queue (and stack)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1884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queue&lt;T&gt;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smtClean="0"/>
              <a:t>First-in, first-out (FIFO) only</a:t>
            </a:r>
          </a:p>
          <a:p>
            <a:pPr lvl="1" eaLnBrk="1" hangingPunct="1">
              <a:defRPr/>
            </a:pPr>
            <a:r>
              <a:rPr lang="en-US" smtClean="0"/>
              <a:t>front(), back(), push(), pop()</a:t>
            </a:r>
          </a:p>
          <a:p>
            <a:pPr lvl="1" eaLnBrk="1" hangingPunct="1">
              <a:defRPr/>
            </a:pPr>
            <a:r>
              <a:rPr lang="en-US" smtClean="0"/>
              <a:t>No q[i]</a:t>
            </a:r>
          </a:p>
          <a:p>
            <a:pPr lvl="1" eaLnBrk="1" hangingPunct="1">
              <a:defRPr/>
            </a:pPr>
            <a:r>
              <a:rPr lang="en-US" smtClean="0"/>
              <a:t>No iterators (need to write display_queue)</a:t>
            </a:r>
          </a:p>
          <a:p>
            <a:pPr eaLnBrk="1" hangingPunct="1">
              <a:defRPr/>
            </a:pPr>
            <a:r>
              <a:rPr lang="en-US" smtClean="0"/>
              <a:t>An “adaptor”: uses a deque internally</a:t>
            </a:r>
          </a:p>
          <a:p>
            <a:pPr lvl="1" eaLnBrk="1" hangingPunct="1">
              <a:defRPr/>
            </a:pPr>
            <a:r>
              <a:rPr lang="en-US" smtClean="0"/>
              <a:t>Could use a list: queue&lt; T,list&lt;T&gt; &gt;</a:t>
            </a:r>
          </a:p>
          <a:p>
            <a:pPr eaLnBrk="1" hangingPunct="1">
              <a:defRPr/>
            </a:pPr>
            <a:r>
              <a:rPr lang="en-US" smtClean="0"/>
              <a:t>Same example as deque</a:t>
            </a:r>
          </a:p>
          <a:p>
            <a:pPr eaLnBrk="1" hangingPunct="1">
              <a:defRPr/>
            </a:pPr>
            <a:endParaRPr lang="en-US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060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queue&lt;T&gt; example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queue&lt;char&gt; q;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srand</a:t>
            </a: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(1337);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 (</a:t>
            </a:r>
            <a:r>
              <a:rPr lang="en-US" sz="2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i = 0; i &lt; N; ++i)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if ((rand() % 2) != 0)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q.push</a:t>
            </a: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((rand() % 26) + 'A'); // was </a:t>
            </a:r>
            <a:r>
              <a:rPr lang="en-US" sz="2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push_back</a:t>
            </a:r>
            <a:endParaRPr lang="en-US" sz="2000" b="1" dirty="0" smtClean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else if (</a:t>
            </a:r>
            <a:r>
              <a:rPr lang="en-US" sz="2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q.size</a:t>
            </a: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 != 0)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q.pop</a:t>
            </a: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(); // was </a:t>
            </a:r>
            <a:r>
              <a:rPr lang="en-US" sz="2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pop_front</a:t>
            </a: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if (</a:t>
            </a:r>
            <a:r>
              <a:rPr lang="en-US" sz="2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q.size</a:t>
            </a: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 != 0)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display_queue</a:t>
            </a: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(q);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&lt;&lt; </a:t>
            </a:r>
            <a:r>
              <a:rPr lang="en-US" sz="2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q.size</a:t>
            </a: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 &lt;&lt; " elements left!" &lt;&lt; </a:t>
            </a:r>
            <a:r>
              <a:rPr lang="en-US" sz="2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endl</a:t>
            </a: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&lt;&lt; "final: "; </a:t>
            </a:r>
            <a:r>
              <a:rPr lang="en-US" sz="2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display_queue</a:t>
            </a: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(q);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000" b="1" dirty="0" smtClean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ea typeface="Times New Roman" pitchFamily="18" charset="0"/>
                <a:cs typeface="Courier New" pitchFamily="49" charset="0"/>
              </a:rPr>
              <a:t>Same output as before!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192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display_queue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Why couldn’t we use display&lt;Container&gt;? No iterators in queue!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We need a new function...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800" dirty="0" smtClean="0"/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Times New Roman" pitchFamily="18" charset="0"/>
              </a:rPr>
              <a:t>template&lt;</a:t>
            </a:r>
            <a:r>
              <a:rPr lang="en-US" sz="2000" b="1" dirty="0" err="1" smtClean="0">
                <a:latin typeface="Courier New" pitchFamily="49" charset="0"/>
                <a:cs typeface="Times New Roman" pitchFamily="18" charset="0"/>
              </a:rPr>
              <a:t>typename</a:t>
            </a:r>
            <a:r>
              <a:rPr lang="en-US" sz="2000" b="1" dirty="0" smtClean="0">
                <a:latin typeface="Courier New" pitchFamily="49" charset="0"/>
                <a:cs typeface="Times New Roman" pitchFamily="18" charset="0"/>
              </a:rPr>
              <a:t> Q&gt;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Times New Roman" pitchFamily="18" charset="0"/>
              </a:rPr>
              <a:t>void </a:t>
            </a:r>
            <a:r>
              <a:rPr lang="en-US" sz="2000" b="1" dirty="0" err="1" smtClean="0">
                <a:latin typeface="Courier New" pitchFamily="49" charset="0"/>
                <a:cs typeface="Times New Roman" pitchFamily="18" charset="0"/>
              </a:rPr>
              <a:t>display_queue</a:t>
            </a:r>
            <a:r>
              <a:rPr lang="en-US" sz="2000" b="1" dirty="0" smtClean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Times New Roman" pitchFamily="18" charset="0"/>
              </a:rPr>
              <a:t>const</a:t>
            </a:r>
            <a:r>
              <a:rPr lang="en-US" sz="2000" b="1" dirty="0" smtClean="0">
                <a:latin typeface="Courier New" pitchFamily="49" charset="0"/>
                <a:cs typeface="Times New Roman" pitchFamily="18" charset="0"/>
              </a:rPr>
              <a:t> Q &amp; q)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Times New Roman" pitchFamily="18" charset="0"/>
              </a:rPr>
              <a:t>{	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Times New Roman" pitchFamily="18" charset="0"/>
              </a:rPr>
              <a:t>  Q qc(q); // make copy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Times New Roman" pitchFamily="18" charset="0"/>
              </a:rPr>
              <a:t>	while (!</a:t>
            </a:r>
            <a:r>
              <a:rPr lang="en-US" sz="2000" b="1" dirty="0" err="1" smtClean="0">
                <a:latin typeface="Courier New" pitchFamily="49" charset="0"/>
                <a:cs typeface="Times New Roman" pitchFamily="18" charset="0"/>
              </a:rPr>
              <a:t>qc.empty</a:t>
            </a:r>
            <a:r>
              <a:rPr lang="en-US" sz="2000" b="1" dirty="0" smtClean="0">
                <a:latin typeface="Courier New" pitchFamily="49" charset="0"/>
                <a:cs typeface="Times New Roman" pitchFamily="18" charset="0"/>
              </a:rPr>
              <a:t>())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Times New Roman" pitchFamily="18" charset="0"/>
              </a:rPr>
              <a:t>	{	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Times New Roman" pitchFamily="18" charset="0"/>
              </a:rPr>
              <a:t>      </a:t>
            </a:r>
            <a:r>
              <a:rPr lang="en-US" sz="2000" b="1" dirty="0" err="1" smtClean="0">
                <a:latin typeface="Courier New" pitchFamily="49" charset="0"/>
                <a:cs typeface="Times New Roman" pitchFamily="18" charset="0"/>
              </a:rPr>
              <a:t>cout</a:t>
            </a:r>
            <a:r>
              <a:rPr lang="en-US" sz="2000" b="1" dirty="0" smtClean="0">
                <a:latin typeface="Courier New" pitchFamily="49" charset="0"/>
                <a:cs typeface="Times New Roman" pitchFamily="18" charset="0"/>
              </a:rPr>
              <a:t> &lt;&lt; </a:t>
            </a:r>
            <a:r>
              <a:rPr lang="en-US" sz="2000" b="1" dirty="0" err="1" smtClean="0">
                <a:latin typeface="Courier New" pitchFamily="49" charset="0"/>
                <a:cs typeface="Times New Roman" pitchFamily="18" charset="0"/>
              </a:rPr>
              <a:t>qc.front</a:t>
            </a:r>
            <a:r>
              <a:rPr lang="en-US" sz="2000" b="1" dirty="0" smtClean="0">
                <a:latin typeface="Courier New" pitchFamily="49" charset="0"/>
                <a:cs typeface="Times New Roman" pitchFamily="18" charset="0"/>
              </a:rPr>
              <a:t>() &lt;&lt; " ";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Times New Roman" pitchFamily="18" charset="0"/>
              </a:rPr>
              <a:t>qc.pop</a:t>
            </a:r>
            <a:r>
              <a:rPr lang="en-US" sz="2000" b="1" dirty="0" smtClean="0">
                <a:latin typeface="Courier New" pitchFamily="49" charset="0"/>
                <a:cs typeface="Times New Roman" pitchFamily="18" charset="0"/>
              </a:rPr>
              <a:t>();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Times New Roman" pitchFamily="18" charset="0"/>
              </a:rPr>
              <a:t>	}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Times New Roman" pitchFamily="18" charset="0"/>
              </a:rPr>
              <a:t>cout</a:t>
            </a:r>
            <a:r>
              <a:rPr lang="en-US" sz="2000" b="1" dirty="0" smtClean="0">
                <a:latin typeface="Courier New" pitchFamily="49" charset="0"/>
                <a:cs typeface="Times New Roman" pitchFamily="18" charset="0"/>
              </a:rPr>
              <a:t> &lt;&lt; </a:t>
            </a:r>
            <a:r>
              <a:rPr lang="en-US" sz="2000" b="1" dirty="0" err="1" smtClean="0">
                <a:latin typeface="Courier New" pitchFamily="49" charset="0"/>
                <a:cs typeface="Times New Roman" pitchFamily="18" charset="0"/>
              </a:rPr>
              <a:t>endl</a:t>
            </a:r>
            <a:r>
              <a:rPr lang="en-US" sz="2000" b="1" dirty="0" smtClean="0">
                <a:latin typeface="Courier New" pitchFamily="49" charset="0"/>
                <a:cs typeface="Times New Roman" pitchFamily="18" charset="0"/>
              </a:rPr>
              <a:t>;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299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stack&lt;T&gt;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Last in, first out (LIFO)</a:t>
            </a:r>
          </a:p>
          <a:p>
            <a:pPr eaLnBrk="1" hangingPunct="1">
              <a:defRPr/>
            </a:pPr>
            <a:r>
              <a:rPr lang="en-US" smtClean="0"/>
              <a:t>push(), pop(), top(), size()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99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reminders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211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Review (so far)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925830" indent="-857250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vector: dynamic array, random access</a:t>
            </a:r>
          </a:p>
          <a:p>
            <a:pPr marL="925830" indent="-857250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list: linked list, one-directional access</a:t>
            </a:r>
          </a:p>
          <a:p>
            <a:pPr marL="925830" indent="-857250" eaLnBrk="1" hangingPunct="1">
              <a:buFont typeface="Arial" pitchFamily="34" charset="0"/>
              <a:buChar char="•"/>
              <a:defRPr/>
            </a:pPr>
            <a:r>
              <a:rPr lang="en-US" dirty="0" err="1" smtClean="0"/>
              <a:t>deque</a:t>
            </a:r>
            <a:r>
              <a:rPr lang="en-US" dirty="0" smtClean="0"/>
              <a:t>: double-ended queue, random access</a:t>
            </a:r>
          </a:p>
          <a:p>
            <a:pPr marL="925830" indent="-857250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queue: like </a:t>
            </a:r>
            <a:r>
              <a:rPr lang="en-US" dirty="0" err="1" smtClean="0"/>
              <a:t>deque</a:t>
            </a:r>
            <a:r>
              <a:rPr lang="en-US" dirty="0" smtClean="0"/>
              <a:t>, but just push, pop, front, back</a:t>
            </a:r>
          </a:p>
          <a:p>
            <a:pPr marL="925830" indent="-857250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stack: LIFO, push, pop, top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61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Compilation Reminder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mtClean="0"/>
              <a:t>To use any of the STL containers we’ve learned about, you must include the appropriate namespace:</a:t>
            </a:r>
          </a:p>
          <a:p>
            <a:pPr lvl="1" eaLnBrk="1" hangingPunct="1">
              <a:defRPr/>
            </a:pPr>
            <a:r>
              <a:rPr lang="en-US" smtClean="0"/>
              <a:t>e.g. #include &lt;list&gt;</a:t>
            </a:r>
          </a:p>
          <a:p>
            <a:pPr eaLnBrk="1" hangingPunct="1">
              <a:defRPr/>
            </a:pPr>
            <a:endParaRPr lang="en-US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355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Different types of </a:t>
            </a:r>
            <a:r>
              <a:rPr lang="en-US" dirty="0" err="1" smtClean="0"/>
              <a:t>iterators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843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Iterator Review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42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925830" indent="-857250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An iterator is like a pointer</a:t>
            </a:r>
          </a:p>
          <a:p>
            <a:pPr marL="925830" indent="-857250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You can increment to it to go to the “next” element</a:t>
            </a:r>
          </a:p>
          <a:p>
            <a:pPr marL="925830" indent="-857250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You can [sometimes] subtract or add N</a:t>
            </a:r>
          </a:p>
          <a:p>
            <a:pPr marL="925830" indent="-857250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You can dereference it</a:t>
            </a:r>
          </a:p>
          <a:p>
            <a:pPr marL="925830" indent="-857250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Different kinds of iterators</a:t>
            </a:r>
          </a:p>
          <a:p>
            <a:pPr marL="925830" indent="-857250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Most useful when combined with algorithms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150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Use list when you will be doing a lot of insertions and deletions from other than the end of the container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684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3430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smtClean="0"/>
              <a:t>c.begin() = start</a:t>
            </a:r>
          </a:p>
          <a:p>
            <a:pPr eaLnBrk="1" hangingPunct="1">
              <a:defRPr/>
            </a:pPr>
            <a:r>
              <a:rPr lang="en-US" smtClean="0"/>
              <a:t>c.end() = one past the last element</a:t>
            </a:r>
          </a:p>
          <a:p>
            <a:pPr lvl="1" eaLnBrk="1" hangingPunct="1">
              <a:defRPr/>
            </a:pPr>
            <a:r>
              <a:rPr lang="en-US" smtClean="0"/>
              <a:t>Never dereference end! (*c.end() is bad!)</a:t>
            </a:r>
          </a:p>
          <a:p>
            <a:pPr eaLnBrk="1" hangingPunct="1">
              <a:defRPr/>
            </a:pPr>
            <a:r>
              <a:rPr lang="en-US" smtClean="0"/>
              <a:t>Why? Makes loops simpler.</a:t>
            </a:r>
          </a:p>
          <a:p>
            <a:pPr eaLnBrk="1" hangingPunct="1">
              <a:defRPr/>
            </a:pPr>
            <a:r>
              <a:rPr lang="en-US" smtClean="0"/>
              <a:t>Prefer ++i because i++ makes a temporary object and returns it, incrementing later.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806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Practical iterators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5400" dirty="0" smtClean="0"/>
              <a:t>Iterator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54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5400" dirty="0" smtClean="0"/>
              <a:t>“Standard”, goes from beginning to end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54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5400" dirty="0" err="1" smtClean="0"/>
              <a:t>c.begin</a:t>
            </a:r>
            <a:r>
              <a:rPr lang="en-US" sz="5400" dirty="0" smtClean="0"/>
              <a:t>(), </a:t>
            </a:r>
            <a:r>
              <a:rPr lang="en-US" sz="5400" dirty="0" err="1" smtClean="0"/>
              <a:t>c.end</a:t>
            </a:r>
            <a:r>
              <a:rPr lang="en-US" sz="5400" dirty="0" smtClean="0"/>
              <a:t>()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197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4000" dirty="0" err="1" smtClean="0"/>
              <a:t>const_iterator</a:t>
            </a:r>
            <a:endParaRPr lang="en-US" sz="4000" dirty="0" smtClean="0"/>
          </a:p>
          <a:p>
            <a:pPr>
              <a:lnSpc>
                <a:spcPct val="90000"/>
              </a:lnSpc>
              <a:defRPr/>
            </a:pPr>
            <a:endParaRPr lang="en-US" sz="4000" dirty="0"/>
          </a:p>
          <a:p>
            <a:pPr lvl="1">
              <a:lnSpc>
                <a:spcPct val="90000"/>
              </a:lnSpc>
              <a:defRPr/>
            </a:pPr>
            <a:r>
              <a:rPr lang="en-US" sz="4000" dirty="0"/>
              <a:t>Like iterator, but changes can’t be made </a:t>
            </a:r>
            <a:endParaRPr lang="en-US" sz="4000" dirty="0" smtClean="0"/>
          </a:p>
          <a:p>
            <a:pPr lvl="1">
              <a:lnSpc>
                <a:spcPct val="90000"/>
              </a:lnSpc>
              <a:defRPr/>
            </a:pPr>
            <a:endParaRPr lang="en-US" sz="4000" dirty="0"/>
          </a:p>
          <a:p>
            <a:pPr lvl="1">
              <a:lnSpc>
                <a:spcPct val="90000"/>
              </a:lnSpc>
              <a:defRPr/>
            </a:pPr>
            <a:r>
              <a:rPr lang="en-US" sz="4000" dirty="0" err="1"/>
              <a:t>c.begin</a:t>
            </a:r>
            <a:r>
              <a:rPr lang="en-US" sz="4000" dirty="0"/>
              <a:t>() and </a:t>
            </a:r>
            <a:r>
              <a:rPr lang="en-US" sz="4000" dirty="0" err="1"/>
              <a:t>c.end</a:t>
            </a:r>
            <a:r>
              <a:rPr lang="en-US" sz="4000" dirty="0"/>
              <a:t>() are overloaded so you can use them to assign their result to a </a:t>
            </a:r>
            <a:r>
              <a:rPr lang="en-US" sz="4000" dirty="0" err="1"/>
              <a:t>const_iterator</a:t>
            </a:r>
            <a:endParaRPr lang="en-US" sz="40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9890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4000" dirty="0" err="1" smtClean="0"/>
              <a:t>reverse_iterator</a:t>
            </a:r>
            <a:endParaRPr lang="en-US" sz="4000" dirty="0" smtClean="0"/>
          </a:p>
          <a:p>
            <a:pPr>
              <a:lnSpc>
                <a:spcPct val="90000"/>
              </a:lnSpc>
              <a:defRPr/>
            </a:pPr>
            <a:endParaRPr lang="en-US" sz="4000" dirty="0"/>
          </a:p>
          <a:p>
            <a:pPr lvl="1">
              <a:lnSpc>
                <a:spcPct val="90000"/>
              </a:lnSpc>
              <a:defRPr/>
            </a:pPr>
            <a:r>
              <a:rPr lang="en-US" sz="4000" dirty="0"/>
              <a:t>Goes from the end to the beginning with same semantics as </a:t>
            </a:r>
            <a:r>
              <a:rPr lang="en-US" sz="4000" dirty="0" smtClean="0"/>
              <a:t>iterator</a:t>
            </a:r>
          </a:p>
          <a:p>
            <a:pPr lvl="1">
              <a:lnSpc>
                <a:spcPct val="90000"/>
              </a:lnSpc>
              <a:defRPr/>
            </a:pPr>
            <a:endParaRPr lang="en-US" sz="4000" dirty="0"/>
          </a:p>
          <a:p>
            <a:pPr lvl="1">
              <a:lnSpc>
                <a:spcPct val="90000"/>
              </a:lnSpc>
              <a:defRPr/>
            </a:pPr>
            <a:r>
              <a:rPr lang="en-US" sz="4000" dirty="0"/>
              <a:t>Generally, </a:t>
            </a:r>
            <a:r>
              <a:rPr lang="en-US" sz="4000" dirty="0" err="1"/>
              <a:t>c.rbegin</a:t>
            </a:r>
            <a:r>
              <a:rPr lang="en-US" sz="4000" dirty="0"/>
              <a:t>() and </a:t>
            </a:r>
            <a:r>
              <a:rPr lang="en-US" sz="4000" dirty="0" err="1"/>
              <a:t>c.rend</a:t>
            </a:r>
            <a:r>
              <a:rPr lang="en-US" sz="4000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0320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Dangers of </a:t>
            </a:r>
            <a:r>
              <a:rPr lang="en-US" dirty="0" err="1" smtClean="0"/>
              <a:t>iterators</a:t>
            </a:r>
            <a:r>
              <a:rPr lang="en-US" dirty="0" smtClean="0"/>
              <a:t> and vectors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526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Using </a:t>
            </a:r>
            <a:r>
              <a:rPr lang="en-US" dirty="0" err="1" smtClean="0"/>
              <a:t>Iterators</a:t>
            </a:r>
            <a:r>
              <a:rPr lang="en-US" dirty="0" smtClean="0"/>
              <a:t> to insert() </a:t>
            </a:r>
            <a:br>
              <a:rPr lang="en-US" dirty="0" smtClean="0"/>
            </a:br>
            <a:r>
              <a:rPr lang="en-US" dirty="0" smtClean="0"/>
              <a:t>into a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iterator insert(iterator pos, const T&amp; x)</a:t>
            </a:r>
          </a:p>
          <a:p>
            <a:pPr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Inserts x into the vector before pos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337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A Very Important Thing To Know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Using insert() on a vector or </a:t>
            </a:r>
            <a:r>
              <a:rPr lang="en-US" dirty="0" err="1" smtClean="0"/>
              <a:t>deque</a:t>
            </a:r>
            <a:r>
              <a:rPr lang="en-US" dirty="0" smtClean="0"/>
              <a:t> using </a:t>
            </a:r>
            <a:r>
              <a:rPr lang="en-US" dirty="0" err="1" smtClean="0"/>
              <a:t>iterators</a:t>
            </a:r>
            <a:r>
              <a:rPr lang="en-US" dirty="0" smtClean="0"/>
              <a:t> may (or may not) invalidate </a:t>
            </a:r>
            <a:r>
              <a:rPr lang="en-US" dirty="0" err="1" smtClean="0"/>
              <a:t>iterators</a:t>
            </a:r>
            <a:r>
              <a:rPr lang="en-US" dirty="0" smtClean="0"/>
              <a:t> and indices already referencing elements of that container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397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Insertions are performed by moving all the elements between </a:t>
            </a:r>
            <a:r>
              <a:rPr lang="en-US" i="1" dirty="0" smtClean="0"/>
              <a:t>position</a:t>
            </a:r>
            <a:r>
              <a:rPr lang="en-US" dirty="0" smtClean="0"/>
              <a:t> and the end of the vector to their new positions, and then inserting the new elements</a:t>
            </a:r>
          </a:p>
          <a:p>
            <a:pPr>
              <a:defRPr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1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Iterator example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vector&lt;</a:t>
            </a:r>
            <a:r>
              <a:rPr lang="en-US" sz="18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 v;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 (</a:t>
            </a:r>
            <a:r>
              <a:rPr lang="en-US" sz="18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k = 0; k &lt; 7; ++k) 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v.push_back</a:t>
            </a:r>
            <a:r>
              <a:rPr lang="en-US" sz="18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(k);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display(v); // 0 1 2 3 4 5 6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for(vector&lt;</a:t>
            </a:r>
            <a:r>
              <a:rPr lang="en-US" sz="18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&gt;::iterator i = </a:t>
            </a:r>
            <a:r>
              <a:rPr lang="en-US" sz="18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v.begin</a:t>
            </a:r>
            <a:r>
              <a:rPr lang="en-US" sz="18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(); i != </a:t>
            </a:r>
            <a:r>
              <a:rPr lang="en-US" sz="18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v.end</a:t>
            </a:r>
            <a:r>
              <a:rPr lang="en-US" sz="18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(); ++i)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*i = *i + 3; // add three to content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display(v); // 3 4 5 6 7 8 9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for(vector&lt;</a:t>
            </a:r>
            <a:r>
              <a:rPr lang="en-US" sz="18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&gt;::</a:t>
            </a:r>
            <a:r>
              <a:rPr lang="en-US" sz="18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const_iterator</a:t>
            </a:r>
            <a:r>
              <a:rPr lang="en-US" sz="18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ci = </a:t>
            </a:r>
            <a:r>
              <a:rPr lang="en-US" sz="18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v.begin</a:t>
            </a:r>
            <a:r>
              <a:rPr lang="en-US" sz="18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(); ci != </a:t>
            </a:r>
            <a:r>
              <a:rPr lang="en-US" sz="18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v.end</a:t>
            </a:r>
            <a:r>
              <a:rPr lang="en-US" sz="18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(); ++ci)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&lt;&lt; *ci &lt;&lt; ' ';// *ci = *ci - 3; won't compile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&lt;&lt; </a:t>
            </a:r>
            <a:r>
              <a:rPr lang="en-US" sz="18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endl</a:t>
            </a:r>
            <a:r>
              <a:rPr lang="en-US" sz="18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;//	3 4 5 6 7 8 9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 (vector&lt;</a:t>
            </a:r>
            <a:r>
              <a:rPr lang="en-US" sz="18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&gt;::</a:t>
            </a:r>
            <a:r>
              <a:rPr lang="en-US" sz="18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reverse_iterator</a:t>
            </a:r>
            <a:r>
              <a:rPr lang="en-US" sz="18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ri</a:t>
            </a:r>
            <a:r>
              <a:rPr lang="en-US" sz="18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lang="en-US" sz="18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v.rbegin</a:t>
            </a:r>
            <a:r>
              <a:rPr lang="en-US" sz="18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(); </a:t>
            </a:r>
            <a:r>
              <a:rPr lang="en-US" sz="18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ri</a:t>
            </a:r>
            <a:r>
              <a:rPr lang="en-US" sz="18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!= </a:t>
            </a:r>
            <a:r>
              <a:rPr lang="en-US" sz="18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v.rend</a:t>
            </a:r>
            <a:r>
              <a:rPr lang="en-US" sz="18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(); ++</a:t>
            </a:r>
            <a:r>
              <a:rPr lang="en-US" sz="18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ri</a:t>
            </a:r>
            <a:r>
              <a:rPr lang="en-US" sz="18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	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*</a:t>
            </a:r>
            <a:r>
              <a:rPr lang="en-US" sz="18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ri</a:t>
            </a:r>
            <a:r>
              <a:rPr lang="en-US" sz="18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*</a:t>
            </a:r>
            <a:r>
              <a:rPr lang="en-US" sz="18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ri</a:t>
            </a:r>
            <a:r>
              <a:rPr lang="en-US" sz="18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- 3; 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&lt;&lt; *</a:t>
            </a:r>
            <a:r>
              <a:rPr lang="en-US" sz="18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ri</a:t>
            </a:r>
            <a:r>
              <a:rPr lang="en-US" sz="18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&lt;&lt; ' ';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&lt;&lt; </a:t>
            </a:r>
            <a:r>
              <a:rPr lang="en-US" sz="18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endl</a:t>
            </a:r>
            <a:r>
              <a:rPr lang="en-US" sz="18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 //6 5 4 3 2 1 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855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And the same with …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Deletion of items from a vector or </a:t>
            </a:r>
            <a:r>
              <a:rPr lang="en-US" dirty="0" err="1" smtClean="0"/>
              <a:t>deque</a:t>
            </a:r>
            <a:r>
              <a:rPr lang="en-US" dirty="0" smtClean="0"/>
              <a:t> has the same characteristic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976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/>
              <a:t>include &lt;list&gt; </a:t>
            </a:r>
            <a:endParaRPr lang="en-US" dirty="0" smtClean="0"/>
          </a:p>
          <a:p>
            <a:r>
              <a:rPr lang="en-US" dirty="0" smtClean="0"/>
              <a:t>instead </a:t>
            </a:r>
            <a:r>
              <a:rPr lang="en-US" dirty="0"/>
              <a:t>of </a:t>
            </a:r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/>
              <a:t>include &lt;vector&gt;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292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And other actions might also invalidate iterators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37935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So, you want to be careful</a:t>
            </a:r>
          </a:p>
          <a:p>
            <a:r>
              <a:rPr lang="en-CA" dirty="0" smtClean="0"/>
              <a:t>with iterators that</a:t>
            </a:r>
          </a:p>
          <a:p>
            <a:r>
              <a:rPr lang="en-CA" dirty="0" smtClean="0"/>
              <a:t>have been assigned before</a:t>
            </a:r>
          </a:p>
          <a:p>
            <a:r>
              <a:rPr lang="en-CA" dirty="0" smtClean="0"/>
              <a:t>a change to the container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00311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examples from last class</a:t>
            </a:r>
          </a:p>
          <a:p>
            <a:r>
              <a:rPr lang="en-CA" dirty="0" smtClean="0"/>
              <a:t>demonstrate this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4754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8784976" cy="443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493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666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3532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The list container can be used if you need to add and delete in the middle or both ends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err="1" smtClean="0"/>
              <a:t>deque</a:t>
            </a:r>
            <a:r>
              <a:rPr lang="en-US" dirty="0" smtClean="0"/>
              <a:t>, stack, and queue are useful too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457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different types of iterators</a:t>
            </a:r>
          </a:p>
          <a:p>
            <a:endParaRPr lang="en-US" dirty="0"/>
          </a:p>
          <a:p>
            <a:r>
              <a:rPr lang="en-US" dirty="0" smtClean="0"/>
              <a:t>Watch out for</a:t>
            </a:r>
          </a:p>
          <a:p>
            <a:r>
              <a:rPr lang="en-US" dirty="0" smtClean="0"/>
              <a:t>invalidated iterators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99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Changing the vector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err="1" smtClean="0"/>
              <a:t>printf</a:t>
            </a:r>
            <a:r>
              <a:rPr lang="en-US" dirty="0" smtClean="0"/>
              <a:t>("</a:t>
            </a:r>
            <a:r>
              <a:rPr lang="en-US" dirty="0" err="1" smtClean="0"/>
              <a:t>v.front</a:t>
            </a:r>
            <a:r>
              <a:rPr lang="en-US" dirty="0" smtClean="0"/>
              <a:t>() is %s; </a:t>
            </a:r>
            <a:r>
              <a:rPr lang="en-US" dirty="0" err="1" smtClean="0"/>
              <a:t>v.back</a:t>
            </a:r>
            <a:r>
              <a:rPr lang="en-US" dirty="0" smtClean="0"/>
              <a:t>() is %s\n", </a:t>
            </a:r>
            <a:r>
              <a:rPr lang="en-US" dirty="0" err="1" smtClean="0"/>
              <a:t>v.front</a:t>
            </a:r>
            <a:r>
              <a:rPr lang="en-US" dirty="0" smtClean="0"/>
              <a:t>(), </a:t>
            </a:r>
            <a:r>
              <a:rPr lang="en-US" dirty="0" err="1" smtClean="0"/>
              <a:t>v.back</a:t>
            </a:r>
            <a:r>
              <a:rPr lang="en-US" dirty="0" smtClean="0"/>
              <a:t>()); 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changed v[0] to </a:t>
            </a:r>
            <a:r>
              <a:rPr lang="en-US" dirty="0" err="1" smtClean="0"/>
              <a:t>v.front</a:t>
            </a:r>
            <a:r>
              <a:rPr lang="en-US" dirty="0" smtClean="0"/>
              <a:t>()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037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en-US" sz="3600" dirty="0" smtClean="0"/>
              <a:t>for</a:t>
            </a:r>
            <a:r>
              <a:rPr lang="en-US" sz="3600" dirty="0"/>
              <a:t>( list&lt;char *&gt;::iterator i = </a:t>
            </a:r>
            <a:r>
              <a:rPr lang="en-US" sz="3600" dirty="0" err="1"/>
              <a:t>v.begin</a:t>
            </a:r>
            <a:r>
              <a:rPr lang="en-US" sz="3600" dirty="0"/>
              <a:t>(); </a:t>
            </a:r>
            <a:endParaRPr lang="en-US" sz="3600" dirty="0" smtClean="0"/>
          </a:p>
          <a:p>
            <a:pPr algn="l">
              <a:defRPr/>
            </a:pPr>
            <a:r>
              <a:rPr lang="en-US" sz="3600" dirty="0" smtClean="0"/>
              <a:t>i </a:t>
            </a:r>
            <a:r>
              <a:rPr lang="en-US" sz="3600" dirty="0"/>
              <a:t>!= </a:t>
            </a:r>
            <a:r>
              <a:rPr lang="en-US" sz="3600" dirty="0" err="1"/>
              <a:t>v.end</a:t>
            </a:r>
            <a:r>
              <a:rPr lang="en-US" sz="3600" dirty="0"/>
              <a:t>(); i++ ) </a:t>
            </a:r>
          </a:p>
          <a:p>
            <a:pPr marL="457200" lvl="1" indent="0" algn="l">
              <a:buNone/>
              <a:defRPr/>
            </a:pPr>
            <a:r>
              <a:rPr lang="en-US" dirty="0" err="1"/>
              <a:t>printf</a:t>
            </a:r>
            <a:r>
              <a:rPr lang="en-US" dirty="0"/>
              <a:t>("String: %s\n", *i); </a:t>
            </a:r>
            <a:endParaRPr lang="en-US" dirty="0" smtClean="0"/>
          </a:p>
          <a:p>
            <a:pPr lvl="1" algn="l">
              <a:defRPr/>
            </a:pPr>
            <a:endParaRPr lang="en-US" dirty="0"/>
          </a:p>
          <a:p>
            <a:pPr marL="1197864" lvl="1" indent="-457200">
              <a:buFont typeface="Arial" pitchFamily="34" charset="0"/>
              <a:buChar char="•"/>
              <a:defRPr/>
            </a:pPr>
            <a:r>
              <a:rPr lang="en-US" dirty="0"/>
              <a:t>changed v[s] to iterator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4304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list&lt;T&gt;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 smtClean="0"/>
              <a:t>Bidirectional, linear list</a:t>
            </a:r>
          </a:p>
          <a:p>
            <a:pPr eaLnBrk="1" hangingPunct="1">
              <a:defRPr/>
            </a:pPr>
            <a:endParaRPr lang="en-US" sz="4400" dirty="0" smtClean="0"/>
          </a:p>
          <a:p>
            <a:pPr eaLnBrk="1" hangingPunct="1">
              <a:defRPr/>
            </a:pPr>
            <a:r>
              <a:rPr lang="en-US" sz="4400" dirty="0" smtClean="0"/>
              <a:t>Sequential access only (can't do </a:t>
            </a:r>
            <a:r>
              <a:rPr lang="en-US" sz="4400" dirty="0" err="1" smtClean="0"/>
              <a:t>myList</a:t>
            </a:r>
            <a:r>
              <a:rPr lang="en-US" sz="4400" dirty="0" smtClean="0"/>
              <a:t>[52])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251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Constructors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defRPr/>
            </a:pPr>
            <a:r>
              <a:rPr lang="en-US" sz="4400" dirty="0" smtClean="0"/>
              <a:t>list&lt;T</a:t>
            </a:r>
            <a:r>
              <a:rPr lang="en-US" sz="4400" dirty="0"/>
              <a:t>&gt;()</a:t>
            </a:r>
          </a:p>
          <a:p>
            <a:pPr lvl="1">
              <a:defRPr/>
            </a:pPr>
            <a:r>
              <a:rPr lang="en-US" sz="4400" dirty="0"/>
              <a:t>list&lt;T&gt;(</a:t>
            </a:r>
            <a:r>
              <a:rPr lang="en-US" sz="4400" dirty="0" err="1"/>
              <a:t>size_t</a:t>
            </a:r>
            <a:r>
              <a:rPr lang="en-US" sz="4400" dirty="0"/>
              <a:t> </a:t>
            </a:r>
            <a:r>
              <a:rPr lang="en-US" sz="4400" dirty="0" err="1"/>
              <a:t>num_elements</a:t>
            </a:r>
            <a:r>
              <a:rPr lang="en-US" sz="4400" dirty="0"/>
              <a:t>)</a:t>
            </a:r>
          </a:p>
          <a:p>
            <a:pPr lvl="1">
              <a:defRPr/>
            </a:pPr>
            <a:r>
              <a:rPr lang="en-US" sz="4400" dirty="0"/>
              <a:t>list&lt;T&gt;(</a:t>
            </a:r>
            <a:r>
              <a:rPr lang="en-US" sz="4400" dirty="0" err="1"/>
              <a:t>size_t</a:t>
            </a:r>
            <a:r>
              <a:rPr lang="en-US" sz="4400" dirty="0"/>
              <a:t> </a:t>
            </a:r>
            <a:r>
              <a:rPr lang="en-US" sz="4400" dirty="0" err="1"/>
              <a:t>num</a:t>
            </a:r>
            <a:r>
              <a:rPr lang="en-US" sz="4400" dirty="0"/>
              <a:t>, T </a:t>
            </a:r>
            <a:r>
              <a:rPr lang="en-US" sz="4400" dirty="0" err="1"/>
              <a:t>init</a:t>
            </a:r>
            <a:r>
              <a:rPr lang="en-US" sz="4400" dirty="0" smtClean="0"/>
              <a:t>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573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Sparse">
  <a:themeElements>
    <a:clrScheme name="Custom 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92D05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Sparse</Template>
  <TotalTime>67</TotalTime>
  <Words>1205</Words>
  <Application>Microsoft Office PowerPoint</Application>
  <PresentationFormat>On-screen Show (4:3)</PresentationFormat>
  <Paragraphs>265</Paragraphs>
  <Slides>56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Sparse</vt:lpstr>
      <vt:lpstr>DS</vt:lpstr>
      <vt:lpstr>List</vt:lpstr>
      <vt:lpstr>Another Container</vt:lpstr>
      <vt:lpstr>PowerPoint Presentation</vt:lpstr>
      <vt:lpstr>PowerPoint Presentation</vt:lpstr>
      <vt:lpstr>Changing the vector example</vt:lpstr>
      <vt:lpstr>PowerPoint Presentation</vt:lpstr>
      <vt:lpstr>list&lt;T&gt;</vt:lpstr>
      <vt:lpstr>Constructors</vt:lpstr>
      <vt:lpstr>Some methods</vt:lpstr>
      <vt:lpstr>Adding elements to list&lt;T&gt;</vt:lpstr>
      <vt:lpstr>Accessing elements in list&lt;T&gt;</vt:lpstr>
      <vt:lpstr>Removing elements from list&lt;T&gt;</vt:lpstr>
      <vt:lpstr>Efficiency</vt:lpstr>
      <vt:lpstr>list&lt;T&gt;: Sorting</vt:lpstr>
      <vt:lpstr>PowerPoint Presentation</vt:lpstr>
      <vt:lpstr>Another example</vt:lpstr>
      <vt:lpstr>Going Further...</vt:lpstr>
      <vt:lpstr>PowerPoint Presentation</vt:lpstr>
      <vt:lpstr>deque</vt:lpstr>
      <vt:lpstr>deque&lt;T&gt;</vt:lpstr>
      <vt:lpstr>PowerPoint Presentation</vt:lpstr>
      <vt:lpstr>PowerPoint Presentation</vt:lpstr>
      <vt:lpstr>deque&lt;T&gt; example</vt:lpstr>
      <vt:lpstr>deque&lt;T&gt; example output</vt:lpstr>
      <vt:lpstr>deque&lt;T&gt;: efficiency</vt:lpstr>
      <vt:lpstr>Sooooo ...</vt:lpstr>
      <vt:lpstr>Choosing Between The Three (so far)</vt:lpstr>
      <vt:lpstr>PowerPoint Presentation</vt:lpstr>
      <vt:lpstr>Queue (and stack)</vt:lpstr>
      <vt:lpstr>queue&lt;T&gt;</vt:lpstr>
      <vt:lpstr>queue&lt;T&gt; example</vt:lpstr>
      <vt:lpstr>display_queue</vt:lpstr>
      <vt:lpstr>stack&lt;T&gt;</vt:lpstr>
      <vt:lpstr>reminders</vt:lpstr>
      <vt:lpstr>Review (so far)</vt:lpstr>
      <vt:lpstr>Compilation Reminder</vt:lpstr>
      <vt:lpstr>Different types of iterators</vt:lpstr>
      <vt:lpstr>Iterator Review </vt:lpstr>
      <vt:lpstr>PowerPoint Presentation</vt:lpstr>
      <vt:lpstr>Practical iterators</vt:lpstr>
      <vt:lpstr>PowerPoint Presentation</vt:lpstr>
      <vt:lpstr>PowerPoint Presentation</vt:lpstr>
      <vt:lpstr>Dangers of iterators and vectors</vt:lpstr>
      <vt:lpstr>Using Iterators to insert()  into a vector</vt:lpstr>
      <vt:lpstr>A Very Important Thing To Know</vt:lpstr>
      <vt:lpstr>Why?</vt:lpstr>
      <vt:lpstr>Iterator example</vt:lpstr>
      <vt:lpstr>And the same with …</vt:lpstr>
      <vt:lpstr>PowerPoint Presentation</vt:lpstr>
      <vt:lpstr>PowerPoint Presentation</vt:lpstr>
      <vt:lpstr>PowerPoint Presentation</vt:lpstr>
      <vt:lpstr>PowerPoint Presentation</vt:lpstr>
      <vt:lpstr>summary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Carlo Sgro</cp:lastModifiedBy>
  <cp:revision>16</cp:revision>
  <dcterms:created xsi:type="dcterms:W3CDTF">2011-03-03T04:38:23Z</dcterms:created>
  <dcterms:modified xsi:type="dcterms:W3CDTF">2015-03-09T19:10:25Z</dcterms:modified>
</cp:coreProperties>
</file>