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88" r:id="rId13"/>
    <p:sldId id="289" r:id="rId14"/>
    <p:sldId id="270" r:id="rId15"/>
    <p:sldId id="290" r:id="rId16"/>
    <p:sldId id="277" r:id="rId17"/>
    <p:sldId id="272" r:id="rId18"/>
    <p:sldId id="267" r:id="rId19"/>
    <p:sldId id="274" r:id="rId20"/>
    <p:sldId id="291" r:id="rId21"/>
    <p:sldId id="273" r:id="rId22"/>
    <p:sldId id="276" r:id="rId23"/>
    <p:sldId id="278" r:id="rId24"/>
    <p:sldId id="275" r:id="rId25"/>
    <p:sldId id="292" r:id="rId26"/>
    <p:sldId id="293" r:id="rId27"/>
    <p:sldId id="279" r:id="rId28"/>
    <p:sldId id="280" r:id="rId29"/>
    <p:sldId id="281" r:id="rId30"/>
    <p:sldId id="282" r:id="rId31"/>
    <p:sldId id="294" r:id="rId32"/>
    <p:sldId id="284" r:id="rId33"/>
    <p:sldId id="295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AF127-E8AF-428C-991B-B0E25080A8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A024C-2C76-474A-ABBE-F92CD1C965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9BEED-9FA9-49F9-B571-4D9DF37987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E811B4-0569-4719-94B5-62E913553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EF620E-8051-4F14-922D-751054A47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E0AA6-169B-4938-94A3-2FA9DABDA8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F0F8-17AE-415C-ACF4-70120FDC4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D94ED-EA04-41D8-8E1B-0361CD245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DA7ED-4AD8-41DB-B851-09EEA67F69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C47E5-FB6C-40BB-9171-3F15EA7AF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14F16-8164-4623-AB5E-CE331C5D4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EE4E-E353-4F6D-A305-135BE3AFF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76A83-8B52-4346-9A20-2C2EDCC755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3BB247F-5553-479A-B301-761CAE143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ntalon.com/pete/cppopt/appendix.htm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 to </a:t>
            </a:r>
          </a:p>
          <a:p>
            <a:r>
              <a:rPr lang="en-US" smtClean="0"/>
              <a:t>Algorithm </a:t>
            </a:r>
            <a:r>
              <a:rPr lang="en-US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Notation gives an indication of how bad the performance of the algorithm gets as the number of items worked with increases</a:t>
            </a:r>
          </a:p>
          <a:p>
            <a:r>
              <a:rPr lang="en-US"/>
              <a:t>It doesn’t have to be precise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Notation: How?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determine what the Big-O is for an algorithm by looking at the code flow (</a:t>
            </a:r>
            <a:r>
              <a:rPr lang="en-US" b="1"/>
              <a:t>not</a:t>
            </a:r>
            <a:r>
              <a:rPr lang="en-US"/>
              <a:t> the actual contents of the code lines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4800" smtClean="0"/>
              <a:t>The most important factors are loops and function calls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9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We’ll look at some examples</a:t>
            </a:r>
          </a:p>
          <a:p>
            <a:pPr lvl="1"/>
            <a:r>
              <a:rPr lang="en-US" smtClean="0"/>
              <a:t>In the examples, the number of items will be represented by the variable </a:t>
            </a:r>
            <a:r>
              <a:rPr lang="en-US" i="1" smtClean="0"/>
              <a:t>n</a:t>
            </a:r>
            <a:endParaRPr lang="en-US" smtClean="0"/>
          </a:p>
          <a:p>
            <a:pPr lvl="1"/>
            <a:endParaRPr lang="en-US" smtClean="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Detour: Looking at Big-O Notation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Big-O Notation is visually represented by a big-O, followed by a set of brackets with a mathematical expression between </a:t>
            </a:r>
            <a:r>
              <a:rPr lang="en-US" smtClean="0"/>
              <a:t>them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mtClean="0"/>
              <a:t>e.g. O(1)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mtClean="0"/>
              <a:t>e.g. O(n)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mtClean="0"/>
              <a:t>e.g. O(log 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mtClean="0"/>
              <a:t>e.g. O(n</a:t>
            </a:r>
            <a:r>
              <a:rPr lang="en-US" smtClean="0">
                <a:cs typeface="Arial" charset="0"/>
              </a:rPr>
              <a:t>²</a:t>
            </a:r>
            <a:r>
              <a:rPr lang="en-US" smtClean="0"/>
              <a:t>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400" smtClean="0"/>
              <a:t>This is also represented as O(n^2) so that you don’t have to worry about not having superscript functionality in a text editor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do they imply for </a:t>
            </a:r>
            <a:br>
              <a:rPr lang="en-US" sz="4000"/>
            </a:br>
            <a:r>
              <a:rPr lang="en-US" sz="4000"/>
              <a:t>Execution Time?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e.g. O(1)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Executes in the same constant time, no matter how many items you have</a:t>
            </a:r>
          </a:p>
          <a:p>
            <a:pPr>
              <a:lnSpc>
                <a:spcPct val="80000"/>
              </a:lnSpc>
            </a:pPr>
            <a:r>
              <a:rPr lang="en-US" sz="2400"/>
              <a:t>e.g. O(n)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Execution time increases linearly with the number of items you have</a:t>
            </a:r>
          </a:p>
          <a:p>
            <a:pPr>
              <a:lnSpc>
                <a:spcPct val="80000"/>
              </a:lnSpc>
            </a:pPr>
            <a:r>
              <a:rPr lang="en-US" sz="2400"/>
              <a:t>e.g. O(log n)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Execution time increases with the logarithm of the number of items you have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This is more efficient than O(n)</a:t>
            </a:r>
          </a:p>
          <a:p>
            <a:pPr>
              <a:lnSpc>
                <a:spcPct val="80000"/>
              </a:lnSpc>
            </a:pPr>
            <a:r>
              <a:rPr lang="en-US" sz="2400"/>
              <a:t>e.g. O(n</a:t>
            </a:r>
            <a:r>
              <a:rPr lang="en-US" sz="2400">
                <a:cs typeface="Arial" charset="0"/>
              </a:rPr>
              <a:t>²</a:t>
            </a:r>
            <a:r>
              <a:rPr lang="en-US" sz="24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Execution time increases with the square of the number of items you have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This is worse than all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i = n;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printf("%d", i);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printf("%d", n);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printf("%d", i);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printf("%d", n);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895600" y="1600200"/>
            <a:ext cx="6019800" cy="4525963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/>
              <a:t>This is deemed to be done in constant time, since the amount of time spent executing the code will be the same if there were 0 items or 1000000 </a:t>
            </a:r>
            <a:r>
              <a:rPr lang="en-US" smtClean="0"/>
              <a:t>items</a:t>
            </a:r>
          </a:p>
          <a:p>
            <a:pPr marL="0" indent="0"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</a:pPr>
            <a:r>
              <a:rPr lang="en-US"/>
              <a:t>The syntax for this is O(1</a:t>
            </a:r>
            <a:r>
              <a:rPr lang="en-US" smtClean="0"/>
              <a:t>)</a:t>
            </a:r>
          </a:p>
          <a:p>
            <a:pPr marL="0" indent="0">
              <a:lnSpc>
                <a:spcPct val="90000"/>
              </a:lnSpc>
            </a:pPr>
            <a:endParaRPr lang="en-US"/>
          </a:p>
          <a:p>
            <a:pPr marL="457200" lvl="1" indent="0">
              <a:lnSpc>
                <a:spcPct val="90000"/>
              </a:lnSpc>
              <a:buNone/>
            </a:pPr>
            <a:r>
              <a:rPr lang="en-US"/>
              <a:t>Even though there’s 5 statements, we don’t say O(5)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/>
              <a:t>We always use O(1) to represent constant time (reason is on the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Big-O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Ignore added constants because they become insignificant as the data increases.</a:t>
            </a:r>
          </a:p>
          <a:p>
            <a:pPr marL="990600" lvl="1" indent="-5334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/>
              <a:t>e.g. n + 50 </a:t>
            </a:r>
            <a:r>
              <a:rPr lang="en-US" sz="2000">
                <a:cs typeface="Arial" charset="0"/>
              </a:rPr>
              <a:t>→ n</a:t>
            </a:r>
          </a:p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Ignore constant multipliers (same reason).</a:t>
            </a:r>
          </a:p>
          <a:p>
            <a:pPr marL="990600" lvl="1" indent="-5334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/>
              <a:t>e.g. 10 * n </a:t>
            </a:r>
            <a:r>
              <a:rPr lang="en-US" sz="2000">
                <a:cs typeface="Arial" charset="0"/>
              </a:rPr>
              <a:t>→ n</a:t>
            </a:r>
          </a:p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When adding terms together, use the larger of the two.</a:t>
            </a:r>
          </a:p>
          <a:p>
            <a:pPr marL="990600" lvl="1" indent="-533400" algn="l">
              <a:lnSpc>
                <a:spcPct val="80000"/>
              </a:lnSpc>
            </a:pPr>
            <a:r>
              <a:rPr lang="en-US" sz="2000"/>
              <a:t>e.g. n + n ^ 2 </a:t>
            </a:r>
            <a:r>
              <a:rPr lang="en-US" sz="2000">
                <a:cs typeface="Arial" charset="0"/>
              </a:rPr>
              <a:t>→</a:t>
            </a:r>
            <a:r>
              <a:rPr lang="en-US" sz="2000"/>
              <a:t> n ^ 2</a:t>
            </a:r>
          </a:p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Write multiplication more compactly.</a:t>
            </a:r>
          </a:p>
          <a:p>
            <a:pPr marL="990600" lvl="1" indent="-533400" algn="l">
              <a:lnSpc>
                <a:spcPct val="80000"/>
              </a:lnSpc>
            </a:pPr>
            <a:r>
              <a:rPr lang="en-US" sz="2000"/>
              <a:t>e.g. n * n </a:t>
            </a:r>
            <a:r>
              <a:rPr lang="en-US" sz="2000">
                <a:cs typeface="Arial" charset="0"/>
              </a:rPr>
              <a:t>→</a:t>
            </a:r>
            <a:r>
              <a:rPr lang="en-US" sz="2000"/>
              <a:t> n ^ 2</a:t>
            </a:r>
          </a:p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If there are no loops or function calls that can loop, the complexity is deemed to be 1.</a:t>
            </a:r>
          </a:p>
          <a:p>
            <a:pPr marL="609600" indent="-609600" algn="l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Don’t think that this represents the actual measured time or even an estimate.  It’s an abstraction.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T(n)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looking at the efficiency of an algorithm, we represent the time required to do something by the mathematical notation T(n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far, we’ve looked at data structures as tools in improving program speed and memory </a:t>
            </a:r>
            <a:r>
              <a:rPr lang="en-US" smtClean="0"/>
              <a:t>usage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mtClean="0"/>
              <a:t>This is not T times n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This is also not a function called T that takes a parameter called n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This is a mathematical notation like you saw in early high school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7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Reexamining Example #1 </a:t>
            </a:r>
            <a:br>
              <a:rPr lang="en-US" sz="4000"/>
            </a:br>
            <a:r>
              <a:rPr lang="en-US" sz="4000"/>
              <a:t>(Yet Again)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Wingdings" pitchFamily="2" charset="2"/>
              <a:buNone/>
            </a:pPr>
            <a:r>
              <a:rPr lang="en-US" sz="2400"/>
              <a:t>i = n;</a:t>
            </a:r>
          </a:p>
          <a:p>
            <a:pPr algn="l">
              <a:buFont typeface="Wingdings" pitchFamily="2" charset="2"/>
              <a:buNone/>
            </a:pPr>
            <a:r>
              <a:rPr lang="en-US" sz="2400"/>
              <a:t>printf("%d", i);</a:t>
            </a:r>
          </a:p>
          <a:p>
            <a:pPr algn="l">
              <a:buFont typeface="Wingdings" pitchFamily="2" charset="2"/>
              <a:buNone/>
            </a:pPr>
            <a:r>
              <a:rPr lang="en-US" sz="2400"/>
              <a:t>printf("%d", n);</a:t>
            </a:r>
          </a:p>
          <a:p>
            <a:pPr algn="l">
              <a:buFont typeface="Wingdings" pitchFamily="2" charset="2"/>
              <a:buNone/>
            </a:pPr>
            <a:r>
              <a:rPr lang="en-US" sz="2400"/>
              <a:t>printf("%d", i);</a:t>
            </a:r>
          </a:p>
          <a:p>
            <a:pPr algn="l">
              <a:buFont typeface="Wingdings" pitchFamily="2" charset="2"/>
              <a:buNone/>
            </a:pPr>
            <a:r>
              <a:rPr lang="en-US" sz="2400"/>
              <a:t>printf("%d", n);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667000" y="1600200"/>
            <a:ext cx="6019800" cy="4525963"/>
          </a:xfrm>
        </p:spPr>
        <p:txBody>
          <a:bodyPr/>
          <a:lstStyle/>
          <a:p>
            <a:pPr marL="0" indent="0"/>
            <a:r>
              <a:rPr lang="en-US" sz="2400"/>
              <a:t>The first line is done in constant time.  So are each of the next four lines</a:t>
            </a:r>
            <a:r>
              <a:rPr lang="en-US" sz="2400" smtClean="0"/>
              <a:t>.</a:t>
            </a:r>
          </a:p>
          <a:p>
            <a:pPr marL="0" indent="0"/>
            <a:endParaRPr lang="en-US" sz="2400"/>
          </a:p>
          <a:p>
            <a:pPr marL="0" indent="0"/>
            <a:r>
              <a:rPr lang="en-US" sz="2400"/>
              <a:t>T(n) for the first line is </a:t>
            </a:r>
            <a:r>
              <a:rPr lang="en-US" sz="2400" smtClean="0"/>
              <a:t>1</a:t>
            </a:r>
            <a:endParaRPr lang="en-US" sz="2400"/>
          </a:p>
          <a:p>
            <a:pPr marL="457200" lvl="1" indent="0">
              <a:buNone/>
            </a:pPr>
            <a:r>
              <a:rPr lang="en-US" sz="2000"/>
              <a:t>T(n) for each of the following lines is also </a:t>
            </a:r>
            <a:r>
              <a:rPr lang="en-US" sz="2000" smtClean="0"/>
              <a:t>1</a:t>
            </a:r>
          </a:p>
          <a:p>
            <a:pPr marL="457200" lvl="1" indent="0">
              <a:buNone/>
            </a:pPr>
            <a:endParaRPr lang="en-US" sz="2000"/>
          </a:p>
          <a:p>
            <a:pPr marL="0" indent="0"/>
            <a:r>
              <a:rPr lang="en-US" sz="2400"/>
              <a:t>So, T(n) for the entire five-line algorithm is 1 + 1 + 1 + 1 + </a:t>
            </a:r>
            <a:r>
              <a:rPr lang="en-US" sz="2400" smtClean="0"/>
              <a:t>1</a:t>
            </a:r>
          </a:p>
          <a:p>
            <a:pPr marL="0" indent="0"/>
            <a:endParaRPr lang="en-US" sz="2400"/>
          </a:p>
          <a:p>
            <a:pPr marL="0" indent="0"/>
            <a:r>
              <a:rPr lang="en-US" sz="2400"/>
              <a:t>Using Rule #1 (“Ignore added constants”), this becomes 1</a:t>
            </a:r>
          </a:p>
          <a:p>
            <a:pPr marL="0" indent="0"/>
            <a:r>
              <a:rPr lang="en-US" sz="2400"/>
              <a:t>So we can say that this algorithm is O(1)</a:t>
            </a:r>
          </a:p>
          <a:p>
            <a:pPr marL="0" inden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#2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for( i = 0; i &lt; n; i++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printf("%d", i);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505200" y="1600200"/>
            <a:ext cx="518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We have a loop executed n times</a:t>
            </a:r>
          </a:p>
          <a:p>
            <a:pPr>
              <a:lnSpc>
                <a:spcPct val="90000"/>
              </a:lnSpc>
            </a:pPr>
            <a:r>
              <a:rPr lang="en-US" sz="2400"/>
              <a:t>The amount of time required to execute the loop increases linearly with the size of n (larger n means more time)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T(n</a:t>
            </a:r>
            <a:r>
              <a:rPr lang="en-US" sz="2400"/>
              <a:t>) for the body of the loop is 1</a:t>
            </a:r>
          </a:p>
          <a:p>
            <a:pPr>
              <a:lnSpc>
                <a:spcPct val="90000"/>
              </a:lnSpc>
            </a:pPr>
            <a:r>
              <a:rPr lang="en-US" sz="2400"/>
              <a:t>So, T(n) for the entire two-line algorithm is 1 * </a:t>
            </a:r>
            <a:r>
              <a:rPr lang="en-US" sz="2400" smtClean="0"/>
              <a:t>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smtClean="0"/>
              <a:t>Using </a:t>
            </a:r>
            <a:r>
              <a:rPr lang="en-US" sz="2400"/>
              <a:t>Rule #2 (“Ignore constant multipliers”), this becomes n</a:t>
            </a:r>
          </a:p>
          <a:p>
            <a:pPr>
              <a:lnSpc>
                <a:spcPct val="90000"/>
              </a:lnSpc>
            </a:pPr>
            <a:r>
              <a:rPr lang="en-US" sz="2400"/>
              <a:t>So we can say that this algorithm is O(n)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#3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for( i = 0; i &lt; n; i++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for( j = 0; j &lt; n;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printf("%d", i + j);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962400" y="1600200"/>
            <a:ext cx="472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We have an outer loop executed n times.</a:t>
            </a:r>
          </a:p>
          <a:p>
            <a:pPr>
              <a:lnSpc>
                <a:spcPct val="90000"/>
              </a:lnSpc>
            </a:pPr>
            <a:r>
              <a:rPr lang="en-US" sz="2000"/>
              <a:t>We also have an inner loop executed n times.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T(n</a:t>
            </a:r>
            <a:r>
              <a:rPr lang="en-US" sz="2000"/>
              <a:t>) for the body of the inner loop is 1.</a:t>
            </a:r>
          </a:p>
          <a:p>
            <a:pPr>
              <a:lnSpc>
                <a:spcPct val="90000"/>
              </a:lnSpc>
            </a:pPr>
            <a:r>
              <a:rPr lang="en-US" sz="2000"/>
              <a:t>So, T(n) for the entire algorithm is 1 * n * n.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Using </a:t>
            </a:r>
            <a:r>
              <a:rPr lang="en-US" sz="2000"/>
              <a:t>Rule #2 (“Ignore constant multipliers”), this becomes n * n.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Using </a:t>
            </a:r>
            <a:r>
              <a:rPr lang="en-US" sz="2000"/>
              <a:t>Rule #4 (“Write multiplication more compactly”), we can say that T(n) is n^2 and this algorithm is O(n^2).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did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We don’t </a:t>
            </a:r>
            <a:r>
              <a:rPr lang="en-US"/>
              <a:t>care about how fast or slow an individual line of code is,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as </a:t>
            </a:r>
            <a:r>
              <a:rPr lang="en-US"/>
              <a:t>long as it’s not a loop or function call that contains a </a:t>
            </a:r>
            <a:r>
              <a:rPr lang="en-US" smtClean="0"/>
              <a:t>loop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To </a:t>
            </a:r>
            <a:r>
              <a:rPr lang="en-US"/>
              <a:t>analyse an algorithm’s efficiency,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we </a:t>
            </a:r>
            <a:r>
              <a:rPr lang="en-US"/>
              <a:t>look at each line to determine if it has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/>
              <a:t>loop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directly </a:t>
            </a:r>
            <a:r>
              <a:rPr lang="en-US"/>
              <a:t>or in a function </a:t>
            </a:r>
            <a:r>
              <a:rPr lang="en-US" smtClean="0"/>
              <a:t>call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did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Very </a:t>
            </a:r>
            <a:r>
              <a:rPr lang="en-US"/>
              <a:t>important: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/>
              <a:t>Take </a:t>
            </a:r>
            <a:r>
              <a:rPr lang="en-US" b="1"/>
              <a:t>each line’s efficiency </a:t>
            </a:r>
            <a:endParaRPr lang="en-US" b="1" smtClean="0"/>
          </a:p>
          <a:p>
            <a:pPr>
              <a:lnSpc>
                <a:spcPct val="90000"/>
              </a:lnSpc>
            </a:pPr>
            <a:r>
              <a:rPr lang="en-US" b="1" smtClean="0"/>
              <a:t>and 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add </a:t>
            </a:r>
            <a:r>
              <a:rPr lang="en-US" b="1"/>
              <a:t>and multiply them </a:t>
            </a:r>
            <a:endParaRPr lang="en-US" b="1" smtClean="0"/>
          </a:p>
          <a:p>
            <a:pPr>
              <a:lnSpc>
                <a:spcPct val="90000"/>
              </a:lnSpc>
            </a:pPr>
            <a:r>
              <a:rPr lang="en-US" b="1" smtClean="0"/>
              <a:t>according </a:t>
            </a:r>
            <a:r>
              <a:rPr lang="en-US" b="1"/>
              <a:t>to the rules</a:t>
            </a:r>
          </a:p>
        </p:txBody>
      </p:sp>
    </p:spTree>
    <p:extLst>
      <p:ext uri="{BB962C8B-B14F-4D97-AF65-F5344CB8AC3E}">
        <p14:creationId xmlns:p14="http://schemas.microsoft.com/office/powerpoint/2010/main" val="6969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the Math Involved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Let’s say that we arrive at a T(n) of 3n</a:t>
            </a:r>
            <a:r>
              <a:rPr lang="en-US" sz="2800">
                <a:cs typeface="Arial" charset="0"/>
              </a:rPr>
              <a:t>²</a:t>
            </a:r>
            <a:r>
              <a:rPr lang="en-US" sz="2800"/>
              <a:t> + 10n + 10 by adding and multiplying the T(n) values for each line appropriately</a:t>
            </a:r>
          </a:p>
          <a:p>
            <a:pPr>
              <a:lnSpc>
                <a:spcPct val="80000"/>
              </a:lnSpc>
            </a:pPr>
            <a:r>
              <a:rPr lang="en-US" sz="2800"/>
              <a:t>3n</a:t>
            </a:r>
            <a:r>
              <a:rPr lang="en-US" sz="2800">
                <a:cs typeface="Arial" charset="0"/>
              </a:rPr>
              <a:t>²</a:t>
            </a:r>
            <a:r>
              <a:rPr lang="en-US" sz="2800"/>
              <a:t> + 10n + 10 becomes 3n</a:t>
            </a:r>
            <a:r>
              <a:rPr lang="en-US" sz="2800">
                <a:cs typeface="Arial" charset="0"/>
              </a:rPr>
              <a:t>²</a:t>
            </a:r>
            <a:r>
              <a:rPr lang="en-US" sz="2800"/>
              <a:t> + 10n because we can ignore added constants (rule #1)</a:t>
            </a:r>
          </a:p>
          <a:p>
            <a:pPr>
              <a:lnSpc>
                <a:spcPct val="80000"/>
              </a:lnSpc>
            </a:pPr>
            <a:r>
              <a:rPr lang="en-US" sz="2800"/>
              <a:t>3n</a:t>
            </a:r>
            <a:r>
              <a:rPr lang="en-US" sz="2800">
                <a:cs typeface="Arial" charset="0"/>
              </a:rPr>
              <a:t>²</a:t>
            </a:r>
            <a:r>
              <a:rPr lang="en-US" sz="2800"/>
              <a:t> + 10n becomes 3n</a:t>
            </a:r>
            <a:r>
              <a:rPr lang="en-US" sz="2800">
                <a:cs typeface="Arial" charset="0"/>
              </a:rPr>
              <a:t>²</a:t>
            </a:r>
            <a:r>
              <a:rPr lang="en-US" sz="2800"/>
              <a:t> because we can take the larger of the two added terms (rule #3)</a:t>
            </a:r>
          </a:p>
          <a:p>
            <a:pPr>
              <a:lnSpc>
                <a:spcPct val="80000"/>
              </a:lnSpc>
            </a:pPr>
            <a:r>
              <a:rPr lang="en-US" sz="2800"/>
              <a:t>3n</a:t>
            </a:r>
            <a:r>
              <a:rPr lang="en-US" sz="2800">
                <a:cs typeface="Arial" charset="0"/>
              </a:rPr>
              <a:t>² becomes </a:t>
            </a:r>
            <a:r>
              <a:rPr lang="en-US" sz="2800"/>
              <a:t>n</a:t>
            </a:r>
            <a:r>
              <a:rPr lang="en-US" sz="2800">
                <a:cs typeface="Arial" charset="0"/>
              </a:rPr>
              <a:t>² because we can i</a:t>
            </a:r>
            <a:r>
              <a:rPr lang="en-US" sz="2800"/>
              <a:t>gnore constant multipliers (rule #2)</a:t>
            </a:r>
          </a:p>
          <a:p>
            <a:pPr>
              <a:lnSpc>
                <a:spcPct val="80000"/>
              </a:lnSpc>
            </a:pPr>
            <a:r>
              <a:rPr lang="en-US" sz="2800"/>
              <a:t>Thus, T(n) for the algorithm produces an efficiency of O(n</a:t>
            </a:r>
            <a:r>
              <a:rPr lang="en-US" sz="2800">
                <a:cs typeface="Arial" charset="0"/>
              </a:rPr>
              <a:t>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Efficiencies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O(1): getting a randomly-accessed element from a set of data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O(n</a:t>
            </a:r>
            <a:r>
              <a:rPr lang="en-US" sz="2400"/>
              <a:t>): traversing a set of data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O(n^2</a:t>
            </a:r>
            <a:r>
              <a:rPr lang="en-US" sz="2400"/>
              <a:t>): traversing a set of data once for each member of another set of </a:t>
            </a:r>
            <a:r>
              <a:rPr lang="en-US" sz="2400" smtClean="0"/>
              <a:t>equivalent size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O(2^n): generating all possible subsets of a set of data</a:t>
            </a:r>
          </a:p>
          <a:p>
            <a:pPr>
              <a:lnSpc>
                <a:spcPct val="90000"/>
              </a:lnSpc>
            </a:pPr>
            <a:r>
              <a:rPr lang="en-US" sz="2400"/>
              <a:t>O(n!): generating all possible permutations of a set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Throw Values of </a:t>
            </a:r>
            <a:r>
              <a:rPr lang="en-US" i="1"/>
              <a:t>n</a:t>
            </a:r>
            <a:r>
              <a:rPr lang="en-US"/>
              <a:t> In</a:t>
            </a:r>
          </a:p>
        </p:txBody>
      </p:sp>
      <p:graphicFrame>
        <p:nvGraphicFramePr>
          <p:cNvPr id="32852" name="Group 8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14050132"/>
              </p:ext>
            </p:extLst>
          </p:nvPr>
        </p:nvGraphicFramePr>
        <p:xfrm>
          <a:off x="457200" y="1600200"/>
          <a:ext cx="8229600" cy="377380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Efficiency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= 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= 65536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65536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O(n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²)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10^9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O(2^n)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10^77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10^19728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10^506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see next slide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Hidden in the use of data structures are algorithms that facilitate the efficient use of the data structures</a:t>
            </a:r>
          </a:p>
          <a:p>
            <a:endParaRPr lang="en-US" smtClean="0"/>
          </a:p>
          <a:p>
            <a:pPr marL="457200" lvl="1" indent="0">
              <a:buNone/>
            </a:pPr>
            <a:r>
              <a:rPr lang="en-US" smtClean="0"/>
              <a:t>Example: Traversal algorithm for linked lists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0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(65536!) ?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438400"/>
            <a:ext cx="6019800" cy="2765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OK, you forced it out of me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mtClean="0">
              <a:effectLst/>
            </a:endParaRPr>
          </a:p>
          <a:p>
            <a:r>
              <a:rPr lang="en-CA" sz="6000" smtClean="0"/>
              <a:t>Approx. </a:t>
            </a:r>
          </a:p>
          <a:p>
            <a:r>
              <a:rPr lang="en-CA" sz="6000" smtClean="0"/>
              <a:t>5.16 x 10</a:t>
            </a:r>
            <a:r>
              <a:rPr lang="en-CA" sz="6000" baseline="30000" smtClean="0"/>
              <a:t>287193</a:t>
            </a:r>
            <a:endParaRPr lang="en-CA" sz="6000" baseline="30000"/>
          </a:p>
        </p:txBody>
      </p:sp>
    </p:spTree>
    <p:extLst>
      <p:ext uri="{BB962C8B-B14F-4D97-AF65-F5344CB8AC3E}">
        <p14:creationId xmlns:p14="http://schemas.microsoft.com/office/powerpoint/2010/main" val="30697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Efficiency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There is not much </a:t>
            </a:r>
            <a:endParaRPr lang="en-US" smtClean="0"/>
          </a:p>
          <a:p>
            <a:pPr marL="609600" indent="-609600"/>
            <a:r>
              <a:rPr lang="en-US" smtClean="0"/>
              <a:t>definitive information </a:t>
            </a:r>
          </a:p>
          <a:p>
            <a:pPr marL="609600" indent="-609600"/>
            <a:r>
              <a:rPr lang="en-US" smtClean="0"/>
              <a:t>available </a:t>
            </a:r>
            <a:r>
              <a:rPr lang="en-US"/>
              <a:t>on this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Two reasons: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mtClean="0"/>
              <a:t>The main reason for using the STL is to make things </a:t>
            </a:r>
            <a:r>
              <a:rPr lang="en-US" b="1" smtClean="0"/>
              <a:t>easier</a:t>
            </a:r>
            <a:r>
              <a:rPr lang="en-US" smtClean="0"/>
              <a:t> for the </a:t>
            </a:r>
            <a:r>
              <a:rPr lang="en-US" b="1" smtClean="0"/>
              <a:t>programmer</a:t>
            </a:r>
            <a:r>
              <a:rPr lang="en-US" smtClean="0"/>
              <a:t>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mtClean="0"/>
              <a:t>The internal implementation of each STL template may vary, affecting the efficiency.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3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Efficiency Sample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sz="2800"/>
              <a:t>From:</a:t>
            </a:r>
            <a:r>
              <a:rPr lang="en-US" sz="2400"/>
              <a:t> </a:t>
            </a:r>
            <a:r>
              <a:rPr lang="en-US" sz="2400">
                <a:hlinkClick r:id="rId2"/>
              </a:rPr>
              <a:t>http://www.tantalon.com/pete/cppopt/appendix.htm</a:t>
            </a:r>
            <a:endParaRPr lang="en-US" sz="2400"/>
          </a:p>
          <a:p>
            <a:endParaRPr lang="en-US" sz="2800"/>
          </a:p>
        </p:txBody>
      </p:sp>
      <p:graphicFrame>
        <p:nvGraphicFramePr>
          <p:cNvPr id="3994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7599121"/>
              </p:ext>
            </p:extLst>
          </p:nvPr>
        </p:nvGraphicFramePr>
        <p:xfrm>
          <a:off x="838200" y="2286000"/>
          <a:ext cx="7772400" cy="4390708"/>
        </p:xfrm>
        <a:graphic>
          <a:graphicData uri="http://schemas.openxmlformats.org/drawingml/2006/table">
            <a:tbl>
              <a:tblPr/>
              <a:tblGrid>
                <a:gridCol w="1752600"/>
                <a:gridCol w="1524000"/>
                <a:gridCol w="1600200"/>
                <a:gridCol w="1341438"/>
                <a:gridCol w="1554162"/>
              </a:tblGrid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Container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deque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 at begin or end, else 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 at begin or end, else 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 at end, else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 at end, else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set and 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multiset and multimap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 log (N +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Efficiency </a:t>
            </a:r>
            <a:br>
              <a:rPr lang="en-US" sz="4000"/>
            </a:br>
            <a:r>
              <a:rPr lang="en-US" sz="4000"/>
              <a:t>on the Final Exam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definitely will be a question where you are presented with an algorithm and you are expected to use the Big-O rules to figure out its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Algorithm?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 “A step-by-step method of accomplishing a task”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they Important?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bad algorithm can give you the wrong results or the right results extremely inefficiently</a:t>
            </a:r>
          </a:p>
          <a:p>
            <a:r>
              <a:rPr lang="en-US"/>
              <a:t>So, we want to look at the efficiency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Efficiency: Three Ways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There’s three ways to look at the analysis of algorithm efficiency: worst case, best case, average case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Linear Search of a Linked List 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 algn="l">
              <a:buNone/>
            </a:pPr>
            <a:r>
              <a:rPr lang="en-US" smtClean="0"/>
              <a:t>Start </a:t>
            </a:r>
            <a:r>
              <a:rPr lang="en-US"/>
              <a:t>at the start</a:t>
            </a:r>
          </a:p>
          <a:p>
            <a:pPr marL="457200" lvl="1" indent="0" algn="l">
              <a:buNone/>
            </a:pPr>
            <a:r>
              <a:rPr lang="en-US"/>
              <a:t>Loop</a:t>
            </a:r>
          </a:p>
          <a:p>
            <a:pPr marL="914400" lvl="2" indent="0" algn="l">
              <a:buNone/>
            </a:pPr>
            <a:r>
              <a:rPr lang="en-US"/>
              <a:t>Look at each element </a:t>
            </a:r>
          </a:p>
          <a:p>
            <a:pPr marL="914400" lvl="2" indent="0" algn="l">
              <a:buNone/>
            </a:pPr>
            <a:r>
              <a:rPr lang="en-US"/>
              <a:t>If the element is the desired one, you’re done</a:t>
            </a:r>
          </a:p>
          <a:p>
            <a:pPr marL="914400" lvl="2" indent="0" algn="l">
              <a:buNone/>
            </a:pPr>
            <a:r>
              <a:rPr lang="en-US"/>
              <a:t>Otherwise, go to the next element if you’re not at the end of the list</a:t>
            </a:r>
          </a:p>
          <a:p>
            <a:pPr marL="457200" lvl="1" indent="0" algn="l">
              <a:buNone/>
            </a:pPr>
            <a:r>
              <a:rPr lang="en-US"/>
              <a:t>End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</a:t>
            </a:r>
            <a:r>
              <a:rPr lang="en-US" smtClean="0"/>
              <a:t>Ways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000"/>
              <a:t>Best case: First element examined is the one found</a:t>
            </a:r>
          </a:p>
          <a:p>
            <a:r>
              <a:rPr lang="en-US" sz="4000"/>
              <a:t>Worst case: Last element examined is the one found (or element not found)</a:t>
            </a:r>
          </a:p>
          <a:p>
            <a:r>
              <a:rPr lang="en-US" sz="4000"/>
              <a:t>Average case: Middle element in list is the one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do we use?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Typically, we use the Worst Case analysis</a:t>
            </a:r>
          </a:p>
          <a:p>
            <a:pPr marL="609600" indent="-609600"/>
            <a:r>
              <a:rPr lang="en-US" sz="2800"/>
              <a:t>Four reasons why: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400"/>
              <a:t>Many algorithms work to worst case (e.g. not finding item).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400"/>
              <a:t>Determining what the average case is is often difficult.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400"/>
              <a:t>The best case scenarios of many algorithms are trivial (e.g. finding the first item).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400"/>
              <a:t>The worst case gives an upper bound.</a:t>
            </a:r>
          </a:p>
          <a:p>
            <a:pPr marL="990600" lvl="1" indent="-53340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s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171</TotalTime>
  <Words>1533</Words>
  <Application>Microsoft Office PowerPoint</Application>
  <PresentationFormat>On-screen Show (4:3)</PresentationFormat>
  <Paragraphs>224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Sparse</vt:lpstr>
      <vt:lpstr>DS</vt:lpstr>
      <vt:lpstr>Algorithms</vt:lpstr>
      <vt:lpstr>PowerPoint Presentation</vt:lpstr>
      <vt:lpstr>What is an Algorithm?</vt:lpstr>
      <vt:lpstr>Why are they Important?</vt:lpstr>
      <vt:lpstr>Efficiency: Three Ways</vt:lpstr>
      <vt:lpstr>Example: Linear Search of a Linked List </vt:lpstr>
      <vt:lpstr>Three Ways</vt:lpstr>
      <vt:lpstr>Which do we use?</vt:lpstr>
      <vt:lpstr>Big-O Notation</vt:lpstr>
      <vt:lpstr>Big-O Notation: How?</vt:lpstr>
      <vt:lpstr>PowerPoint Presentation</vt:lpstr>
      <vt:lpstr>PowerPoint Presentation</vt:lpstr>
      <vt:lpstr>Detour: Looking at Big-O Notation</vt:lpstr>
      <vt:lpstr>PowerPoint Presentation</vt:lpstr>
      <vt:lpstr>What do they imply for  Execution Time?</vt:lpstr>
      <vt:lpstr>Example #1</vt:lpstr>
      <vt:lpstr>Rules for Big-O Notation</vt:lpstr>
      <vt:lpstr>T(n)</vt:lpstr>
      <vt:lpstr>PowerPoint Presentation</vt:lpstr>
      <vt:lpstr>Reexamining Example #1  (Yet Again)</vt:lpstr>
      <vt:lpstr>Example #2 </vt:lpstr>
      <vt:lpstr>Example #3 </vt:lpstr>
      <vt:lpstr>What we did</vt:lpstr>
      <vt:lpstr>PowerPoint Presentation</vt:lpstr>
      <vt:lpstr>What we did</vt:lpstr>
      <vt:lpstr>Example of the Math Involved</vt:lpstr>
      <vt:lpstr>Common Efficiencies</vt:lpstr>
      <vt:lpstr>Let’s Throw Values of n In</vt:lpstr>
      <vt:lpstr>What exactly is (65536!) ?</vt:lpstr>
      <vt:lpstr>OK, you forced it out of me</vt:lpstr>
      <vt:lpstr>STL Efficiency</vt:lpstr>
      <vt:lpstr>PowerPoint Presentation</vt:lpstr>
      <vt:lpstr>STL Efficiency Sample</vt:lpstr>
      <vt:lpstr>Algorithm Efficiency  on the Final Exam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</dc:title>
  <dc:creator>Waterloo IT</dc:creator>
  <cp:lastModifiedBy>Carlo Sgro</cp:lastModifiedBy>
  <cp:revision>14</cp:revision>
  <dcterms:created xsi:type="dcterms:W3CDTF">2005-04-05T13:50:50Z</dcterms:created>
  <dcterms:modified xsi:type="dcterms:W3CDTF">2015-03-23T18:23:36Z</dcterms:modified>
</cp:coreProperties>
</file>