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9BA7-7494-493D-B05C-C526128DDFEA}" type="datetimeFigureOut">
              <a:rPr lang="es-CO" smtClean="0"/>
              <a:t>29/09/2022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4F8A-8F2F-4ED2-A7F1-8305830FAB2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4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9BA7-7494-493D-B05C-C526128DDFEA}" type="datetimeFigureOut">
              <a:rPr lang="es-CO" smtClean="0"/>
              <a:t>29/09/2022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4F8A-8F2F-4ED2-A7F1-8305830FAB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185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9BA7-7494-493D-B05C-C526128DDFEA}" type="datetimeFigureOut">
              <a:rPr lang="es-CO" smtClean="0"/>
              <a:t>29/09/2022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4F8A-8F2F-4ED2-A7F1-8305830FAB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26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9BA7-7494-493D-B05C-C526128DDFEA}" type="datetimeFigureOut">
              <a:rPr lang="es-CO" smtClean="0"/>
              <a:t>29/09/2022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4F8A-8F2F-4ED2-A7F1-8305830FAB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309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9BA7-7494-493D-B05C-C526128DDFEA}" type="datetimeFigureOut">
              <a:rPr lang="es-CO" smtClean="0"/>
              <a:t>29/09/2022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4F8A-8F2F-4ED2-A7F1-8305830FAB25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76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9BA7-7494-493D-B05C-C526128DDFEA}" type="datetimeFigureOut">
              <a:rPr lang="es-CO" smtClean="0"/>
              <a:t>29/09/2022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4F8A-8F2F-4ED2-A7F1-8305830FAB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171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9BA7-7494-493D-B05C-C526128DDFEA}" type="datetimeFigureOut">
              <a:rPr lang="es-CO" smtClean="0"/>
              <a:t>29/09/2022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4F8A-8F2F-4ED2-A7F1-8305830FAB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08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9BA7-7494-493D-B05C-C526128DDFEA}" type="datetimeFigureOut">
              <a:rPr lang="es-CO" smtClean="0"/>
              <a:t>29/09/2022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4F8A-8F2F-4ED2-A7F1-8305830FAB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1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9BA7-7494-493D-B05C-C526128DDFEA}" type="datetimeFigureOut">
              <a:rPr lang="es-CO" smtClean="0"/>
              <a:t>29/09/2022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4F8A-8F2F-4ED2-A7F1-8305830FAB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5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8A9BA7-7494-493D-B05C-C526128DDFEA}" type="datetimeFigureOut">
              <a:rPr lang="es-CO" smtClean="0"/>
              <a:t>29/09/2022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104F8A-8F2F-4ED2-A7F1-8305830FAB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554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9BA7-7494-493D-B05C-C526128DDFEA}" type="datetimeFigureOut">
              <a:rPr lang="es-CO" smtClean="0"/>
              <a:t>29/09/2022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4F8A-8F2F-4ED2-A7F1-8305830FAB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950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8A9BA7-7494-493D-B05C-C526128DDFEA}" type="datetimeFigureOut">
              <a:rPr lang="es-CO" smtClean="0"/>
              <a:t>29/09/2022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104F8A-8F2F-4ED2-A7F1-8305830FAB25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9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95BA993-0120-24AF-9546-4FCE4F6B1D2B}"/>
              </a:ext>
            </a:extLst>
          </p:cNvPr>
          <p:cNvSpPr txBox="1"/>
          <p:nvPr/>
        </p:nvSpPr>
        <p:spPr>
          <a:xfrm>
            <a:off x="1082843" y="768583"/>
            <a:ext cx="84541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6000" b="1" i="0" dirty="0" err="1">
                <a:solidFill>
                  <a:srgbClr val="273239"/>
                </a:solidFill>
                <a:effectLst/>
                <a:latin typeface="El missier"/>
              </a:rPr>
              <a:t>Mathematical</a:t>
            </a:r>
            <a:r>
              <a:rPr lang="es-CO" sz="6000" b="1" i="0" dirty="0">
                <a:solidFill>
                  <a:srgbClr val="273239"/>
                </a:solidFill>
                <a:effectLst/>
                <a:latin typeface="El missier"/>
              </a:rPr>
              <a:t> </a:t>
            </a:r>
            <a:r>
              <a:rPr lang="es-CO" sz="6000" b="1" i="0" dirty="0" err="1">
                <a:solidFill>
                  <a:srgbClr val="273239"/>
                </a:solidFill>
                <a:effectLst/>
                <a:latin typeface="El missier"/>
              </a:rPr>
              <a:t>Algorithms</a:t>
            </a:r>
            <a:endParaRPr lang="es-MX" sz="6000" b="1" dirty="0">
              <a:latin typeface="El missier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EBFA56-DF71-1AC1-F3F1-390FC2357248}"/>
              </a:ext>
            </a:extLst>
          </p:cNvPr>
          <p:cNvSpPr txBox="1"/>
          <p:nvPr/>
        </p:nvSpPr>
        <p:spPr>
          <a:xfrm>
            <a:off x="1219200" y="2307435"/>
            <a:ext cx="10972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dirty="0">
                <a:latin typeface="El missier"/>
              </a:rPr>
              <a:t>Manuel </a:t>
            </a:r>
            <a:r>
              <a:rPr lang="es-MX" sz="3200" dirty="0" err="1">
                <a:latin typeface="El missier"/>
              </a:rPr>
              <a:t>Gonzalez</a:t>
            </a:r>
            <a:endParaRPr lang="es-MX" sz="3200" dirty="0">
              <a:latin typeface="El missier"/>
            </a:endParaRPr>
          </a:p>
          <a:p>
            <a:pPr algn="just"/>
            <a:endParaRPr lang="es-MX" sz="3200" dirty="0">
              <a:latin typeface="El missier"/>
            </a:endParaRPr>
          </a:p>
          <a:p>
            <a:pPr algn="just"/>
            <a:r>
              <a:rPr lang="es-MX" sz="3200" dirty="0">
                <a:latin typeface="El missier"/>
              </a:rPr>
              <a:t>Programación Competitiva </a:t>
            </a:r>
            <a:r>
              <a:rPr lang="es-MX" sz="3200" dirty="0" err="1">
                <a:latin typeface="El missier"/>
              </a:rPr>
              <a:t>UniRemington</a:t>
            </a:r>
            <a:endParaRPr lang="es-MX" sz="3200" dirty="0">
              <a:latin typeface="El missier"/>
            </a:endParaRPr>
          </a:p>
          <a:p>
            <a:pPr algn="just"/>
            <a:r>
              <a:rPr lang="es-MX" sz="3200" dirty="0">
                <a:latin typeface="El missier"/>
              </a:rPr>
              <a:t>SEINISIR</a:t>
            </a:r>
          </a:p>
          <a:p>
            <a:pPr algn="just"/>
            <a:endParaRPr lang="es-MX" sz="3200" dirty="0">
              <a:latin typeface="El missier"/>
            </a:endParaRPr>
          </a:p>
          <a:p>
            <a:pPr algn="just"/>
            <a:r>
              <a:rPr lang="es-MX" sz="3200" dirty="0">
                <a:latin typeface="El missier"/>
              </a:rPr>
              <a:t>2022 - 2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60A833-A807-D49F-E2C6-3228407E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8D237B-B097-78E7-999F-A0551ECB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282DE80-E2D7-1150-948A-DB2BD94498A7}"/>
              </a:ext>
            </a:extLst>
          </p:cNvPr>
          <p:cNvSpPr txBox="1"/>
          <p:nvPr/>
        </p:nvSpPr>
        <p:spPr>
          <a:xfrm>
            <a:off x="1428322" y="1322330"/>
            <a:ext cx="3396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7200" dirty="0">
                <a:latin typeface="El missier"/>
              </a:rPr>
              <a:t>Temario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B8974-3389-56F3-DD3E-A70A8C730063}"/>
              </a:ext>
            </a:extLst>
          </p:cNvPr>
          <p:cNvSpPr txBox="1"/>
          <p:nvPr/>
        </p:nvSpPr>
        <p:spPr>
          <a:xfrm>
            <a:off x="1082843" y="3088227"/>
            <a:ext cx="4632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MX" sz="3600" dirty="0">
                <a:latin typeface="El missier"/>
              </a:rPr>
              <a:t>Números Primos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s-MX" sz="3600" dirty="0">
                <a:latin typeface="El missier"/>
              </a:rPr>
              <a:t>Números Fibonacci</a:t>
            </a:r>
          </a:p>
        </p:txBody>
      </p:sp>
      <p:pic>
        <p:nvPicPr>
          <p:cNvPr id="1026" name="Picture 2" descr="Math2me Matemáticas GIF - Math2Me Matemáticas Estudio - Discover &amp; Share  GIFs">
            <a:extLst>
              <a:ext uri="{FF2B5EF4-FFF2-40B4-BE49-F238E27FC236}">
                <a16:creationId xmlns:a16="http://schemas.microsoft.com/office/drawing/2014/main" id="{72BEA4CF-6FF2-87C2-C0F0-81581192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288" y="1587759"/>
            <a:ext cx="6280503" cy="420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03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8D237B-B097-78E7-999F-A0551ECB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AB598F3-67E6-B0BE-51C9-254B5FA6BC92}"/>
              </a:ext>
            </a:extLst>
          </p:cNvPr>
          <p:cNvSpPr txBox="1"/>
          <p:nvPr/>
        </p:nvSpPr>
        <p:spPr>
          <a:xfrm>
            <a:off x="3692165" y="415276"/>
            <a:ext cx="48076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400" b="1" dirty="0">
                <a:latin typeface="El missier"/>
              </a:rPr>
              <a:t>NÚMEROS PRIMOS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988A8F7-C60F-5BE1-4EED-F02B1A5B8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21" y="1513073"/>
            <a:ext cx="8975557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Dado un número entero positivo, comprueba si el número es primo o no. Un primo es un número natural mayor que 1 que no tiene más divisores positivos que 1 y él mismo. Ejemplos de los primeros números primos son {2, 3, 5, …}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</a:b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Ejemplos: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Entrada: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n = 11</a:t>
            </a:r>
            <a:b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Salida: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verdadero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Entrada: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n = 15</a:t>
            </a:r>
            <a:b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Salida: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falso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Entrada: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n = 1</a:t>
            </a:r>
            <a:b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Salida: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falso</a:t>
            </a:r>
          </a:p>
        </p:txBody>
      </p:sp>
    </p:spTree>
    <p:extLst>
      <p:ext uri="{BB962C8B-B14F-4D97-AF65-F5344CB8AC3E}">
        <p14:creationId xmlns:p14="http://schemas.microsoft.com/office/powerpoint/2010/main" val="99161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8D237B-B097-78E7-999F-A0551ECB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FF7A90F-6113-FBA6-C07B-A30E5926AFAB}"/>
              </a:ext>
            </a:extLst>
          </p:cNvPr>
          <p:cNvSpPr txBox="1"/>
          <p:nvPr/>
        </p:nvSpPr>
        <p:spPr>
          <a:xfrm>
            <a:off x="1892682" y="2274838"/>
            <a:ext cx="84066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600" dirty="0"/>
              <a:t>una solución simple es iterar a través de todos los números del 2 al n-1 y para cada número verificar si divide n. Si encontramos algún número que divide, devolvemos falso. </a:t>
            </a:r>
          </a:p>
        </p:txBody>
      </p:sp>
    </p:spTree>
    <p:extLst>
      <p:ext uri="{BB962C8B-B14F-4D97-AF65-F5344CB8AC3E}">
        <p14:creationId xmlns:p14="http://schemas.microsoft.com/office/powerpoint/2010/main" val="266222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8D237B-B097-78E7-999F-A0551ECB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7F75C5D-231D-2E83-7A3E-F97F5FB7EAB2}"/>
              </a:ext>
            </a:extLst>
          </p:cNvPr>
          <p:cNvSpPr txBox="1"/>
          <p:nvPr/>
        </p:nvSpPr>
        <p:spPr>
          <a:xfrm>
            <a:off x="3830052" y="766732"/>
            <a:ext cx="453189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dirty="0" err="1">
                <a:latin typeface="El missier"/>
              </a:rPr>
              <a:t>class</a:t>
            </a:r>
            <a:r>
              <a:rPr lang="es-CO" sz="2000" dirty="0">
                <a:latin typeface="El missier"/>
              </a:rPr>
              <a:t> Practica {</a:t>
            </a:r>
          </a:p>
          <a:p>
            <a:r>
              <a:rPr lang="es-CO" sz="2000" dirty="0">
                <a:latin typeface="El missier"/>
              </a:rPr>
              <a:t>	</a:t>
            </a:r>
            <a:r>
              <a:rPr lang="es-CO" sz="2000" dirty="0" err="1">
                <a:latin typeface="El missier"/>
              </a:rPr>
              <a:t>static</a:t>
            </a:r>
            <a:r>
              <a:rPr lang="es-CO" sz="2000" dirty="0">
                <a:latin typeface="El missier"/>
              </a:rPr>
              <a:t> </a:t>
            </a:r>
            <a:r>
              <a:rPr lang="es-CO" sz="2000" dirty="0" err="1">
                <a:latin typeface="El missier"/>
              </a:rPr>
              <a:t>boolean</a:t>
            </a:r>
            <a:r>
              <a:rPr lang="es-CO" sz="2000" dirty="0">
                <a:latin typeface="El missier"/>
              </a:rPr>
              <a:t> </a:t>
            </a:r>
            <a:r>
              <a:rPr lang="es-CO" sz="2000" dirty="0" err="1">
                <a:latin typeface="El missier"/>
              </a:rPr>
              <a:t>isPrime</a:t>
            </a:r>
            <a:r>
              <a:rPr lang="es-CO" sz="2000" dirty="0">
                <a:latin typeface="El missier"/>
              </a:rPr>
              <a:t>(</a:t>
            </a:r>
            <a:r>
              <a:rPr lang="es-CO" sz="2000" dirty="0" err="1">
                <a:latin typeface="El missier"/>
              </a:rPr>
              <a:t>int</a:t>
            </a:r>
            <a:r>
              <a:rPr lang="es-CO" sz="2000" dirty="0">
                <a:latin typeface="El missier"/>
              </a:rPr>
              <a:t> n) {</a:t>
            </a:r>
          </a:p>
          <a:p>
            <a:pPr lvl="1"/>
            <a:r>
              <a:rPr lang="es-CO" sz="2000" dirty="0">
                <a:latin typeface="El missier"/>
              </a:rPr>
              <a:t>        </a:t>
            </a:r>
            <a:r>
              <a:rPr lang="es-CO" sz="2000" dirty="0" err="1">
                <a:latin typeface="El missier"/>
              </a:rPr>
              <a:t>if</a:t>
            </a:r>
            <a:r>
              <a:rPr lang="es-CO" sz="2000" dirty="0">
                <a:latin typeface="El missier"/>
              </a:rPr>
              <a:t> (n &lt;= 1)</a:t>
            </a:r>
          </a:p>
          <a:p>
            <a:pPr lvl="1"/>
            <a:r>
              <a:rPr lang="es-CO" sz="2000" dirty="0">
                <a:latin typeface="El missier"/>
              </a:rPr>
              <a:t>            </a:t>
            </a:r>
            <a:r>
              <a:rPr lang="es-CO" sz="2000" dirty="0" err="1">
                <a:latin typeface="El missier"/>
              </a:rPr>
              <a:t>return</a:t>
            </a:r>
            <a:r>
              <a:rPr lang="es-CO" sz="2000" dirty="0">
                <a:latin typeface="El missier"/>
              </a:rPr>
              <a:t> false;</a:t>
            </a:r>
          </a:p>
          <a:p>
            <a:pPr lvl="1"/>
            <a:r>
              <a:rPr lang="es-CO" sz="2000" dirty="0">
                <a:latin typeface="El missier"/>
              </a:rPr>
              <a:t>	</a:t>
            </a:r>
            <a:r>
              <a:rPr lang="es-CO" sz="2000" dirty="0" err="1">
                <a:latin typeface="El missier"/>
              </a:rPr>
              <a:t>for</a:t>
            </a:r>
            <a:r>
              <a:rPr lang="es-CO" sz="2000" dirty="0">
                <a:latin typeface="El missier"/>
              </a:rPr>
              <a:t> (</a:t>
            </a:r>
            <a:r>
              <a:rPr lang="es-CO" sz="2000" dirty="0" err="1">
                <a:latin typeface="El missier"/>
              </a:rPr>
              <a:t>int</a:t>
            </a:r>
            <a:r>
              <a:rPr lang="es-CO" sz="2000" dirty="0">
                <a:latin typeface="El missier"/>
              </a:rPr>
              <a:t> i = 2; i &lt; n; i++)</a:t>
            </a:r>
          </a:p>
          <a:p>
            <a:pPr lvl="1"/>
            <a:r>
              <a:rPr lang="es-CO" sz="2000" dirty="0">
                <a:latin typeface="El missier"/>
              </a:rPr>
              <a:t>            </a:t>
            </a:r>
            <a:r>
              <a:rPr lang="es-CO" sz="2000" dirty="0" err="1">
                <a:latin typeface="El missier"/>
              </a:rPr>
              <a:t>if</a:t>
            </a:r>
            <a:r>
              <a:rPr lang="es-CO" sz="2000" dirty="0">
                <a:latin typeface="El missier"/>
              </a:rPr>
              <a:t> (n % i == 0)</a:t>
            </a:r>
          </a:p>
          <a:p>
            <a:pPr lvl="1"/>
            <a:r>
              <a:rPr lang="es-CO" sz="2000" dirty="0">
                <a:latin typeface="El missier"/>
              </a:rPr>
              <a:t>                </a:t>
            </a:r>
            <a:r>
              <a:rPr lang="es-CO" sz="2000" dirty="0" err="1">
                <a:latin typeface="El missier"/>
              </a:rPr>
              <a:t>return</a:t>
            </a:r>
            <a:r>
              <a:rPr lang="es-CO" sz="2000" dirty="0">
                <a:latin typeface="El missier"/>
              </a:rPr>
              <a:t> false;</a:t>
            </a:r>
          </a:p>
          <a:p>
            <a:pPr lvl="1"/>
            <a:r>
              <a:rPr lang="es-CO" sz="2000" dirty="0">
                <a:latin typeface="El missier"/>
              </a:rPr>
              <a:t>        </a:t>
            </a:r>
            <a:r>
              <a:rPr lang="es-CO" sz="2000" dirty="0" err="1">
                <a:latin typeface="El missier"/>
              </a:rPr>
              <a:t>return</a:t>
            </a:r>
            <a:r>
              <a:rPr lang="es-CO" sz="2000" dirty="0">
                <a:latin typeface="El missier"/>
              </a:rPr>
              <a:t> true;</a:t>
            </a:r>
          </a:p>
          <a:p>
            <a:r>
              <a:rPr lang="es-CO" sz="2000" dirty="0">
                <a:latin typeface="El missier"/>
              </a:rPr>
              <a:t>	}</a:t>
            </a:r>
          </a:p>
          <a:p>
            <a:endParaRPr lang="es-CO" sz="2000" dirty="0">
              <a:latin typeface="El missier"/>
            </a:endParaRPr>
          </a:p>
          <a:p>
            <a:pPr lvl="1"/>
            <a:r>
              <a:rPr lang="es-CO" sz="2000" dirty="0" err="1">
                <a:latin typeface="El missier"/>
              </a:rPr>
              <a:t>public</a:t>
            </a:r>
            <a:r>
              <a:rPr lang="es-CO" sz="2000" dirty="0">
                <a:latin typeface="El missier"/>
              </a:rPr>
              <a:t> </a:t>
            </a:r>
            <a:r>
              <a:rPr lang="es-CO" sz="2000" dirty="0" err="1">
                <a:latin typeface="El missier"/>
              </a:rPr>
              <a:t>static</a:t>
            </a:r>
            <a:r>
              <a:rPr lang="es-CO" sz="2000" dirty="0">
                <a:latin typeface="El missier"/>
              </a:rPr>
              <a:t> </a:t>
            </a:r>
            <a:r>
              <a:rPr lang="es-CO" sz="2000" dirty="0" err="1">
                <a:latin typeface="El missier"/>
              </a:rPr>
              <a:t>void</a:t>
            </a:r>
            <a:r>
              <a:rPr lang="es-CO" sz="2000" dirty="0">
                <a:latin typeface="El missier"/>
              </a:rPr>
              <a:t> </a:t>
            </a:r>
            <a:r>
              <a:rPr lang="es-CO" sz="2000" dirty="0" err="1">
                <a:latin typeface="El missier"/>
              </a:rPr>
              <a:t>main</a:t>
            </a:r>
            <a:r>
              <a:rPr lang="es-CO" sz="2000" dirty="0">
                <a:latin typeface="El missier"/>
              </a:rPr>
              <a:t>(</a:t>
            </a:r>
            <a:r>
              <a:rPr lang="es-CO" sz="2000" dirty="0" err="1">
                <a:latin typeface="El missier"/>
              </a:rPr>
              <a:t>String</a:t>
            </a:r>
            <a:r>
              <a:rPr lang="es-CO" sz="2000" dirty="0">
                <a:latin typeface="El missier"/>
              </a:rPr>
              <a:t> </a:t>
            </a:r>
            <a:r>
              <a:rPr lang="es-CO" sz="2000" dirty="0" err="1">
                <a:latin typeface="El missier"/>
              </a:rPr>
              <a:t>args</a:t>
            </a:r>
            <a:r>
              <a:rPr lang="es-CO" sz="2000" dirty="0">
                <a:latin typeface="El missier"/>
              </a:rPr>
              <a:t>[]) {</a:t>
            </a:r>
          </a:p>
          <a:p>
            <a:pPr lvl="1"/>
            <a:r>
              <a:rPr lang="es-CO" sz="2000" dirty="0">
                <a:latin typeface="El missier"/>
              </a:rPr>
              <a:t>        </a:t>
            </a:r>
            <a:r>
              <a:rPr lang="es-CO" sz="2000" dirty="0" err="1">
                <a:latin typeface="El missier"/>
              </a:rPr>
              <a:t>if</a:t>
            </a:r>
            <a:r>
              <a:rPr lang="es-CO" sz="2000" dirty="0">
                <a:latin typeface="El missier"/>
              </a:rPr>
              <a:t> (</a:t>
            </a:r>
            <a:r>
              <a:rPr lang="es-CO" sz="2000" dirty="0" err="1">
                <a:latin typeface="El missier"/>
              </a:rPr>
              <a:t>isPrime</a:t>
            </a:r>
            <a:r>
              <a:rPr lang="es-CO" sz="2000" dirty="0">
                <a:latin typeface="El missier"/>
              </a:rPr>
              <a:t>(11))</a:t>
            </a:r>
          </a:p>
          <a:p>
            <a:pPr lvl="1"/>
            <a:r>
              <a:rPr lang="es-CO" sz="2000" dirty="0">
                <a:latin typeface="El missier"/>
              </a:rPr>
              <a:t>            </a:t>
            </a:r>
            <a:r>
              <a:rPr lang="es-CO" sz="2000" dirty="0" err="1">
                <a:latin typeface="El missier"/>
              </a:rPr>
              <a:t>System.out.println</a:t>
            </a:r>
            <a:r>
              <a:rPr lang="es-CO" sz="2000" dirty="0">
                <a:latin typeface="El missier"/>
              </a:rPr>
              <a:t>(" true");</a:t>
            </a:r>
          </a:p>
          <a:p>
            <a:pPr lvl="1"/>
            <a:r>
              <a:rPr lang="es-CO" sz="2000" dirty="0">
                <a:latin typeface="El missier"/>
              </a:rPr>
              <a:t>        </a:t>
            </a:r>
            <a:r>
              <a:rPr lang="es-CO" sz="2000" dirty="0" err="1">
                <a:latin typeface="El missier"/>
              </a:rPr>
              <a:t>else</a:t>
            </a:r>
            <a:endParaRPr lang="es-CO" sz="2000" dirty="0">
              <a:latin typeface="El missier"/>
            </a:endParaRPr>
          </a:p>
          <a:p>
            <a:pPr lvl="1"/>
            <a:r>
              <a:rPr lang="es-CO" sz="2000" dirty="0">
                <a:latin typeface="El missier"/>
              </a:rPr>
              <a:t>            </a:t>
            </a:r>
            <a:r>
              <a:rPr lang="es-CO" sz="2000" dirty="0" err="1">
                <a:latin typeface="El missier"/>
              </a:rPr>
              <a:t>System.out.println</a:t>
            </a:r>
            <a:r>
              <a:rPr lang="es-CO" sz="2000" dirty="0">
                <a:latin typeface="El missier"/>
              </a:rPr>
              <a:t>(" false");</a:t>
            </a:r>
          </a:p>
          <a:p>
            <a:r>
              <a:rPr lang="es-CO" sz="2000" dirty="0">
                <a:latin typeface="El missier"/>
              </a:rPr>
              <a:t>	}</a:t>
            </a:r>
          </a:p>
          <a:p>
            <a:r>
              <a:rPr lang="es-CO" sz="2000" dirty="0">
                <a:latin typeface="El miss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159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8D237B-B097-78E7-999F-A0551ECB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2985B5D-FACF-0BC2-2B98-2B692DC9B11A}"/>
              </a:ext>
            </a:extLst>
          </p:cNvPr>
          <p:cNvSpPr txBox="1"/>
          <p:nvPr/>
        </p:nvSpPr>
        <p:spPr>
          <a:xfrm>
            <a:off x="4383505" y="715289"/>
            <a:ext cx="34249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4400" b="1" dirty="0">
                <a:solidFill>
                  <a:prstClr val="black"/>
                </a:solidFill>
                <a:latin typeface="El missier"/>
              </a:rPr>
              <a:t>FIBONACCI</a:t>
            </a:r>
            <a:endParaRPr kumimoji="0" lang="es-MX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l missier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AA1C23B-A673-C2F0-9E0E-F3EF5159B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322" y="1890117"/>
            <a:ext cx="9592604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Los números de Fibonacci son los números en la siguiente secuencia de enteros.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urw-din"/>
              </a:rPr>
              <a:t>0, 1, 1, 2, 3, 5, 8, 13, 21, 34, 55, 89, 144, ……..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O" altLang="es-CO" sz="2000" dirty="0">
                <a:solidFill>
                  <a:srgbClr val="273239"/>
                </a:solidFill>
                <a:latin typeface="urw-din"/>
              </a:rPr>
              <a:t>Dado un número n, imprime el n-</a:t>
            </a:r>
            <a:r>
              <a:rPr lang="es-CO" altLang="es-CO" sz="2000" dirty="0" err="1">
                <a:solidFill>
                  <a:srgbClr val="273239"/>
                </a:solidFill>
                <a:latin typeface="urw-din"/>
              </a:rPr>
              <a:t>ésimo</a:t>
            </a:r>
            <a:r>
              <a:rPr lang="es-CO" altLang="es-CO" sz="2000" dirty="0">
                <a:solidFill>
                  <a:srgbClr val="273239"/>
                </a:solidFill>
                <a:latin typeface="urw-din"/>
              </a:rPr>
              <a:t> número de Fibonacci.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sz="2000" dirty="0"/>
          </a:p>
          <a:p>
            <a:pPr lvl="0" defTabSz="914400"/>
            <a:r>
              <a:rPr lang="es-CO" altLang="es-CO" sz="2000" b="1" dirty="0">
                <a:solidFill>
                  <a:srgbClr val="273239"/>
                </a:solidFill>
                <a:latin typeface="urw-din"/>
              </a:rPr>
              <a:t>Ejemplos:</a:t>
            </a:r>
            <a:r>
              <a:rPr lang="es-CO" altLang="es-CO" sz="2000" dirty="0">
                <a:solidFill>
                  <a:srgbClr val="273239"/>
                </a:solidFill>
                <a:latin typeface="urw-din"/>
              </a:rPr>
              <a:t> </a:t>
            </a:r>
            <a:endParaRPr lang="es-CO" altLang="es-CO" sz="20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lvl="0" defTabSz="914400"/>
            <a:r>
              <a:rPr lang="es-CO" altLang="es-CO" sz="2000" dirty="0">
                <a:solidFill>
                  <a:srgbClr val="273239"/>
                </a:solidFill>
                <a:latin typeface="Consolas" panose="020B0609020204030204" pitchFamily="49" charset="0"/>
              </a:rPr>
              <a:t>Entrada: n = 2 </a:t>
            </a:r>
          </a:p>
          <a:p>
            <a:pPr lvl="0" defTabSz="914400"/>
            <a:r>
              <a:rPr lang="es-CO" altLang="es-CO" sz="2000" dirty="0">
                <a:solidFill>
                  <a:srgbClr val="273239"/>
                </a:solidFill>
                <a:latin typeface="Consolas" panose="020B0609020204030204" pitchFamily="49" charset="0"/>
              </a:rPr>
              <a:t>Salida : 1</a:t>
            </a:r>
          </a:p>
          <a:p>
            <a:pPr lvl="0" defTabSz="914400"/>
            <a:r>
              <a:rPr lang="es-CO" altLang="es-CO" sz="2000" dirty="0">
                <a:solidFill>
                  <a:srgbClr val="273239"/>
                </a:solidFill>
                <a:latin typeface="Consolas" panose="020B0609020204030204" pitchFamily="49" charset="0"/>
              </a:rPr>
              <a:t>Entrada: n = 9 </a:t>
            </a:r>
          </a:p>
          <a:p>
            <a:pPr lvl="0" defTabSz="914400"/>
            <a:r>
              <a:rPr lang="es-CO" altLang="es-CO" sz="2000" dirty="0">
                <a:solidFill>
                  <a:srgbClr val="273239"/>
                </a:solidFill>
                <a:latin typeface="Consolas" panose="020B0609020204030204" pitchFamily="49" charset="0"/>
              </a:rPr>
              <a:t>Salida : 34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8AE877D-58CB-7423-6FF9-83364D78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1"/>
            <a:ext cx="3785937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8D237B-B097-78E7-999F-A0551ECB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B72D655-49A9-EA73-3621-1D8B2DAE8813}"/>
              </a:ext>
            </a:extLst>
          </p:cNvPr>
          <p:cNvSpPr txBox="1"/>
          <p:nvPr/>
        </p:nvSpPr>
        <p:spPr>
          <a:xfrm>
            <a:off x="1250998" y="2274838"/>
            <a:ext cx="96900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4800" b="0" i="0" dirty="0">
                <a:solidFill>
                  <a:srgbClr val="273239"/>
                </a:solidFill>
                <a:effectLst/>
                <a:latin typeface="urw-din"/>
              </a:rPr>
              <a:t>Un método simple que es una relación de recurrencia matemática de implementación recursiva directa.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210458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8D237B-B097-78E7-999F-A0551ECB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C8F3D6-9811-1F47-CB80-678AF474B136}"/>
              </a:ext>
            </a:extLst>
          </p:cNvPr>
          <p:cNvSpPr txBox="1"/>
          <p:nvPr/>
        </p:nvSpPr>
        <p:spPr>
          <a:xfrm>
            <a:off x="2975810" y="797510"/>
            <a:ext cx="624037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 err="1"/>
              <a:t>class</a:t>
            </a:r>
            <a:r>
              <a:rPr lang="es-CO" sz="2800" dirty="0"/>
              <a:t> Fibonacci {</a:t>
            </a:r>
          </a:p>
          <a:p>
            <a:r>
              <a:rPr lang="es-CO" sz="2800" dirty="0"/>
              <a:t>	</a:t>
            </a:r>
            <a:r>
              <a:rPr lang="es-CO" sz="2800" dirty="0" err="1"/>
              <a:t>static</a:t>
            </a:r>
            <a:r>
              <a:rPr lang="es-CO" sz="2800" dirty="0"/>
              <a:t> </a:t>
            </a:r>
            <a:r>
              <a:rPr lang="es-CO" sz="2800" dirty="0" err="1"/>
              <a:t>int</a:t>
            </a:r>
            <a:r>
              <a:rPr lang="es-CO" sz="2800" dirty="0"/>
              <a:t> </a:t>
            </a:r>
            <a:r>
              <a:rPr lang="es-CO" sz="2800" dirty="0" err="1"/>
              <a:t>fib</a:t>
            </a:r>
            <a:r>
              <a:rPr lang="es-CO" sz="2800" dirty="0"/>
              <a:t>(</a:t>
            </a:r>
            <a:r>
              <a:rPr lang="es-CO" sz="2800" dirty="0" err="1"/>
              <a:t>int</a:t>
            </a:r>
            <a:r>
              <a:rPr lang="es-CO" sz="2800" dirty="0"/>
              <a:t> n) {</a:t>
            </a:r>
          </a:p>
          <a:p>
            <a:r>
              <a:rPr lang="es-CO" sz="2800" dirty="0"/>
              <a:t>		</a:t>
            </a:r>
            <a:r>
              <a:rPr lang="es-CO" sz="2800" dirty="0" err="1"/>
              <a:t>if</a:t>
            </a:r>
            <a:r>
              <a:rPr lang="es-CO" sz="2800" dirty="0"/>
              <a:t> (n &lt;= 1)</a:t>
            </a:r>
          </a:p>
          <a:p>
            <a:r>
              <a:rPr lang="es-CO" sz="2800" dirty="0"/>
              <a:t>			</a:t>
            </a:r>
            <a:r>
              <a:rPr lang="es-CO" sz="2800" dirty="0" err="1"/>
              <a:t>return</a:t>
            </a:r>
            <a:r>
              <a:rPr lang="es-CO" sz="2800" dirty="0"/>
              <a:t> n;</a:t>
            </a:r>
          </a:p>
          <a:p>
            <a:r>
              <a:rPr lang="es-CO" sz="2800" dirty="0"/>
              <a:t>		</a:t>
            </a:r>
            <a:r>
              <a:rPr lang="es-CO" sz="2800" dirty="0" err="1"/>
              <a:t>return</a:t>
            </a:r>
            <a:r>
              <a:rPr lang="es-CO" sz="2800" dirty="0"/>
              <a:t> </a:t>
            </a:r>
            <a:r>
              <a:rPr lang="es-CO" sz="2800" dirty="0" err="1"/>
              <a:t>fib</a:t>
            </a:r>
            <a:r>
              <a:rPr lang="es-CO" sz="2800" dirty="0"/>
              <a:t>(n - 1) + </a:t>
            </a:r>
            <a:r>
              <a:rPr lang="es-CO" sz="2800" dirty="0" err="1"/>
              <a:t>fib</a:t>
            </a:r>
            <a:r>
              <a:rPr lang="es-CO" sz="2800" dirty="0"/>
              <a:t>(n - 2);</a:t>
            </a:r>
          </a:p>
          <a:p>
            <a:r>
              <a:rPr lang="es-CO" sz="2800" dirty="0"/>
              <a:t>	}</a:t>
            </a:r>
          </a:p>
          <a:p>
            <a:endParaRPr lang="es-CO" sz="2800" dirty="0"/>
          </a:p>
          <a:p>
            <a:r>
              <a:rPr lang="es-CO" sz="2800" dirty="0"/>
              <a:t>	</a:t>
            </a:r>
            <a:r>
              <a:rPr lang="es-CO" sz="2800" dirty="0" err="1"/>
              <a:t>public</a:t>
            </a:r>
            <a:r>
              <a:rPr lang="es-CO" sz="2800" dirty="0"/>
              <a:t> </a:t>
            </a:r>
            <a:r>
              <a:rPr lang="es-CO" sz="2800" dirty="0" err="1"/>
              <a:t>static</a:t>
            </a:r>
            <a:r>
              <a:rPr lang="es-CO" sz="2800" dirty="0"/>
              <a:t> </a:t>
            </a:r>
            <a:r>
              <a:rPr lang="es-CO" sz="2800" dirty="0" err="1"/>
              <a:t>void</a:t>
            </a:r>
            <a:r>
              <a:rPr lang="es-CO" sz="2800" dirty="0"/>
              <a:t> </a:t>
            </a:r>
            <a:r>
              <a:rPr lang="es-CO" sz="2800" dirty="0" err="1"/>
              <a:t>main</a:t>
            </a:r>
            <a:r>
              <a:rPr lang="es-CO" sz="2800" dirty="0"/>
              <a:t>(</a:t>
            </a:r>
            <a:r>
              <a:rPr lang="es-CO" sz="2800" dirty="0" err="1"/>
              <a:t>String</a:t>
            </a:r>
            <a:r>
              <a:rPr lang="es-CO" sz="2800" dirty="0"/>
              <a:t> </a:t>
            </a:r>
            <a:r>
              <a:rPr lang="es-CO" sz="2800" dirty="0" err="1"/>
              <a:t>args</a:t>
            </a:r>
            <a:r>
              <a:rPr lang="es-CO" sz="2800" dirty="0"/>
              <a:t>[]) {</a:t>
            </a:r>
          </a:p>
          <a:p>
            <a:r>
              <a:rPr lang="es-CO" sz="2800" dirty="0"/>
              <a:t>		</a:t>
            </a:r>
            <a:r>
              <a:rPr lang="es-CO" sz="2800" dirty="0" err="1"/>
              <a:t>int</a:t>
            </a:r>
            <a:r>
              <a:rPr lang="es-CO" sz="2800" dirty="0"/>
              <a:t> n = 9;</a:t>
            </a:r>
          </a:p>
          <a:p>
            <a:r>
              <a:rPr lang="es-CO" sz="2800" dirty="0"/>
              <a:t>		</a:t>
            </a:r>
            <a:r>
              <a:rPr lang="es-CO" sz="2800" dirty="0" err="1"/>
              <a:t>System.out.println</a:t>
            </a:r>
            <a:r>
              <a:rPr lang="es-CO" sz="2800" dirty="0"/>
              <a:t>(</a:t>
            </a:r>
            <a:r>
              <a:rPr lang="es-CO" sz="2800" dirty="0" err="1"/>
              <a:t>fib</a:t>
            </a:r>
            <a:r>
              <a:rPr lang="es-CO" sz="2800" dirty="0"/>
              <a:t>(n));</a:t>
            </a:r>
          </a:p>
          <a:p>
            <a:r>
              <a:rPr lang="es-CO" sz="2800" dirty="0"/>
              <a:t>	}</a:t>
            </a:r>
          </a:p>
          <a:p>
            <a:r>
              <a:rPr lang="es-CO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12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3E1BF8C-8C34-614E-F70F-F04A5BABACF2}"/>
              </a:ext>
            </a:extLst>
          </p:cNvPr>
          <p:cNvSpPr txBox="1"/>
          <p:nvPr/>
        </p:nvSpPr>
        <p:spPr>
          <a:xfrm>
            <a:off x="3143871" y="4318121"/>
            <a:ext cx="80118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4000" dirty="0">
                <a:solidFill>
                  <a:prstClr val="black"/>
                </a:solidFill>
                <a:latin typeface="arial" panose="020B0604020202020204" pitchFamily="34" charset="0"/>
              </a:rPr>
              <a:t>Manuel </a:t>
            </a:r>
            <a:r>
              <a:rPr lang="es-MX" sz="4000" dirty="0" err="1">
                <a:solidFill>
                  <a:prstClr val="black"/>
                </a:solidFill>
                <a:latin typeface="arial" panose="020B0604020202020204" pitchFamily="34" charset="0"/>
              </a:rPr>
              <a:t>Gonzalez</a:t>
            </a:r>
            <a:endParaRPr lang="es-MX" sz="4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R="0" lvl="0" algn="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MX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Programación Competitiva </a:t>
            </a:r>
            <a:r>
              <a:rPr kumimoji="0" lang="es-MX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Seinisir</a:t>
            </a:r>
            <a:endParaRPr kumimoji="0" lang="es-MX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0" algn="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MX" sz="4000" dirty="0">
                <a:solidFill>
                  <a:prstClr val="black"/>
                </a:solidFill>
                <a:latin typeface="arial" panose="020B0604020202020204" pitchFamily="34" charset="0"/>
              </a:rPr>
              <a:t>2022 - 2</a:t>
            </a:r>
            <a:endParaRPr kumimoji="0" lang="es-MX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53906A-CC34-169D-04C6-07BA2D211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4" y="6400800"/>
            <a:ext cx="690958" cy="4572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C9B4AB-9688-715C-ECDC-98A6FE3E8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39" y="746029"/>
            <a:ext cx="4987722" cy="33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81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</TotalTime>
  <Words>399</Words>
  <Application>Microsoft Office PowerPoint</Application>
  <PresentationFormat>Panorámica</PresentationFormat>
  <Paragraphs>61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Consolas</vt:lpstr>
      <vt:lpstr>El missier</vt:lpstr>
      <vt:lpstr>urw-din</vt:lpstr>
      <vt:lpstr>Wingdings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marlon restrepo</dc:creator>
  <cp:lastModifiedBy>marlon restrepo</cp:lastModifiedBy>
  <cp:revision>1</cp:revision>
  <dcterms:created xsi:type="dcterms:W3CDTF">2022-09-29T18:07:06Z</dcterms:created>
  <dcterms:modified xsi:type="dcterms:W3CDTF">2022-09-29T18:59:02Z</dcterms:modified>
</cp:coreProperties>
</file>