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22" Type="http://schemas.openxmlformats.org/officeDocument/2006/relationships/font" Target="fonts/RobotoMono-italic.fntdata"/><Relationship Id="rId21" Type="http://schemas.openxmlformats.org/officeDocument/2006/relationships/font" Target="fonts/RobotoMono-bold.fntdata"/><Relationship Id="rId24" Type="http://schemas.openxmlformats.org/officeDocument/2006/relationships/font" Target="fonts/Merriweather-regular.fntdata"/><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94f55bd4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94f55bd4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8fc039c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8fc039c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8fc039c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8fc039c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8fc039c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8fc039c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8fc039c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8fc039c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8fc039c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8fc039c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8fc039c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8fc039c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68fc039c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68fc039c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94f55bd4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94f55bd4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46150" y="311125"/>
            <a:ext cx="8717100" cy="103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Human Activity Recognition (HAR) Movement Tracker</a:t>
            </a:r>
            <a:endParaRPr/>
          </a:p>
        </p:txBody>
      </p:sp>
      <p:sp>
        <p:nvSpPr>
          <p:cNvPr id="65" name="Google Shape;65;p13"/>
          <p:cNvSpPr txBox="1"/>
          <p:nvPr>
            <p:ph idx="1" type="subTitle"/>
          </p:nvPr>
        </p:nvSpPr>
        <p:spPr>
          <a:xfrm>
            <a:off x="323125" y="1577250"/>
            <a:ext cx="5051400" cy="18747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0"/>
              </a:spcAft>
              <a:buNone/>
            </a:pPr>
            <a:r>
              <a:rPr lang="en-GB" sz="1500"/>
              <a:t>By Group 16: </a:t>
            </a:r>
            <a:endParaRPr sz="1500"/>
          </a:p>
          <a:p>
            <a:pPr indent="0" lvl="0" marL="0" rtl="0" algn="l">
              <a:lnSpc>
                <a:spcPct val="140000"/>
              </a:lnSpc>
              <a:spcBef>
                <a:spcPts val="0"/>
              </a:spcBef>
              <a:spcAft>
                <a:spcPts val="0"/>
              </a:spcAft>
              <a:buNone/>
            </a:pPr>
            <a:r>
              <a:rPr lang="en-GB" sz="1500"/>
              <a:t>Brandon Gan </a:t>
            </a:r>
            <a:r>
              <a:rPr lang="en-GB" sz="1400"/>
              <a:t>(n11381345)</a:t>
            </a:r>
            <a:r>
              <a:rPr lang="en-GB" sz="1500"/>
              <a:t>, </a:t>
            </a:r>
            <a:endParaRPr sz="1500"/>
          </a:p>
          <a:p>
            <a:pPr indent="0" lvl="0" marL="0" rtl="0" algn="l">
              <a:lnSpc>
                <a:spcPct val="140000"/>
              </a:lnSpc>
              <a:spcBef>
                <a:spcPts val="0"/>
              </a:spcBef>
              <a:spcAft>
                <a:spcPts val="0"/>
              </a:spcAft>
              <a:buNone/>
            </a:pPr>
            <a:r>
              <a:rPr lang="en-GB" sz="1500"/>
              <a:t>David Ta </a:t>
            </a:r>
            <a:r>
              <a:rPr lang="en-GB" sz="1400"/>
              <a:t>(n11278340)</a:t>
            </a:r>
            <a:r>
              <a:rPr lang="en-GB" sz="1500"/>
              <a:t>, </a:t>
            </a:r>
            <a:endParaRPr sz="1500"/>
          </a:p>
          <a:p>
            <a:pPr indent="0" lvl="0" marL="0" rtl="0" algn="l">
              <a:lnSpc>
                <a:spcPct val="140000"/>
              </a:lnSpc>
              <a:spcBef>
                <a:spcPts val="0"/>
              </a:spcBef>
              <a:spcAft>
                <a:spcPts val="0"/>
              </a:spcAft>
              <a:buNone/>
            </a:pPr>
            <a:r>
              <a:rPr lang="en-GB" sz="1500"/>
              <a:t>Haiden Williams </a:t>
            </a:r>
            <a:r>
              <a:rPr lang="en-GB" sz="1400"/>
              <a:t>(n12074705)</a:t>
            </a:r>
            <a:r>
              <a:rPr lang="en-GB" sz="1500"/>
              <a:t>, </a:t>
            </a:r>
            <a:endParaRPr sz="1500"/>
          </a:p>
          <a:p>
            <a:pPr indent="0" lvl="0" marL="0" rtl="0" algn="l">
              <a:lnSpc>
                <a:spcPct val="140000"/>
              </a:lnSpc>
              <a:spcBef>
                <a:spcPts val="0"/>
              </a:spcBef>
              <a:spcAft>
                <a:spcPts val="0"/>
              </a:spcAft>
              <a:buNone/>
            </a:pPr>
            <a:r>
              <a:rPr lang="en-GB" sz="1500"/>
              <a:t>Maverick Sto Domingo </a:t>
            </a:r>
            <a:r>
              <a:rPr lang="en-GB" sz="1400"/>
              <a:t>(n12073873)</a:t>
            </a:r>
            <a:endParaRPr sz="1400"/>
          </a:p>
        </p:txBody>
      </p:sp>
      <p:sp>
        <p:nvSpPr>
          <p:cNvPr id="66" name="Google Shape;66;p13"/>
          <p:cNvSpPr txBox="1"/>
          <p:nvPr>
            <p:ph type="ctrTitle"/>
          </p:nvPr>
        </p:nvSpPr>
        <p:spPr>
          <a:xfrm>
            <a:off x="1659650" y="4524175"/>
            <a:ext cx="7383900" cy="4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1440">
                <a:solidFill>
                  <a:schemeClr val="lt1"/>
                </a:solidFill>
              </a:rPr>
              <a:t>IAB330 Applied Internet of Things – Assessment 2B: Demonstration Presentation</a:t>
            </a:r>
            <a:endParaRPr sz="144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ctrTitle"/>
          </p:nvPr>
        </p:nvSpPr>
        <p:spPr>
          <a:xfrm>
            <a:off x="1930050" y="1317400"/>
            <a:ext cx="57612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424625" y="14794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Overview</a:t>
            </a:r>
            <a:endParaRPr/>
          </a:p>
        </p:txBody>
      </p:sp>
      <p:sp>
        <p:nvSpPr>
          <p:cNvPr id="72" name="Google Shape;72;p14"/>
          <p:cNvSpPr txBox="1"/>
          <p:nvPr>
            <p:ph idx="1" type="body"/>
          </p:nvPr>
        </p:nvSpPr>
        <p:spPr>
          <a:xfrm>
            <a:off x="4644675" y="1106050"/>
            <a:ext cx="4166400" cy="349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Many people struggle to accurately tracking their movement patterns and measure their exercise performance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Goal: To create a wearable system that tracks movement type (walking, jogging, running) and speed, helping users monitor progress and improve performance. The machine learning estimates how good the user’s movement per run.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0725" y="16516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it works</a:t>
            </a:r>
            <a:endParaRPr/>
          </a:p>
        </p:txBody>
      </p:sp>
      <p:sp>
        <p:nvSpPr>
          <p:cNvPr id="78" name="Google Shape;78;p15"/>
          <p:cNvSpPr txBox="1"/>
          <p:nvPr>
            <p:ph idx="1" type="body"/>
          </p:nvPr>
        </p:nvSpPr>
        <p:spPr>
          <a:xfrm>
            <a:off x="4644675" y="1212700"/>
            <a:ext cx="4166400" cy="338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Two Arduino devices collect motion and speed data</a:t>
            </a:r>
            <a:endParaRPr/>
          </a:p>
          <a:p>
            <a:pPr indent="-311150" lvl="0" marL="457200" rtl="0" algn="l">
              <a:spcBef>
                <a:spcPts val="0"/>
              </a:spcBef>
              <a:spcAft>
                <a:spcPts val="0"/>
              </a:spcAft>
              <a:buSzPts val="1300"/>
              <a:buChar char="●"/>
            </a:pPr>
            <a:r>
              <a:rPr lang="en-GB"/>
              <a:t>The Raspberry Pi gathers, processes, and displays </a:t>
            </a:r>
            <a:r>
              <a:rPr lang="en-GB"/>
              <a:t>performance</a:t>
            </a:r>
            <a:r>
              <a:rPr lang="en-GB"/>
              <a:t> insights</a:t>
            </a:r>
            <a:endParaRPr/>
          </a:p>
          <a:p>
            <a:pPr indent="-311150" lvl="0" marL="457200" rtl="0" algn="l">
              <a:spcBef>
                <a:spcPts val="0"/>
              </a:spcBef>
              <a:spcAft>
                <a:spcPts val="0"/>
              </a:spcAft>
              <a:buSzPts val="1300"/>
              <a:buChar char="●"/>
            </a:pPr>
            <a:r>
              <a:rPr lang="en-GB"/>
              <a:t>Machine learning analyse data to evaluate movement quality and efficiency</a:t>
            </a:r>
            <a:endParaRPr/>
          </a:p>
          <a:p>
            <a:pPr indent="-311150" lvl="0" marL="457200" rtl="0" algn="l">
              <a:spcBef>
                <a:spcPts val="0"/>
              </a:spcBef>
              <a:spcAft>
                <a:spcPts val="0"/>
              </a:spcAft>
              <a:buSzPts val="1300"/>
              <a:buChar char="●"/>
            </a:pPr>
            <a:r>
              <a:rPr lang="en-GB"/>
              <a:t>The </a:t>
            </a:r>
            <a:r>
              <a:rPr lang="en-GB"/>
              <a:t>system</a:t>
            </a:r>
            <a:r>
              <a:rPr lang="en-GB"/>
              <a:t> shows movement type, speed, estimated performance score, and a graph of progress over the full session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405825" y="16049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Hardware Devices Used</a:t>
            </a:r>
            <a:endParaRPr/>
          </a:p>
        </p:txBody>
      </p:sp>
      <p:sp>
        <p:nvSpPr>
          <p:cNvPr id="84" name="Google Shape;84;p16"/>
          <p:cNvSpPr txBox="1"/>
          <p:nvPr>
            <p:ph idx="1" type="body"/>
          </p:nvPr>
        </p:nvSpPr>
        <p:spPr>
          <a:xfrm>
            <a:off x="4644675" y="1300500"/>
            <a:ext cx="4166400" cy="329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Arduinos:</a:t>
            </a:r>
            <a:endParaRPr/>
          </a:p>
          <a:p>
            <a:pPr indent="-298450" lvl="1" marL="914400" rtl="0" algn="l">
              <a:spcBef>
                <a:spcPts val="0"/>
              </a:spcBef>
              <a:spcAft>
                <a:spcPts val="0"/>
              </a:spcAft>
              <a:buSzPts val="1100"/>
              <a:buChar char="○"/>
            </a:pPr>
            <a:r>
              <a:rPr lang="en-GB"/>
              <a:t>Wrist Arduino: Detects arm motion to classify activity type</a:t>
            </a:r>
            <a:endParaRPr/>
          </a:p>
          <a:p>
            <a:pPr indent="-298450" lvl="1" marL="914400" rtl="0" algn="l">
              <a:spcBef>
                <a:spcPts val="0"/>
              </a:spcBef>
              <a:spcAft>
                <a:spcPts val="0"/>
              </a:spcAft>
              <a:buSzPts val="1100"/>
              <a:buChar char="○"/>
            </a:pPr>
            <a:r>
              <a:rPr lang="en-GB"/>
              <a:t>Ankle Arduino: Measures leg acceleration to calculate speed</a:t>
            </a:r>
            <a:endParaRPr/>
          </a:p>
          <a:p>
            <a:pPr indent="-311150" lvl="0" marL="457200" rtl="0" algn="l">
              <a:spcBef>
                <a:spcPts val="0"/>
              </a:spcBef>
              <a:spcAft>
                <a:spcPts val="0"/>
              </a:spcAft>
              <a:buSzPts val="1300"/>
              <a:buAutoNum type="arabicPeriod"/>
            </a:pPr>
            <a:r>
              <a:rPr lang="en-GB"/>
              <a:t>Raspberry Pi: Acts as the central processing unit for data collection, ML model inference, and visualisation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25" y="13540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Ankle Speed Monitor (Arduino Nano 33 IoT)</a:t>
            </a:r>
            <a:endParaRPr/>
          </a:p>
        </p:txBody>
      </p:sp>
      <p:sp>
        <p:nvSpPr>
          <p:cNvPr id="90" name="Google Shape;90;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Goal: Measure how fast the user is moving (walking, running, idle)</a:t>
            </a:r>
            <a:endParaRPr/>
          </a:p>
          <a:p>
            <a:pPr indent="0" lvl="0" marL="0" rtl="0" algn="l">
              <a:spcBef>
                <a:spcPts val="1200"/>
              </a:spcBef>
              <a:spcAft>
                <a:spcPts val="0"/>
              </a:spcAft>
              <a:buNone/>
            </a:pPr>
            <a:r>
              <a:rPr lang="en-GB"/>
              <a:t>How it works:</a:t>
            </a:r>
            <a:endParaRPr/>
          </a:p>
          <a:p>
            <a:pPr indent="-311150" lvl="0" marL="457200" rtl="0" algn="l">
              <a:spcBef>
                <a:spcPts val="1200"/>
              </a:spcBef>
              <a:spcAft>
                <a:spcPts val="0"/>
              </a:spcAft>
              <a:buSzPts val="1300"/>
              <a:buAutoNum type="arabicPeriod"/>
            </a:pPr>
            <a:r>
              <a:rPr lang="en-GB"/>
              <a:t>Reads acceleration data using IMU</a:t>
            </a:r>
            <a:endParaRPr/>
          </a:p>
          <a:p>
            <a:pPr indent="-311150" lvl="0" marL="457200" rtl="0" algn="l">
              <a:spcBef>
                <a:spcPts val="0"/>
              </a:spcBef>
              <a:spcAft>
                <a:spcPts val="0"/>
              </a:spcAft>
              <a:buSzPts val="1300"/>
              <a:buAutoNum type="arabicPeriod"/>
            </a:pPr>
            <a:r>
              <a:rPr lang="en-GB"/>
              <a:t>Calculates total acceleration magnitude</a:t>
            </a:r>
            <a:endParaRPr/>
          </a:p>
          <a:p>
            <a:pPr indent="-311150" lvl="0" marL="457200" rtl="0" algn="l">
              <a:spcBef>
                <a:spcPts val="0"/>
              </a:spcBef>
              <a:spcAft>
                <a:spcPts val="0"/>
              </a:spcAft>
              <a:buSzPts val="1300"/>
              <a:buAutoNum type="arabicPeriod"/>
            </a:pPr>
            <a:r>
              <a:rPr lang="en-GB"/>
              <a:t>Estimates speed based on motion intensity</a:t>
            </a:r>
            <a:endParaRPr/>
          </a:p>
          <a:p>
            <a:pPr indent="-311150" lvl="0" marL="457200" rtl="0" algn="l">
              <a:spcBef>
                <a:spcPts val="0"/>
              </a:spcBef>
              <a:spcAft>
                <a:spcPts val="0"/>
              </a:spcAft>
              <a:buSzPts val="1300"/>
              <a:buAutoNum type="arabicPeriod"/>
            </a:pPr>
            <a:r>
              <a:rPr lang="en-GB"/>
              <a:t>Sends real-time data to Raspberry Pi for display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19450" y="256025"/>
            <a:ext cx="3874800" cy="3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Wrist Movement Node</a:t>
            </a:r>
            <a:endParaRPr sz="2500"/>
          </a:p>
          <a:p>
            <a:pPr indent="0" lvl="0" marL="0" rtl="0" algn="l">
              <a:spcBef>
                <a:spcPts val="0"/>
              </a:spcBef>
              <a:spcAft>
                <a:spcPts val="0"/>
              </a:spcAft>
              <a:buNone/>
            </a:pPr>
            <a:r>
              <a:rPr lang="en-GB" sz="2500"/>
              <a:t>(Arduino Nano 33 IoT)</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t/>
            </a:r>
            <a:endParaRPr sz="2500"/>
          </a:p>
          <a:p>
            <a:pPr indent="0" lvl="0" marL="0" rtl="0" algn="l">
              <a:lnSpc>
                <a:spcPct val="115000"/>
              </a:lnSpc>
              <a:spcBef>
                <a:spcPts val="0"/>
              </a:spcBef>
              <a:spcAft>
                <a:spcPts val="0"/>
              </a:spcAft>
              <a:buNone/>
            </a:pPr>
            <a:r>
              <a:rPr lang="en-GB" sz="1200">
                <a:latin typeface="Roboto"/>
                <a:ea typeface="Roboto"/>
                <a:cs typeface="Roboto"/>
                <a:sym typeface="Roboto"/>
              </a:rPr>
              <a:t>Operates as the “Movement Node” within the 3-tier IoT system:</a:t>
            </a:r>
            <a:endParaRPr sz="1200">
              <a:latin typeface="Roboto"/>
              <a:ea typeface="Roboto"/>
              <a:cs typeface="Roboto"/>
              <a:sym typeface="Roboto"/>
            </a:endParaRPr>
          </a:p>
          <a:p>
            <a:pPr indent="0" lvl="0" marL="0" rtl="0" algn="l">
              <a:lnSpc>
                <a:spcPct val="115000"/>
              </a:lnSpc>
              <a:spcBef>
                <a:spcPts val="1200"/>
              </a:spcBef>
              <a:spcAft>
                <a:spcPts val="0"/>
              </a:spcAft>
              <a:buNone/>
            </a:pPr>
            <a:r>
              <a:rPr lang="en-GB" sz="1200">
                <a:latin typeface="Roboto"/>
                <a:ea typeface="Roboto"/>
                <a:cs typeface="Roboto"/>
                <a:sym typeface="Roboto"/>
              </a:rPr>
              <a:t>Node (Arduino) → BLE → Edge (Raspberry Pi) → Cloud (MongoDB + ML).</a:t>
            </a:r>
            <a:endParaRPr sz="1200">
              <a:latin typeface="Roboto"/>
              <a:ea typeface="Roboto"/>
              <a:cs typeface="Roboto"/>
              <a:sym typeface="Roboto"/>
            </a:endParaRPr>
          </a:p>
          <a:p>
            <a:pPr indent="0" lvl="0" marL="0" rtl="0" algn="l">
              <a:lnSpc>
                <a:spcPct val="115000"/>
              </a:lnSpc>
              <a:spcBef>
                <a:spcPts val="1200"/>
              </a:spcBef>
              <a:spcAft>
                <a:spcPts val="1200"/>
              </a:spcAft>
              <a:buNone/>
            </a:pPr>
            <a:r>
              <a:rPr lang="en-GB" sz="1200">
                <a:latin typeface="Roboto"/>
                <a:ea typeface="Roboto"/>
                <a:cs typeface="Roboto"/>
                <a:sym typeface="Roboto"/>
              </a:rPr>
              <a:t>Chosen for its sensitivity to motion and convenience for daily wear</a:t>
            </a:r>
            <a:endParaRPr sz="1200">
              <a:latin typeface="Roboto"/>
              <a:ea typeface="Roboto"/>
              <a:cs typeface="Roboto"/>
              <a:sym typeface="Roboto"/>
            </a:endParaRPr>
          </a:p>
        </p:txBody>
      </p:sp>
      <p:sp>
        <p:nvSpPr>
          <p:cNvPr id="96" name="Google Shape;96;p18"/>
          <p:cNvSpPr txBox="1"/>
          <p:nvPr>
            <p:ph idx="1" type="body"/>
          </p:nvPr>
        </p:nvSpPr>
        <p:spPr>
          <a:xfrm>
            <a:off x="4482850" y="187450"/>
            <a:ext cx="4480500" cy="47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Goal</a:t>
            </a:r>
            <a:endParaRPr sz="1100"/>
          </a:p>
          <a:p>
            <a:pPr indent="-298450" lvl="0" marL="457200" rtl="0" algn="l">
              <a:spcBef>
                <a:spcPts val="1200"/>
              </a:spcBef>
              <a:spcAft>
                <a:spcPts val="0"/>
              </a:spcAft>
              <a:buSzPts val="1100"/>
              <a:buChar char="●"/>
            </a:pPr>
            <a:r>
              <a:rPr lang="en-GB" sz="1100"/>
              <a:t>Detect and classify user activity </a:t>
            </a:r>
            <a:r>
              <a:rPr b="1" lang="en-GB" sz="1100"/>
              <a:t>(</a:t>
            </a:r>
            <a:r>
              <a:rPr b="1" lang="en-GB" sz="1100"/>
              <a:t>Idle, Walking, or Running)</a:t>
            </a:r>
            <a:r>
              <a:rPr lang="en-GB" sz="1100"/>
              <a:t> </a:t>
            </a:r>
            <a:r>
              <a:rPr lang="en-GB" sz="1100"/>
              <a:t>in real time.</a:t>
            </a:r>
            <a:endParaRPr sz="1100"/>
          </a:p>
          <a:p>
            <a:pPr indent="-298450" lvl="0" marL="457200" rtl="0" algn="l">
              <a:spcBef>
                <a:spcPts val="0"/>
              </a:spcBef>
              <a:spcAft>
                <a:spcPts val="0"/>
              </a:spcAft>
              <a:buSzPts val="1100"/>
              <a:buChar char="●"/>
            </a:pPr>
            <a:r>
              <a:rPr lang="en-GB" sz="1100"/>
              <a:t>Use Arduino’s built-in IMU sensor to capture wrist motion data.</a:t>
            </a:r>
            <a:endParaRPr sz="1100"/>
          </a:p>
          <a:p>
            <a:pPr indent="0" lvl="0" marL="0" rtl="0" algn="l">
              <a:spcBef>
                <a:spcPts val="1200"/>
              </a:spcBef>
              <a:spcAft>
                <a:spcPts val="0"/>
              </a:spcAft>
              <a:buNone/>
            </a:pPr>
            <a:r>
              <a:rPr lang="en-GB" sz="1100"/>
              <a:t>How It Works</a:t>
            </a:r>
            <a:endParaRPr sz="1100"/>
          </a:p>
          <a:p>
            <a:pPr indent="-298450" lvl="0" marL="457200" rtl="0" algn="l">
              <a:spcBef>
                <a:spcPts val="1200"/>
              </a:spcBef>
              <a:spcAft>
                <a:spcPts val="0"/>
              </a:spcAft>
              <a:buSzPts val="1100"/>
              <a:buAutoNum type="arabicPeriod"/>
            </a:pPr>
            <a:r>
              <a:rPr lang="en-GB" sz="1100"/>
              <a:t>Data Capture (IMU Sensor)</a:t>
            </a:r>
            <a:endParaRPr sz="1100"/>
          </a:p>
          <a:p>
            <a:pPr indent="-298450" lvl="0" marL="457200" rtl="0" algn="l">
              <a:spcBef>
                <a:spcPts val="0"/>
              </a:spcBef>
              <a:spcAft>
                <a:spcPts val="0"/>
              </a:spcAft>
              <a:buSzPts val="1100"/>
              <a:buChar char="●"/>
            </a:pPr>
            <a:r>
              <a:rPr lang="en-GB" sz="1100"/>
              <a:t>Measures acceleration and rotation at 100 Hz.</a:t>
            </a:r>
            <a:endParaRPr sz="1100"/>
          </a:p>
          <a:p>
            <a:pPr indent="-298450" lvl="0" marL="457200" rtl="0" algn="l">
              <a:spcBef>
                <a:spcPts val="0"/>
              </a:spcBef>
              <a:spcAft>
                <a:spcPts val="0"/>
              </a:spcAft>
              <a:buSzPts val="1100"/>
              <a:buChar char="●"/>
            </a:pPr>
            <a:r>
              <a:rPr lang="en-GB" sz="1100"/>
              <a:t>Streams continuous wrist motion data reflecting user activity.</a:t>
            </a:r>
            <a:endParaRPr sz="1100"/>
          </a:p>
          <a:p>
            <a:pPr indent="-298450" lvl="0" marL="457200" rtl="0" algn="l">
              <a:spcBef>
                <a:spcPts val="0"/>
              </a:spcBef>
              <a:spcAft>
                <a:spcPts val="0"/>
              </a:spcAft>
              <a:buSzPts val="1100"/>
              <a:buAutoNum type="arabicPeriod"/>
            </a:pPr>
            <a:r>
              <a:rPr lang="en-GB" sz="1100"/>
              <a:t>On-Device Processing</a:t>
            </a:r>
            <a:endParaRPr sz="1100"/>
          </a:p>
          <a:p>
            <a:pPr indent="-298450" lvl="0" marL="457200" rtl="0" algn="l">
              <a:spcBef>
                <a:spcPts val="0"/>
              </a:spcBef>
              <a:spcAft>
                <a:spcPts val="0"/>
              </a:spcAft>
              <a:buSzPts val="1100"/>
              <a:buChar char="●"/>
            </a:pPr>
            <a:r>
              <a:rPr lang="en-GB" sz="1100"/>
              <a:t>Calculates mean, standard deviation, and step frequency from motion data</a:t>
            </a:r>
            <a:endParaRPr sz="1100"/>
          </a:p>
          <a:p>
            <a:pPr indent="-298450" lvl="0" marL="457200" rtl="0" algn="l">
              <a:spcBef>
                <a:spcPts val="0"/>
              </a:spcBef>
              <a:spcAft>
                <a:spcPts val="0"/>
              </a:spcAft>
              <a:buSzPts val="1100"/>
              <a:buChar char="●"/>
            </a:pPr>
            <a:r>
              <a:rPr lang="en-GB" sz="1100"/>
              <a:t>Classifies </a:t>
            </a:r>
            <a:r>
              <a:rPr lang="en-GB" sz="1100"/>
              <a:t>activity</a:t>
            </a:r>
            <a:r>
              <a:rPr lang="en-GB" sz="1100"/>
              <a:t> using tuned thresholds:</a:t>
            </a:r>
            <a:endParaRPr sz="1100"/>
          </a:p>
          <a:p>
            <a:pPr indent="-298450" lvl="1" marL="1371600" rtl="0" algn="l">
              <a:spcBef>
                <a:spcPts val="0"/>
              </a:spcBef>
              <a:spcAft>
                <a:spcPts val="0"/>
              </a:spcAft>
              <a:buSzPts val="1100"/>
              <a:buChar char="○"/>
            </a:pPr>
            <a:r>
              <a:rPr b="1" lang="en-GB"/>
              <a:t>Walking</a:t>
            </a:r>
            <a:r>
              <a:rPr lang="en-GB"/>
              <a:t>: ≈ mean &lt; 1.3 g, std ≈ 0.2–0.6 g</a:t>
            </a:r>
            <a:endParaRPr/>
          </a:p>
          <a:p>
            <a:pPr indent="-298450" lvl="1" marL="1371600" rtl="0" algn="l">
              <a:spcBef>
                <a:spcPts val="0"/>
              </a:spcBef>
              <a:spcAft>
                <a:spcPts val="0"/>
              </a:spcAft>
              <a:buSzPts val="1100"/>
              <a:buChar char="○"/>
            </a:pPr>
            <a:r>
              <a:rPr b="1" lang="en-GB"/>
              <a:t>Running</a:t>
            </a:r>
            <a:r>
              <a:rPr lang="en-GB"/>
              <a:t>: ≥ mean 1.5 g &amp; std ≥ 0.7 g</a:t>
            </a:r>
            <a:endParaRPr/>
          </a:p>
          <a:p>
            <a:pPr indent="-298450" lvl="1" marL="1371600" rtl="0" algn="l">
              <a:spcBef>
                <a:spcPts val="0"/>
              </a:spcBef>
              <a:spcAft>
                <a:spcPts val="0"/>
              </a:spcAft>
              <a:buSzPts val="1100"/>
              <a:buChar char="○"/>
            </a:pPr>
            <a:r>
              <a:rPr b="1" lang="en-GB"/>
              <a:t>Idle</a:t>
            </a:r>
            <a:r>
              <a:rPr lang="en-GB"/>
              <a:t>: ≈ stable (</a:t>
            </a:r>
            <a:r>
              <a:rPr lang="en-GB"/>
              <a:t>1.0 g,</a:t>
            </a:r>
            <a:r>
              <a:rPr lang="en-GB"/>
              <a:t> &lt; 0.05 g)</a:t>
            </a:r>
            <a:endParaRPr/>
          </a:p>
          <a:p>
            <a:pPr indent="0" lvl="0" marL="0" rtl="0" algn="l">
              <a:spcBef>
                <a:spcPts val="1200"/>
              </a:spcBef>
              <a:spcAft>
                <a:spcPts val="0"/>
              </a:spcAft>
              <a:buNone/>
            </a:pPr>
            <a:r>
              <a:rPr lang="en-GB" sz="1100"/>
              <a:t>Output</a:t>
            </a:r>
            <a:endParaRPr sz="1100"/>
          </a:p>
          <a:p>
            <a:pPr indent="-298450" lvl="0" marL="457200" rtl="0" algn="l">
              <a:spcBef>
                <a:spcPts val="1200"/>
              </a:spcBef>
              <a:spcAft>
                <a:spcPts val="0"/>
              </a:spcAft>
              <a:buSzPts val="1100"/>
              <a:buChar char="●"/>
            </a:pPr>
            <a:r>
              <a:rPr lang="en-GB" sz="1100"/>
              <a:t>Activity label → shown in serial monitor / sent via BLE to Pi.</a:t>
            </a:r>
            <a:endParaRPr sz="1100"/>
          </a:p>
          <a:p>
            <a:pPr indent="-298450" lvl="0" marL="457200" rtl="0" algn="l">
              <a:spcBef>
                <a:spcPts val="0"/>
              </a:spcBef>
              <a:spcAft>
                <a:spcPts val="0"/>
              </a:spcAft>
              <a:buSzPts val="1100"/>
              <a:buChar char="●"/>
            </a:pPr>
            <a:r>
              <a:rPr lang="en-GB" sz="1100"/>
              <a:t>Raw IMU data → stored for machine-learning analysis.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Raspberry Pi</a:t>
            </a:r>
            <a:endParaRPr/>
          </a:p>
        </p:txBody>
      </p:sp>
      <p:sp>
        <p:nvSpPr>
          <p:cNvPr id="102" name="Google Shape;10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Our Raspberry Pi acts as the brain of the whole setup. It connects to the wrist and ankle Arduinos over Bluetooth Low Energy (BLE), receives all their motion data, and handles the rest of the </a:t>
            </a:r>
            <a:r>
              <a:rPr lang="en-GB"/>
              <a:t>pipeline</a:t>
            </a:r>
            <a:r>
              <a:rPr lang="en-GB"/>
              <a:t> automatically.</a:t>
            </a:r>
            <a:endParaRPr/>
          </a:p>
          <a:p>
            <a:pPr indent="0" lvl="0" marL="0" rtl="0" algn="l">
              <a:spcBef>
                <a:spcPts val="1200"/>
              </a:spcBef>
              <a:spcAft>
                <a:spcPts val="0"/>
              </a:spcAft>
              <a:buNone/>
            </a:pPr>
            <a:r>
              <a:rPr lang="en-GB"/>
              <a:t>Once connected, the Pi:</a:t>
            </a:r>
            <a:endParaRPr/>
          </a:p>
          <a:p>
            <a:pPr indent="-304958" lvl="0" marL="457200" rtl="0" algn="l">
              <a:spcBef>
                <a:spcPts val="1200"/>
              </a:spcBef>
              <a:spcAft>
                <a:spcPts val="0"/>
              </a:spcAft>
              <a:buSzPct val="100000"/>
              <a:buChar char="-"/>
            </a:pPr>
            <a:r>
              <a:rPr lang="en-GB"/>
              <a:t>Listens to the live IMU streams from each sensor node.</a:t>
            </a:r>
            <a:endParaRPr/>
          </a:p>
          <a:p>
            <a:pPr indent="-304958" lvl="0" marL="457200" rtl="0" algn="l">
              <a:spcBef>
                <a:spcPts val="0"/>
              </a:spcBef>
              <a:spcAft>
                <a:spcPts val="0"/>
              </a:spcAft>
              <a:buSzPct val="100000"/>
              <a:buChar char="-"/>
            </a:pPr>
            <a:r>
              <a:rPr lang="en-GB"/>
              <a:t>Parses and buffers that raw accelerometer and gyroscope data into usable frames.</a:t>
            </a:r>
            <a:endParaRPr/>
          </a:p>
          <a:p>
            <a:pPr indent="-304958" lvl="0" marL="457200" rtl="0" algn="l">
              <a:spcBef>
                <a:spcPts val="0"/>
              </a:spcBef>
              <a:spcAft>
                <a:spcPts val="0"/>
              </a:spcAft>
              <a:buSzPct val="100000"/>
              <a:buChar char="-"/>
            </a:pPr>
            <a:r>
              <a:rPr lang="en-GB"/>
              <a:t>Runs our trained machine-learning model (final_HAR_model.joblib) locally to classify the current activity in real time.</a:t>
            </a:r>
            <a:endParaRPr/>
          </a:p>
          <a:p>
            <a:pPr indent="-304958" lvl="0" marL="457200" rtl="0" algn="l">
              <a:spcBef>
                <a:spcPts val="0"/>
              </a:spcBef>
              <a:spcAft>
                <a:spcPts val="0"/>
              </a:spcAft>
              <a:buSzPct val="100000"/>
              <a:buChar char="-"/>
            </a:pPr>
            <a:r>
              <a:rPr lang="en-GB"/>
              <a:t>Uploads each prediction and data frame to a MongoDB database for logging and later analysis.</a:t>
            </a:r>
            <a:endParaRPr/>
          </a:p>
          <a:p>
            <a:pPr indent="0" lvl="0" marL="0" rtl="0" algn="l">
              <a:spcBef>
                <a:spcPts val="1200"/>
              </a:spcBef>
              <a:spcAft>
                <a:spcPts val="1200"/>
              </a:spcAft>
              <a:buNone/>
            </a:pPr>
            <a:r>
              <a:rPr lang="en-GB"/>
              <a:t>In short, the Pi works like a small edge-AI server - it brings everything together, makes decisions on the spot, and keeps a full record of what’s happening without needing any cloud connection.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36825" y="12724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a:t>
            </a:r>
            <a:endParaRPr/>
          </a:p>
        </p:txBody>
      </p:sp>
      <p:sp>
        <p:nvSpPr>
          <p:cNvPr id="108" name="Google Shape;108;p20"/>
          <p:cNvSpPr txBox="1"/>
          <p:nvPr>
            <p:ph idx="1" type="body"/>
          </p:nvPr>
        </p:nvSpPr>
        <p:spPr>
          <a:xfrm>
            <a:off x="311725" y="1491200"/>
            <a:ext cx="3831600" cy="1826400"/>
          </a:xfrm>
          <a:prstGeom prst="rect">
            <a:avLst/>
          </a:prstGeom>
        </p:spPr>
        <p:txBody>
          <a:bodyPr anchorCtr="0" anchor="t" bIns="91425" lIns="91425" spcFirstLastPara="1" rIns="91425" wrap="square" tIns="91425">
            <a:normAutofit fontScale="70000" lnSpcReduction="20000"/>
          </a:bodyPr>
          <a:lstStyle/>
          <a:p>
            <a:pPr indent="0" lvl="0" marL="0" rtl="0" algn="just">
              <a:spcBef>
                <a:spcPts val="0"/>
              </a:spcBef>
              <a:spcAft>
                <a:spcPts val="0"/>
              </a:spcAft>
              <a:buNone/>
            </a:pPr>
            <a:r>
              <a:rPr b="1" lang="en-GB">
                <a:solidFill>
                  <a:schemeClr val="dk1"/>
                </a:solidFill>
              </a:rPr>
              <a:t>Model Training (Offline)</a:t>
            </a:r>
            <a:endParaRPr b="1">
              <a:solidFill>
                <a:schemeClr val="dk1"/>
              </a:solidFill>
            </a:endParaRPr>
          </a:p>
          <a:p>
            <a:pPr indent="-286385" lvl="0" marL="457200" rtl="0" algn="just">
              <a:spcBef>
                <a:spcPts val="1200"/>
              </a:spcBef>
              <a:spcAft>
                <a:spcPts val="0"/>
              </a:spcAft>
              <a:buClr>
                <a:schemeClr val="dk1"/>
              </a:buClr>
              <a:buSzPct val="100000"/>
              <a:buChar char="-"/>
            </a:pPr>
            <a:r>
              <a:rPr lang="en-GB">
                <a:solidFill>
                  <a:schemeClr val="dk1"/>
                </a:solidFill>
              </a:rPr>
              <a:t>Trained on labeled IMU data sets collected from Arduino devices </a:t>
            </a:r>
            <a:endParaRPr>
              <a:solidFill>
                <a:schemeClr val="dk1"/>
              </a:solidFill>
            </a:endParaRPr>
          </a:p>
          <a:p>
            <a:pPr indent="-286385" lvl="0" marL="457200" rtl="0" algn="just">
              <a:spcBef>
                <a:spcPts val="0"/>
              </a:spcBef>
              <a:spcAft>
                <a:spcPts val="0"/>
              </a:spcAft>
              <a:buClr>
                <a:schemeClr val="dk1"/>
              </a:buClr>
              <a:buSzPct val="100000"/>
              <a:buChar char="-"/>
            </a:pPr>
            <a:r>
              <a:rPr lang="en-GB">
                <a:solidFill>
                  <a:schemeClr val="dk1"/>
                </a:solidFill>
              </a:rPr>
              <a:t>Features extracted from accelerometer and gyroscope data (mean, variance, RMS, FFT peaks)</a:t>
            </a:r>
            <a:endParaRPr>
              <a:solidFill>
                <a:schemeClr val="dk1"/>
              </a:solidFill>
            </a:endParaRPr>
          </a:p>
          <a:p>
            <a:pPr indent="-286385" lvl="0" marL="457200" rtl="0" algn="just">
              <a:spcBef>
                <a:spcPts val="0"/>
              </a:spcBef>
              <a:spcAft>
                <a:spcPts val="0"/>
              </a:spcAft>
              <a:buClr>
                <a:schemeClr val="dk1"/>
              </a:buClr>
              <a:buSzPct val="100000"/>
              <a:buChar char="-"/>
            </a:pPr>
            <a:r>
              <a:rPr lang="en-GB">
                <a:solidFill>
                  <a:schemeClr val="dk1"/>
                </a:solidFill>
              </a:rPr>
              <a:t>Used K-Nearest Neighbors classifier</a:t>
            </a:r>
            <a:endParaRPr>
              <a:solidFill>
                <a:schemeClr val="dk1"/>
              </a:solidFill>
            </a:endParaRPr>
          </a:p>
          <a:p>
            <a:pPr indent="-286385" lvl="0" marL="457200" rtl="0" algn="just">
              <a:spcBef>
                <a:spcPts val="0"/>
              </a:spcBef>
              <a:spcAft>
                <a:spcPts val="0"/>
              </a:spcAft>
              <a:buClr>
                <a:schemeClr val="dk1"/>
              </a:buClr>
              <a:buSzPct val="100000"/>
              <a:buChar char="-"/>
            </a:pPr>
            <a:r>
              <a:rPr lang="en-GB">
                <a:solidFill>
                  <a:schemeClr val="dk1"/>
                </a:solidFill>
              </a:rPr>
              <a:t>Validated with Leave-One-Out Cross-Validation (LOO), ensures generalization to unseen users</a:t>
            </a:r>
            <a:endParaRPr>
              <a:solidFill>
                <a:schemeClr val="dk1"/>
              </a:solidFill>
            </a:endParaRPr>
          </a:p>
          <a:p>
            <a:pPr indent="-286385" lvl="0" marL="457200" rtl="0" algn="just">
              <a:spcBef>
                <a:spcPts val="0"/>
              </a:spcBef>
              <a:spcAft>
                <a:spcPts val="0"/>
              </a:spcAft>
              <a:buClr>
                <a:schemeClr val="dk1"/>
              </a:buClr>
              <a:buSzPct val="100000"/>
              <a:buChar char="-"/>
            </a:pPr>
            <a:r>
              <a:rPr lang="en-GB">
                <a:solidFill>
                  <a:schemeClr val="dk1"/>
                </a:solidFill>
              </a:rPr>
              <a:t>Achieved &gt; 85 % accuracy</a:t>
            </a:r>
            <a:endParaRPr>
              <a:solidFill>
                <a:schemeClr val="dk1"/>
              </a:solidFill>
            </a:endParaRPr>
          </a:p>
          <a:p>
            <a:pPr indent="-286385" lvl="0" marL="457200" rtl="0" algn="just">
              <a:spcBef>
                <a:spcPts val="0"/>
              </a:spcBef>
              <a:spcAft>
                <a:spcPts val="0"/>
              </a:spcAft>
              <a:buClr>
                <a:schemeClr val="dk1"/>
              </a:buClr>
              <a:buSzPct val="100000"/>
              <a:buChar char="-"/>
            </a:pPr>
            <a:r>
              <a:rPr lang="en-GB">
                <a:solidFill>
                  <a:schemeClr val="dk1"/>
                </a:solidFill>
              </a:rPr>
              <a:t>Saves trained model as activity_model.pkl and scaler.pkl for later deployment</a:t>
            </a:r>
            <a:endParaRPr>
              <a:solidFill>
                <a:schemeClr val="dk1"/>
              </a:solidFill>
            </a:endParaRPr>
          </a:p>
        </p:txBody>
      </p:sp>
      <p:sp>
        <p:nvSpPr>
          <p:cNvPr id="109" name="Google Shape;109;p20"/>
          <p:cNvSpPr txBox="1"/>
          <p:nvPr>
            <p:ph idx="1" type="body"/>
          </p:nvPr>
        </p:nvSpPr>
        <p:spPr>
          <a:xfrm>
            <a:off x="4491575" y="185475"/>
            <a:ext cx="4394100" cy="3333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762">
                <a:latin typeface="Arial"/>
                <a:ea typeface="Arial"/>
                <a:cs typeface="Arial"/>
                <a:sym typeface="Arial"/>
              </a:rPr>
              <a:t>Model Training (Offline – Development Stage)</a:t>
            </a:r>
            <a:endParaRPr b="1" sz="762">
              <a:latin typeface="Arial"/>
              <a:ea typeface="Arial"/>
              <a:cs typeface="Arial"/>
              <a:sym typeface="Arial"/>
            </a:endParaRPr>
          </a:p>
          <a:p>
            <a:pPr indent="-277041" lvl="0" marL="457200" rtl="0" algn="l">
              <a:spcBef>
                <a:spcPts val="1200"/>
              </a:spcBef>
              <a:spcAft>
                <a:spcPts val="0"/>
              </a:spcAft>
              <a:buSzPts val="763"/>
              <a:buFont typeface="Arial"/>
              <a:buChar char="●"/>
            </a:pPr>
            <a:r>
              <a:rPr lang="en-GB" sz="762">
                <a:latin typeface="Arial"/>
                <a:ea typeface="Arial"/>
                <a:cs typeface="Arial"/>
                <a:sym typeface="Arial"/>
              </a:rPr>
              <a:t>Trained on labeled IMU datasets collected from Arduino devices</a:t>
            </a:r>
            <a:endParaRPr sz="762">
              <a:latin typeface="Arial"/>
              <a:ea typeface="Arial"/>
              <a:cs typeface="Arial"/>
              <a:sym typeface="Arial"/>
            </a:endParaRPr>
          </a:p>
          <a:p>
            <a:pPr indent="-277041" lvl="0" marL="457200" rtl="0" algn="l">
              <a:spcBef>
                <a:spcPts val="0"/>
              </a:spcBef>
              <a:spcAft>
                <a:spcPts val="0"/>
              </a:spcAft>
              <a:buSzPts val="763"/>
              <a:buFont typeface="Arial"/>
              <a:buChar char="●"/>
            </a:pPr>
            <a:r>
              <a:rPr lang="en-GB" sz="762">
                <a:latin typeface="Arial"/>
                <a:ea typeface="Arial"/>
                <a:cs typeface="Arial"/>
                <a:sym typeface="Arial"/>
              </a:rPr>
              <a:t>Features extracted from accelerometer and gyroscope data (mean, variance, RMS, FFT peaks)</a:t>
            </a:r>
            <a:endParaRPr sz="762">
              <a:latin typeface="Arial"/>
              <a:ea typeface="Arial"/>
              <a:cs typeface="Arial"/>
              <a:sym typeface="Arial"/>
            </a:endParaRPr>
          </a:p>
          <a:p>
            <a:pPr indent="-277041" lvl="0" marL="457200" rtl="0" algn="l">
              <a:spcBef>
                <a:spcPts val="0"/>
              </a:spcBef>
              <a:spcAft>
                <a:spcPts val="0"/>
              </a:spcAft>
              <a:buSzPts val="763"/>
              <a:buFont typeface="Arial"/>
              <a:buChar char="●"/>
            </a:pPr>
            <a:r>
              <a:rPr lang="en-GB" sz="762">
                <a:latin typeface="Arial"/>
                <a:ea typeface="Arial"/>
                <a:cs typeface="Arial"/>
                <a:sym typeface="Arial"/>
              </a:rPr>
              <a:t>Used K-Nearest Neighbors (KNN) classifier</a:t>
            </a:r>
            <a:endParaRPr sz="762">
              <a:latin typeface="Arial"/>
              <a:ea typeface="Arial"/>
              <a:cs typeface="Arial"/>
              <a:sym typeface="Arial"/>
            </a:endParaRPr>
          </a:p>
          <a:p>
            <a:pPr indent="-277041" lvl="0" marL="457200" rtl="0" algn="l">
              <a:spcBef>
                <a:spcPts val="0"/>
              </a:spcBef>
              <a:spcAft>
                <a:spcPts val="0"/>
              </a:spcAft>
              <a:buSzPts val="763"/>
              <a:buFont typeface="Arial"/>
              <a:buChar char="●"/>
            </a:pPr>
            <a:r>
              <a:rPr lang="en-GB" sz="762">
                <a:latin typeface="Arial"/>
                <a:ea typeface="Arial"/>
                <a:cs typeface="Arial"/>
                <a:sym typeface="Arial"/>
              </a:rPr>
              <a:t>Validated with Leave-One-Out Cross-Validation (LOO), ensures generalization to unseen users</a:t>
            </a:r>
            <a:endParaRPr sz="762">
              <a:latin typeface="Arial"/>
              <a:ea typeface="Arial"/>
              <a:cs typeface="Arial"/>
              <a:sym typeface="Arial"/>
            </a:endParaRPr>
          </a:p>
          <a:p>
            <a:pPr indent="-277041" lvl="0" marL="457200" rtl="0" algn="l">
              <a:spcBef>
                <a:spcPts val="0"/>
              </a:spcBef>
              <a:spcAft>
                <a:spcPts val="0"/>
              </a:spcAft>
              <a:buSzPts val="763"/>
              <a:buFont typeface="Arial"/>
              <a:buChar char="●"/>
            </a:pPr>
            <a:r>
              <a:rPr lang="en-GB" sz="762">
                <a:latin typeface="Arial"/>
                <a:ea typeface="Arial"/>
                <a:cs typeface="Arial"/>
                <a:sym typeface="Arial"/>
              </a:rPr>
              <a:t>Achieve &gt; 85 % accuracy</a:t>
            </a:r>
            <a:endParaRPr sz="762">
              <a:latin typeface="Arial"/>
              <a:ea typeface="Arial"/>
              <a:cs typeface="Arial"/>
              <a:sym typeface="Arial"/>
            </a:endParaRPr>
          </a:p>
          <a:p>
            <a:pPr indent="-277041" lvl="0" marL="457200" rtl="0" algn="l">
              <a:spcBef>
                <a:spcPts val="0"/>
              </a:spcBef>
              <a:spcAft>
                <a:spcPts val="0"/>
              </a:spcAft>
              <a:buSzPts val="763"/>
              <a:buChar char="●"/>
            </a:pPr>
            <a:r>
              <a:rPr lang="en-GB" sz="762">
                <a:latin typeface="Arial"/>
                <a:ea typeface="Arial"/>
                <a:cs typeface="Arial"/>
                <a:sym typeface="Arial"/>
              </a:rPr>
              <a:t>Saved trained model as </a:t>
            </a:r>
            <a:r>
              <a:rPr lang="en-GB" sz="762"/>
              <a:t>activity_model.pkl and scaler.pkl</a:t>
            </a:r>
            <a:r>
              <a:rPr b="1" lang="en-GB" sz="762">
                <a:latin typeface="Arial"/>
                <a:ea typeface="Arial"/>
                <a:cs typeface="Arial"/>
                <a:sym typeface="Arial"/>
              </a:rPr>
              <a:t> </a:t>
            </a:r>
            <a:r>
              <a:rPr lang="en-GB" sz="762">
                <a:latin typeface="Arial"/>
                <a:ea typeface="Arial"/>
                <a:cs typeface="Arial"/>
                <a:sym typeface="Arial"/>
              </a:rPr>
              <a:t>for later deployment</a:t>
            </a:r>
            <a:endParaRPr b="1" sz="762"/>
          </a:p>
          <a:p>
            <a:pPr indent="0" lvl="0" marL="0" rtl="0" algn="l">
              <a:spcBef>
                <a:spcPts val="1200"/>
              </a:spcBef>
              <a:spcAft>
                <a:spcPts val="0"/>
              </a:spcAft>
              <a:buClr>
                <a:schemeClr val="dk1"/>
              </a:buClr>
              <a:buSzPts val="1100"/>
              <a:buFont typeface="Arial"/>
              <a:buNone/>
            </a:pPr>
            <a:r>
              <a:t/>
            </a:r>
            <a:endParaRPr b="1" sz="762"/>
          </a:p>
          <a:p>
            <a:pPr indent="0" lvl="0" marL="0" rtl="0" algn="l">
              <a:spcBef>
                <a:spcPts val="1200"/>
              </a:spcBef>
              <a:spcAft>
                <a:spcPts val="0"/>
              </a:spcAft>
              <a:buClr>
                <a:schemeClr val="dk1"/>
              </a:buClr>
              <a:buSzPts val="1100"/>
              <a:buFont typeface="Arial"/>
              <a:buNone/>
            </a:pPr>
            <a:r>
              <a:rPr b="1" lang="en-GB" sz="762"/>
              <a:t>Deployment (Online – Raspberry Pi)</a:t>
            </a:r>
            <a:endParaRPr b="1" sz="762"/>
          </a:p>
          <a:p>
            <a:pPr indent="-277041" lvl="0" marL="457200" rtl="0" algn="l">
              <a:spcBef>
                <a:spcPts val="1200"/>
              </a:spcBef>
              <a:spcAft>
                <a:spcPts val="0"/>
              </a:spcAft>
              <a:buSzPts val="763"/>
              <a:buChar char="●"/>
            </a:pPr>
            <a:r>
              <a:rPr lang="en-GB" sz="762"/>
              <a:t>Raspberry Pi loads the pre-trained </a:t>
            </a:r>
            <a:r>
              <a:rPr lang="en-GB" sz="762">
                <a:latin typeface="Roboto Mono"/>
                <a:ea typeface="Roboto Mono"/>
                <a:cs typeface="Roboto Mono"/>
                <a:sym typeface="Roboto Mono"/>
              </a:rPr>
              <a:t>.pkl</a:t>
            </a:r>
            <a:r>
              <a:rPr lang="en-GB" sz="762"/>
              <a:t> files</a:t>
            </a:r>
            <a:endParaRPr sz="762"/>
          </a:p>
          <a:p>
            <a:pPr indent="-277041" lvl="0" marL="457200" rtl="0" algn="l">
              <a:spcBef>
                <a:spcPts val="0"/>
              </a:spcBef>
              <a:spcAft>
                <a:spcPts val="0"/>
              </a:spcAft>
              <a:buSzPts val="763"/>
              <a:buChar char="●"/>
            </a:pPr>
            <a:r>
              <a:rPr lang="en-GB" sz="762"/>
              <a:t>Incoming sensor windows are scaled and converted into feature vectors</a:t>
            </a:r>
            <a:endParaRPr sz="762"/>
          </a:p>
          <a:p>
            <a:pPr indent="-277041" lvl="0" marL="457200" rtl="0" algn="l">
              <a:spcBef>
                <a:spcPts val="0"/>
              </a:spcBef>
              <a:spcAft>
                <a:spcPts val="0"/>
              </a:spcAft>
              <a:buSzPts val="763"/>
              <a:buChar char="●"/>
            </a:pPr>
            <a:r>
              <a:rPr lang="en-GB" sz="762"/>
              <a:t>Model predicts activity class and confidence score in real time</a:t>
            </a:r>
            <a:endParaRPr sz="762"/>
          </a:p>
          <a:p>
            <a:pPr indent="-277041" lvl="0" marL="457200" rtl="0" algn="l">
              <a:spcBef>
                <a:spcPts val="0"/>
              </a:spcBef>
              <a:spcAft>
                <a:spcPts val="0"/>
              </a:spcAft>
              <a:buSzPts val="763"/>
              <a:buChar char="●"/>
            </a:pPr>
            <a:r>
              <a:rPr lang="en-GB" sz="762"/>
              <a:t>Results are displayed or logged for cloud upload and graph visualization.</a:t>
            </a:r>
            <a:endParaRPr sz="762"/>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4813375" y="3096975"/>
            <a:ext cx="3341158" cy="185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809850" y="17315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Q&amp;A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