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p:restoredTop sz="94697"/>
  </p:normalViewPr>
  <p:slideViewPr>
    <p:cSldViewPr snapToGrid="0">
      <p:cViewPr>
        <p:scale>
          <a:sx n="92" d="100"/>
          <a:sy n="92" d="100"/>
        </p:scale>
        <p:origin x="58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C53973-7234-49A8-BBE9-4D954EE315B7}" type="doc">
      <dgm:prSet loTypeId="urn:microsoft.com/office/officeart/2005/8/layout/vProcess5" loCatId="process" qsTypeId="urn:microsoft.com/office/officeart/2005/8/quickstyle/simple2" qsCatId="simple" csTypeId="urn:microsoft.com/office/officeart/2005/8/colors/accent1_2" csCatId="accent1" phldr="1"/>
      <dgm:spPr/>
      <dgm:t>
        <a:bodyPr/>
        <a:lstStyle/>
        <a:p>
          <a:endParaRPr lang="en-US"/>
        </a:p>
      </dgm:t>
    </dgm:pt>
    <dgm:pt modelId="{3F2CD2B2-6DF2-4E19-8050-D3AEFFFFF91F}">
      <dgm:prSet/>
      <dgm:spPr/>
      <dgm:t>
        <a:bodyPr/>
        <a:lstStyle/>
        <a:p>
          <a:r>
            <a:rPr lang="es-MX"/>
            <a:t>Formulario de origen:</a:t>
          </a:r>
          <a:br>
            <a:rPr lang="es-MX"/>
          </a:br>
          <a:r>
            <a:rPr lang="es-MX"/>
            <a:t>SELECT * FROM usuarios </a:t>
          </a:r>
          <a:br>
            <a:rPr lang="es-MX"/>
          </a:br>
          <a:r>
            <a:rPr lang="es-MX"/>
            <a:t>WHERE usuario = '$usuario' AND contraseña = '$contraseña’;</a:t>
          </a:r>
          <a:endParaRPr lang="en-US"/>
        </a:p>
      </dgm:t>
    </dgm:pt>
    <dgm:pt modelId="{3178CDE2-D01C-4AF5-9540-E6023547D5C4}" type="parTrans" cxnId="{29FD93F4-8E07-4D43-BB5B-131F54FA1F0F}">
      <dgm:prSet/>
      <dgm:spPr/>
      <dgm:t>
        <a:bodyPr/>
        <a:lstStyle/>
        <a:p>
          <a:endParaRPr lang="en-US"/>
        </a:p>
      </dgm:t>
    </dgm:pt>
    <dgm:pt modelId="{B80B436D-82E8-4FFA-8D08-0610AE044EF5}" type="sibTrans" cxnId="{29FD93F4-8E07-4D43-BB5B-131F54FA1F0F}">
      <dgm:prSet/>
      <dgm:spPr/>
      <dgm:t>
        <a:bodyPr/>
        <a:lstStyle/>
        <a:p>
          <a:endParaRPr lang="en-US"/>
        </a:p>
      </dgm:t>
    </dgm:pt>
    <dgm:pt modelId="{7770B580-607D-4B43-9748-DC5A4B925386}">
      <dgm:prSet/>
      <dgm:spPr/>
      <dgm:t>
        <a:bodyPr/>
        <a:lstStyle/>
        <a:p>
          <a:r>
            <a:rPr lang="es-MX"/>
            <a:t>Alguien ingresa:</a:t>
          </a:r>
          <a:br>
            <a:rPr lang="es-MX"/>
          </a:br>
          <a:r>
            <a:rPr lang="es-MX"/>
            <a:t>Usuario: admin’ –</a:t>
          </a:r>
          <a:br>
            <a:rPr lang="es-MX"/>
          </a:br>
          <a:r>
            <a:rPr lang="es-MX"/>
            <a:t>Contraseña: (cualquier contraseña)</a:t>
          </a:r>
          <a:endParaRPr lang="en-US"/>
        </a:p>
      </dgm:t>
    </dgm:pt>
    <dgm:pt modelId="{A7E4B20F-BA88-4812-AEE2-4F64057ED28C}" type="parTrans" cxnId="{B2AA5851-CF92-4E5B-8E1B-8E3052C54529}">
      <dgm:prSet/>
      <dgm:spPr/>
      <dgm:t>
        <a:bodyPr/>
        <a:lstStyle/>
        <a:p>
          <a:endParaRPr lang="en-US"/>
        </a:p>
      </dgm:t>
    </dgm:pt>
    <dgm:pt modelId="{AAB9B598-6A1F-4B6F-B5C6-4F869D5CA4D2}" type="sibTrans" cxnId="{B2AA5851-CF92-4E5B-8E1B-8E3052C54529}">
      <dgm:prSet/>
      <dgm:spPr/>
      <dgm:t>
        <a:bodyPr/>
        <a:lstStyle/>
        <a:p>
          <a:endParaRPr lang="en-US"/>
        </a:p>
      </dgm:t>
    </dgm:pt>
    <dgm:pt modelId="{9AA16319-B43A-40CB-9914-E34229A7E622}">
      <dgm:prSet/>
      <dgm:spPr/>
      <dgm:t>
        <a:bodyPr/>
        <a:lstStyle/>
        <a:p>
          <a:r>
            <a:rPr lang="es-MX"/>
            <a:t>La consulta sería:</a:t>
          </a:r>
          <a:br>
            <a:rPr lang="es-MX"/>
          </a:br>
          <a:r>
            <a:rPr lang="es-MX"/>
            <a:t>SELECT * FROM usuarios WHERE usuario = 'admin' --' AND contraseña = ’’;</a:t>
          </a:r>
          <a:endParaRPr lang="en-US"/>
        </a:p>
      </dgm:t>
    </dgm:pt>
    <dgm:pt modelId="{D9F5F511-19BA-4936-9B13-B688A76C25FF}" type="parTrans" cxnId="{0EE22266-AB01-4CB0-A9C6-7E8018E7A8A6}">
      <dgm:prSet/>
      <dgm:spPr/>
      <dgm:t>
        <a:bodyPr/>
        <a:lstStyle/>
        <a:p>
          <a:endParaRPr lang="en-US"/>
        </a:p>
      </dgm:t>
    </dgm:pt>
    <dgm:pt modelId="{40910AC6-95CC-4D8B-8435-145AAE4C1640}" type="sibTrans" cxnId="{0EE22266-AB01-4CB0-A9C6-7E8018E7A8A6}">
      <dgm:prSet/>
      <dgm:spPr/>
      <dgm:t>
        <a:bodyPr/>
        <a:lstStyle/>
        <a:p>
          <a:endParaRPr lang="en-US"/>
        </a:p>
      </dgm:t>
    </dgm:pt>
    <dgm:pt modelId="{8236B7D2-8245-4501-8EC5-C9F0832E9254}">
      <dgm:prSet/>
      <dgm:spPr/>
      <dgm:t>
        <a:bodyPr/>
        <a:lstStyle/>
        <a:p>
          <a:r>
            <a:rPr lang="es-MX"/>
            <a:t>Todo lo que va después del carácter ‘ convierte el resto de la linea en un comentario por lo que el usuario “admin” podría ingresar sin contraseña</a:t>
          </a:r>
          <a:endParaRPr lang="en-US"/>
        </a:p>
      </dgm:t>
    </dgm:pt>
    <dgm:pt modelId="{DD0A5FCA-68C7-4813-B59A-71F259B9F4BC}" type="parTrans" cxnId="{C77000F0-1ED8-4D57-B9D6-713BEE34FAFB}">
      <dgm:prSet/>
      <dgm:spPr/>
      <dgm:t>
        <a:bodyPr/>
        <a:lstStyle/>
        <a:p>
          <a:endParaRPr lang="en-US"/>
        </a:p>
      </dgm:t>
    </dgm:pt>
    <dgm:pt modelId="{C078A0E0-DB08-4937-A1D0-2E80B9103159}" type="sibTrans" cxnId="{C77000F0-1ED8-4D57-B9D6-713BEE34FAFB}">
      <dgm:prSet/>
      <dgm:spPr/>
      <dgm:t>
        <a:bodyPr/>
        <a:lstStyle/>
        <a:p>
          <a:endParaRPr lang="en-US"/>
        </a:p>
      </dgm:t>
    </dgm:pt>
    <dgm:pt modelId="{8C6A5742-66CD-0642-93E3-62661BC6F18A}" type="pres">
      <dgm:prSet presAssocID="{BFC53973-7234-49A8-BBE9-4D954EE315B7}" presName="outerComposite" presStyleCnt="0">
        <dgm:presLayoutVars>
          <dgm:chMax val="5"/>
          <dgm:dir/>
          <dgm:resizeHandles val="exact"/>
        </dgm:presLayoutVars>
      </dgm:prSet>
      <dgm:spPr/>
    </dgm:pt>
    <dgm:pt modelId="{7C12F46A-F25C-214F-BAFE-2D242ACFDE43}" type="pres">
      <dgm:prSet presAssocID="{BFC53973-7234-49A8-BBE9-4D954EE315B7}" presName="dummyMaxCanvas" presStyleCnt="0">
        <dgm:presLayoutVars/>
      </dgm:prSet>
      <dgm:spPr/>
    </dgm:pt>
    <dgm:pt modelId="{EBC9C867-D535-C148-BC60-B9735793A07F}" type="pres">
      <dgm:prSet presAssocID="{BFC53973-7234-49A8-BBE9-4D954EE315B7}" presName="FourNodes_1" presStyleLbl="node1" presStyleIdx="0" presStyleCnt="4">
        <dgm:presLayoutVars>
          <dgm:bulletEnabled val="1"/>
        </dgm:presLayoutVars>
      </dgm:prSet>
      <dgm:spPr/>
    </dgm:pt>
    <dgm:pt modelId="{F74B4054-F53B-E545-B748-4929472A7D8F}" type="pres">
      <dgm:prSet presAssocID="{BFC53973-7234-49A8-BBE9-4D954EE315B7}" presName="FourNodes_2" presStyleLbl="node1" presStyleIdx="1" presStyleCnt="4">
        <dgm:presLayoutVars>
          <dgm:bulletEnabled val="1"/>
        </dgm:presLayoutVars>
      </dgm:prSet>
      <dgm:spPr/>
    </dgm:pt>
    <dgm:pt modelId="{9A821255-E6BD-D64B-946B-27F61AF1C665}" type="pres">
      <dgm:prSet presAssocID="{BFC53973-7234-49A8-BBE9-4D954EE315B7}" presName="FourNodes_3" presStyleLbl="node1" presStyleIdx="2" presStyleCnt="4">
        <dgm:presLayoutVars>
          <dgm:bulletEnabled val="1"/>
        </dgm:presLayoutVars>
      </dgm:prSet>
      <dgm:spPr/>
    </dgm:pt>
    <dgm:pt modelId="{4571D4CA-1806-1B4A-BFA2-508048D7D106}" type="pres">
      <dgm:prSet presAssocID="{BFC53973-7234-49A8-BBE9-4D954EE315B7}" presName="FourNodes_4" presStyleLbl="node1" presStyleIdx="3" presStyleCnt="4">
        <dgm:presLayoutVars>
          <dgm:bulletEnabled val="1"/>
        </dgm:presLayoutVars>
      </dgm:prSet>
      <dgm:spPr/>
    </dgm:pt>
    <dgm:pt modelId="{1D56C240-80B3-7A46-9FE0-724E219D7A03}" type="pres">
      <dgm:prSet presAssocID="{BFC53973-7234-49A8-BBE9-4D954EE315B7}" presName="FourConn_1-2" presStyleLbl="fgAccFollowNode1" presStyleIdx="0" presStyleCnt="3">
        <dgm:presLayoutVars>
          <dgm:bulletEnabled val="1"/>
        </dgm:presLayoutVars>
      </dgm:prSet>
      <dgm:spPr/>
    </dgm:pt>
    <dgm:pt modelId="{81685492-637D-C749-8E2E-1FFFC96BEA0C}" type="pres">
      <dgm:prSet presAssocID="{BFC53973-7234-49A8-BBE9-4D954EE315B7}" presName="FourConn_2-3" presStyleLbl="fgAccFollowNode1" presStyleIdx="1" presStyleCnt="3">
        <dgm:presLayoutVars>
          <dgm:bulletEnabled val="1"/>
        </dgm:presLayoutVars>
      </dgm:prSet>
      <dgm:spPr/>
    </dgm:pt>
    <dgm:pt modelId="{DFB211AF-2F5F-DD47-ABAA-06149D8C0028}" type="pres">
      <dgm:prSet presAssocID="{BFC53973-7234-49A8-BBE9-4D954EE315B7}" presName="FourConn_3-4" presStyleLbl="fgAccFollowNode1" presStyleIdx="2" presStyleCnt="3">
        <dgm:presLayoutVars>
          <dgm:bulletEnabled val="1"/>
        </dgm:presLayoutVars>
      </dgm:prSet>
      <dgm:spPr/>
    </dgm:pt>
    <dgm:pt modelId="{7BA63554-1041-E24C-913E-7C182A52537C}" type="pres">
      <dgm:prSet presAssocID="{BFC53973-7234-49A8-BBE9-4D954EE315B7}" presName="FourNodes_1_text" presStyleLbl="node1" presStyleIdx="3" presStyleCnt="4">
        <dgm:presLayoutVars>
          <dgm:bulletEnabled val="1"/>
        </dgm:presLayoutVars>
      </dgm:prSet>
      <dgm:spPr/>
    </dgm:pt>
    <dgm:pt modelId="{921F6F3E-35F4-1742-8490-593B7A4CE380}" type="pres">
      <dgm:prSet presAssocID="{BFC53973-7234-49A8-BBE9-4D954EE315B7}" presName="FourNodes_2_text" presStyleLbl="node1" presStyleIdx="3" presStyleCnt="4">
        <dgm:presLayoutVars>
          <dgm:bulletEnabled val="1"/>
        </dgm:presLayoutVars>
      </dgm:prSet>
      <dgm:spPr/>
    </dgm:pt>
    <dgm:pt modelId="{C0E02144-D1E8-5141-BB42-F6205521FE8A}" type="pres">
      <dgm:prSet presAssocID="{BFC53973-7234-49A8-BBE9-4D954EE315B7}" presName="FourNodes_3_text" presStyleLbl="node1" presStyleIdx="3" presStyleCnt="4">
        <dgm:presLayoutVars>
          <dgm:bulletEnabled val="1"/>
        </dgm:presLayoutVars>
      </dgm:prSet>
      <dgm:spPr/>
    </dgm:pt>
    <dgm:pt modelId="{51B43161-4B0F-6246-BA45-F6B33324A58F}" type="pres">
      <dgm:prSet presAssocID="{BFC53973-7234-49A8-BBE9-4D954EE315B7}" presName="FourNodes_4_text" presStyleLbl="node1" presStyleIdx="3" presStyleCnt="4">
        <dgm:presLayoutVars>
          <dgm:bulletEnabled val="1"/>
        </dgm:presLayoutVars>
      </dgm:prSet>
      <dgm:spPr/>
    </dgm:pt>
  </dgm:ptLst>
  <dgm:cxnLst>
    <dgm:cxn modelId="{2967B10C-C157-F446-B8D2-028769E3AF24}" type="presOf" srcId="{8236B7D2-8245-4501-8EC5-C9F0832E9254}" destId="{4571D4CA-1806-1B4A-BFA2-508048D7D106}" srcOrd="0" destOrd="0" presId="urn:microsoft.com/office/officeart/2005/8/layout/vProcess5"/>
    <dgm:cxn modelId="{541D8C18-64A9-0D41-B262-0472606CD5C5}" type="presOf" srcId="{7770B580-607D-4B43-9748-DC5A4B925386}" destId="{921F6F3E-35F4-1742-8490-593B7A4CE380}" srcOrd="1" destOrd="0" presId="urn:microsoft.com/office/officeart/2005/8/layout/vProcess5"/>
    <dgm:cxn modelId="{C9136E19-15BF-3045-99B4-140F2C45225B}" type="presOf" srcId="{AAB9B598-6A1F-4B6F-B5C6-4F869D5CA4D2}" destId="{81685492-637D-C749-8E2E-1FFFC96BEA0C}" srcOrd="0" destOrd="0" presId="urn:microsoft.com/office/officeart/2005/8/layout/vProcess5"/>
    <dgm:cxn modelId="{A3A5C11B-40C8-444A-AEE0-8028AEE958FC}" type="presOf" srcId="{BFC53973-7234-49A8-BBE9-4D954EE315B7}" destId="{8C6A5742-66CD-0642-93E3-62661BC6F18A}" srcOrd="0" destOrd="0" presId="urn:microsoft.com/office/officeart/2005/8/layout/vProcess5"/>
    <dgm:cxn modelId="{92E31D24-1849-D343-870B-7821993E8899}" type="presOf" srcId="{8236B7D2-8245-4501-8EC5-C9F0832E9254}" destId="{51B43161-4B0F-6246-BA45-F6B33324A58F}" srcOrd="1" destOrd="0" presId="urn:microsoft.com/office/officeart/2005/8/layout/vProcess5"/>
    <dgm:cxn modelId="{92B46B2C-1007-C448-84DD-8E5149915BDE}" type="presOf" srcId="{B80B436D-82E8-4FFA-8D08-0610AE044EF5}" destId="{1D56C240-80B3-7A46-9FE0-724E219D7A03}" srcOrd="0" destOrd="0" presId="urn:microsoft.com/office/officeart/2005/8/layout/vProcess5"/>
    <dgm:cxn modelId="{2662984E-46D4-6246-8A1B-A51CE7E5BCA5}" type="presOf" srcId="{9AA16319-B43A-40CB-9914-E34229A7E622}" destId="{C0E02144-D1E8-5141-BB42-F6205521FE8A}" srcOrd="1" destOrd="0" presId="urn:microsoft.com/office/officeart/2005/8/layout/vProcess5"/>
    <dgm:cxn modelId="{9D4EBA4E-BD12-9D48-BCEB-2350FFE799CF}" type="presOf" srcId="{3F2CD2B2-6DF2-4E19-8050-D3AEFFFFF91F}" destId="{7BA63554-1041-E24C-913E-7C182A52537C}" srcOrd="1" destOrd="0" presId="urn:microsoft.com/office/officeart/2005/8/layout/vProcess5"/>
    <dgm:cxn modelId="{CB648D50-5801-3A45-841C-1E4889BB0E9A}" type="presOf" srcId="{7770B580-607D-4B43-9748-DC5A4B925386}" destId="{F74B4054-F53B-E545-B748-4929472A7D8F}" srcOrd="0" destOrd="0" presId="urn:microsoft.com/office/officeart/2005/8/layout/vProcess5"/>
    <dgm:cxn modelId="{B2AA5851-CF92-4E5B-8E1B-8E3052C54529}" srcId="{BFC53973-7234-49A8-BBE9-4D954EE315B7}" destId="{7770B580-607D-4B43-9748-DC5A4B925386}" srcOrd="1" destOrd="0" parTransId="{A7E4B20F-BA88-4812-AEE2-4F64057ED28C}" sibTransId="{AAB9B598-6A1F-4B6F-B5C6-4F869D5CA4D2}"/>
    <dgm:cxn modelId="{0EE22266-AB01-4CB0-A9C6-7E8018E7A8A6}" srcId="{BFC53973-7234-49A8-BBE9-4D954EE315B7}" destId="{9AA16319-B43A-40CB-9914-E34229A7E622}" srcOrd="2" destOrd="0" parTransId="{D9F5F511-19BA-4936-9B13-B688A76C25FF}" sibTransId="{40910AC6-95CC-4D8B-8435-145AAE4C1640}"/>
    <dgm:cxn modelId="{FBA99269-F99F-9547-A8E9-A1B2A2B24920}" type="presOf" srcId="{9AA16319-B43A-40CB-9914-E34229A7E622}" destId="{9A821255-E6BD-D64B-946B-27F61AF1C665}" srcOrd="0" destOrd="0" presId="urn:microsoft.com/office/officeart/2005/8/layout/vProcess5"/>
    <dgm:cxn modelId="{0EF4B283-5048-0D4C-936B-184E370A4B0C}" type="presOf" srcId="{3F2CD2B2-6DF2-4E19-8050-D3AEFFFFF91F}" destId="{EBC9C867-D535-C148-BC60-B9735793A07F}" srcOrd="0" destOrd="0" presId="urn:microsoft.com/office/officeart/2005/8/layout/vProcess5"/>
    <dgm:cxn modelId="{396CB0DB-0FBC-624C-962F-682AE29708FF}" type="presOf" srcId="{40910AC6-95CC-4D8B-8435-145AAE4C1640}" destId="{DFB211AF-2F5F-DD47-ABAA-06149D8C0028}" srcOrd="0" destOrd="0" presId="urn:microsoft.com/office/officeart/2005/8/layout/vProcess5"/>
    <dgm:cxn modelId="{C77000F0-1ED8-4D57-B9D6-713BEE34FAFB}" srcId="{BFC53973-7234-49A8-BBE9-4D954EE315B7}" destId="{8236B7D2-8245-4501-8EC5-C9F0832E9254}" srcOrd="3" destOrd="0" parTransId="{DD0A5FCA-68C7-4813-B59A-71F259B9F4BC}" sibTransId="{C078A0E0-DB08-4937-A1D0-2E80B9103159}"/>
    <dgm:cxn modelId="{29FD93F4-8E07-4D43-BB5B-131F54FA1F0F}" srcId="{BFC53973-7234-49A8-BBE9-4D954EE315B7}" destId="{3F2CD2B2-6DF2-4E19-8050-D3AEFFFFF91F}" srcOrd="0" destOrd="0" parTransId="{3178CDE2-D01C-4AF5-9540-E6023547D5C4}" sibTransId="{B80B436D-82E8-4FFA-8D08-0610AE044EF5}"/>
    <dgm:cxn modelId="{EDACF2F2-7731-C14A-9824-8C62C077A876}" type="presParOf" srcId="{8C6A5742-66CD-0642-93E3-62661BC6F18A}" destId="{7C12F46A-F25C-214F-BAFE-2D242ACFDE43}" srcOrd="0" destOrd="0" presId="urn:microsoft.com/office/officeart/2005/8/layout/vProcess5"/>
    <dgm:cxn modelId="{DC997EB6-B64C-A946-BF9E-1034ED538241}" type="presParOf" srcId="{8C6A5742-66CD-0642-93E3-62661BC6F18A}" destId="{EBC9C867-D535-C148-BC60-B9735793A07F}" srcOrd="1" destOrd="0" presId="urn:microsoft.com/office/officeart/2005/8/layout/vProcess5"/>
    <dgm:cxn modelId="{198A669B-65B0-B24A-9B76-D0D3EBAD870E}" type="presParOf" srcId="{8C6A5742-66CD-0642-93E3-62661BC6F18A}" destId="{F74B4054-F53B-E545-B748-4929472A7D8F}" srcOrd="2" destOrd="0" presId="urn:microsoft.com/office/officeart/2005/8/layout/vProcess5"/>
    <dgm:cxn modelId="{1C45BEAA-F90A-6D44-88C1-DBC2C03A7D47}" type="presParOf" srcId="{8C6A5742-66CD-0642-93E3-62661BC6F18A}" destId="{9A821255-E6BD-D64B-946B-27F61AF1C665}" srcOrd="3" destOrd="0" presId="urn:microsoft.com/office/officeart/2005/8/layout/vProcess5"/>
    <dgm:cxn modelId="{E234A3D9-CAAE-464F-B83E-0A2CE360E5E3}" type="presParOf" srcId="{8C6A5742-66CD-0642-93E3-62661BC6F18A}" destId="{4571D4CA-1806-1B4A-BFA2-508048D7D106}" srcOrd="4" destOrd="0" presId="urn:microsoft.com/office/officeart/2005/8/layout/vProcess5"/>
    <dgm:cxn modelId="{D089AE5A-C20A-FA4A-89B7-C90BF4DBEEB8}" type="presParOf" srcId="{8C6A5742-66CD-0642-93E3-62661BC6F18A}" destId="{1D56C240-80B3-7A46-9FE0-724E219D7A03}" srcOrd="5" destOrd="0" presId="urn:microsoft.com/office/officeart/2005/8/layout/vProcess5"/>
    <dgm:cxn modelId="{F6344F11-609C-A343-8DB8-572E558AAB6E}" type="presParOf" srcId="{8C6A5742-66CD-0642-93E3-62661BC6F18A}" destId="{81685492-637D-C749-8E2E-1FFFC96BEA0C}" srcOrd="6" destOrd="0" presId="urn:microsoft.com/office/officeart/2005/8/layout/vProcess5"/>
    <dgm:cxn modelId="{34E3DD7F-6F7D-ED4A-957C-8444A0F187D3}" type="presParOf" srcId="{8C6A5742-66CD-0642-93E3-62661BC6F18A}" destId="{DFB211AF-2F5F-DD47-ABAA-06149D8C0028}" srcOrd="7" destOrd="0" presId="urn:microsoft.com/office/officeart/2005/8/layout/vProcess5"/>
    <dgm:cxn modelId="{9F164A23-89F0-6443-9811-39804C150C5F}" type="presParOf" srcId="{8C6A5742-66CD-0642-93E3-62661BC6F18A}" destId="{7BA63554-1041-E24C-913E-7C182A52537C}" srcOrd="8" destOrd="0" presId="urn:microsoft.com/office/officeart/2005/8/layout/vProcess5"/>
    <dgm:cxn modelId="{6B8FBA39-1A9F-C942-87A0-8367A8294A1D}" type="presParOf" srcId="{8C6A5742-66CD-0642-93E3-62661BC6F18A}" destId="{921F6F3E-35F4-1742-8490-593B7A4CE380}" srcOrd="9" destOrd="0" presId="urn:microsoft.com/office/officeart/2005/8/layout/vProcess5"/>
    <dgm:cxn modelId="{727BC67D-E874-4A42-A3DE-CEF02982295B}" type="presParOf" srcId="{8C6A5742-66CD-0642-93E3-62661BC6F18A}" destId="{C0E02144-D1E8-5141-BB42-F6205521FE8A}" srcOrd="10" destOrd="0" presId="urn:microsoft.com/office/officeart/2005/8/layout/vProcess5"/>
    <dgm:cxn modelId="{D177943C-C2BE-E441-AEEC-3A907C1AF04B}" type="presParOf" srcId="{8C6A5742-66CD-0642-93E3-62661BC6F18A}" destId="{51B43161-4B0F-6246-BA45-F6B33324A58F}"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9C867-D535-C148-BC60-B9735793A07F}">
      <dsp:nvSpPr>
        <dsp:cNvPr id="0" name=""/>
        <dsp:cNvSpPr/>
      </dsp:nvSpPr>
      <dsp:spPr>
        <a:xfrm>
          <a:off x="0" y="0"/>
          <a:ext cx="4367070" cy="922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Formulario de origen:</a:t>
          </a:r>
          <a:br>
            <a:rPr lang="es-MX" sz="1300" kern="1200"/>
          </a:br>
          <a:r>
            <a:rPr lang="es-MX" sz="1300" kern="1200"/>
            <a:t>SELECT * FROM usuarios </a:t>
          </a:r>
          <a:br>
            <a:rPr lang="es-MX" sz="1300" kern="1200"/>
          </a:br>
          <a:r>
            <a:rPr lang="es-MX" sz="1300" kern="1200"/>
            <a:t>WHERE usuario = '$usuario' AND contraseña = '$contraseña’;</a:t>
          </a:r>
          <a:endParaRPr lang="en-US" sz="1300" kern="1200"/>
        </a:p>
      </dsp:txBody>
      <dsp:txXfrm>
        <a:off x="27015" y="27015"/>
        <a:ext cx="3293838" cy="868324"/>
      </dsp:txXfrm>
    </dsp:sp>
    <dsp:sp modelId="{F74B4054-F53B-E545-B748-4929472A7D8F}">
      <dsp:nvSpPr>
        <dsp:cNvPr id="0" name=""/>
        <dsp:cNvSpPr/>
      </dsp:nvSpPr>
      <dsp:spPr>
        <a:xfrm>
          <a:off x="365742" y="1090055"/>
          <a:ext cx="4367070" cy="922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Alguien ingresa:</a:t>
          </a:r>
          <a:br>
            <a:rPr lang="es-MX" sz="1300" kern="1200"/>
          </a:br>
          <a:r>
            <a:rPr lang="es-MX" sz="1300" kern="1200"/>
            <a:t>Usuario: admin’ –</a:t>
          </a:r>
          <a:br>
            <a:rPr lang="es-MX" sz="1300" kern="1200"/>
          </a:br>
          <a:r>
            <a:rPr lang="es-MX" sz="1300" kern="1200"/>
            <a:t>Contraseña: (cualquier contraseña)</a:t>
          </a:r>
          <a:endParaRPr lang="en-US" sz="1300" kern="1200"/>
        </a:p>
      </dsp:txBody>
      <dsp:txXfrm>
        <a:off x="392757" y="1117070"/>
        <a:ext cx="3347767" cy="868324"/>
      </dsp:txXfrm>
    </dsp:sp>
    <dsp:sp modelId="{9A821255-E6BD-D64B-946B-27F61AF1C665}">
      <dsp:nvSpPr>
        <dsp:cNvPr id="0" name=""/>
        <dsp:cNvSpPr/>
      </dsp:nvSpPr>
      <dsp:spPr>
        <a:xfrm>
          <a:off x="726025" y="2180110"/>
          <a:ext cx="4367070" cy="922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La consulta sería:</a:t>
          </a:r>
          <a:br>
            <a:rPr lang="es-MX" sz="1300" kern="1200"/>
          </a:br>
          <a:r>
            <a:rPr lang="es-MX" sz="1300" kern="1200"/>
            <a:t>SELECT * FROM usuarios WHERE usuario = 'admin' --' AND contraseña = ’’;</a:t>
          </a:r>
          <a:endParaRPr lang="en-US" sz="1300" kern="1200"/>
        </a:p>
      </dsp:txBody>
      <dsp:txXfrm>
        <a:off x="753040" y="2207125"/>
        <a:ext cx="3353226" cy="868324"/>
      </dsp:txXfrm>
    </dsp:sp>
    <dsp:sp modelId="{4571D4CA-1806-1B4A-BFA2-508048D7D106}">
      <dsp:nvSpPr>
        <dsp:cNvPr id="0" name=""/>
        <dsp:cNvSpPr/>
      </dsp:nvSpPr>
      <dsp:spPr>
        <a:xfrm>
          <a:off x="1091767" y="3270165"/>
          <a:ext cx="4367070" cy="9223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MX" sz="1300" kern="1200"/>
            <a:t>Todo lo que va después del carácter ‘ convierte el resto de la linea en un comentario por lo que el usuario “admin” podría ingresar sin contraseña</a:t>
          </a:r>
          <a:endParaRPr lang="en-US" sz="1300" kern="1200"/>
        </a:p>
      </dsp:txBody>
      <dsp:txXfrm>
        <a:off x="1118782" y="3297180"/>
        <a:ext cx="3347767" cy="868324"/>
      </dsp:txXfrm>
    </dsp:sp>
    <dsp:sp modelId="{1D56C240-80B3-7A46-9FE0-724E219D7A03}">
      <dsp:nvSpPr>
        <dsp:cNvPr id="0" name=""/>
        <dsp:cNvSpPr/>
      </dsp:nvSpPr>
      <dsp:spPr>
        <a:xfrm>
          <a:off x="3767540" y="706439"/>
          <a:ext cx="599530" cy="599530"/>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3902434" y="706439"/>
        <a:ext cx="329742" cy="451146"/>
      </dsp:txXfrm>
    </dsp:sp>
    <dsp:sp modelId="{81685492-637D-C749-8E2E-1FFFC96BEA0C}">
      <dsp:nvSpPr>
        <dsp:cNvPr id="0" name=""/>
        <dsp:cNvSpPr/>
      </dsp:nvSpPr>
      <dsp:spPr>
        <a:xfrm>
          <a:off x="4133282" y="1796494"/>
          <a:ext cx="599530" cy="599530"/>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268176" y="1796494"/>
        <a:ext cx="329742" cy="451146"/>
      </dsp:txXfrm>
    </dsp:sp>
    <dsp:sp modelId="{DFB211AF-2F5F-DD47-ABAA-06149D8C0028}">
      <dsp:nvSpPr>
        <dsp:cNvPr id="0" name=""/>
        <dsp:cNvSpPr/>
      </dsp:nvSpPr>
      <dsp:spPr>
        <a:xfrm>
          <a:off x="4493565" y="2886550"/>
          <a:ext cx="599530" cy="599530"/>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4628459" y="2886550"/>
        <a:ext cx="329742" cy="4511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C5D38-5539-EB4D-B0EA-B8AD6BFCE4A6}"/>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FE2C64E8-05E5-4E2D-2676-5616A1569E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9AB4DFF1-2D7C-498E-0E7C-48239A6DBF87}"/>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0FCF5765-9845-79CC-D223-7A6A6F9528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D9B6CAA5-B2EF-A99D-09AD-BEE7DCB8322D}"/>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2668611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15798-A53E-C1C0-4C3B-4F6CDBD9AC27}"/>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813D9F56-1DAA-5ABF-2ACD-37ECAC93B2B8}"/>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0278EF2F-6249-D2DA-4C2F-7613FCFF705A}"/>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1B42AB66-651D-74AD-DB6C-747AA42643B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A8746925-78D2-2323-F45A-47B65040E690}"/>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3678742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0B44575-F526-2DCE-E519-1E6CADA95950}"/>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9219C05C-A772-58F8-6D0F-BC9F6F123493}"/>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B39E79A0-D35F-B5FC-CC4D-728E75865D66}"/>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7740161F-F947-3571-CAA1-8DEEB7D7801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E37AD07-CCF2-26AA-75D3-CF7116065D27}"/>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2486863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C17CF-235D-ED00-1DE7-0944375FBB40}"/>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CA92B609-94C6-2480-29F4-09C5B78BF206}"/>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73B7DC01-DFED-2681-4F3C-7BA2D55CC5B7}"/>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EECF61A5-E510-F75D-0120-397347A0C38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62810AA-8BBB-1B98-6889-614875EE9784}"/>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3934444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25DEA-8F15-A260-BEB9-B92EF8ED934E}"/>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E97E786F-2980-7754-76FF-72C899AA7E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E5A41CA-181F-DDDF-1C95-2AF3856531D0}"/>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2DFB3B27-D430-D2D2-F42D-A1432AEF3EE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12177BB-9DDB-B917-EFB1-D89CA97F12F3}"/>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723270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1CCB51-B613-6FC5-91A4-7A286C93146E}"/>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A4300816-4B66-923A-84A1-BE0366E292C5}"/>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F296C6BF-CA17-4283-AB69-D8CAC9A3396A}"/>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D94D8EC9-85FE-2BC9-CD11-9B3A4AF4BFF0}"/>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6" name="Marcador de pie de página 5">
            <a:extLst>
              <a:ext uri="{FF2B5EF4-FFF2-40B4-BE49-F238E27FC236}">
                <a16:creationId xmlns:a16="http://schemas.microsoft.com/office/drawing/2014/main" id="{386A1308-5F7C-7FB3-599D-5654998EE04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5665E32-56FA-2C6C-95E5-EC6841BC119C}"/>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251308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A5A9AF-35B4-2916-5090-F6ABFE4AA9C1}"/>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9A5CFD03-9C4F-843A-17A3-324951D4B7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C05FCAF-3F5C-419F-1C16-AB2355F9088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C79CD22B-9173-F46A-E233-748B043D3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5B74DAF-3A30-7D6B-A872-C1A74C43D7DA}"/>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DA12035C-9812-3260-DDED-778831CAFDBB}"/>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8" name="Marcador de pie de página 7">
            <a:extLst>
              <a:ext uri="{FF2B5EF4-FFF2-40B4-BE49-F238E27FC236}">
                <a16:creationId xmlns:a16="http://schemas.microsoft.com/office/drawing/2014/main" id="{F7FF9CCC-2EF6-C8D0-F5B1-D57CDE30608B}"/>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D7389801-60E4-B781-BB16-9CC59B2E064C}"/>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1564504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D0BA2F-CE98-2DE0-4D81-7C9495DC5FBE}"/>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3C4C7352-0D97-D485-DB4E-FC9F79E196B5}"/>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4" name="Marcador de pie de página 3">
            <a:extLst>
              <a:ext uri="{FF2B5EF4-FFF2-40B4-BE49-F238E27FC236}">
                <a16:creationId xmlns:a16="http://schemas.microsoft.com/office/drawing/2014/main" id="{B0D45A39-9D96-09BA-1020-625DFAD5946F}"/>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E6B9B440-2A92-9C93-5779-28F4AA8EC3BA}"/>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264632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660385F-0FCE-1D0F-560B-300EC6FD5F1D}"/>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3" name="Marcador de pie de página 2">
            <a:extLst>
              <a:ext uri="{FF2B5EF4-FFF2-40B4-BE49-F238E27FC236}">
                <a16:creationId xmlns:a16="http://schemas.microsoft.com/office/drawing/2014/main" id="{35C5E983-B777-3DFF-C197-D4F9F140A6D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ECB57CA-FD96-AE26-8E35-9D70DAA2D4D5}"/>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370708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CDD5AF-FC0C-4C1C-9E8D-603A7A01232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B1C99C06-B367-D145-57FB-E63BC6BE19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1A21B164-0E3E-4F43-FC92-28AF0D84C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952E19D8-8ECB-9105-4051-64D9942899CF}"/>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6" name="Marcador de pie de página 5">
            <a:extLst>
              <a:ext uri="{FF2B5EF4-FFF2-40B4-BE49-F238E27FC236}">
                <a16:creationId xmlns:a16="http://schemas.microsoft.com/office/drawing/2014/main" id="{E3811301-E8F2-F105-917E-F4600237B38F}"/>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57CBBDD-5AC0-B885-FCE5-69EE1BE2D8AB}"/>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3256099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1EEEA-2556-53BA-5CFD-5962890792E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B27773E3-4A63-69DD-8CDD-E298B7133C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4311F60D-CDA7-EA6E-5834-D4E21FBA3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EC8E207-E0F2-53D0-9D91-92929D55BD8B}"/>
              </a:ext>
            </a:extLst>
          </p:cNvPr>
          <p:cNvSpPr>
            <a:spLocks noGrp="1"/>
          </p:cNvSpPr>
          <p:nvPr>
            <p:ph type="dt" sz="half" idx="10"/>
          </p:nvPr>
        </p:nvSpPr>
        <p:spPr/>
        <p:txBody>
          <a:bodyPr/>
          <a:lstStyle/>
          <a:p>
            <a:fld id="{2A223807-0C24-604F-B269-025642AF5006}" type="datetimeFigureOut">
              <a:rPr lang="es-MX" smtClean="0"/>
              <a:t>28/07/25</a:t>
            </a:fld>
            <a:endParaRPr lang="es-MX"/>
          </a:p>
        </p:txBody>
      </p:sp>
      <p:sp>
        <p:nvSpPr>
          <p:cNvPr id="6" name="Marcador de pie de página 5">
            <a:extLst>
              <a:ext uri="{FF2B5EF4-FFF2-40B4-BE49-F238E27FC236}">
                <a16:creationId xmlns:a16="http://schemas.microsoft.com/office/drawing/2014/main" id="{50C661BC-D155-C16C-2CBB-131377E00640}"/>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62A67B5-237D-E50B-F23F-75AC84FE6524}"/>
              </a:ext>
            </a:extLst>
          </p:cNvPr>
          <p:cNvSpPr>
            <a:spLocks noGrp="1"/>
          </p:cNvSpPr>
          <p:nvPr>
            <p:ph type="sldNum" sz="quarter" idx="12"/>
          </p:nvPr>
        </p:nvSpPr>
        <p:spPr/>
        <p:txBody>
          <a:bodyPr/>
          <a:lstStyle/>
          <a:p>
            <a:fld id="{33CE5041-BBDC-B645-AF91-E1BF6D6378CF}" type="slidenum">
              <a:rPr lang="es-MX" smtClean="0"/>
              <a:t>‹Nº›</a:t>
            </a:fld>
            <a:endParaRPr lang="es-MX"/>
          </a:p>
        </p:txBody>
      </p:sp>
    </p:spTree>
    <p:extLst>
      <p:ext uri="{BB962C8B-B14F-4D97-AF65-F5344CB8AC3E}">
        <p14:creationId xmlns:p14="http://schemas.microsoft.com/office/powerpoint/2010/main" val="257904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ABCFDB-6117-BFD3-D029-B11762CDC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E25C7FD0-D6BE-A7DC-86AF-B7A39B261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F937EDED-D1B3-D78A-AEBB-59E632867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223807-0C24-604F-B269-025642AF5006}" type="datetimeFigureOut">
              <a:rPr lang="es-MX" smtClean="0"/>
              <a:t>28/07/25</a:t>
            </a:fld>
            <a:endParaRPr lang="es-MX"/>
          </a:p>
        </p:txBody>
      </p:sp>
      <p:sp>
        <p:nvSpPr>
          <p:cNvPr id="5" name="Marcador de pie de página 4">
            <a:extLst>
              <a:ext uri="{FF2B5EF4-FFF2-40B4-BE49-F238E27FC236}">
                <a16:creationId xmlns:a16="http://schemas.microsoft.com/office/drawing/2014/main" id="{763A7E31-8D9D-E5AA-21B4-DB52226A18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37D411EB-4908-20E7-F2BD-58A79F568C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CE5041-BBDC-B645-AF91-E1BF6D6378CF}" type="slidenum">
              <a:rPr lang="es-MX" smtClean="0"/>
              <a:t>‹Nº›</a:t>
            </a:fld>
            <a:endParaRPr lang="es-MX"/>
          </a:p>
        </p:txBody>
      </p:sp>
    </p:spTree>
    <p:extLst>
      <p:ext uri="{BB962C8B-B14F-4D97-AF65-F5344CB8AC3E}">
        <p14:creationId xmlns:p14="http://schemas.microsoft.com/office/powerpoint/2010/main" val="1667246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39" name="Rectangle 103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pic>
        <p:nvPicPr>
          <p:cNvPr id="1026" name="Picture 2" descr="Qué es la inyección de SQL? | Explicación y protección">
            <a:extLst>
              <a:ext uri="{FF2B5EF4-FFF2-40B4-BE49-F238E27FC236}">
                <a16:creationId xmlns:a16="http://schemas.microsoft.com/office/drawing/2014/main" id="{BCB0B72E-14D2-426C-B611-2AF7255985FB}"/>
              </a:ext>
            </a:extLst>
          </p:cNvPr>
          <p:cNvPicPr>
            <a:picLocks noChangeAspect="1" noChangeArrowheads="1"/>
          </p:cNvPicPr>
          <p:nvPr/>
        </p:nvPicPr>
        <p:blipFill>
          <a:blip r:embed="rId2">
            <a:alphaModFix amt="50000"/>
            <a:extLst>
              <a:ext uri="{28A0092B-C50C-407E-A947-70E740481C1C}">
                <a14:useLocalDpi xmlns:a14="http://schemas.microsoft.com/office/drawing/2010/main" val="0"/>
              </a:ext>
            </a:extLst>
          </a:blip>
          <a:srcRect r="19111" b="-1"/>
          <a:stretch>
            <a:fillRect/>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435E34F2-4C93-BBE1-F89C-81C34D018674}"/>
              </a:ext>
            </a:extLst>
          </p:cNvPr>
          <p:cNvSpPr>
            <a:spLocks noGrp="1"/>
          </p:cNvSpPr>
          <p:nvPr>
            <p:ph type="ctrTitle"/>
          </p:nvPr>
        </p:nvSpPr>
        <p:spPr>
          <a:xfrm>
            <a:off x="1524000" y="1122362"/>
            <a:ext cx="9144000" cy="2900518"/>
          </a:xfrm>
        </p:spPr>
        <p:txBody>
          <a:bodyPr>
            <a:normAutofit/>
          </a:bodyPr>
          <a:lstStyle/>
          <a:p>
            <a:r>
              <a:rPr lang="es-MX" noProof="0" dirty="0">
                <a:solidFill>
                  <a:srgbClr val="FFFFFF"/>
                </a:solidFill>
              </a:rPr>
              <a:t>Inyección SQL</a:t>
            </a:r>
          </a:p>
        </p:txBody>
      </p:sp>
      <p:sp>
        <p:nvSpPr>
          <p:cNvPr id="3" name="Subtítulo 2">
            <a:extLst>
              <a:ext uri="{FF2B5EF4-FFF2-40B4-BE49-F238E27FC236}">
                <a16:creationId xmlns:a16="http://schemas.microsoft.com/office/drawing/2014/main" id="{30D82701-CE40-FCA5-FD5E-AFAFC85B78DE}"/>
              </a:ext>
            </a:extLst>
          </p:cNvPr>
          <p:cNvSpPr>
            <a:spLocks noGrp="1"/>
          </p:cNvSpPr>
          <p:nvPr>
            <p:ph type="subTitle" idx="1"/>
          </p:nvPr>
        </p:nvSpPr>
        <p:spPr>
          <a:xfrm>
            <a:off x="1524000" y="4159404"/>
            <a:ext cx="9144000" cy="1098395"/>
          </a:xfrm>
        </p:spPr>
        <p:txBody>
          <a:bodyPr>
            <a:normAutofit/>
          </a:bodyPr>
          <a:lstStyle/>
          <a:p>
            <a:r>
              <a:rPr lang="es-MX" noProof="0" dirty="0">
                <a:solidFill>
                  <a:srgbClr val="FFFFFF"/>
                </a:solidFill>
              </a:rPr>
              <a:t>Eric Brandon García Luján</a:t>
            </a:r>
            <a:br>
              <a:rPr lang="es-MX" noProof="0" dirty="0">
                <a:solidFill>
                  <a:srgbClr val="FFFFFF"/>
                </a:solidFill>
              </a:rPr>
            </a:br>
            <a:r>
              <a:rPr lang="es-MX" noProof="0" dirty="0">
                <a:solidFill>
                  <a:srgbClr val="FFFFFF"/>
                </a:solidFill>
              </a:rPr>
              <a:t>Maestría en ciencia de datos</a:t>
            </a:r>
            <a:br>
              <a:rPr lang="es-MX" noProof="0" dirty="0">
                <a:solidFill>
                  <a:srgbClr val="FFFFFF"/>
                </a:solidFill>
              </a:rPr>
            </a:br>
            <a:r>
              <a:rPr lang="es-MX" noProof="0" dirty="0">
                <a:solidFill>
                  <a:srgbClr val="FFFFFF"/>
                </a:solidFill>
              </a:rPr>
              <a:t>Bases de datos relacionales</a:t>
            </a:r>
          </a:p>
        </p:txBody>
      </p:sp>
    </p:spTree>
    <p:extLst>
      <p:ext uri="{BB962C8B-B14F-4D97-AF65-F5344CB8AC3E}">
        <p14:creationId xmlns:p14="http://schemas.microsoft.com/office/powerpoint/2010/main" val="34138649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571E3F-D6F2-7F45-11CA-BE9012EBBA62}"/>
              </a:ext>
            </a:extLst>
          </p:cNvPr>
          <p:cNvSpPr>
            <a:spLocks noGrp="1"/>
          </p:cNvSpPr>
          <p:nvPr>
            <p:ph type="title"/>
          </p:nvPr>
        </p:nvSpPr>
        <p:spPr>
          <a:xfrm>
            <a:off x="762000" y="1143486"/>
            <a:ext cx="4267200" cy="1437406"/>
          </a:xfrm>
        </p:spPr>
        <p:txBody>
          <a:bodyPr vert="horz" lIns="91440" tIns="45720" rIns="91440" bIns="45720" rtlCol="0" anchor="t">
            <a:normAutofit/>
          </a:bodyPr>
          <a:lstStyle/>
          <a:p>
            <a:pPr algn="ctr"/>
            <a:r>
              <a:rPr lang="en-US" sz="6600" kern="1200" noProof="0" dirty="0">
                <a:solidFill>
                  <a:schemeClr val="tx1"/>
                </a:solidFill>
                <a:latin typeface="+mj-lt"/>
                <a:ea typeface="+mj-ea"/>
                <a:cs typeface="+mj-cs"/>
              </a:rPr>
              <a:t>¿</a:t>
            </a:r>
            <a:r>
              <a:rPr lang="en-US" sz="6600" kern="1200" noProof="0" dirty="0" err="1">
                <a:solidFill>
                  <a:schemeClr val="tx1"/>
                </a:solidFill>
                <a:latin typeface="+mj-lt"/>
                <a:ea typeface="+mj-ea"/>
                <a:cs typeface="+mj-cs"/>
              </a:rPr>
              <a:t>Qué</a:t>
            </a:r>
            <a:r>
              <a:rPr lang="en-US" sz="6600" kern="1200" noProof="0" dirty="0">
                <a:solidFill>
                  <a:schemeClr val="tx1"/>
                </a:solidFill>
                <a:latin typeface="+mj-lt"/>
                <a:ea typeface="+mj-ea"/>
                <a:cs typeface="+mj-cs"/>
              </a:rPr>
              <a:t> es?</a:t>
            </a:r>
          </a:p>
        </p:txBody>
      </p:sp>
      <p:cxnSp>
        <p:nvCxnSpPr>
          <p:cNvPr id="2071" name="Straight Connector 2070">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290A08F3-862F-8BE0-2A38-4F6D6F25D4E0}"/>
              </a:ext>
            </a:extLst>
          </p:cNvPr>
          <p:cNvSpPr>
            <a:spLocks noGrp="1"/>
          </p:cNvSpPr>
          <p:nvPr>
            <p:ph sz="half" idx="1"/>
          </p:nvPr>
        </p:nvSpPr>
        <p:spPr>
          <a:xfrm>
            <a:off x="4876801" y="544288"/>
            <a:ext cx="6705600" cy="2198883"/>
          </a:xfrm>
        </p:spPr>
        <p:txBody>
          <a:bodyPr vert="horz" lIns="91440" tIns="45720" rIns="91440" bIns="45720" rtlCol="0">
            <a:normAutofit fontScale="77500" lnSpcReduction="20000"/>
          </a:bodyPr>
          <a:lstStyle/>
          <a:p>
            <a:pPr marL="0" indent="0">
              <a:buNone/>
            </a:pPr>
            <a:r>
              <a:rPr lang="en-US" sz="2600" noProof="0" dirty="0"/>
              <a:t>Es un </a:t>
            </a:r>
            <a:r>
              <a:rPr lang="en-US" sz="2600" noProof="0" dirty="0" err="1"/>
              <a:t>ataque</a:t>
            </a:r>
            <a:r>
              <a:rPr lang="en-US" sz="2600" noProof="0" dirty="0"/>
              <a:t> que </a:t>
            </a:r>
            <a:r>
              <a:rPr lang="en-US" sz="2600" noProof="0" dirty="0" err="1"/>
              <a:t>permite</a:t>
            </a:r>
            <a:r>
              <a:rPr lang="en-US" sz="2600" noProof="0" dirty="0"/>
              <a:t> </a:t>
            </a:r>
            <a:r>
              <a:rPr lang="en-US" sz="2600" b="1" noProof="0" dirty="0"/>
              <a:t>manipular las </a:t>
            </a:r>
            <a:r>
              <a:rPr lang="en-US" sz="2600" b="1" noProof="0" dirty="0" err="1"/>
              <a:t>consultas</a:t>
            </a:r>
            <a:r>
              <a:rPr lang="en-US" sz="2600" b="1" noProof="0" dirty="0"/>
              <a:t> SQL</a:t>
            </a:r>
            <a:r>
              <a:rPr lang="en-US" sz="2600" noProof="0" dirty="0"/>
              <a:t> que </a:t>
            </a:r>
            <a:r>
              <a:rPr lang="en-US" sz="2600" noProof="0" dirty="0" err="1"/>
              <a:t>una</a:t>
            </a:r>
            <a:r>
              <a:rPr lang="en-US" sz="2600" noProof="0" dirty="0"/>
              <a:t> </a:t>
            </a:r>
            <a:r>
              <a:rPr lang="en-US" sz="2600" noProof="0" dirty="0" err="1"/>
              <a:t>aplicación</a:t>
            </a:r>
            <a:r>
              <a:rPr lang="en-US" sz="2600" noProof="0" dirty="0"/>
              <a:t> </a:t>
            </a:r>
            <a:r>
              <a:rPr lang="en-US" sz="2600" noProof="0" dirty="0" err="1"/>
              <a:t>envía</a:t>
            </a:r>
            <a:r>
              <a:rPr lang="en-US" sz="2600" noProof="0" dirty="0"/>
              <a:t> a la base de </a:t>
            </a:r>
            <a:r>
              <a:rPr lang="en-US" sz="2600" noProof="0" dirty="0" err="1"/>
              <a:t>datos</a:t>
            </a:r>
            <a:r>
              <a:rPr lang="en-US" sz="2600" noProof="0" dirty="0"/>
              <a:t>, para </a:t>
            </a:r>
            <a:r>
              <a:rPr lang="en-US" sz="2600" b="1" noProof="0" dirty="0" err="1"/>
              <a:t>obtener</a:t>
            </a:r>
            <a:r>
              <a:rPr lang="en-US" sz="2600" b="1" noProof="0" dirty="0"/>
              <a:t>, </a:t>
            </a:r>
            <a:r>
              <a:rPr lang="en-US" sz="2600" b="1" noProof="0" dirty="0" err="1"/>
              <a:t>modificar</a:t>
            </a:r>
            <a:r>
              <a:rPr lang="en-US" sz="2600" b="1" noProof="0" dirty="0"/>
              <a:t> o </a:t>
            </a:r>
            <a:r>
              <a:rPr lang="en-US" sz="2600" b="1" noProof="0" dirty="0" err="1"/>
              <a:t>destruir</a:t>
            </a:r>
            <a:r>
              <a:rPr lang="en-US" sz="2600" b="1" noProof="0" dirty="0"/>
              <a:t> </a:t>
            </a:r>
            <a:r>
              <a:rPr lang="en-US" sz="2600" b="1" noProof="0" dirty="0" err="1"/>
              <a:t>datos</a:t>
            </a:r>
            <a:r>
              <a:rPr lang="en-US" sz="2600" b="1" noProof="0" dirty="0"/>
              <a:t>.</a:t>
            </a:r>
          </a:p>
          <a:p>
            <a:pPr marL="0" indent="0">
              <a:buNone/>
            </a:pPr>
            <a:r>
              <a:rPr lang="en-US" sz="2600" noProof="0" dirty="0"/>
              <a:t>Una sola </a:t>
            </a:r>
            <a:r>
              <a:rPr lang="en-US" sz="2600" noProof="0" dirty="0" err="1"/>
              <a:t>línea</a:t>
            </a:r>
            <a:r>
              <a:rPr lang="en-US" sz="2600" noProof="0" dirty="0"/>
              <a:t> mal </a:t>
            </a:r>
            <a:r>
              <a:rPr lang="en-US" sz="2600" noProof="0" dirty="0" err="1"/>
              <a:t>protegida</a:t>
            </a:r>
            <a:r>
              <a:rPr lang="en-US" sz="2600" noProof="0" dirty="0"/>
              <a:t> </a:t>
            </a:r>
            <a:r>
              <a:rPr lang="en-US" sz="2600" noProof="0" dirty="0" err="1"/>
              <a:t>puede</a:t>
            </a:r>
            <a:r>
              <a:rPr lang="en-US" sz="2600" noProof="0" dirty="0"/>
              <a:t>:</a:t>
            </a:r>
          </a:p>
          <a:p>
            <a:r>
              <a:rPr lang="en-US" sz="2600" noProof="0" dirty="0" err="1"/>
              <a:t>Exponer</a:t>
            </a:r>
            <a:r>
              <a:rPr lang="en-US" sz="2600" noProof="0" dirty="0"/>
              <a:t> </a:t>
            </a:r>
            <a:r>
              <a:rPr lang="en-US" sz="2600" noProof="0" dirty="0" err="1"/>
              <a:t>información</a:t>
            </a:r>
            <a:r>
              <a:rPr lang="en-US" sz="2600" noProof="0" dirty="0"/>
              <a:t> </a:t>
            </a:r>
            <a:r>
              <a:rPr lang="en-US" sz="2600" noProof="0" dirty="0" err="1"/>
              <a:t>confidencial</a:t>
            </a:r>
            <a:r>
              <a:rPr lang="en-US" sz="2600" noProof="0" dirty="0"/>
              <a:t>.</a:t>
            </a:r>
          </a:p>
          <a:p>
            <a:r>
              <a:rPr lang="en-US" sz="2600" noProof="0" dirty="0" err="1"/>
              <a:t>Borrar</a:t>
            </a:r>
            <a:r>
              <a:rPr lang="en-US" sz="2600" noProof="0" dirty="0"/>
              <a:t> </a:t>
            </a:r>
            <a:r>
              <a:rPr lang="en-US" sz="2600" noProof="0" dirty="0" err="1"/>
              <a:t>toda</a:t>
            </a:r>
            <a:r>
              <a:rPr lang="en-US" sz="2600" noProof="0" dirty="0"/>
              <a:t> la base de </a:t>
            </a:r>
            <a:r>
              <a:rPr lang="en-US" sz="2600" noProof="0" dirty="0" err="1"/>
              <a:t>datos</a:t>
            </a:r>
            <a:r>
              <a:rPr lang="en-US" sz="2600" noProof="0" dirty="0"/>
              <a:t>.</a:t>
            </a:r>
          </a:p>
          <a:p>
            <a:r>
              <a:rPr lang="en-US" sz="2600" noProof="0" dirty="0"/>
              <a:t>Dar </a:t>
            </a:r>
            <a:r>
              <a:rPr lang="en-US" sz="2600" noProof="0" dirty="0" err="1"/>
              <a:t>acceso</a:t>
            </a:r>
            <a:r>
              <a:rPr lang="en-US" sz="2600" noProof="0" dirty="0"/>
              <a:t> total al </a:t>
            </a:r>
            <a:r>
              <a:rPr lang="en-US" sz="2600" noProof="0" dirty="0" err="1"/>
              <a:t>atacante</a:t>
            </a:r>
            <a:r>
              <a:rPr lang="en-US" sz="2600" noProof="0" dirty="0"/>
              <a:t>.</a:t>
            </a:r>
          </a:p>
          <a:p>
            <a:pPr marL="0"/>
            <a:endParaRPr lang="en-US" sz="1300" noProof="0" dirty="0"/>
          </a:p>
        </p:txBody>
      </p:sp>
      <p:pic>
        <p:nvPicPr>
          <p:cNvPr id="2052" name="Picture 4" descr="Entre líneas de código: El impacto invisible de las inyecciones SQL">
            <a:extLst>
              <a:ext uri="{FF2B5EF4-FFF2-40B4-BE49-F238E27FC236}">
                <a16:creationId xmlns:a16="http://schemas.microsoft.com/office/drawing/2014/main" id="{A0A3D2FC-2B4D-EC46-C6FD-DFF1638A801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1543575" y="3195484"/>
            <a:ext cx="9108163" cy="2960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86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00" name="Arc 309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94C4F40-4788-75E2-B0B9-79CE9AA6526C}"/>
              </a:ext>
            </a:extLst>
          </p:cNvPr>
          <p:cNvSpPr>
            <a:spLocks noGrp="1"/>
          </p:cNvSpPr>
          <p:nvPr>
            <p:ph type="title"/>
          </p:nvPr>
        </p:nvSpPr>
        <p:spPr>
          <a:xfrm>
            <a:off x="5894962" y="479493"/>
            <a:ext cx="5458838" cy="1325563"/>
          </a:xfrm>
        </p:spPr>
        <p:txBody>
          <a:bodyPr vert="horz" lIns="91440" tIns="45720" rIns="91440" bIns="45720" rtlCol="0" anchor="ctr">
            <a:normAutofit/>
          </a:bodyPr>
          <a:lstStyle/>
          <a:p>
            <a:r>
              <a:rPr lang="en-US" kern="1200" noProof="0">
                <a:solidFill>
                  <a:schemeClr val="tx1"/>
                </a:solidFill>
                <a:latin typeface="+mj-lt"/>
                <a:ea typeface="+mj-ea"/>
                <a:cs typeface="+mj-cs"/>
              </a:rPr>
              <a:t>¿Cómo funciona?</a:t>
            </a:r>
          </a:p>
        </p:txBody>
      </p:sp>
      <p:sp>
        <p:nvSpPr>
          <p:cNvPr id="3102" name="Freeform: Shape 310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82" name="Picture 10" descr="Qué es la inyección SQL (SQLi)? Tipos y ejemplos — Wallarm">
            <a:extLst>
              <a:ext uri="{FF2B5EF4-FFF2-40B4-BE49-F238E27FC236}">
                <a16:creationId xmlns:a16="http://schemas.microsoft.com/office/drawing/2014/main" id="{D23F4D7C-FF80-2661-8AA7-F61EA6DA89C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03182" y="1910914"/>
            <a:ext cx="4777381" cy="286642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graphicFrame>
        <p:nvGraphicFramePr>
          <p:cNvPr id="3078" name="Marcador de contenido 2">
            <a:extLst>
              <a:ext uri="{FF2B5EF4-FFF2-40B4-BE49-F238E27FC236}">
                <a16:creationId xmlns:a16="http://schemas.microsoft.com/office/drawing/2014/main" id="{8F69ED1C-9A10-F3DC-CBDC-374B825969F5}"/>
              </a:ext>
            </a:extLst>
          </p:cNvPr>
          <p:cNvGraphicFramePr>
            <a:graphicFrameLocks noGrp="1"/>
          </p:cNvGraphicFramePr>
          <p:nvPr>
            <p:ph sz="half" idx="1"/>
            <p:extLst>
              <p:ext uri="{D42A27DB-BD31-4B8C-83A1-F6EECF244321}">
                <p14:modId xmlns:p14="http://schemas.microsoft.com/office/powerpoint/2010/main" val="2871176799"/>
              </p:ext>
            </p:extLst>
          </p:nvPr>
        </p:nvGraphicFramePr>
        <p:xfrm>
          <a:off x="5894962" y="1984443"/>
          <a:ext cx="5458838"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346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25" name="Rectangle 411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62CD3A4-70F4-8AD5-C283-5E106937D66A}"/>
              </a:ext>
            </a:extLst>
          </p:cNvPr>
          <p:cNvSpPr>
            <a:spLocks noGrp="1"/>
          </p:cNvSpPr>
          <p:nvPr>
            <p:ph type="title"/>
          </p:nvPr>
        </p:nvSpPr>
        <p:spPr>
          <a:xfrm>
            <a:off x="7320466" y="609600"/>
            <a:ext cx="4140014" cy="1330839"/>
          </a:xfrm>
        </p:spPr>
        <p:txBody>
          <a:bodyPr vert="horz" lIns="91440" tIns="45720" rIns="91440" bIns="45720" rtlCol="0" anchor="ctr">
            <a:normAutofit/>
          </a:bodyPr>
          <a:lstStyle/>
          <a:p>
            <a:r>
              <a:rPr lang="en-US" noProof="0"/>
              <a:t>Analogía </a:t>
            </a:r>
          </a:p>
        </p:txBody>
      </p:sp>
      <p:pic>
        <p:nvPicPr>
          <p:cNvPr id="4098" name="Picture 2" descr="Plantilla - Caballo de Troya * Ejemplo en el primer comentario. #TheAdminBv  Plantilla en las madrugadas :v /">
            <a:extLst>
              <a:ext uri="{FF2B5EF4-FFF2-40B4-BE49-F238E27FC236}">
                <a16:creationId xmlns:a16="http://schemas.microsoft.com/office/drawing/2014/main" id="{C4439651-0D28-4D7C-B5BB-295C442F0FC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r="697" b="-1"/>
          <a:stretch>
            <a:fillRect/>
          </a:stretch>
        </p:blipFill>
        <p:spPr bwMode="auto">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07C57311-15AC-66CA-63C7-DE02E37EDA78}"/>
              </a:ext>
            </a:extLst>
          </p:cNvPr>
          <p:cNvSpPr>
            <a:spLocks noGrp="1"/>
          </p:cNvSpPr>
          <p:nvPr>
            <p:ph sz="half" idx="1"/>
          </p:nvPr>
        </p:nvSpPr>
        <p:spPr>
          <a:xfrm>
            <a:off x="7320465" y="2194102"/>
            <a:ext cx="4140013" cy="3908586"/>
          </a:xfrm>
        </p:spPr>
        <p:txBody>
          <a:bodyPr vert="horz" lIns="91440" tIns="45720" rIns="91440" bIns="45720" rtlCol="0">
            <a:normAutofit/>
          </a:bodyPr>
          <a:lstStyle/>
          <a:p>
            <a:pPr marL="0"/>
            <a:r>
              <a:rPr lang="en-US" sz="2000"/>
              <a:t>Imagina que necesitas darle una pastilla a tu perro, pero sabes que si se la das directamente, la va a rechazar. Entonces tomas una salchicha, escondes la pastilla adentro, y se la das.</a:t>
            </a:r>
            <a:br>
              <a:rPr lang="en-US" sz="2000"/>
            </a:br>
            <a:r>
              <a:rPr lang="en-US" sz="2000"/>
              <a:t>El perro se come la salchicha… y sin saberlo, también la pastilla.</a:t>
            </a:r>
            <a:endParaRPr lang="en-US" sz="2000" noProof="0"/>
          </a:p>
        </p:txBody>
      </p:sp>
    </p:spTree>
    <p:extLst>
      <p:ext uri="{BB962C8B-B14F-4D97-AF65-F5344CB8AC3E}">
        <p14:creationId xmlns:p14="http://schemas.microsoft.com/office/powerpoint/2010/main" val="1951792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1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42780BA-2812-303E-E315-8D0F6B572FFE}"/>
              </a:ext>
            </a:extLst>
          </p:cNvPr>
          <p:cNvSpPr>
            <a:spLocks noGrp="1"/>
          </p:cNvSpPr>
          <p:nvPr>
            <p:ph type="title"/>
          </p:nvPr>
        </p:nvSpPr>
        <p:spPr>
          <a:xfrm>
            <a:off x="1452656" y="1444741"/>
            <a:ext cx="9357865" cy="1041901"/>
          </a:xfrm>
        </p:spPr>
        <p:txBody>
          <a:bodyPr>
            <a:normAutofit/>
          </a:bodyPr>
          <a:lstStyle/>
          <a:p>
            <a:r>
              <a:rPr lang="es-MX" sz="2200" b="1"/>
              <a:t>SQLi en banda (clásico)</a:t>
            </a:r>
            <a:br>
              <a:rPr lang="es-MX" sz="2200" b="1"/>
            </a:br>
            <a:r>
              <a:rPr lang="es-MX" sz="2200"/>
              <a:t>El atacante inserta código SQL directamente en campos de entrada para alterar la consulta.</a:t>
            </a:r>
          </a:p>
        </p:txBody>
      </p:sp>
      <p:sp>
        <p:nvSpPr>
          <p:cNvPr id="3" name="Marcador de contenido 2">
            <a:extLst>
              <a:ext uri="{FF2B5EF4-FFF2-40B4-BE49-F238E27FC236}">
                <a16:creationId xmlns:a16="http://schemas.microsoft.com/office/drawing/2014/main" id="{76218B97-64D6-A717-8AA5-3B485B6A31E3}"/>
              </a:ext>
            </a:extLst>
          </p:cNvPr>
          <p:cNvSpPr>
            <a:spLocks noGrp="1"/>
          </p:cNvSpPr>
          <p:nvPr>
            <p:ph sz="half" idx="1"/>
          </p:nvPr>
        </p:nvSpPr>
        <p:spPr>
          <a:xfrm>
            <a:off x="1452656" y="2701427"/>
            <a:ext cx="4483324" cy="2699968"/>
          </a:xfrm>
        </p:spPr>
        <p:txBody>
          <a:bodyPr>
            <a:normAutofit/>
          </a:bodyPr>
          <a:lstStyle/>
          <a:p>
            <a:r>
              <a:rPr lang="es-MX" sz="2000" b="1" dirty="0"/>
              <a:t>SQLi basado en errores</a:t>
            </a:r>
          </a:p>
          <a:p>
            <a:pPr marL="0" indent="0">
              <a:buNone/>
            </a:pPr>
            <a:r>
              <a:rPr lang="es-MX" sz="2000" dirty="0"/>
              <a:t>Los atacantes inyectan consultas SQL con la esperanza de que la base de datos devuelva mensajes de error, lo que puede dar a los atacantes información sobre la base de datos y su estructura.</a:t>
            </a:r>
          </a:p>
        </p:txBody>
      </p:sp>
      <p:sp>
        <p:nvSpPr>
          <p:cNvPr id="4" name="Marcador de contenido 3">
            <a:extLst>
              <a:ext uri="{FF2B5EF4-FFF2-40B4-BE49-F238E27FC236}">
                <a16:creationId xmlns:a16="http://schemas.microsoft.com/office/drawing/2014/main" id="{95C5459B-E6B7-EE7A-8A72-86AAA69372D0}"/>
              </a:ext>
            </a:extLst>
          </p:cNvPr>
          <p:cNvSpPr>
            <a:spLocks noGrp="1"/>
          </p:cNvSpPr>
          <p:nvPr>
            <p:ph sz="half" idx="2"/>
          </p:nvPr>
        </p:nvSpPr>
        <p:spPr>
          <a:xfrm>
            <a:off x="6256020" y="2701427"/>
            <a:ext cx="4554501" cy="2699968"/>
          </a:xfrm>
        </p:spPr>
        <p:txBody>
          <a:bodyPr>
            <a:normAutofit/>
          </a:bodyPr>
          <a:lstStyle/>
          <a:p>
            <a:r>
              <a:rPr lang="es-MX" sz="2000" b="1" dirty="0"/>
              <a:t>SQLi basado en UNION</a:t>
            </a:r>
          </a:p>
          <a:p>
            <a:pPr marL="0" indent="0">
              <a:buNone/>
            </a:pPr>
            <a:r>
              <a:rPr lang="es-MX" sz="2000" dirty="0"/>
              <a:t>Permite combinar resultados de dos consultas SELECT siempre que ambas tengan el mismo número de columnas y tipos compatibles.</a:t>
            </a:r>
          </a:p>
        </p:txBody>
      </p:sp>
    </p:spTree>
    <p:extLst>
      <p:ext uri="{BB962C8B-B14F-4D97-AF65-F5344CB8AC3E}">
        <p14:creationId xmlns:p14="http://schemas.microsoft.com/office/powerpoint/2010/main" val="2549823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16479C5-E4BE-0F0F-D42F-843DA089CEA1}"/>
              </a:ext>
            </a:extLst>
          </p:cNvPr>
          <p:cNvSpPr>
            <a:spLocks noGrp="1"/>
          </p:cNvSpPr>
          <p:nvPr>
            <p:ph type="title"/>
          </p:nvPr>
        </p:nvSpPr>
        <p:spPr>
          <a:xfrm>
            <a:off x="838200" y="668377"/>
            <a:ext cx="10515600" cy="1325563"/>
          </a:xfrm>
        </p:spPr>
        <p:txBody>
          <a:bodyPr>
            <a:normAutofit/>
          </a:bodyPr>
          <a:lstStyle/>
          <a:p>
            <a:r>
              <a:rPr lang="es-MX" sz="2800" b="1"/>
              <a:t>Inyección SQL ciega (Blind SQL Injection)</a:t>
            </a:r>
            <a:br>
              <a:rPr lang="es-MX" sz="2800"/>
            </a:br>
            <a:r>
              <a:rPr lang="es-MX" sz="2800"/>
              <a:t>La aplicación no muestra errores ni resultados, pero el atacante puede adivinar datos por las respuestas del sistema</a:t>
            </a:r>
          </a:p>
        </p:txBody>
      </p:sp>
      <p:sp>
        <p:nvSpPr>
          <p:cNvPr id="3" name="Marcador de contenido 2">
            <a:extLst>
              <a:ext uri="{FF2B5EF4-FFF2-40B4-BE49-F238E27FC236}">
                <a16:creationId xmlns:a16="http://schemas.microsoft.com/office/drawing/2014/main" id="{25ADE4A7-D8B6-0C93-575D-E6DC8754A1B6}"/>
              </a:ext>
            </a:extLst>
          </p:cNvPr>
          <p:cNvSpPr>
            <a:spLocks noGrp="1"/>
          </p:cNvSpPr>
          <p:nvPr>
            <p:ph sz="half" idx="1"/>
          </p:nvPr>
        </p:nvSpPr>
        <p:spPr>
          <a:xfrm>
            <a:off x="838200" y="2177456"/>
            <a:ext cx="5097780" cy="3795748"/>
          </a:xfrm>
        </p:spPr>
        <p:txBody>
          <a:bodyPr>
            <a:normAutofit/>
          </a:bodyPr>
          <a:lstStyle/>
          <a:p>
            <a:r>
              <a:rPr lang="es-MX" sz="2400" b="1"/>
              <a:t>Booleano</a:t>
            </a:r>
          </a:p>
          <a:p>
            <a:pPr marL="0" indent="0">
              <a:buNone/>
            </a:pPr>
            <a:r>
              <a:rPr lang="es-MX" sz="2400"/>
              <a:t>El atacante consulta la base de datos y, al estudiar si la respuesta HTTP se modificó o se mantuvo igual, puede determinar si el resultado fue verdadero o falso. </a:t>
            </a:r>
          </a:p>
          <a:p>
            <a:endParaRPr lang="es-MX" sz="2400"/>
          </a:p>
        </p:txBody>
      </p:sp>
      <p:sp>
        <p:nvSpPr>
          <p:cNvPr id="4" name="Marcador de contenido 3">
            <a:extLst>
              <a:ext uri="{FF2B5EF4-FFF2-40B4-BE49-F238E27FC236}">
                <a16:creationId xmlns:a16="http://schemas.microsoft.com/office/drawing/2014/main" id="{64EE63BA-1B36-5E52-4C67-5A4F21625F1E}"/>
              </a:ext>
            </a:extLst>
          </p:cNvPr>
          <p:cNvSpPr>
            <a:spLocks noGrp="1"/>
          </p:cNvSpPr>
          <p:nvPr>
            <p:ph sz="half" idx="2"/>
          </p:nvPr>
        </p:nvSpPr>
        <p:spPr>
          <a:xfrm>
            <a:off x="6256020" y="2177456"/>
            <a:ext cx="5097780" cy="3795748"/>
          </a:xfrm>
        </p:spPr>
        <p:txBody>
          <a:bodyPr>
            <a:normAutofit/>
          </a:bodyPr>
          <a:lstStyle/>
          <a:p>
            <a:r>
              <a:rPr lang="es-MX" sz="2400" b="1" dirty="0"/>
              <a:t>Basado en el tiempo</a:t>
            </a:r>
          </a:p>
          <a:p>
            <a:pPr marL="0" indent="0">
              <a:buNone/>
            </a:pPr>
            <a:r>
              <a:rPr lang="es-MX" sz="2400" dirty="0"/>
              <a:t>Como su nombre lo indica, el atacante estudia el tiempo de respuesta, en segundos, de un resultado de consulta. Al igual que con el tipo booleano, el atacante observa detenidamente la respuesta HTTP para determinar si la consulta era verdadera o falsa.</a:t>
            </a:r>
          </a:p>
          <a:p>
            <a:endParaRPr lang="es-MX" sz="2400" dirty="0"/>
          </a:p>
        </p:txBody>
      </p:sp>
    </p:spTree>
    <p:extLst>
      <p:ext uri="{BB962C8B-B14F-4D97-AF65-F5344CB8AC3E}">
        <p14:creationId xmlns:p14="http://schemas.microsoft.com/office/powerpoint/2010/main" val="414804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7">
            <a:extLst>
              <a:ext uri="{FF2B5EF4-FFF2-40B4-BE49-F238E27FC236}">
                <a16:creationId xmlns:a16="http://schemas.microsoft.com/office/drawing/2014/main" id="{A0D521ED-9188-2363-FD8E-5088C8C3F1D8}"/>
              </a:ext>
            </a:extLst>
          </p:cNvPr>
          <p:cNvPicPr>
            <a:picLocks noGrp="1" noChangeAspect="1"/>
          </p:cNvPicPr>
          <p:nvPr>
            <p:ph sz="half" idx="2"/>
          </p:nvPr>
        </p:nvPicPr>
        <p:blipFill>
          <a:blip r:embed="rId2"/>
          <a:srcRect t="29077"/>
          <a:stretch>
            <a:fillRect/>
          </a:stretch>
        </p:blipFill>
        <p:spPr>
          <a:xfrm>
            <a:off x="1" y="10"/>
            <a:ext cx="9669642" cy="6857990"/>
          </a:xfrm>
          <a:prstGeom prst="rect">
            <a:avLst/>
          </a:prstGeom>
        </p:spPr>
      </p:pic>
      <p:sp>
        <p:nvSpPr>
          <p:cNvPr id="28"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9FEDD930-0629-2DF2-2E0E-1106190F5070}"/>
              </a:ext>
            </a:extLst>
          </p:cNvPr>
          <p:cNvSpPr>
            <a:spLocks noGrp="1"/>
          </p:cNvSpPr>
          <p:nvPr>
            <p:ph sz="half" idx="1"/>
          </p:nvPr>
        </p:nvSpPr>
        <p:spPr>
          <a:xfrm>
            <a:off x="7531610" y="1088571"/>
            <a:ext cx="4442676" cy="5088392"/>
          </a:xfrm>
        </p:spPr>
        <p:txBody>
          <a:bodyPr vert="horz" lIns="91440" tIns="45720" rIns="91440" bIns="45720" rtlCol="0">
            <a:normAutofit/>
          </a:bodyPr>
          <a:lstStyle/>
          <a:p>
            <a:r>
              <a:rPr lang="en-US" b="1" dirty="0" err="1"/>
              <a:t>Inyección</a:t>
            </a:r>
            <a:r>
              <a:rPr lang="en-US" b="1" dirty="0"/>
              <a:t> </a:t>
            </a:r>
            <a:r>
              <a:rPr lang="en-US" b="1" dirty="0" err="1"/>
              <a:t>basada</a:t>
            </a:r>
            <a:r>
              <a:rPr lang="en-US" b="1" dirty="0"/>
              <a:t> </a:t>
            </a:r>
            <a:r>
              <a:rPr lang="en-US" b="1" dirty="0" err="1"/>
              <a:t>en</a:t>
            </a:r>
            <a:r>
              <a:rPr lang="en-US" b="1" dirty="0"/>
              <a:t> </a:t>
            </a:r>
            <a:r>
              <a:rPr lang="en-US" b="1" dirty="0" err="1"/>
              <a:t>errores</a:t>
            </a:r>
            <a:r>
              <a:rPr lang="en-US" b="1" dirty="0"/>
              <a:t> (Error-based SQL Injection)</a:t>
            </a:r>
          </a:p>
          <a:p>
            <a:pPr marL="0" indent="0">
              <a:buNone/>
            </a:pPr>
            <a:r>
              <a:rPr lang="en-US" dirty="0"/>
              <a:t>El </a:t>
            </a:r>
            <a:r>
              <a:rPr lang="en-US" dirty="0" err="1"/>
              <a:t>atacante</a:t>
            </a:r>
            <a:r>
              <a:rPr lang="en-US" dirty="0"/>
              <a:t> </a:t>
            </a:r>
            <a:r>
              <a:rPr lang="en-US" dirty="0" err="1"/>
              <a:t>provoca</a:t>
            </a:r>
            <a:r>
              <a:rPr lang="en-US" dirty="0"/>
              <a:t> </a:t>
            </a:r>
            <a:r>
              <a:rPr lang="en-US" dirty="0" err="1"/>
              <a:t>errores</a:t>
            </a:r>
            <a:r>
              <a:rPr lang="en-US" dirty="0"/>
              <a:t> </a:t>
            </a:r>
            <a:r>
              <a:rPr lang="en-US" dirty="0" err="1"/>
              <a:t>intencionalmente</a:t>
            </a:r>
            <a:r>
              <a:rPr lang="en-US" dirty="0"/>
              <a:t>, y </a:t>
            </a:r>
            <a:r>
              <a:rPr lang="en-US" dirty="0" err="1"/>
              <a:t>usa</a:t>
            </a:r>
            <a:r>
              <a:rPr lang="en-US" dirty="0"/>
              <a:t> </a:t>
            </a:r>
            <a:r>
              <a:rPr lang="en-US" dirty="0" err="1"/>
              <a:t>los</a:t>
            </a:r>
            <a:r>
              <a:rPr lang="en-US" dirty="0"/>
              <a:t> </a:t>
            </a:r>
            <a:r>
              <a:rPr lang="en-US" dirty="0" err="1"/>
              <a:t>mensajes</a:t>
            </a:r>
            <a:r>
              <a:rPr lang="en-US" dirty="0"/>
              <a:t> de error del </a:t>
            </a:r>
            <a:r>
              <a:rPr lang="en-US" dirty="0" err="1"/>
              <a:t>servidor</a:t>
            </a:r>
            <a:r>
              <a:rPr lang="en-US" dirty="0"/>
              <a:t> para </a:t>
            </a:r>
            <a:r>
              <a:rPr lang="en-US" dirty="0" err="1"/>
              <a:t>obtener</a:t>
            </a:r>
            <a:r>
              <a:rPr lang="en-US" dirty="0"/>
              <a:t> </a:t>
            </a:r>
            <a:r>
              <a:rPr lang="en-US" dirty="0" err="1"/>
              <a:t>información</a:t>
            </a:r>
            <a:r>
              <a:rPr lang="en-US" dirty="0"/>
              <a:t> de la base de </a:t>
            </a:r>
            <a:r>
              <a:rPr lang="en-US" dirty="0" err="1"/>
              <a:t>datos</a:t>
            </a:r>
            <a:r>
              <a:rPr lang="en-US" dirty="0"/>
              <a:t>.</a:t>
            </a:r>
          </a:p>
        </p:txBody>
      </p:sp>
    </p:spTree>
    <p:extLst>
      <p:ext uri="{BB962C8B-B14F-4D97-AF65-F5344CB8AC3E}">
        <p14:creationId xmlns:p14="http://schemas.microsoft.com/office/powerpoint/2010/main" val="105031391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5604</TotalTime>
  <Words>449</Words>
  <Application>Microsoft Macintosh PowerPoint</Application>
  <PresentationFormat>Panorámica</PresentationFormat>
  <Paragraphs>27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Aptos</vt:lpstr>
      <vt:lpstr>Aptos Display</vt:lpstr>
      <vt:lpstr>Arial</vt:lpstr>
      <vt:lpstr>Calibri</vt:lpstr>
      <vt:lpstr>Tema de Office</vt:lpstr>
      <vt:lpstr>Inyección SQL</vt:lpstr>
      <vt:lpstr>¿Qué es?</vt:lpstr>
      <vt:lpstr>¿Cómo funciona?</vt:lpstr>
      <vt:lpstr>Analogía </vt:lpstr>
      <vt:lpstr>SQLi en banda (clásico) El atacante inserta código SQL directamente en campos de entrada para alterar la consulta.</vt:lpstr>
      <vt:lpstr>Inyección SQL ciega (Blind SQL Injection) La aplicación no muestra errores ni resultados, pero el atacante puede adivinar datos por las respuestas del sistema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 BRANDON GARCIA LUJAN</dc:creator>
  <cp:lastModifiedBy>ERIC BRANDON GARCIA LUJAN</cp:lastModifiedBy>
  <cp:revision>6</cp:revision>
  <dcterms:created xsi:type="dcterms:W3CDTF">2025-07-29T00:44:58Z</dcterms:created>
  <dcterms:modified xsi:type="dcterms:W3CDTF">2025-08-01T22:09:06Z</dcterms:modified>
</cp:coreProperties>
</file>