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Lst>
  <p:sldIdLst>
    <p:sldId id="256" r:id="rId2"/>
    <p:sldId id="257" r:id="rId3"/>
    <p:sldId id="258" r:id="rId4"/>
    <p:sldId id="259" r:id="rId5"/>
    <p:sldId id="260" r:id="rId6"/>
    <p:sldId id="261" r:id="rId7"/>
    <p:sldId id="264" r:id="rId8"/>
    <p:sldId id="262"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23" autoAdjust="0"/>
    <p:restoredTop sz="94660"/>
  </p:normalViewPr>
  <p:slideViewPr>
    <p:cSldViewPr snapToGrid="0">
      <p:cViewPr varScale="1">
        <p:scale>
          <a:sx n="77" d="100"/>
          <a:sy n="77" d="100"/>
        </p:scale>
        <p:origin x="60"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73393290"/>
      </p:ext>
    </p:extLst>
  </p:cSld>
  <p:clrMapOvr>
    <a:masterClrMapping/>
  </p:clrMapOvr>
  <p:transition spd="med" advTm="2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18876696"/>
      </p:ext>
    </p:extLst>
  </p:cSld>
  <p:clrMapOvr>
    <a:masterClrMapping/>
  </p:clrMapOvr>
  <p:transition spd="med" advTm="2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52938012"/>
      </p:ext>
    </p:extLst>
  </p:cSld>
  <p:clrMapOvr>
    <a:masterClrMapping/>
  </p:clrMapOvr>
  <p:transition spd="med" advTm="2000">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02720606"/>
      </p:ext>
    </p:extLst>
  </p:cSld>
  <p:clrMapOvr>
    <a:masterClrMapping/>
  </p:clrMapOvr>
  <p:transition spd="med" advTm="2000">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16087814"/>
      </p:ext>
    </p:extLst>
  </p:cSld>
  <p:clrMapOvr>
    <a:masterClrMapping/>
  </p:clrMapOvr>
  <p:transition spd="med" advTm="2000">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smtClean="0"/>
              <a:pPr/>
              <a:t>6/12/2017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50432615"/>
      </p:ext>
    </p:extLst>
  </p:cSld>
  <p:clrMapOvr>
    <a:masterClrMapping/>
  </p:clrMapOvr>
  <p:transition spd="med" advTm="2000">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smtClean="0"/>
              <a:pPr/>
              <a:t>6/12/2017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44816935"/>
      </p:ext>
    </p:extLst>
  </p:cSld>
  <p:clrMapOvr>
    <a:masterClrMapping/>
  </p:clrMapOvr>
  <p:transition spd="med" advTm="2000">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22610189"/>
      </p:ext>
    </p:extLst>
  </p:cSld>
  <p:clrMapOvr>
    <a:masterClrMapping/>
  </p:clrMapOvr>
  <p:transition spd="med" advTm="2000">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06977352"/>
      </p:ext>
    </p:extLst>
  </p:cSld>
  <p:clrMapOvr>
    <a:masterClrMapping/>
  </p:clrMapOvr>
  <p:transition spd="med" advTm="2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61230423"/>
      </p:ext>
    </p:extLst>
  </p:cSld>
  <p:clrMapOvr>
    <a:masterClrMapping/>
  </p:clrMapOvr>
  <p:transition spd="med" advTm="2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12752722"/>
      </p:ext>
    </p:extLst>
  </p:cSld>
  <p:clrMapOvr>
    <a:masterClrMapping/>
  </p:clrMapOvr>
  <p:transition spd="med" advTm="2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67978465"/>
      </p:ext>
    </p:extLst>
  </p:cSld>
  <p:clrMapOvr>
    <a:masterClrMapping/>
  </p:clrMapOvr>
  <p:transition spd="med" advTm="2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13052353"/>
      </p:ext>
    </p:extLst>
  </p:cSld>
  <p:clrMapOvr>
    <a:masterClrMapping/>
  </p:clrMapOvr>
  <p:transition spd="med" advTm="2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66451863"/>
      </p:ext>
    </p:extLst>
  </p:cSld>
  <p:clrMapOvr>
    <a:masterClrMapping/>
  </p:clrMapOvr>
  <p:transition spd="med" advTm="2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6/12/2017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71233780"/>
      </p:ext>
    </p:extLst>
  </p:cSld>
  <p:clrMapOvr>
    <a:masterClrMapping/>
  </p:clrMapOvr>
  <p:transition spd="med" advTm="2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5056039"/>
      </p:ext>
    </p:extLst>
  </p:cSld>
  <p:clrMapOvr>
    <a:masterClrMapping/>
  </p:clrMapOvr>
  <p:transition spd="med" advTm="2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30636998"/>
      </p:ext>
    </p:extLst>
  </p:cSld>
  <p:clrMapOvr>
    <a:masterClrMapping/>
  </p:clrMapOvr>
  <p:transition spd="med" advTm="2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6/12/2017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7785959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ransition spd="med" advTm="2000">
    <p:push dir="u"/>
  </p:transition>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latin typeface="Adobe Heiti Std R" panose="020B0400000000000000" pitchFamily="34" charset="-128"/>
                <a:ea typeface="Adobe Heiti Std R" panose="020B0400000000000000" pitchFamily="34" charset="-128"/>
              </a:rPr>
              <a:t>HARDWARE PARTES PRINCIPALES</a:t>
            </a:r>
            <a:endParaRPr lang="es-GT"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3125377154"/>
      </p:ext>
    </p:extLst>
  </p:cSld>
  <p:clrMapOvr>
    <a:masterClrMapping/>
  </p:clrMapOvr>
  <p:transition spd="med"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2"/>
                                        </p:tgtEl>
                                        <p:attrNameLst>
                                          <p:attrName>ppt_w</p:attrName>
                                        </p:attrNameLst>
                                      </p:cBhvr>
                                      <p:tavLst>
                                        <p:tav tm="0">
                                          <p:val>
                                            <p:strVal val="ppt_w"/>
                                          </p:val>
                                        </p:tav>
                                        <p:tav tm="100000">
                                          <p:val>
                                            <p:fltVal val="0"/>
                                          </p:val>
                                        </p:tav>
                                      </p:tavLst>
                                    </p:anim>
                                    <p:anim calcmode="lin" valueType="num">
                                      <p:cBhvr>
                                        <p:cTn id="7" dur="1000"/>
                                        <p:tgtEl>
                                          <p:spTgt spid="2"/>
                                        </p:tgtEl>
                                        <p:attrNameLst>
                                          <p:attrName>ppt_h</p:attrName>
                                        </p:attrNameLst>
                                      </p:cBhvr>
                                      <p:tavLst>
                                        <p:tav tm="0">
                                          <p:val>
                                            <p:strVal val="ppt_h"/>
                                          </p:val>
                                        </p:tav>
                                        <p:tav tm="100000">
                                          <p:val>
                                            <p:fltVal val="0"/>
                                          </p:val>
                                        </p:tav>
                                      </p:tavLst>
                                    </p:anim>
                                    <p:anim calcmode="lin" valueType="num">
                                      <p:cBhvr>
                                        <p:cTn id="8" dur="1000"/>
                                        <p:tgtEl>
                                          <p:spTgt spid="2"/>
                                        </p:tgtEl>
                                        <p:attrNameLst>
                                          <p:attrName>style.rotation</p:attrName>
                                        </p:attrNameLst>
                                      </p:cBhvr>
                                      <p:tavLst>
                                        <p:tav tm="0">
                                          <p:val>
                                            <p:fltVal val="0"/>
                                          </p:val>
                                        </p:tav>
                                        <p:tav tm="100000">
                                          <p:val>
                                            <p:fltVal val="90"/>
                                          </p:val>
                                        </p:tav>
                                      </p:tavLst>
                                    </p:anim>
                                    <p:animEffect transition="out" filter="fade">
                                      <p:cBhvr>
                                        <p:cTn id="9" dur="1000"/>
                                        <p:tgtEl>
                                          <p:spTgt spid="2"/>
                                        </p:tgtEl>
                                      </p:cBhvr>
                                    </p:animEffect>
                                    <p:set>
                                      <p:cBhvr>
                                        <p:cTn id="10"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Pantalla plana TFT:</a:t>
            </a:r>
          </a:p>
        </p:txBody>
      </p:sp>
      <p:sp>
        <p:nvSpPr>
          <p:cNvPr id="3" name="Marcador de contenido 2"/>
          <p:cNvSpPr>
            <a:spLocks noGrp="1"/>
          </p:cNvSpPr>
          <p:nvPr>
            <p:ph sz="quarter" idx="13"/>
          </p:nvPr>
        </p:nvSpPr>
        <p:spPr/>
        <p:txBody>
          <a:bodyPr>
            <a:normAutofit/>
          </a:bodyPr>
          <a:lstStyle/>
          <a:p>
            <a:r>
              <a:rPr lang="es-GT" sz="1600" dirty="0"/>
              <a:t>La pantalla TFT es una variante de pantalla de cristal líquido (LCD) que usa tecnología de transistor de película delgada TFT (</a:t>
            </a:r>
            <a:r>
              <a:rPr lang="es-GT" sz="1600" dirty="0" err="1"/>
              <a:t>Thin</a:t>
            </a:r>
            <a:r>
              <a:rPr lang="es-GT" sz="1600" dirty="0"/>
              <a:t> Film Transistor) para mejorar su calidad de imagen</a:t>
            </a:r>
            <a:r>
              <a:rPr lang="es-GT" sz="1600" dirty="0" smtClean="0"/>
              <a:t>.</a:t>
            </a:r>
            <a:endParaRPr lang="es-GT" sz="1600" dirty="0"/>
          </a:p>
          <a:p>
            <a:r>
              <a:rPr lang="es-GT" sz="1600" dirty="0"/>
              <a:t>Las pantallas de cristal líquido normales presentan píxeles excitados en forma directa (se puede aplicar una tensión a través de un segmento sin que interfiera con otros segmentos de la pantalla</a:t>
            </a:r>
            <a:r>
              <a:rPr lang="es-GT" sz="1600" dirty="0" smtClean="0"/>
              <a:t>).</a:t>
            </a:r>
          </a:p>
          <a:p>
            <a:endParaRPr lang="es-GT" sz="1600" dirty="0"/>
          </a:p>
        </p:txBody>
      </p:sp>
      <p:pic>
        <p:nvPicPr>
          <p:cNvPr id="4" name="Imagen 3"/>
          <p:cNvPicPr>
            <a:picLocks noChangeAspect="1"/>
          </p:cNvPicPr>
          <p:nvPr/>
        </p:nvPicPr>
        <p:blipFill>
          <a:blip r:embed="rId2"/>
          <a:stretch>
            <a:fillRect/>
          </a:stretch>
        </p:blipFill>
        <p:spPr>
          <a:xfrm>
            <a:off x="4504413" y="4322432"/>
            <a:ext cx="2505075" cy="1819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67548257"/>
      </p:ext>
    </p:extLst>
  </p:cSld>
  <p:clrMapOvr>
    <a:masterClrMapping/>
  </p:clrMapOvr>
  <p:transition spd="med"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nodeType="clickEffect">
                                  <p:stCondLst>
                                    <p:cond delay="0"/>
                                  </p:stCondLst>
                                  <p:childTnLst>
                                    <p:animEffect transition="out" filter="wipe(down)">
                                      <p:cBhvr>
                                        <p:cTn id="6" dur="180" accel="50000">
                                          <p:stCondLst>
                                            <p:cond delay="1820"/>
                                          </p:stCondLst>
                                        </p:cTn>
                                        <p:tgtEl>
                                          <p:spTgt spid="4"/>
                                        </p:tgtEl>
                                      </p:cBhvr>
                                    </p:animEffect>
                                    <p:anim calcmode="lin" valueType="num">
                                      <p:cBhvr>
                                        <p:cTn id="7" dur="1822" tmFilter="0,0; 0.14,0.31; 0.43,0.73; 0.71,0.91; 1.0,1.0">
                                          <p:stCondLst>
                                            <p:cond delay="0"/>
                                          </p:stCondLst>
                                        </p:cTn>
                                        <p:tgtEl>
                                          <p:spTgt spid="4"/>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4"/>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4"/>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4"/>
                                        </p:tgtEl>
                                        <p:attrNameLst>
                                          <p:attrName>ppt_y</p:attrName>
                                        </p:attrNameLst>
                                      </p:cBhvr>
                                      <p:tavLst>
                                        <p:tav tm="0">
                                          <p:val>
                                            <p:strVal val="ppt_y"/>
                                          </p:val>
                                        </p:tav>
                                        <p:tav tm="100000">
                                          <p:val>
                                            <p:strVal val="ppt_y+ppt_h"/>
                                          </p:val>
                                        </p:tav>
                                      </p:tavLst>
                                    </p:anim>
                                    <p:animScale>
                                      <p:cBhvr>
                                        <p:cTn id="14" dur="26">
                                          <p:stCondLst>
                                            <p:cond delay="620"/>
                                          </p:stCondLst>
                                        </p:cTn>
                                        <p:tgtEl>
                                          <p:spTgt spid="4"/>
                                        </p:tgtEl>
                                      </p:cBhvr>
                                      <p:to x="100000" y="60000"/>
                                    </p:animScale>
                                    <p:animScale>
                                      <p:cBhvr>
                                        <p:cTn id="15" dur="166" decel="50000">
                                          <p:stCondLst>
                                            <p:cond delay="646"/>
                                          </p:stCondLst>
                                        </p:cTn>
                                        <p:tgtEl>
                                          <p:spTgt spid="4"/>
                                        </p:tgtEl>
                                      </p:cBhvr>
                                      <p:to x="100000" y="100000"/>
                                    </p:animScale>
                                    <p:animScale>
                                      <p:cBhvr>
                                        <p:cTn id="16" dur="26">
                                          <p:stCondLst>
                                            <p:cond delay="1312"/>
                                          </p:stCondLst>
                                        </p:cTn>
                                        <p:tgtEl>
                                          <p:spTgt spid="4"/>
                                        </p:tgtEl>
                                      </p:cBhvr>
                                      <p:to x="100000" y="80000"/>
                                    </p:animScale>
                                    <p:animScale>
                                      <p:cBhvr>
                                        <p:cTn id="17" dur="166" decel="50000">
                                          <p:stCondLst>
                                            <p:cond delay="1338"/>
                                          </p:stCondLst>
                                        </p:cTn>
                                        <p:tgtEl>
                                          <p:spTgt spid="4"/>
                                        </p:tgtEl>
                                      </p:cBhvr>
                                      <p:to x="100000" y="100000"/>
                                    </p:animScale>
                                    <p:animScale>
                                      <p:cBhvr>
                                        <p:cTn id="18" dur="26">
                                          <p:stCondLst>
                                            <p:cond delay="1642"/>
                                          </p:stCondLst>
                                        </p:cTn>
                                        <p:tgtEl>
                                          <p:spTgt spid="4"/>
                                        </p:tgtEl>
                                      </p:cBhvr>
                                      <p:to x="100000" y="90000"/>
                                    </p:animScale>
                                    <p:animScale>
                                      <p:cBhvr>
                                        <p:cTn id="19" dur="166" decel="50000">
                                          <p:stCondLst>
                                            <p:cond delay="1668"/>
                                          </p:stCondLst>
                                        </p:cTn>
                                        <p:tgtEl>
                                          <p:spTgt spid="4"/>
                                        </p:tgtEl>
                                      </p:cBhvr>
                                      <p:to x="100000" y="100000"/>
                                    </p:animScale>
                                    <p:animScale>
                                      <p:cBhvr>
                                        <p:cTn id="20" dur="26">
                                          <p:stCondLst>
                                            <p:cond delay="1808"/>
                                          </p:stCondLst>
                                        </p:cTn>
                                        <p:tgtEl>
                                          <p:spTgt spid="4"/>
                                        </p:tgtEl>
                                      </p:cBhvr>
                                      <p:to x="100000" y="95000"/>
                                    </p:animScale>
                                    <p:animScale>
                                      <p:cBhvr>
                                        <p:cTn id="21" dur="166" decel="50000">
                                          <p:stCondLst>
                                            <p:cond delay="1834"/>
                                          </p:stCondLst>
                                        </p:cTn>
                                        <p:tgtEl>
                                          <p:spTgt spid="4"/>
                                        </p:tgtEl>
                                      </p:cBhvr>
                                      <p:to x="100000" y="100000"/>
                                    </p:animScale>
                                    <p:set>
                                      <p:cBhvr>
                                        <p:cTn id="22"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Monitores con pantalla LED:</a:t>
            </a:r>
          </a:p>
        </p:txBody>
      </p:sp>
      <p:sp>
        <p:nvSpPr>
          <p:cNvPr id="3" name="Marcador de contenido 2"/>
          <p:cNvSpPr>
            <a:spLocks noGrp="1"/>
          </p:cNvSpPr>
          <p:nvPr>
            <p:ph sz="quarter" idx="13"/>
          </p:nvPr>
        </p:nvSpPr>
        <p:spPr/>
        <p:txBody>
          <a:bodyPr/>
          <a:lstStyle/>
          <a:p>
            <a:r>
              <a:rPr lang="es-GT" dirty="0"/>
              <a:t>Una pantalla LED es un dispositivo de salida, que muestra datos o información al usuario, que se caracteriza por estar compuesto por diodos emisores de luz o </a:t>
            </a:r>
            <a:r>
              <a:rPr lang="es-GT" dirty="0" err="1"/>
              <a:t>ledes</a:t>
            </a:r>
            <a:r>
              <a:rPr lang="es-GT" dirty="0"/>
              <a:t>, palabra adaptada al español y derivada de las siglas inglesas LED (Light </a:t>
            </a:r>
            <a:r>
              <a:rPr lang="es-GT" dirty="0" err="1"/>
              <a:t>Emitting</a:t>
            </a:r>
            <a:r>
              <a:rPr lang="es-GT" dirty="0"/>
              <a:t> </a:t>
            </a:r>
            <a:r>
              <a:rPr lang="es-GT" dirty="0" err="1"/>
              <a:t>Diode</a:t>
            </a:r>
            <a:r>
              <a:rPr lang="es-GT" dirty="0"/>
              <a:t>). </a:t>
            </a:r>
            <a:endParaRPr lang="es-GT" dirty="0" smtClean="0"/>
          </a:p>
          <a:p>
            <a:endParaRPr lang="es-GT" dirty="0"/>
          </a:p>
        </p:txBody>
      </p:sp>
      <p:pic>
        <p:nvPicPr>
          <p:cNvPr id="4" name="Imagen 3"/>
          <p:cNvPicPr>
            <a:picLocks noChangeAspect="1"/>
          </p:cNvPicPr>
          <p:nvPr/>
        </p:nvPicPr>
        <p:blipFill>
          <a:blip r:embed="rId2"/>
          <a:stretch>
            <a:fillRect/>
          </a:stretch>
        </p:blipFill>
        <p:spPr>
          <a:xfrm>
            <a:off x="4577219" y="4079145"/>
            <a:ext cx="2286000" cy="2000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10451796"/>
      </p:ext>
    </p:extLst>
  </p:cSld>
  <p:clrMapOvr>
    <a:masterClrMapping/>
  </p:clrMapOvr>
  <p:transition spd="med" advTm="2000">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51012" y="2329841"/>
            <a:ext cx="8689976" cy="1480157"/>
          </a:xfrm>
        </p:spPr>
        <p:txBody>
          <a:bodyPr/>
          <a:lstStyle/>
          <a:p>
            <a:r>
              <a:rPr lang="es-GT" dirty="0"/>
              <a:t>Tipos de mouse o ratón</a:t>
            </a:r>
          </a:p>
        </p:txBody>
      </p:sp>
    </p:spTree>
    <p:extLst>
      <p:ext uri="{BB962C8B-B14F-4D97-AF65-F5344CB8AC3E}">
        <p14:creationId xmlns:p14="http://schemas.microsoft.com/office/powerpoint/2010/main" val="1904995609"/>
      </p:ext>
    </p:extLst>
  </p:cSld>
  <p:clrMapOvr>
    <a:masterClrMapping/>
  </p:clrMapOvr>
  <p:transition spd="med"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Ópticos:</a:t>
            </a:r>
          </a:p>
        </p:txBody>
      </p:sp>
      <p:sp>
        <p:nvSpPr>
          <p:cNvPr id="3" name="Marcador de contenido 2"/>
          <p:cNvSpPr>
            <a:spLocks noGrp="1"/>
          </p:cNvSpPr>
          <p:nvPr>
            <p:ph sz="quarter" idx="13"/>
          </p:nvPr>
        </p:nvSpPr>
        <p:spPr>
          <a:xfrm>
            <a:off x="724109" y="2367091"/>
            <a:ext cx="10363826" cy="3424107"/>
          </a:xfrm>
        </p:spPr>
        <p:txBody>
          <a:bodyPr/>
          <a:lstStyle/>
          <a:p>
            <a:r>
              <a:rPr lang="es-GT" dirty="0"/>
              <a:t>no usa la famosa bola de goma en la parte inferior, como el ratón común; en vez de esa bola utiliza sensores ópticos que detecta hacia donde se realiza el movimiento. Se le considera como unos de los mouse más modernos y que es más fácil su manejo.</a:t>
            </a:r>
          </a:p>
        </p:txBody>
      </p:sp>
      <p:pic>
        <p:nvPicPr>
          <p:cNvPr id="4" name="Imagen 3"/>
          <p:cNvPicPr>
            <a:picLocks noChangeAspect="1"/>
          </p:cNvPicPr>
          <p:nvPr/>
        </p:nvPicPr>
        <p:blipFill>
          <a:blip r:embed="rId2"/>
          <a:stretch>
            <a:fillRect/>
          </a:stretch>
        </p:blipFill>
        <p:spPr>
          <a:xfrm>
            <a:off x="4647156" y="4079145"/>
            <a:ext cx="2517733" cy="1181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20069945"/>
      </p:ext>
    </p:extLst>
  </p:cSld>
  <p:clrMapOvr>
    <a:masterClrMapping/>
  </p:clrMapOvr>
  <p:transition spd="med"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Inalámbricos</a:t>
            </a:r>
          </a:p>
        </p:txBody>
      </p:sp>
      <p:sp>
        <p:nvSpPr>
          <p:cNvPr id="3" name="Marcador de contenido 2"/>
          <p:cNvSpPr>
            <a:spLocks noGrp="1"/>
          </p:cNvSpPr>
          <p:nvPr>
            <p:ph sz="quarter" idx="13"/>
          </p:nvPr>
        </p:nvSpPr>
        <p:spPr/>
        <p:txBody>
          <a:bodyPr/>
          <a:lstStyle/>
          <a:p>
            <a:r>
              <a:rPr lang="es-GT" dirty="0" smtClean="0"/>
              <a:t> </a:t>
            </a:r>
            <a:r>
              <a:rPr lang="es-GT" sz="1800" dirty="0"/>
              <a:t>no utiliza cables de conexión con la computadora. Sólo utiliza un receptor que se conecta a la computadora generalmente por un puerto USB; en este receptor se da el punto de concentración de la señal inalámbrica que es producida por el ratón; gracias a esta señal es que reconoce cualquier movimiento del mismo. Su uso se amolda especialmente para las computadoras portátiles y cuando no hay mucho espacio para su traslado</a:t>
            </a:r>
            <a:r>
              <a:rPr lang="es-GT" sz="1800" dirty="0" smtClean="0"/>
              <a:t>.</a:t>
            </a:r>
          </a:p>
          <a:p>
            <a:endParaRPr lang="es-GT" sz="1800" dirty="0"/>
          </a:p>
        </p:txBody>
      </p:sp>
      <p:pic>
        <p:nvPicPr>
          <p:cNvPr id="4" name="Imagen 3"/>
          <p:cNvPicPr>
            <a:picLocks noChangeAspect="1"/>
          </p:cNvPicPr>
          <p:nvPr/>
        </p:nvPicPr>
        <p:blipFill>
          <a:blip r:embed="rId2"/>
          <a:stretch>
            <a:fillRect/>
          </a:stretch>
        </p:blipFill>
        <p:spPr>
          <a:xfrm>
            <a:off x="5084524" y="4291469"/>
            <a:ext cx="1371600" cy="1181100"/>
          </a:xfrm>
          <a:prstGeom prst="rect">
            <a:avLst/>
          </a:prstGeom>
        </p:spPr>
      </p:pic>
    </p:spTree>
    <p:extLst>
      <p:ext uri="{BB962C8B-B14F-4D97-AF65-F5344CB8AC3E}">
        <p14:creationId xmlns:p14="http://schemas.microsoft.com/office/powerpoint/2010/main" val="1546155124"/>
      </p:ext>
    </p:extLst>
  </p:cSld>
  <p:clrMapOvr>
    <a:masterClrMapping/>
  </p:clrMapOvr>
  <p:transition spd="med"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4"/>
                                        </p:tgtEl>
                                        <p:attrNameLst>
                                          <p:attrName>style.opacity</p:attrName>
                                        </p:attrNameLst>
                                      </p:cBhvr>
                                      <p:to>
                                        <p:strVal val="0.5"/>
                                      </p:to>
                                    </p:set>
                                    <p:animEffect filter="image" prLst="opacity: 0.5">
                                      <p:cBhvr rctx="IE">
                                        <p:cTn id="7"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Bola táctil</a:t>
            </a:r>
            <a:br>
              <a:rPr lang="es-GT" dirty="0"/>
            </a:br>
            <a:endParaRPr lang="es-GT" dirty="0"/>
          </a:p>
        </p:txBody>
      </p:sp>
      <p:sp>
        <p:nvSpPr>
          <p:cNvPr id="3" name="Marcador de contenido 2"/>
          <p:cNvSpPr>
            <a:spLocks noGrp="1"/>
          </p:cNvSpPr>
          <p:nvPr>
            <p:ph sz="quarter" idx="13"/>
          </p:nvPr>
        </p:nvSpPr>
        <p:spPr/>
        <p:txBody>
          <a:bodyPr/>
          <a:lstStyle/>
          <a:p>
            <a:r>
              <a:rPr lang="es-GT" dirty="0" smtClean="0"/>
              <a:t>Para </a:t>
            </a:r>
            <a:r>
              <a:rPr lang="es-GT" dirty="0"/>
              <a:t>mover el apuntador con este dispositivo, el usuario coloca uno o más dedos sobre la bola</a:t>
            </a:r>
            <a:r>
              <a:rPr lang="es-GT" dirty="0" smtClean="0"/>
              <a:t>.</a:t>
            </a:r>
          </a:p>
          <a:p>
            <a:endParaRPr lang="es-GT" dirty="0"/>
          </a:p>
        </p:txBody>
      </p:sp>
      <p:pic>
        <p:nvPicPr>
          <p:cNvPr id="4" name="Imagen 3"/>
          <p:cNvPicPr>
            <a:picLocks noChangeAspect="1"/>
          </p:cNvPicPr>
          <p:nvPr/>
        </p:nvPicPr>
        <p:blipFill>
          <a:blip r:embed="rId2"/>
          <a:stretch>
            <a:fillRect/>
          </a:stretch>
        </p:blipFill>
        <p:spPr>
          <a:xfrm>
            <a:off x="4759892" y="4079145"/>
            <a:ext cx="1803746" cy="914400"/>
          </a:xfrm>
          <a:prstGeom prst="rect">
            <a:avLst/>
          </a:prstGeom>
        </p:spPr>
      </p:pic>
    </p:spTree>
    <p:extLst>
      <p:ext uri="{BB962C8B-B14F-4D97-AF65-F5344CB8AC3E}">
        <p14:creationId xmlns:p14="http://schemas.microsoft.com/office/powerpoint/2010/main" val="1233216455"/>
      </p:ext>
    </p:extLst>
  </p:cSld>
  <p:clrMapOvr>
    <a:masterClrMapping/>
  </p:clrMapOvr>
  <p:transition spd="med"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Puntero táctil</a:t>
            </a:r>
            <a:br>
              <a:rPr lang="es-GT" dirty="0"/>
            </a:br>
            <a:endParaRPr lang="es-GT" dirty="0"/>
          </a:p>
        </p:txBody>
      </p:sp>
      <p:sp>
        <p:nvSpPr>
          <p:cNvPr id="3" name="Marcador de contenido 2"/>
          <p:cNvSpPr>
            <a:spLocks noGrp="1"/>
          </p:cNvSpPr>
          <p:nvPr>
            <p:ph sz="quarter" idx="13"/>
          </p:nvPr>
        </p:nvSpPr>
        <p:spPr/>
        <p:txBody>
          <a:bodyPr/>
          <a:lstStyle/>
          <a:p>
            <a:r>
              <a:rPr lang="es-GT" dirty="0" smtClean="0"/>
              <a:t>Este </a:t>
            </a:r>
            <a:r>
              <a:rPr lang="es-GT" dirty="0"/>
              <a:t>dispositivo parece un borrador de lápiz y se ubica en el centro del teclado de las computadoras portátiles (laptops). Se utiliza el dedo índice para moverlo en la dirección en que se desea </a:t>
            </a:r>
            <a:r>
              <a:rPr lang="es-GT" dirty="0" smtClean="0"/>
              <a:t>mover </a:t>
            </a:r>
            <a:r>
              <a:rPr lang="es-GT" dirty="0"/>
              <a:t>el apuntador</a:t>
            </a:r>
            <a:r>
              <a:rPr lang="es-GT" dirty="0" smtClean="0"/>
              <a:t>.</a:t>
            </a:r>
          </a:p>
          <a:p>
            <a:endParaRPr lang="es-GT" dirty="0"/>
          </a:p>
        </p:txBody>
      </p:sp>
      <p:pic>
        <p:nvPicPr>
          <p:cNvPr id="4" name="Imagen 3"/>
          <p:cNvPicPr>
            <a:picLocks noChangeAspect="1"/>
          </p:cNvPicPr>
          <p:nvPr/>
        </p:nvPicPr>
        <p:blipFill>
          <a:blip r:embed="rId2"/>
          <a:stretch>
            <a:fillRect/>
          </a:stretch>
        </p:blipFill>
        <p:spPr>
          <a:xfrm>
            <a:off x="5059471" y="4079145"/>
            <a:ext cx="1371600" cy="1181100"/>
          </a:xfrm>
          <a:prstGeom prst="rect">
            <a:avLst/>
          </a:prstGeom>
        </p:spPr>
      </p:pic>
    </p:spTree>
    <p:extLst>
      <p:ext uri="{BB962C8B-B14F-4D97-AF65-F5344CB8AC3E}">
        <p14:creationId xmlns:p14="http://schemas.microsoft.com/office/powerpoint/2010/main" val="2654088780"/>
      </p:ext>
    </p:extLst>
  </p:cSld>
  <p:clrMapOvr>
    <a:masterClrMapping/>
  </p:clrMapOvr>
  <p:transition spd="med"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 TIPOS DE TECLADOS </a:t>
            </a:r>
            <a:r>
              <a:rPr lang="es-GT" dirty="0" err="1" smtClean="0"/>
              <a:t>TECLADOS</a:t>
            </a:r>
            <a:r>
              <a:rPr lang="es-GT" dirty="0" smtClean="0"/>
              <a:t> </a:t>
            </a:r>
            <a:endParaRPr lang="es-GT" dirty="0"/>
          </a:p>
        </p:txBody>
      </p:sp>
      <p:sp>
        <p:nvSpPr>
          <p:cNvPr id="3" name="Marcador de contenido 2"/>
          <p:cNvSpPr>
            <a:spLocks noGrp="1"/>
          </p:cNvSpPr>
          <p:nvPr>
            <p:ph sz="quarter" idx="13"/>
          </p:nvPr>
        </p:nvSpPr>
        <p:spPr/>
        <p:txBody>
          <a:bodyPr/>
          <a:lstStyle/>
          <a:p>
            <a:pPr algn="just"/>
            <a:r>
              <a:rPr lang="es-GT" sz="2800" dirty="0"/>
              <a:t>Hoy en día existen diferentes tipos de teclado en el mercado, que cubren diversas necesidades y gustos, los hay de todo tipo desde los tradicionales que cumplen su función de ingresar datos a la computadora, hasta los más novedosos y portables para mayor comodidad del usuario.</a:t>
            </a:r>
          </a:p>
          <a:p>
            <a:endParaRPr lang="es-GT" dirty="0"/>
          </a:p>
        </p:txBody>
      </p:sp>
    </p:spTree>
    <p:extLst>
      <p:ext uri="{BB962C8B-B14F-4D97-AF65-F5344CB8AC3E}">
        <p14:creationId xmlns:p14="http://schemas.microsoft.com/office/powerpoint/2010/main" val="1397177118"/>
      </p:ext>
    </p:extLst>
  </p:cSld>
  <p:clrMapOvr>
    <a:masterClrMapping/>
  </p:clrMapOvr>
  <p:transition spd="med" advTm="2000">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a:t>Teclado multimedia</a:t>
            </a:r>
            <a:br>
              <a:rPr lang="es-GT" b="1" dirty="0"/>
            </a:br>
            <a:endParaRPr lang="es-GT" dirty="0"/>
          </a:p>
        </p:txBody>
      </p:sp>
      <p:sp>
        <p:nvSpPr>
          <p:cNvPr id="3" name="Marcador de contenido 2"/>
          <p:cNvSpPr>
            <a:spLocks noGrp="1"/>
          </p:cNvSpPr>
          <p:nvPr>
            <p:ph sz="quarter" idx="13"/>
          </p:nvPr>
        </p:nvSpPr>
        <p:spPr/>
        <p:txBody>
          <a:bodyPr/>
          <a:lstStyle/>
          <a:p>
            <a:r>
              <a:rPr lang="es-GT" dirty="0"/>
              <a:t>Es un teclado normal, al cual se le agregan botones referentes a el uso del </a:t>
            </a:r>
            <a:r>
              <a:rPr lang="es-GT" dirty="0" err="1"/>
              <a:t>cd-rom</a:t>
            </a:r>
            <a:r>
              <a:rPr lang="es-GT" dirty="0"/>
              <a:t> y programas multimedia de la compradora. </a:t>
            </a:r>
            <a:endParaRPr lang="es-GT" dirty="0" smtClean="0"/>
          </a:p>
          <a:p>
            <a:endParaRPr lang="es-GT" dirty="0"/>
          </a:p>
        </p:txBody>
      </p:sp>
      <p:pic>
        <p:nvPicPr>
          <p:cNvPr id="5" name="Imagen 4"/>
          <p:cNvPicPr>
            <a:picLocks noChangeAspect="1"/>
          </p:cNvPicPr>
          <p:nvPr/>
        </p:nvPicPr>
        <p:blipFill>
          <a:blip r:embed="rId2"/>
          <a:stretch>
            <a:fillRect/>
          </a:stretch>
        </p:blipFill>
        <p:spPr>
          <a:xfrm>
            <a:off x="3825572" y="3339665"/>
            <a:ext cx="4189500" cy="30527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55634715"/>
      </p:ext>
    </p:extLst>
  </p:cSld>
  <p:clrMapOvr>
    <a:masterClrMapping/>
  </p:clrMapOvr>
  <p:transition spd="med"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Teclado flexible</a:t>
            </a:r>
          </a:p>
        </p:txBody>
      </p:sp>
      <p:sp>
        <p:nvSpPr>
          <p:cNvPr id="3" name="Marcador de contenido 2"/>
          <p:cNvSpPr>
            <a:spLocks noGrp="1"/>
          </p:cNvSpPr>
          <p:nvPr>
            <p:ph sz="quarter" idx="13"/>
          </p:nvPr>
        </p:nvSpPr>
        <p:spPr>
          <a:xfrm>
            <a:off x="914400" y="2316988"/>
            <a:ext cx="10363826" cy="3424107"/>
          </a:xfrm>
        </p:spPr>
        <p:txBody>
          <a:bodyPr/>
          <a:lstStyle/>
          <a:p>
            <a:r>
              <a:rPr lang="es-GT" dirty="0"/>
              <a:t>Este teclado esta echo de silicona, el cual es portable debido a su elasticidad, pues se puede doblar desplegar conectar por USB y funcionar como un teclado normal</a:t>
            </a:r>
            <a:r>
              <a:rPr lang="es-GT" dirty="0" smtClean="0"/>
              <a:t>.</a:t>
            </a:r>
          </a:p>
          <a:p>
            <a:endParaRPr lang="es-GT" dirty="0"/>
          </a:p>
        </p:txBody>
      </p:sp>
      <p:pic>
        <p:nvPicPr>
          <p:cNvPr id="4" name="Imagen 3"/>
          <p:cNvPicPr>
            <a:picLocks noChangeAspect="1"/>
          </p:cNvPicPr>
          <p:nvPr/>
        </p:nvPicPr>
        <p:blipFill>
          <a:blip r:embed="rId2"/>
          <a:stretch>
            <a:fillRect/>
          </a:stretch>
        </p:blipFill>
        <p:spPr>
          <a:xfrm>
            <a:off x="3546641" y="3380462"/>
            <a:ext cx="4572000" cy="29076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85315185"/>
      </p:ext>
    </p:extLst>
  </p:cSld>
  <p:clrMapOvr>
    <a:masterClrMapping/>
  </p:clrMapOvr>
  <p:transition spd="med"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Teclado inalámbrico</a:t>
            </a:r>
          </a:p>
        </p:txBody>
      </p:sp>
      <p:sp>
        <p:nvSpPr>
          <p:cNvPr id="3" name="Marcador de contenido 2"/>
          <p:cNvSpPr>
            <a:spLocks noGrp="1"/>
          </p:cNvSpPr>
          <p:nvPr>
            <p:ph sz="quarter" idx="13"/>
          </p:nvPr>
        </p:nvSpPr>
        <p:spPr/>
        <p:txBody>
          <a:bodyPr/>
          <a:lstStyle/>
          <a:p>
            <a:r>
              <a:rPr lang="es-GT" dirty="0"/>
              <a:t>Es un teclado convencional con la diferencia de que esta conectado a la computadora a través de </a:t>
            </a:r>
            <a:r>
              <a:rPr lang="es-GT" dirty="0" err="1"/>
              <a:t>bluetooth</a:t>
            </a:r>
            <a:r>
              <a:rPr lang="es-GT" dirty="0"/>
              <a:t>, infrarrojo, etc. No necesita de un cable USB para poder fusionar</a:t>
            </a:r>
            <a:r>
              <a:rPr lang="es-GT" dirty="0" smtClean="0"/>
              <a:t>.</a:t>
            </a:r>
          </a:p>
          <a:p>
            <a:endParaRPr lang="es-GT" dirty="0"/>
          </a:p>
        </p:txBody>
      </p:sp>
      <p:pic>
        <p:nvPicPr>
          <p:cNvPr id="4" name="Imagen 3"/>
          <p:cNvPicPr>
            <a:picLocks noChangeAspect="1"/>
          </p:cNvPicPr>
          <p:nvPr/>
        </p:nvPicPr>
        <p:blipFill>
          <a:blip r:embed="rId2"/>
          <a:stretch>
            <a:fillRect/>
          </a:stretch>
        </p:blipFill>
        <p:spPr>
          <a:xfrm>
            <a:off x="3369501" y="3774767"/>
            <a:ext cx="4697261" cy="2168830"/>
          </a:xfrm>
          <a:prstGeom prst="rect">
            <a:avLst/>
          </a:prstGeom>
        </p:spPr>
      </p:pic>
    </p:spTree>
    <p:extLst>
      <p:ext uri="{BB962C8B-B14F-4D97-AF65-F5344CB8AC3E}">
        <p14:creationId xmlns:p14="http://schemas.microsoft.com/office/powerpoint/2010/main" val="2005973418"/>
      </p:ext>
    </p:extLst>
  </p:cSld>
  <p:clrMapOvr>
    <a:masterClrMapping/>
  </p:clrMapOvr>
  <p:transition spd="med"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Teclado ergonómico</a:t>
            </a:r>
          </a:p>
        </p:txBody>
      </p:sp>
      <p:sp>
        <p:nvSpPr>
          <p:cNvPr id="3" name="Marcador de contenido 2"/>
          <p:cNvSpPr>
            <a:spLocks noGrp="1"/>
          </p:cNvSpPr>
          <p:nvPr>
            <p:ph sz="quarter" idx="13"/>
          </p:nvPr>
        </p:nvSpPr>
        <p:spPr/>
        <p:txBody>
          <a:bodyPr/>
          <a:lstStyle/>
          <a:p>
            <a:r>
              <a:rPr lang="es-GT" dirty="0"/>
              <a:t>Son teclados especiales para las personas que lo utilizan de una forma intensiva, donde las teclas están diseñadas para que sean presionadas con poco esfuerzo y de una manera mas simple</a:t>
            </a:r>
            <a:r>
              <a:rPr lang="es-GT" dirty="0" smtClean="0"/>
              <a:t>.</a:t>
            </a:r>
          </a:p>
          <a:p>
            <a:endParaRPr lang="es-GT" dirty="0"/>
          </a:p>
        </p:txBody>
      </p:sp>
      <p:pic>
        <p:nvPicPr>
          <p:cNvPr id="4" name="Imagen 3"/>
          <p:cNvPicPr>
            <a:picLocks noChangeAspect="1"/>
          </p:cNvPicPr>
          <p:nvPr/>
        </p:nvPicPr>
        <p:blipFill>
          <a:blip r:embed="rId2"/>
          <a:stretch>
            <a:fillRect/>
          </a:stretch>
        </p:blipFill>
        <p:spPr>
          <a:xfrm>
            <a:off x="4008328" y="3848097"/>
            <a:ext cx="3048000" cy="2095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86467804"/>
      </p:ext>
    </p:extLst>
  </p:cSld>
  <p:clrMapOvr>
    <a:masterClrMapping/>
  </p:clrMapOvr>
  <p:transition spd="med" advTm="2000">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TIPOS DE MONITORES</a:t>
            </a:r>
            <a:endParaRPr lang="es-GT" dirty="0"/>
          </a:p>
        </p:txBody>
      </p:sp>
    </p:spTree>
    <p:extLst>
      <p:ext uri="{BB962C8B-B14F-4D97-AF65-F5344CB8AC3E}">
        <p14:creationId xmlns:p14="http://schemas.microsoft.com/office/powerpoint/2010/main" val="711590419"/>
      </p:ext>
    </p:extLst>
  </p:cSld>
  <p:clrMapOvr>
    <a:masterClrMapping/>
  </p:clrMapOvr>
  <p:transition spd="med"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grpId="0" nodeType="clickEffect">
                                  <p:stCondLst>
                                    <p:cond delay="0"/>
                                  </p:stCondLst>
                                  <p:childTnLst>
                                    <p:animEffect transition="out" filter="fade">
                                      <p:cBhvr>
                                        <p:cTn id="6" dur="2000"/>
                                        <p:tgtEl>
                                          <p:spTgt spid="2"/>
                                        </p:tgtEl>
                                      </p:cBhvr>
                                    </p:animEffect>
                                    <p:anim calcmode="lin" valueType="num">
                                      <p:cBhvr>
                                        <p:cTn id="7" dur="2000"/>
                                        <p:tgtEl>
                                          <p:spTgt spid="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2"/>
                                        </p:tgtEl>
                                        <p:attrNameLst>
                                          <p:attrName>ppt_h</p:attrName>
                                        </p:attrNameLst>
                                      </p:cBhvr>
                                      <p:tavLst>
                                        <p:tav tm="0">
                                          <p:val>
                                            <p:strVal val="ppt_h"/>
                                          </p:val>
                                        </p:tav>
                                        <p:tav tm="100000">
                                          <p:val>
                                            <p:strVal val="ppt_h"/>
                                          </p:val>
                                        </p:tav>
                                      </p:tavLst>
                                    </p:anim>
                                    <p:set>
                                      <p:cBhvr>
                                        <p:cTn id="9"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Monitores CRT:</a:t>
            </a:r>
          </a:p>
        </p:txBody>
      </p:sp>
      <p:sp>
        <p:nvSpPr>
          <p:cNvPr id="3" name="Marcador de contenido 2"/>
          <p:cNvSpPr>
            <a:spLocks noGrp="1"/>
          </p:cNvSpPr>
          <p:nvPr>
            <p:ph sz="quarter" idx="13"/>
          </p:nvPr>
        </p:nvSpPr>
        <p:spPr>
          <a:xfrm>
            <a:off x="913774" y="1691014"/>
            <a:ext cx="10363826" cy="4100185"/>
          </a:xfrm>
        </p:spPr>
        <p:txBody>
          <a:bodyPr/>
          <a:lstStyle/>
          <a:p>
            <a:r>
              <a:rPr lang="es-GT" sz="1800" dirty="0"/>
              <a:t>Los monitores siguen este mismo proceso, primero se desarrollan en blanco y negro y más tarde se introducen los monitores a color. Las siglas de este tipo de monitor significan </a:t>
            </a:r>
            <a:r>
              <a:rPr lang="es-GT" sz="1800" dirty="0" err="1"/>
              <a:t>CadoticRayTube</a:t>
            </a:r>
            <a:r>
              <a:rPr lang="es-GT" sz="1800" dirty="0"/>
              <a:t> o tubo de rayos catódicos. EL monitor CRT es un dispositivo que permite la visualización de imágenes procedentes de la computadora por medio de un puerto de video hasta los circuitos del monitor</a:t>
            </a:r>
            <a:r>
              <a:rPr lang="es-GT" dirty="0" smtClean="0"/>
              <a:t>.</a:t>
            </a:r>
          </a:p>
          <a:p>
            <a:endParaRPr lang="es-GT" dirty="0"/>
          </a:p>
        </p:txBody>
      </p:sp>
      <p:pic>
        <p:nvPicPr>
          <p:cNvPr id="4" name="Imagen 3"/>
          <p:cNvPicPr>
            <a:picLocks noChangeAspect="1"/>
          </p:cNvPicPr>
          <p:nvPr/>
        </p:nvPicPr>
        <p:blipFill>
          <a:blip r:embed="rId2"/>
          <a:stretch>
            <a:fillRect/>
          </a:stretch>
        </p:blipFill>
        <p:spPr>
          <a:xfrm>
            <a:off x="5009837" y="3854559"/>
            <a:ext cx="2171700" cy="2105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98143663"/>
      </p:ext>
    </p:extLst>
  </p:cSld>
  <p:clrMapOvr>
    <a:masterClrMapping/>
  </p:clrMapOvr>
  <p:transition spd="med"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Monitores LCD:</a:t>
            </a:r>
          </a:p>
        </p:txBody>
      </p:sp>
      <p:sp>
        <p:nvSpPr>
          <p:cNvPr id="3" name="Marcador de contenido 2"/>
          <p:cNvSpPr>
            <a:spLocks noGrp="1"/>
          </p:cNvSpPr>
          <p:nvPr>
            <p:ph sz="quarter" idx="13"/>
          </p:nvPr>
        </p:nvSpPr>
        <p:spPr/>
        <p:txBody>
          <a:bodyPr/>
          <a:lstStyle/>
          <a:p>
            <a:r>
              <a:rPr lang="es-GT" dirty="0"/>
              <a:t>Las pantallas LCD compiten en el mercado doméstico contra las pantallas de plasma y pantallas LED, así como en el futuro contra pantallas 3D.</a:t>
            </a:r>
          </a:p>
        </p:txBody>
      </p:sp>
      <p:pic>
        <p:nvPicPr>
          <p:cNvPr id="4" name="Imagen 3"/>
          <p:cNvPicPr>
            <a:picLocks noChangeAspect="1"/>
          </p:cNvPicPr>
          <p:nvPr/>
        </p:nvPicPr>
        <p:blipFill>
          <a:blip r:embed="rId2"/>
          <a:stretch>
            <a:fillRect/>
          </a:stretch>
        </p:blipFill>
        <p:spPr>
          <a:xfrm>
            <a:off x="4441782" y="3533772"/>
            <a:ext cx="2857500" cy="24098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10138728"/>
      </p:ext>
    </p:extLst>
  </p:cSld>
  <p:clrMapOvr>
    <a:masterClrMapping/>
  </p:clrMapOvr>
  <p:transition spd="med"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4"/>
                                        </p:tgtEl>
                                        <p:attrNameLst>
                                          <p:attrName>stroke.color</p:attrName>
                                        </p:attrNameLst>
                                      </p:cBhvr>
                                      <p:to>
                                        <a:schemeClr val="accent2"/>
                                      </p:to>
                                    </p:animClr>
                                    <p:set>
                                      <p:cBhvr>
                                        <p:cTn id="7" dur="2000" fill="hold"/>
                                        <p:tgtEl>
                                          <p:spTgt spid="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ota">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TM04033925[[fn=Gota]]</Template>
  <TotalTime>34</TotalTime>
  <Words>614</Words>
  <Application>Microsoft Office PowerPoint</Application>
  <PresentationFormat>Panorámica</PresentationFormat>
  <Paragraphs>30</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Adobe Heiti Std R</vt:lpstr>
      <vt:lpstr>Arial</vt:lpstr>
      <vt:lpstr>Tw Cen MT</vt:lpstr>
      <vt:lpstr>Gota</vt:lpstr>
      <vt:lpstr>HARDWARE PARTES PRINCIPALES</vt:lpstr>
      <vt:lpstr> TIPOS DE TECLADOS TECLADOS </vt:lpstr>
      <vt:lpstr>Teclado multimedia </vt:lpstr>
      <vt:lpstr>Teclado flexible</vt:lpstr>
      <vt:lpstr>Teclado inalámbrico</vt:lpstr>
      <vt:lpstr>Teclado ergonómico</vt:lpstr>
      <vt:lpstr>TIPOS DE MONITORES</vt:lpstr>
      <vt:lpstr>Monitores CRT:</vt:lpstr>
      <vt:lpstr>Monitores LCD:</vt:lpstr>
      <vt:lpstr>Pantalla plana TFT:</vt:lpstr>
      <vt:lpstr>Monitores con pantalla LED:</vt:lpstr>
      <vt:lpstr>Tipos de mouse o ratón</vt:lpstr>
      <vt:lpstr>Ópticos:</vt:lpstr>
      <vt:lpstr>Inalámbricos</vt:lpstr>
      <vt:lpstr>Bola táctil </vt:lpstr>
      <vt:lpstr>Puntero táctil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PARTES PRINCIPALES</dc:title>
  <dc:creator>estudiante de Liceo Compu-market</dc:creator>
  <cp:lastModifiedBy>estudiante de Liceo Compu-market</cp:lastModifiedBy>
  <cp:revision>5</cp:revision>
  <dcterms:created xsi:type="dcterms:W3CDTF">2017-06-05T17:52:45Z</dcterms:created>
  <dcterms:modified xsi:type="dcterms:W3CDTF">2017-06-12T17:55:32Z</dcterms:modified>
</cp:coreProperties>
</file>