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sigs" ContentType="application/vnd.openxmlformats-package.digital-signature-origin"/>
  <Override PartName="/ppt/presentation.xml" ContentType="application/vnd.openxmlformats-officedocument.presentationml.presentation.main+xml"/>
  <Override PartName="/ppt/slides/slide2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_xmlsignatures/sig1.xml" ContentType="application/vnd.openxmlformats-package.digital-signature-xmlsignature+xml"/>
  <Override PartName="/_xmlsignatures/sig2.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620" autoAdjust="0"/>
  </p:normalViewPr>
  <p:slideViewPr>
    <p:cSldViewPr snapToGrid="0">
      <p:cViewPr varScale="1">
        <p:scale>
          <a:sx n="81" d="100"/>
          <a:sy n="81" d="100"/>
        </p:scale>
        <p:origin x="120"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40B48-F2BF-4363-8A2B-AD60BB612B08}" type="datetimeFigureOut">
              <a:rPr lang="en-US" smtClean="0"/>
              <a:t>7/24/2017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93311-5CF9-4D2E-BB50-5BA6A0A1F132}" type="slidenum">
              <a:rPr lang="en-US" smtClean="0"/>
              <a:t>‹#›</a:t>
            </a:fld>
            <a:endParaRPr lang="en-US"/>
          </a:p>
        </p:txBody>
      </p:sp>
    </p:spTree>
    <p:extLst>
      <p:ext uri="{BB962C8B-B14F-4D97-AF65-F5344CB8AC3E}">
        <p14:creationId xmlns:p14="http://schemas.microsoft.com/office/powerpoint/2010/main" val="328902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25</a:t>
            </a:fld>
            <a:endParaRPr lang="en-US"/>
          </a:p>
        </p:txBody>
      </p:sp>
    </p:spTree>
    <p:extLst>
      <p:ext uri="{BB962C8B-B14F-4D97-AF65-F5344CB8AC3E}">
        <p14:creationId xmlns:p14="http://schemas.microsoft.com/office/powerpoint/2010/main" val="651403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34</a:t>
            </a:fld>
            <a:endParaRPr lang="en-US"/>
          </a:p>
        </p:txBody>
      </p:sp>
    </p:spTree>
    <p:extLst>
      <p:ext uri="{BB962C8B-B14F-4D97-AF65-F5344CB8AC3E}">
        <p14:creationId xmlns:p14="http://schemas.microsoft.com/office/powerpoint/2010/main" val="468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35</a:t>
            </a:fld>
            <a:endParaRPr lang="en-US"/>
          </a:p>
        </p:txBody>
      </p:sp>
    </p:spTree>
    <p:extLst>
      <p:ext uri="{BB962C8B-B14F-4D97-AF65-F5344CB8AC3E}">
        <p14:creationId xmlns:p14="http://schemas.microsoft.com/office/powerpoint/2010/main" val="370152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26</a:t>
            </a:fld>
            <a:endParaRPr lang="en-US"/>
          </a:p>
        </p:txBody>
      </p:sp>
    </p:spTree>
    <p:extLst>
      <p:ext uri="{BB962C8B-B14F-4D97-AF65-F5344CB8AC3E}">
        <p14:creationId xmlns:p14="http://schemas.microsoft.com/office/powerpoint/2010/main" val="166148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27</a:t>
            </a:fld>
            <a:endParaRPr lang="en-US"/>
          </a:p>
        </p:txBody>
      </p:sp>
    </p:spTree>
    <p:extLst>
      <p:ext uri="{BB962C8B-B14F-4D97-AF65-F5344CB8AC3E}">
        <p14:creationId xmlns:p14="http://schemas.microsoft.com/office/powerpoint/2010/main" val="224740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28</a:t>
            </a:fld>
            <a:endParaRPr lang="en-US"/>
          </a:p>
        </p:txBody>
      </p:sp>
    </p:spTree>
    <p:extLst>
      <p:ext uri="{BB962C8B-B14F-4D97-AF65-F5344CB8AC3E}">
        <p14:creationId xmlns:p14="http://schemas.microsoft.com/office/powerpoint/2010/main" val="71508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29</a:t>
            </a:fld>
            <a:endParaRPr lang="en-US"/>
          </a:p>
        </p:txBody>
      </p:sp>
    </p:spTree>
    <p:extLst>
      <p:ext uri="{BB962C8B-B14F-4D97-AF65-F5344CB8AC3E}">
        <p14:creationId xmlns:p14="http://schemas.microsoft.com/office/powerpoint/2010/main" val="2018434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30</a:t>
            </a:fld>
            <a:endParaRPr lang="en-US"/>
          </a:p>
        </p:txBody>
      </p:sp>
    </p:spTree>
    <p:extLst>
      <p:ext uri="{BB962C8B-B14F-4D97-AF65-F5344CB8AC3E}">
        <p14:creationId xmlns:p14="http://schemas.microsoft.com/office/powerpoint/2010/main" val="384981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31</a:t>
            </a:fld>
            <a:endParaRPr lang="en-US"/>
          </a:p>
        </p:txBody>
      </p:sp>
    </p:spTree>
    <p:extLst>
      <p:ext uri="{BB962C8B-B14F-4D97-AF65-F5344CB8AC3E}">
        <p14:creationId xmlns:p14="http://schemas.microsoft.com/office/powerpoint/2010/main" val="127674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32</a:t>
            </a:fld>
            <a:endParaRPr lang="en-US"/>
          </a:p>
        </p:txBody>
      </p:sp>
    </p:spTree>
    <p:extLst>
      <p:ext uri="{BB962C8B-B14F-4D97-AF65-F5344CB8AC3E}">
        <p14:creationId xmlns:p14="http://schemas.microsoft.com/office/powerpoint/2010/main" val="252095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33</a:t>
            </a:fld>
            <a:endParaRPr lang="en-US"/>
          </a:p>
        </p:txBody>
      </p:sp>
    </p:spTree>
    <p:extLst>
      <p:ext uri="{BB962C8B-B14F-4D97-AF65-F5344CB8AC3E}">
        <p14:creationId xmlns:p14="http://schemas.microsoft.com/office/powerpoint/2010/main" val="2266151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7/24/2017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7/24/2017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CBC5-7308-4CE2-9EFB-BD915E6D44F5}"/>
              </a:ext>
            </a:extLst>
          </p:cNvPr>
          <p:cNvSpPr>
            <a:spLocks noGrp="1"/>
          </p:cNvSpPr>
          <p:nvPr>
            <p:ph type="ctrTitle"/>
          </p:nvPr>
        </p:nvSpPr>
        <p:spPr/>
        <p:txBody>
          <a:bodyPr/>
          <a:lstStyle/>
          <a:p>
            <a:r>
              <a:rPr lang="en-US" sz="5000" dirty="0"/>
              <a:t>Attacks on Smart Contracts</a:t>
            </a:r>
          </a:p>
        </p:txBody>
      </p:sp>
      <p:sp>
        <p:nvSpPr>
          <p:cNvPr id="3" name="Subtitle 2">
            <a:extLst>
              <a:ext uri="{FF2B5EF4-FFF2-40B4-BE49-F238E27FC236}">
                <a16:creationId xmlns:a16="http://schemas.microsoft.com/office/drawing/2014/main" id="{AD9BAE67-C399-437C-A896-D590620680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5835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8530454" y="561910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 name="TextBox 6">
            <a:extLst>
              <a:ext uri="{FF2B5EF4-FFF2-40B4-BE49-F238E27FC236}">
                <a16:creationId xmlns:a16="http://schemas.microsoft.com/office/drawing/2014/main" id="{10288E19-077E-4886-81B5-147A2319C5E3}"/>
              </a:ext>
            </a:extLst>
          </p:cNvPr>
          <p:cNvSpPr txBox="1"/>
          <p:nvPr/>
        </p:nvSpPr>
        <p:spPr>
          <a:xfrm>
            <a:off x="9204545" y="5288941"/>
            <a:ext cx="2987455" cy="1200329"/>
          </a:xfrm>
          <a:prstGeom prst="rect">
            <a:avLst/>
          </a:prstGeom>
          <a:noFill/>
        </p:spPr>
        <p:txBody>
          <a:bodyPr wrap="square" rtlCol="0">
            <a:spAutoFit/>
          </a:bodyPr>
          <a:lstStyle/>
          <a:p>
            <a:r>
              <a:rPr lang="en-US" dirty="0"/>
              <a:t>The call function calls the function() and the contract Mallory again and goes into a loop</a:t>
            </a:r>
          </a:p>
        </p:txBody>
      </p:sp>
      <p:cxnSp>
        <p:nvCxnSpPr>
          <p:cNvPr id="9" name="Connector: Elbow 8">
            <a:extLst>
              <a:ext uri="{FF2B5EF4-FFF2-40B4-BE49-F238E27FC236}">
                <a16:creationId xmlns:a16="http://schemas.microsoft.com/office/drawing/2014/main" id="{4A40F0FC-EEC2-4836-BF99-952F7BC794D1}"/>
              </a:ext>
            </a:extLst>
          </p:cNvPr>
          <p:cNvCxnSpPr>
            <a:cxnSpLocks/>
          </p:cNvCxnSpPr>
          <p:nvPr/>
        </p:nvCxnSpPr>
        <p:spPr>
          <a:xfrm rot="5400000">
            <a:off x="5879683" y="3983441"/>
            <a:ext cx="2447158" cy="1323036"/>
          </a:xfrm>
          <a:prstGeom prst="bentConnector3">
            <a:avLst>
              <a:gd name="adj1" fmla="val 13568"/>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874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288941"/>
            <a:ext cx="3739512" cy="1200329"/>
          </a:xfrm>
          <a:prstGeom prst="rect">
            <a:avLst/>
          </a:prstGeom>
          <a:noFill/>
        </p:spPr>
        <p:txBody>
          <a:bodyPr wrap="square" rtlCol="0">
            <a:spAutoFit/>
          </a:bodyPr>
          <a:lstStyle/>
          <a:p>
            <a:r>
              <a:rPr lang="en-US" dirty="0"/>
              <a:t>The function can only terminate if </a:t>
            </a:r>
          </a:p>
          <a:p>
            <a:pPr marL="342900" indent="-342900">
              <a:buFont typeface="+mj-lt"/>
              <a:buAutoNum type="arabicPeriod"/>
            </a:pPr>
            <a:r>
              <a:rPr lang="en-US" dirty="0"/>
              <a:t>Gas is exhausted</a:t>
            </a:r>
          </a:p>
          <a:p>
            <a:pPr marL="342900" indent="-342900">
              <a:buFont typeface="+mj-lt"/>
              <a:buAutoNum type="arabicPeriod"/>
            </a:pPr>
            <a:r>
              <a:rPr lang="en-US" dirty="0"/>
              <a:t>Call stack exceeds 1024 frames</a:t>
            </a:r>
          </a:p>
          <a:p>
            <a:pPr marL="342900" indent="-342900">
              <a:buFont typeface="+mj-lt"/>
              <a:buAutoNum type="arabicPeriod"/>
            </a:pPr>
            <a:r>
              <a:rPr lang="en-US" dirty="0"/>
              <a:t>Balance of DAO becomes 0</a:t>
            </a:r>
          </a:p>
        </p:txBody>
      </p:sp>
      <p:cxnSp>
        <p:nvCxnSpPr>
          <p:cNvPr id="10" name="Straight Arrow Connector 9">
            <a:extLst>
              <a:ext uri="{FF2B5EF4-FFF2-40B4-BE49-F238E27FC236}">
                <a16:creationId xmlns:a16="http://schemas.microsoft.com/office/drawing/2014/main" id="{43150E06-77F1-42F1-A419-495ECD5E73B7}"/>
              </a:ext>
            </a:extLst>
          </p:cNvPr>
          <p:cNvCxnSpPr/>
          <p:nvPr/>
        </p:nvCxnSpPr>
        <p:spPr>
          <a:xfrm flipH="1">
            <a:off x="6057900" y="3307080"/>
            <a:ext cx="1432560" cy="251460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96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429108"/>
            <a:ext cx="3739512" cy="923330"/>
          </a:xfrm>
          <a:prstGeom prst="rect">
            <a:avLst/>
          </a:prstGeom>
          <a:noFill/>
        </p:spPr>
        <p:txBody>
          <a:bodyPr wrap="square" rtlCol="0">
            <a:spAutoFit/>
          </a:bodyPr>
          <a:lstStyle/>
          <a:p>
            <a:r>
              <a:rPr lang="en-US" dirty="0"/>
              <a:t>The contract then sends all the ether to the attacker using the </a:t>
            </a:r>
            <a:r>
              <a:rPr lang="en-US" dirty="0" err="1"/>
              <a:t>getJackpot</a:t>
            </a:r>
            <a:r>
              <a:rPr lang="en-US" dirty="0"/>
              <a:t>() function</a:t>
            </a:r>
          </a:p>
        </p:txBody>
      </p:sp>
      <p:cxnSp>
        <p:nvCxnSpPr>
          <p:cNvPr id="10" name="Straight Arrow Connector 9">
            <a:extLst>
              <a:ext uri="{FF2B5EF4-FFF2-40B4-BE49-F238E27FC236}">
                <a16:creationId xmlns:a16="http://schemas.microsoft.com/office/drawing/2014/main" id="{43150E06-77F1-42F1-A419-495ECD5E73B7}"/>
              </a:ext>
            </a:extLst>
          </p:cNvPr>
          <p:cNvCxnSpPr>
            <a:cxnSpLocks/>
          </p:cNvCxnSpPr>
          <p:nvPr/>
        </p:nvCxnSpPr>
        <p:spPr>
          <a:xfrm flipH="1">
            <a:off x="6630280" y="5890773"/>
            <a:ext cx="1122119" cy="406256"/>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195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67607"/>
            <a:ext cx="3739512" cy="646331"/>
          </a:xfrm>
          <a:prstGeom prst="rect">
            <a:avLst/>
          </a:prstGeom>
          <a:noFill/>
        </p:spPr>
        <p:txBody>
          <a:bodyPr wrap="square" rtlCol="0">
            <a:spAutoFit/>
          </a:bodyPr>
          <a:lstStyle/>
          <a:p>
            <a:r>
              <a:rPr lang="en-US" dirty="0"/>
              <a:t>The attacker donates 1 </a:t>
            </a:r>
            <a:r>
              <a:rPr lang="en-US" dirty="0" err="1"/>
              <a:t>wei</a:t>
            </a:r>
            <a:r>
              <a:rPr lang="en-US" dirty="0"/>
              <a:t> to the contract to execute the function</a:t>
            </a:r>
          </a:p>
        </p:txBody>
      </p:sp>
      <p:cxnSp>
        <p:nvCxnSpPr>
          <p:cNvPr id="11" name="Connector: Elbow 10">
            <a:extLst>
              <a:ext uri="{FF2B5EF4-FFF2-40B4-BE49-F238E27FC236}">
                <a16:creationId xmlns:a16="http://schemas.microsoft.com/office/drawing/2014/main" id="{6CB477F7-19AD-4AFD-8D73-E9772416855D}"/>
              </a:ext>
            </a:extLst>
          </p:cNvPr>
          <p:cNvCxnSpPr>
            <a:stCxn id="6" idx="1"/>
          </p:cNvCxnSpPr>
          <p:nvPr/>
        </p:nvCxnSpPr>
        <p:spPr>
          <a:xfrm rot="16200000" flipH="1" flipV="1">
            <a:off x="5495827" y="3828857"/>
            <a:ext cx="619415" cy="4372070"/>
          </a:xfrm>
          <a:prstGeom prst="bentConnector4">
            <a:avLst>
              <a:gd name="adj1" fmla="val -14352"/>
              <a:gd name="adj2" fmla="val 69204"/>
            </a:avLst>
          </a:prstGeom>
          <a:ln w="28575">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399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67607"/>
            <a:ext cx="3739512" cy="646331"/>
          </a:xfrm>
          <a:prstGeom prst="rect">
            <a:avLst/>
          </a:prstGeom>
          <a:noFill/>
        </p:spPr>
        <p:txBody>
          <a:bodyPr wrap="square" rtlCol="0">
            <a:spAutoFit/>
          </a:bodyPr>
          <a:lstStyle/>
          <a:p>
            <a:r>
              <a:rPr lang="en-US" dirty="0"/>
              <a:t>This is then donated to the DAO</a:t>
            </a:r>
            <a:br>
              <a:rPr lang="en-US" dirty="0"/>
            </a:br>
            <a:r>
              <a:rPr lang="en-US" dirty="0"/>
              <a:t>(Value at DAO = 1 </a:t>
            </a:r>
            <a:r>
              <a:rPr lang="en-US" dirty="0" err="1"/>
              <a:t>wei</a:t>
            </a:r>
            <a:r>
              <a:rPr lang="en-US" dirty="0"/>
              <a:t>)</a:t>
            </a:r>
          </a:p>
        </p:txBody>
      </p:sp>
      <p:cxnSp>
        <p:nvCxnSpPr>
          <p:cNvPr id="11" name="Connector: Elbow 10">
            <a:extLst>
              <a:ext uri="{FF2B5EF4-FFF2-40B4-BE49-F238E27FC236}">
                <a16:creationId xmlns:a16="http://schemas.microsoft.com/office/drawing/2014/main" id="{6CB477F7-19AD-4AFD-8D73-E9772416855D}"/>
              </a:ext>
            </a:extLst>
          </p:cNvPr>
          <p:cNvCxnSpPr>
            <a:stCxn id="6" idx="1"/>
          </p:cNvCxnSpPr>
          <p:nvPr/>
        </p:nvCxnSpPr>
        <p:spPr>
          <a:xfrm rot="16200000" flipH="1" flipV="1">
            <a:off x="5495827" y="3828857"/>
            <a:ext cx="619415" cy="4372070"/>
          </a:xfrm>
          <a:prstGeom prst="bentConnector4">
            <a:avLst>
              <a:gd name="adj1" fmla="val -14352"/>
              <a:gd name="adj2" fmla="val 69204"/>
            </a:avLst>
          </a:prstGeom>
          <a:ln w="28575">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191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67607"/>
            <a:ext cx="3739512" cy="923330"/>
          </a:xfrm>
          <a:prstGeom prst="rect">
            <a:avLst/>
          </a:prstGeom>
          <a:noFill/>
        </p:spPr>
        <p:txBody>
          <a:bodyPr wrap="square" rtlCol="0">
            <a:spAutoFit/>
          </a:bodyPr>
          <a:lstStyle/>
          <a:p>
            <a:r>
              <a:rPr lang="en-US" dirty="0"/>
              <a:t>This 1 </a:t>
            </a:r>
            <a:r>
              <a:rPr lang="en-US" dirty="0" err="1"/>
              <a:t>wei</a:t>
            </a:r>
            <a:r>
              <a:rPr lang="en-US" dirty="0"/>
              <a:t> is then withdrawn</a:t>
            </a:r>
            <a:br>
              <a:rPr lang="en-US" dirty="0"/>
            </a:br>
            <a:r>
              <a:rPr lang="en-US" dirty="0"/>
              <a:t>(Value at DAO = 1 </a:t>
            </a:r>
            <a:r>
              <a:rPr lang="en-US" dirty="0" err="1"/>
              <a:t>wei</a:t>
            </a:r>
            <a:r>
              <a:rPr lang="en-US" dirty="0"/>
              <a:t>, withdrawn = 1 </a:t>
            </a:r>
            <a:r>
              <a:rPr lang="en-US" dirty="0" err="1"/>
              <a:t>wei</a:t>
            </a:r>
            <a:r>
              <a:rPr lang="en-US" dirty="0"/>
              <a:t>)</a:t>
            </a:r>
          </a:p>
        </p:txBody>
      </p:sp>
      <p:cxnSp>
        <p:nvCxnSpPr>
          <p:cNvPr id="10" name="Straight Arrow Connector 9">
            <a:extLst>
              <a:ext uri="{FF2B5EF4-FFF2-40B4-BE49-F238E27FC236}">
                <a16:creationId xmlns:a16="http://schemas.microsoft.com/office/drawing/2014/main" id="{9DEA5B89-89C2-422D-A594-419731A5C628}"/>
              </a:ext>
            </a:extLst>
          </p:cNvPr>
          <p:cNvCxnSpPr>
            <a:cxnSpLocks/>
          </p:cNvCxnSpPr>
          <p:nvPr/>
        </p:nvCxnSpPr>
        <p:spPr>
          <a:xfrm flipV="1">
            <a:off x="3975100" y="3136900"/>
            <a:ext cx="3403600" cy="30770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98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8" y="5434439"/>
            <a:ext cx="3739512" cy="1200329"/>
          </a:xfrm>
          <a:prstGeom prst="rect">
            <a:avLst/>
          </a:prstGeom>
          <a:noFill/>
        </p:spPr>
        <p:txBody>
          <a:bodyPr wrap="square" rtlCol="0">
            <a:spAutoFit/>
          </a:bodyPr>
          <a:lstStyle/>
          <a:p>
            <a:r>
              <a:rPr lang="en-US" dirty="0"/>
              <a:t>The fallback function is called before the amount is updated</a:t>
            </a:r>
            <a:br>
              <a:rPr lang="en-US" dirty="0"/>
            </a:br>
            <a:r>
              <a:rPr lang="en-US" dirty="0"/>
              <a:t>(Value at DAO = 1 </a:t>
            </a:r>
            <a:r>
              <a:rPr lang="en-US" dirty="0" err="1"/>
              <a:t>wei</a:t>
            </a:r>
            <a:r>
              <a:rPr lang="en-US" dirty="0"/>
              <a:t>, withdrawn = 1 </a:t>
            </a:r>
            <a:r>
              <a:rPr lang="en-US" dirty="0" err="1"/>
              <a:t>wei</a:t>
            </a:r>
            <a:r>
              <a:rPr lang="en-US" dirty="0"/>
              <a:t>)</a:t>
            </a:r>
          </a:p>
        </p:txBody>
      </p:sp>
      <p:cxnSp>
        <p:nvCxnSpPr>
          <p:cNvPr id="10" name="Straight Arrow Connector 9">
            <a:extLst>
              <a:ext uri="{FF2B5EF4-FFF2-40B4-BE49-F238E27FC236}">
                <a16:creationId xmlns:a16="http://schemas.microsoft.com/office/drawing/2014/main" id="{9DEA5B89-89C2-422D-A594-419731A5C628}"/>
              </a:ext>
            </a:extLst>
          </p:cNvPr>
          <p:cNvCxnSpPr>
            <a:cxnSpLocks/>
          </p:cNvCxnSpPr>
          <p:nvPr/>
        </p:nvCxnSpPr>
        <p:spPr>
          <a:xfrm flipH="1">
            <a:off x="6731000" y="3505200"/>
            <a:ext cx="1021399" cy="15494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511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8" y="5434439"/>
            <a:ext cx="3739512" cy="923330"/>
          </a:xfrm>
          <a:prstGeom prst="rect">
            <a:avLst/>
          </a:prstGeom>
          <a:noFill/>
        </p:spPr>
        <p:txBody>
          <a:bodyPr wrap="square" rtlCol="0">
            <a:spAutoFit/>
          </a:bodyPr>
          <a:lstStyle/>
          <a:p>
            <a:r>
              <a:rPr lang="en-US" dirty="0"/>
              <a:t>Another 1 </a:t>
            </a:r>
            <a:r>
              <a:rPr lang="en-US" dirty="0" err="1"/>
              <a:t>wei</a:t>
            </a:r>
            <a:r>
              <a:rPr lang="en-US" dirty="0"/>
              <a:t> is withdrawn</a:t>
            </a:r>
          </a:p>
          <a:p>
            <a:r>
              <a:rPr lang="en-US" dirty="0"/>
              <a:t>(Value at DAO = 1 </a:t>
            </a:r>
            <a:r>
              <a:rPr lang="en-US" dirty="0" err="1"/>
              <a:t>wei</a:t>
            </a:r>
            <a:r>
              <a:rPr lang="en-US" dirty="0"/>
              <a:t>, withdrawn = 2 </a:t>
            </a:r>
            <a:r>
              <a:rPr lang="en-US" dirty="0" err="1"/>
              <a:t>wei</a:t>
            </a:r>
            <a:r>
              <a:rPr lang="en-US" dirty="0"/>
              <a:t>)</a:t>
            </a:r>
          </a:p>
        </p:txBody>
      </p:sp>
      <p:cxnSp>
        <p:nvCxnSpPr>
          <p:cNvPr id="10" name="Straight Arrow Connector 9">
            <a:extLst>
              <a:ext uri="{FF2B5EF4-FFF2-40B4-BE49-F238E27FC236}">
                <a16:creationId xmlns:a16="http://schemas.microsoft.com/office/drawing/2014/main" id="{9DEA5B89-89C2-422D-A594-419731A5C628}"/>
              </a:ext>
            </a:extLst>
          </p:cNvPr>
          <p:cNvCxnSpPr>
            <a:cxnSpLocks/>
          </p:cNvCxnSpPr>
          <p:nvPr/>
        </p:nvCxnSpPr>
        <p:spPr>
          <a:xfrm flipH="1">
            <a:off x="6731000" y="3505200"/>
            <a:ext cx="1021399" cy="15494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99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88E19-077E-4886-81B5-147A2319C5E3}"/>
                  </a:ext>
                </a:extLst>
              </p:cNvPr>
              <p:cNvSpPr txBox="1"/>
              <p:nvPr/>
            </p:nvSpPr>
            <p:spPr>
              <a:xfrm>
                <a:off x="8452488" y="5294739"/>
                <a:ext cx="3739512" cy="1203406"/>
              </a:xfrm>
              <a:prstGeom prst="rect">
                <a:avLst/>
              </a:prstGeom>
              <a:noFill/>
            </p:spPr>
            <p:txBody>
              <a:bodyPr wrap="square" rtlCol="0">
                <a:spAutoFit/>
              </a:bodyPr>
              <a:lstStyle/>
              <a:p>
                <a:r>
                  <a:rPr lang="en-US" dirty="0"/>
                  <a:t>The amount is now updated at DAO: 1 </a:t>
                </a:r>
                <a:r>
                  <a:rPr lang="en-US" dirty="0" err="1"/>
                  <a:t>wei</a:t>
                </a:r>
                <a:r>
                  <a:rPr lang="en-US" dirty="0"/>
                  <a:t> – 1 </a:t>
                </a:r>
                <a:r>
                  <a:rPr lang="en-US" dirty="0" err="1"/>
                  <a:t>wei</a:t>
                </a:r>
                <a:r>
                  <a:rPr lang="en-US" dirty="0"/>
                  <a:t> * 2 withdrawals = -1 </a:t>
                </a:r>
                <a:r>
                  <a:rPr lang="en-US" dirty="0" err="1"/>
                  <a:t>wei</a:t>
                </a:r>
                <a:r>
                  <a:rPr lang="en-US" dirty="0"/>
                  <a: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US" dirty="0"/>
                  <a:t>-1 </a:t>
                </a:r>
                <a:r>
                  <a:rPr lang="en-US" dirty="0" err="1"/>
                  <a:t>wei</a:t>
                </a:r>
                <a:r>
                  <a:rPr lang="en-US" dirty="0"/>
                  <a:t> (underflow because </a:t>
                </a:r>
                <a:r>
                  <a:rPr lang="en-US" dirty="0" err="1"/>
                  <a:t>wei</a:t>
                </a:r>
                <a:r>
                  <a:rPr lang="en-US" dirty="0"/>
                  <a:t> count is uint64)</a:t>
                </a:r>
              </a:p>
            </p:txBody>
          </p:sp>
        </mc:Choice>
        <mc:Fallback xmlns="">
          <p:sp>
            <p:nvSpPr>
              <p:cNvPr id="7" name="TextBox 6">
                <a:extLst>
                  <a:ext uri="{FF2B5EF4-FFF2-40B4-BE49-F238E27FC236}">
                    <a16:creationId xmlns:a16="http://schemas.microsoft.com/office/drawing/2014/main" id="{10288E19-077E-4886-81B5-147A2319C5E3}"/>
                  </a:ext>
                </a:extLst>
              </p:cNvPr>
              <p:cNvSpPr txBox="1">
                <a:spLocks noRot="1" noChangeAspect="1" noMove="1" noResize="1" noEditPoints="1" noAdjustHandles="1" noChangeArrowheads="1" noChangeShapeType="1" noTextEdit="1"/>
              </p:cNvSpPr>
              <p:nvPr/>
            </p:nvSpPr>
            <p:spPr>
              <a:xfrm>
                <a:off x="8452488" y="5294739"/>
                <a:ext cx="3739512" cy="1203406"/>
              </a:xfrm>
              <a:prstGeom prst="rect">
                <a:avLst/>
              </a:prstGeom>
              <a:blipFill>
                <a:blip r:embed="rId4"/>
                <a:stretch>
                  <a:fillRect l="-1468" t="-3553" r="-2773" b="-710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DEA5B89-89C2-422D-A594-419731A5C628}"/>
              </a:ext>
            </a:extLst>
          </p:cNvPr>
          <p:cNvCxnSpPr>
            <a:cxnSpLocks/>
            <a:endCxn id="7" idx="0"/>
          </p:cNvCxnSpPr>
          <p:nvPr/>
        </p:nvCxnSpPr>
        <p:spPr>
          <a:xfrm>
            <a:off x="9067800" y="3749851"/>
            <a:ext cx="1254444" cy="15448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80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88E19-077E-4886-81B5-147A2319C5E3}"/>
                  </a:ext>
                </a:extLst>
              </p:cNvPr>
              <p:cNvSpPr txBox="1"/>
              <p:nvPr/>
            </p:nvSpPr>
            <p:spPr>
              <a:xfrm>
                <a:off x="8452488" y="5571399"/>
                <a:ext cx="3739512" cy="649409"/>
              </a:xfrm>
              <a:prstGeom prst="rect">
                <a:avLst/>
              </a:prstGeom>
              <a:noFill/>
            </p:spPr>
            <p:txBody>
              <a:bodyPr wrap="square" rtlCol="0">
                <a:spAutoFit/>
              </a:bodyPr>
              <a:lstStyle/>
              <a:p>
                <a:r>
                  <a:rPr lang="en-US" dirty="0"/>
                  <a:t>The function stack is closed</a:t>
                </a:r>
              </a:p>
              <a:p>
                <a:r>
                  <a:rPr lang="en-US" dirty="0"/>
                  <a:t>(Value at DAO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256</m:t>
                        </m:r>
                      </m:sup>
                    </m:sSup>
                  </m:oMath>
                </a14:m>
                <a:r>
                  <a:rPr lang="en-US" dirty="0"/>
                  <a:t>-1 </a:t>
                </a:r>
                <a:r>
                  <a:rPr lang="en-US" dirty="0" err="1"/>
                  <a:t>wei</a:t>
                </a:r>
                <a:r>
                  <a:rPr lang="en-US" dirty="0"/>
                  <a:t>)</a:t>
                </a:r>
              </a:p>
            </p:txBody>
          </p:sp>
        </mc:Choice>
        <mc:Fallback xmlns="">
          <p:sp>
            <p:nvSpPr>
              <p:cNvPr id="7" name="TextBox 6">
                <a:extLst>
                  <a:ext uri="{FF2B5EF4-FFF2-40B4-BE49-F238E27FC236}">
                    <a16:creationId xmlns:a16="http://schemas.microsoft.com/office/drawing/2014/main" id="{10288E19-077E-4886-81B5-147A2319C5E3}"/>
                  </a:ext>
                </a:extLst>
              </p:cNvPr>
              <p:cNvSpPr txBox="1">
                <a:spLocks noRot="1" noChangeAspect="1" noMove="1" noResize="1" noEditPoints="1" noAdjustHandles="1" noChangeArrowheads="1" noChangeShapeType="1" noTextEdit="1"/>
              </p:cNvSpPr>
              <p:nvPr/>
            </p:nvSpPr>
            <p:spPr>
              <a:xfrm>
                <a:off x="8452488" y="5571399"/>
                <a:ext cx="3739512" cy="649409"/>
              </a:xfrm>
              <a:prstGeom prst="rect">
                <a:avLst/>
              </a:prstGeom>
              <a:blipFill>
                <a:blip r:embed="rId4"/>
                <a:stretch>
                  <a:fillRect l="-1468" t="-6604" b="-14151"/>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DEA5B89-89C2-422D-A594-419731A5C628}"/>
              </a:ext>
            </a:extLst>
          </p:cNvPr>
          <p:cNvCxnSpPr>
            <a:cxnSpLocks/>
            <a:endCxn id="6" idx="2"/>
          </p:cNvCxnSpPr>
          <p:nvPr/>
        </p:nvCxnSpPr>
        <p:spPr>
          <a:xfrm>
            <a:off x="5816600" y="5702300"/>
            <a:ext cx="2095889" cy="19380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896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08C9-5491-43B7-A9A1-DD352A17948F}"/>
              </a:ext>
            </a:extLst>
          </p:cNvPr>
          <p:cNvSpPr>
            <a:spLocks noGrp="1"/>
          </p:cNvSpPr>
          <p:nvPr>
            <p:ph type="title"/>
          </p:nvPr>
        </p:nvSpPr>
        <p:spPr/>
        <p:txBody>
          <a:bodyPr/>
          <a:lstStyle/>
          <a:p>
            <a:r>
              <a:rPr lang="en-US" dirty="0"/>
              <a:t>Class of vulnerabilities</a:t>
            </a:r>
          </a:p>
        </p:txBody>
      </p:sp>
      <p:sp>
        <p:nvSpPr>
          <p:cNvPr id="3" name="Content Placeholder 2">
            <a:extLst>
              <a:ext uri="{FF2B5EF4-FFF2-40B4-BE49-F238E27FC236}">
                <a16:creationId xmlns:a16="http://schemas.microsoft.com/office/drawing/2014/main" id="{1D96EEA6-A8BE-42A3-B941-8FF4909DB2A8}"/>
              </a:ext>
            </a:extLst>
          </p:cNvPr>
          <p:cNvSpPr>
            <a:spLocks noGrp="1"/>
          </p:cNvSpPr>
          <p:nvPr>
            <p:ph idx="1"/>
          </p:nvPr>
        </p:nvSpPr>
        <p:spPr/>
        <p:txBody>
          <a:bodyPr/>
          <a:lstStyle/>
          <a:p>
            <a:pPr marL="457200" indent="-457200">
              <a:buFont typeface="+mj-lt"/>
              <a:buAutoNum type="arabicPeriod"/>
            </a:pPr>
            <a:r>
              <a:rPr lang="en-US" dirty="0"/>
              <a:t>Solidity</a:t>
            </a:r>
          </a:p>
          <a:p>
            <a:pPr marL="457200" indent="-457200">
              <a:buFont typeface="+mj-lt"/>
              <a:buAutoNum type="arabicPeriod"/>
            </a:pPr>
            <a:r>
              <a:rPr lang="en-US" dirty="0"/>
              <a:t>EVM (</a:t>
            </a:r>
            <a:r>
              <a:rPr lang="en-US" dirty="0" err="1"/>
              <a:t>Ethereum</a:t>
            </a:r>
            <a:r>
              <a:rPr lang="en-US" dirty="0"/>
              <a:t> Virtual Machine) bytecode</a:t>
            </a:r>
          </a:p>
          <a:p>
            <a:pPr marL="457200" indent="-457200">
              <a:buFont typeface="+mj-lt"/>
              <a:buAutoNum type="arabicPeriod"/>
            </a:pPr>
            <a:r>
              <a:rPr lang="en-US" dirty="0"/>
              <a:t>Blockchain</a:t>
            </a:r>
          </a:p>
        </p:txBody>
      </p:sp>
    </p:spTree>
    <p:extLst>
      <p:ext uri="{BB962C8B-B14F-4D97-AF65-F5344CB8AC3E}">
        <p14:creationId xmlns:p14="http://schemas.microsoft.com/office/powerpoint/2010/main" val="770110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88E19-077E-4886-81B5-147A2319C5E3}"/>
                  </a:ext>
                </a:extLst>
              </p:cNvPr>
              <p:cNvSpPr txBox="1"/>
              <p:nvPr/>
            </p:nvSpPr>
            <p:spPr>
              <a:xfrm>
                <a:off x="8452488" y="5294401"/>
                <a:ext cx="3739512" cy="1203406"/>
              </a:xfrm>
              <a:prstGeom prst="rect">
                <a:avLst/>
              </a:prstGeom>
              <a:noFill/>
            </p:spPr>
            <p:txBody>
              <a:bodyPr wrap="square" rtlCol="0">
                <a:spAutoFit/>
              </a:bodyPr>
              <a:lstStyle/>
              <a:p>
                <a:r>
                  <a:rPr lang="en-US" dirty="0"/>
                  <a:t>getJackpot() is called to withdrawal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US" dirty="0"/>
                  <a:t>-1 </a:t>
                </a:r>
                <a:r>
                  <a:rPr lang="en-US" dirty="0" err="1"/>
                  <a:t>wei</a:t>
                </a:r>
                <a:r>
                  <a:rPr lang="en-US" dirty="0"/>
                  <a:t> or the balance of the entire DAO, whichever is lower</a:t>
                </a:r>
              </a:p>
            </p:txBody>
          </p:sp>
        </mc:Choice>
        <mc:Fallback xmlns="">
          <p:sp>
            <p:nvSpPr>
              <p:cNvPr id="7" name="TextBox 6">
                <a:extLst>
                  <a:ext uri="{FF2B5EF4-FFF2-40B4-BE49-F238E27FC236}">
                    <a16:creationId xmlns:a16="http://schemas.microsoft.com/office/drawing/2014/main" id="{10288E19-077E-4886-81B5-147A2319C5E3}"/>
                  </a:ext>
                </a:extLst>
              </p:cNvPr>
              <p:cNvSpPr txBox="1">
                <a:spLocks noRot="1" noChangeAspect="1" noMove="1" noResize="1" noEditPoints="1" noAdjustHandles="1" noChangeArrowheads="1" noChangeShapeType="1" noTextEdit="1"/>
              </p:cNvSpPr>
              <p:nvPr/>
            </p:nvSpPr>
            <p:spPr>
              <a:xfrm>
                <a:off x="8452488" y="5294401"/>
                <a:ext cx="3739512" cy="1203406"/>
              </a:xfrm>
              <a:prstGeom prst="rect">
                <a:avLst/>
              </a:prstGeom>
              <a:blipFill>
                <a:blip r:embed="rId4"/>
                <a:stretch>
                  <a:fillRect l="-1468" t="-3553" b="-710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DEA5B89-89C2-422D-A594-419731A5C628}"/>
              </a:ext>
            </a:extLst>
          </p:cNvPr>
          <p:cNvCxnSpPr>
            <a:cxnSpLocks/>
            <a:endCxn id="6" idx="2"/>
          </p:cNvCxnSpPr>
          <p:nvPr/>
        </p:nvCxnSpPr>
        <p:spPr>
          <a:xfrm flipV="1">
            <a:off x="7404100" y="5896104"/>
            <a:ext cx="508389" cy="270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94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72938"/>
            <a:ext cx="3739512" cy="646331"/>
          </a:xfrm>
          <a:prstGeom prst="rect">
            <a:avLst/>
          </a:prstGeom>
          <a:noFill/>
        </p:spPr>
        <p:txBody>
          <a:bodyPr wrap="square" rtlCol="0">
            <a:spAutoFit/>
          </a:bodyPr>
          <a:lstStyle/>
          <a:p>
            <a:r>
              <a:rPr lang="en-US" dirty="0"/>
              <a:t>The contract now sends the obtained balance to the owner</a:t>
            </a:r>
          </a:p>
        </p:txBody>
      </p:sp>
      <p:cxnSp>
        <p:nvCxnSpPr>
          <p:cNvPr id="10" name="Straight Arrow Connector 9">
            <a:extLst>
              <a:ext uri="{FF2B5EF4-FFF2-40B4-BE49-F238E27FC236}">
                <a16:creationId xmlns:a16="http://schemas.microsoft.com/office/drawing/2014/main" id="{9DEA5B89-89C2-422D-A594-419731A5C628}"/>
              </a:ext>
            </a:extLst>
          </p:cNvPr>
          <p:cNvCxnSpPr>
            <a:cxnSpLocks/>
            <a:endCxn id="6" idx="2"/>
          </p:cNvCxnSpPr>
          <p:nvPr/>
        </p:nvCxnSpPr>
        <p:spPr>
          <a:xfrm flipV="1">
            <a:off x="7578250" y="5896104"/>
            <a:ext cx="334239" cy="48094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813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a:p>
            <a:r>
              <a:rPr lang="en-US" dirty="0"/>
              <a:t>This game allows players to compete for the title “King of the Ether” by paying some ether + contract fee. The value increases monotonically.</a:t>
            </a:r>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2"/>
          <a:stretch>
            <a:fillRect/>
          </a:stretch>
        </p:blipFill>
        <p:spPr>
          <a:xfrm>
            <a:off x="1003300" y="2738379"/>
            <a:ext cx="10363200" cy="2752725"/>
          </a:xfrm>
          <a:prstGeom prst="rect">
            <a:avLst/>
          </a:prstGeom>
        </p:spPr>
      </p:pic>
    </p:spTree>
    <p:extLst>
      <p:ext uri="{BB962C8B-B14F-4D97-AF65-F5344CB8AC3E}">
        <p14:creationId xmlns:p14="http://schemas.microsoft.com/office/powerpoint/2010/main" val="400497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2"/>
          <a:stretch>
            <a:fillRect/>
          </a:stretch>
        </p:blipFill>
        <p:spPr>
          <a:xfrm>
            <a:off x="1003300" y="2738379"/>
            <a:ext cx="10363200" cy="2752725"/>
          </a:xfrm>
          <a:prstGeom prst="rect">
            <a:avLst/>
          </a:prstGeom>
        </p:spPr>
      </p:pic>
      <p:sp>
        <p:nvSpPr>
          <p:cNvPr id="6" name="Oval 5">
            <a:extLst>
              <a:ext uri="{FF2B5EF4-FFF2-40B4-BE49-F238E27FC236}">
                <a16:creationId xmlns:a16="http://schemas.microsoft.com/office/drawing/2014/main" id="{B4B03742-1183-4F83-A33E-AC60643E1462}"/>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 name="TextBox 6">
            <a:extLst>
              <a:ext uri="{FF2B5EF4-FFF2-40B4-BE49-F238E27FC236}">
                <a16:creationId xmlns:a16="http://schemas.microsoft.com/office/drawing/2014/main" id="{F66C38F4-0892-40C7-8621-33ADC364F5C4}"/>
              </a:ext>
            </a:extLst>
          </p:cNvPr>
          <p:cNvSpPr txBox="1"/>
          <p:nvPr/>
        </p:nvSpPr>
        <p:spPr>
          <a:xfrm>
            <a:off x="8452489" y="5572938"/>
            <a:ext cx="3739512" cy="646331"/>
          </a:xfrm>
          <a:prstGeom prst="rect">
            <a:avLst/>
          </a:prstGeom>
          <a:noFill/>
        </p:spPr>
        <p:txBody>
          <a:bodyPr wrap="square" rtlCol="0">
            <a:spAutoFit/>
          </a:bodyPr>
          <a:lstStyle/>
          <a:p>
            <a:r>
              <a:rPr lang="en-US" dirty="0"/>
              <a:t>By sending ether to the contract, the fallback function is initiated.</a:t>
            </a:r>
          </a:p>
        </p:txBody>
      </p:sp>
      <p:cxnSp>
        <p:nvCxnSpPr>
          <p:cNvPr id="8" name="Straight Arrow Connector 7">
            <a:extLst>
              <a:ext uri="{FF2B5EF4-FFF2-40B4-BE49-F238E27FC236}">
                <a16:creationId xmlns:a16="http://schemas.microsoft.com/office/drawing/2014/main" id="{ADB7DD06-1E94-45F7-A383-566B18EF921E}"/>
              </a:ext>
            </a:extLst>
          </p:cNvPr>
          <p:cNvCxnSpPr>
            <a:cxnSpLocks/>
            <a:stCxn id="6" idx="1"/>
          </p:cNvCxnSpPr>
          <p:nvPr/>
        </p:nvCxnSpPr>
        <p:spPr>
          <a:xfrm flipH="1" flipV="1">
            <a:off x="6858000" y="3035300"/>
            <a:ext cx="1133570" cy="266988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169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2"/>
          <a:stretch>
            <a:fillRect/>
          </a:stretch>
        </p:blipFill>
        <p:spPr>
          <a:xfrm>
            <a:off x="1003300" y="2738379"/>
            <a:ext cx="10363200" cy="2752725"/>
          </a:xfrm>
          <a:prstGeom prst="rect">
            <a:avLst/>
          </a:prstGeom>
        </p:spPr>
      </p:pic>
      <p:sp>
        <p:nvSpPr>
          <p:cNvPr id="6" name="Oval 5">
            <a:extLst>
              <a:ext uri="{FF2B5EF4-FFF2-40B4-BE49-F238E27FC236}">
                <a16:creationId xmlns:a16="http://schemas.microsoft.com/office/drawing/2014/main" id="{B4B03742-1183-4F83-A33E-AC60643E1462}"/>
              </a:ext>
            </a:extLst>
          </p:cNvPr>
          <p:cNvSpPr/>
          <p:nvPr/>
        </p:nvSpPr>
        <p:spPr>
          <a:xfrm>
            <a:off x="7692899" y="562261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7" name="TextBox 6">
            <a:extLst>
              <a:ext uri="{FF2B5EF4-FFF2-40B4-BE49-F238E27FC236}">
                <a16:creationId xmlns:a16="http://schemas.microsoft.com/office/drawing/2014/main" id="{F66C38F4-0892-40C7-8621-33ADC364F5C4}"/>
              </a:ext>
            </a:extLst>
          </p:cNvPr>
          <p:cNvSpPr txBox="1"/>
          <p:nvPr/>
        </p:nvSpPr>
        <p:spPr>
          <a:xfrm>
            <a:off x="8293099" y="5569445"/>
            <a:ext cx="3898901" cy="646331"/>
          </a:xfrm>
          <a:prstGeom prst="rect">
            <a:avLst/>
          </a:prstGeom>
          <a:noFill/>
        </p:spPr>
        <p:txBody>
          <a:bodyPr wrap="square" rtlCol="0">
            <a:spAutoFit/>
          </a:bodyPr>
          <a:lstStyle/>
          <a:p>
            <a:r>
              <a:rPr lang="en-US" dirty="0"/>
              <a:t>If the current “king” is overthrown, a compensation is given out</a:t>
            </a:r>
          </a:p>
        </p:txBody>
      </p:sp>
      <p:cxnSp>
        <p:nvCxnSpPr>
          <p:cNvPr id="8" name="Straight Arrow Connector 7">
            <a:extLst>
              <a:ext uri="{FF2B5EF4-FFF2-40B4-BE49-F238E27FC236}">
                <a16:creationId xmlns:a16="http://schemas.microsoft.com/office/drawing/2014/main" id="{ADB7DD06-1E94-45F7-A383-566B18EF921E}"/>
              </a:ext>
            </a:extLst>
          </p:cNvPr>
          <p:cNvCxnSpPr>
            <a:cxnSpLocks/>
            <a:stCxn id="7" idx="0"/>
          </p:cNvCxnSpPr>
          <p:nvPr/>
        </p:nvCxnSpPr>
        <p:spPr>
          <a:xfrm flipH="1" flipV="1">
            <a:off x="9105900" y="3975100"/>
            <a:ext cx="1136650" cy="159434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625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6C38F4-0892-40C7-8621-33ADC364F5C4}"/>
              </a:ext>
            </a:extLst>
          </p:cNvPr>
          <p:cNvSpPr txBox="1"/>
          <p:nvPr/>
        </p:nvSpPr>
        <p:spPr>
          <a:xfrm>
            <a:off x="6356599" y="5742166"/>
            <a:ext cx="5835401" cy="923330"/>
          </a:xfrm>
          <a:prstGeom prst="rect">
            <a:avLst/>
          </a:prstGeom>
          <a:noFill/>
        </p:spPr>
        <p:txBody>
          <a:bodyPr wrap="square" rtlCol="0">
            <a:spAutoFit/>
          </a:bodyPr>
          <a:lstStyle/>
          <a:p>
            <a:r>
              <a:rPr lang="en-US" dirty="0"/>
              <a:t>Because send() is used (and not checked for gas usage), we can intentionally make the transaction fail and the ether will be stored in the contract</a:t>
            </a:r>
          </a:p>
        </p:txBody>
      </p:sp>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3"/>
          <a:stretch>
            <a:fillRect/>
          </a:stretch>
        </p:blipFill>
        <p:spPr>
          <a:xfrm>
            <a:off x="1003300" y="2738379"/>
            <a:ext cx="10363200" cy="2752725"/>
          </a:xfrm>
          <a:prstGeom prst="rect">
            <a:avLst/>
          </a:prstGeom>
        </p:spPr>
      </p:pic>
      <p:sp>
        <p:nvSpPr>
          <p:cNvPr id="6" name="Oval 5">
            <a:extLst>
              <a:ext uri="{FF2B5EF4-FFF2-40B4-BE49-F238E27FC236}">
                <a16:creationId xmlns:a16="http://schemas.microsoft.com/office/drawing/2014/main" id="{B4B03742-1183-4F83-A33E-AC60643E1462}"/>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8" name="Straight Arrow Connector 7">
            <a:extLst>
              <a:ext uri="{FF2B5EF4-FFF2-40B4-BE49-F238E27FC236}">
                <a16:creationId xmlns:a16="http://schemas.microsoft.com/office/drawing/2014/main" id="{ADB7DD06-1E94-45F7-A383-566B18EF921E}"/>
              </a:ext>
            </a:extLst>
          </p:cNvPr>
          <p:cNvCxnSpPr>
            <a:cxnSpLocks/>
            <a:stCxn id="7" idx="0"/>
          </p:cNvCxnSpPr>
          <p:nvPr/>
        </p:nvCxnSpPr>
        <p:spPr>
          <a:xfrm flipH="1" flipV="1">
            <a:off x="9055100" y="4032320"/>
            <a:ext cx="219200" cy="1709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4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 (Modified):</a:t>
            </a:r>
            <a:br>
              <a:rPr lang="en-US" dirty="0"/>
            </a:br>
            <a:br>
              <a:rPr lang="en-US" dirty="0"/>
            </a:br>
            <a:br>
              <a:rPr lang="en-US" dirty="0"/>
            </a:br>
            <a:br>
              <a:rPr lang="en-US" dirty="0"/>
            </a:br>
            <a:br>
              <a:rPr lang="en-US" dirty="0"/>
            </a:br>
            <a:endParaRPr lang="en-US" dirty="0"/>
          </a:p>
          <a:p>
            <a:endParaRPr lang="en-US" dirty="0"/>
          </a:p>
          <a:p>
            <a:r>
              <a:rPr lang="en-US" dirty="0"/>
              <a:t>As call() is now used instead of send(), the contract is now honest.</a:t>
            </a:r>
          </a:p>
          <a:p>
            <a:r>
              <a:rPr lang="en-US" dirty="0"/>
              <a:t>It is however still subjected to denial of service</a:t>
            </a:r>
          </a:p>
          <a:p>
            <a:endParaRPr lang="en-US" dirty="0"/>
          </a:p>
        </p:txBody>
      </p:sp>
      <p:pic>
        <p:nvPicPr>
          <p:cNvPr id="4" name="Picture 3">
            <a:extLst>
              <a:ext uri="{FF2B5EF4-FFF2-40B4-BE49-F238E27FC236}">
                <a16:creationId xmlns:a16="http://schemas.microsoft.com/office/drawing/2014/main" id="{AD22C705-AFC2-49FA-B364-2D9EC499D47C}"/>
              </a:ext>
            </a:extLst>
          </p:cNvPr>
          <p:cNvPicPr>
            <a:picLocks noChangeAspect="1"/>
          </p:cNvPicPr>
          <p:nvPr/>
        </p:nvPicPr>
        <p:blipFill rotWithShape="1">
          <a:blip r:embed="rId3"/>
          <a:srcRect r="47885"/>
          <a:stretch/>
        </p:blipFill>
        <p:spPr>
          <a:xfrm>
            <a:off x="1027361" y="2749726"/>
            <a:ext cx="5157539" cy="2114550"/>
          </a:xfrm>
          <a:prstGeom prst="rect">
            <a:avLst/>
          </a:prstGeom>
        </p:spPr>
      </p:pic>
    </p:spTree>
    <p:extLst>
      <p:ext uri="{BB962C8B-B14F-4D97-AF65-F5344CB8AC3E}">
        <p14:creationId xmlns:p14="http://schemas.microsoft.com/office/powerpoint/2010/main" val="340922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 (Modified):</a:t>
            </a:r>
            <a:br>
              <a:rPr lang="en-US" dirty="0"/>
            </a:br>
            <a:br>
              <a:rPr lang="en-US" dirty="0"/>
            </a:br>
            <a:br>
              <a:rPr lang="en-US" dirty="0"/>
            </a:br>
            <a:br>
              <a:rPr lang="en-US" dirty="0"/>
            </a:br>
            <a:br>
              <a:rPr lang="en-US" dirty="0"/>
            </a:br>
            <a:endParaRPr lang="en-US" dirty="0"/>
          </a:p>
          <a:p>
            <a:endParaRPr lang="en-US" dirty="0"/>
          </a:p>
          <a:p>
            <a:endParaRPr lang="en-US" dirty="0"/>
          </a:p>
        </p:txBody>
      </p:sp>
      <p:pic>
        <p:nvPicPr>
          <p:cNvPr id="4" name="Picture 3">
            <a:extLst>
              <a:ext uri="{FF2B5EF4-FFF2-40B4-BE49-F238E27FC236}">
                <a16:creationId xmlns:a16="http://schemas.microsoft.com/office/drawing/2014/main" id="{AD22C705-AFC2-49FA-B364-2D9EC499D47C}"/>
              </a:ext>
            </a:extLst>
          </p:cNvPr>
          <p:cNvPicPr>
            <a:picLocks noChangeAspect="1"/>
          </p:cNvPicPr>
          <p:nvPr/>
        </p:nvPicPr>
        <p:blipFill rotWithShape="1">
          <a:blip r:embed="rId3"/>
          <a:srcRect r="18"/>
          <a:stretch/>
        </p:blipFill>
        <p:spPr>
          <a:xfrm>
            <a:off x="1027361" y="2749726"/>
            <a:ext cx="9894639" cy="2114550"/>
          </a:xfrm>
          <a:prstGeom prst="rect">
            <a:avLst/>
          </a:prstGeom>
        </p:spPr>
      </p:pic>
      <p:sp>
        <p:nvSpPr>
          <p:cNvPr id="5" name="TextBox 4">
            <a:extLst>
              <a:ext uri="{FF2B5EF4-FFF2-40B4-BE49-F238E27FC236}">
                <a16:creationId xmlns:a16="http://schemas.microsoft.com/office/drawing/2014/main" id="{D9BAFAB4-1ECC-4FB3-8AD9-42D822C0F18A}"/>
              </a:ext>
            </a:extLst>
          </p:cNvPr>
          <p:cNvSpPr txBox="1"/>
          <p:nvPr/>
        </p:nvSpPr>
        <p:spPr>
          <a:xfrm>
            <a:off x="6394699" y="5891523"/>
            <a:ext cx="5187701" cy="646331"/>
          </a:xfrm>
          <a:prstGeom prst="rect">
            <a:avLst/>
          </a:prstGeom>
          <a:noFill/>
        </p:spPr>
        <p:txBody>
          <a:bodyPr wrap="square" rtlCol="0">
            <a:spAutoFit/>
          </a:bodyPr>
          <a:lstStyle/>
          <a:p>
            <a:r>
              <a:rPr lang="en-US" dirty="0"/>
              <a:t>We introduce a contract Mallory to send the amount required for the owner to become king </a:t>
            </a:r>
          </a:p>
        </p:txBody>
      </p:sp>
      <p:sp>
        <p:nvSpPr>
          <p:cNvPr id="6" name="Oval 5">
            <a:extLst>
              <a:ext uri="{FF2B5EF4-FFF2-40B4-BE49-F238E27FC236}">
                <a16:creationId xmlns:a16="http://schemas.microsoft.com/office/drawing/2014/main" id="{A6D7C6FD-A49C-4AF9-9DC8-20D531170092}"/>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7" name="Straight Arrow Connector 6">
            <a:extLst>
              <a:ext uri="{FF2B5EF4-FFF2-40B4-BE49-F238E27FC236}">
                <a16:creationId xmlns:a16="http://schemas.microsoft.com/office/drawing/2014/main" id="{5C5F88D7-E1D6-4C91-8A88-A8E828F415EB}"/>
              </a:ext>
            </a:extLst>
          </p:cNvPr>
          <p:cNvCxnSpPr>
            <a:cxnSpLocks/>
            <a:stCxn id="5" idx="0"/>
          </p:cNvCxnSpPr>
          <p:nvPr/>
        </p:nvCxnSpPr>
        <p:spPr>
          <a:xfrm flipV="1">
            <a:off x="8988550" y="3530600"/>
            <a:ext cx="193550" cy="236092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754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 (Modified):</a:t>
            </a:r>
            <a:br>
              <a:rPr lang="en-US" dirty="0"/>
            </a:br>
            <a:br>
              <a:rPr lang="en-US" dirty="0"/>
            </a:br>
            <a:br>
              <a:rPr lang="en-US" dirty="0"/>
            </a:br>
            <a:br>
              <a:rPr lang="en-US" dirty="0"/>
            </a:br>
            <a:br>
              <a:rPr lang="en-US" dirty="0"/>
            </a:br>
            <a:endParaRPr lang="en-US" dirty="0"/>
          </a:p>
          <a:p>
            <a:endParaRPr lang="en-US" dirty="0"/>
          </a:p>
          <a:p>
            <a:endParaRPr lang="en-US" dirty="0"/>
          </a:p>
        </p:txBody>
      </p:sp>
      <p:pic>
        <p:nvPicPr>
          <p:cNvPr id="4" name="Picture 3">
            <a:extLst>
              <a:ext uri="{FF2B5EF4-FFF2-40B4-BE49-F238E27FC236}">
                <a16:creationId xmlns:a16="http://schemas.microsoft.com/office/drawing/2014/main" id="{AD22C705-AFC2-49FA-B364-2D9EC499D47C}"/>
              </a:ext>
            </a:extLst>
          </p:cNvPr>
          <p:cNvPicPr>
            <a:picLocks noChangeAspect="1"/>
          </p:cNvPicPr>
          <p:nvPr/>
        </p:nvPicPr>
        <p:blipFill rotWithShape="1">
          <a:blip r:embed="rId3"/>
          <a:srcRect r="18"/>
          <a:stretch/>
        </p:blipFill>
        <p:spPr>
          <a:xfrm>
            <a:off x="1027361" y="2749726"/>
            <a:ext cx="9894639" cy="2114550"/>
          </a:xfrm>
          <a:prstGeom prst="rect">
            <a:avLst/>
          </a:prstGeom>
        </p:spPr>
      </p:pic>
      <p:sp>
        <p:nvSpPr>
          <p:cNvPr id="5" name="TextBox 4">
            <a:extLst>
              <a:ext uri="{FF2B5EF4-FFF2-40B4-BE49-F238E27FC236}">
                <a16:creationId xmlns:a16="http://schemas.microsoft.com/office/drawing/2014/main" id="{D9BAFAB4-1ECC-4FB3-8AD9-42D822C0F18A}"/>
              </a:ext>
            </a:extLst>
          </p:cNvPr>
          <p:cNvSpPr txBox="1"/>
          <p:nvPr/>
        </p:nvSpPr>
        <p:spPr>
          <a:xfrm>
            <a:off x="6296399" y="5750652"/>
            <a:ext cx="5654301" cy="923330"/>
          </a:xfrm>
          <a:prstGeom prst="rect">
            <a:avLst/>
          </a:prstGeom>
          <a:noFill/>
        </p:spPr>
        <p:txBody>
          <a:bodyPr wrap="square" rtlCol="0">
            <a:spAutoFit/>
          </a:bodyPr>
          <a:lstStyle/>
          <a:p>
            <a:r>
              <a:rPr lang="en-US" dirty="0"/>
              <a:t>When compensation is sent to unseat the contract Mallory, the contract throws an exception and denies the unseating</a:t>
            </a:r>
          </a:p>
        </p:txBody>
      </p:sp>
      <p:sp>
        <p:nvSpPr>
          <p:cNvPr id="6" name="Oval 5">
            <a:extLst>
              <a:ext uri="{FF2B5EF4-FFF2-40B4-BE49-F238E27FC236}">
                <a16:creationId xmlns:a16="http://schemas.microsoft.com/office/drawing/2014/main" id="{A6D7C6FD-A49C-4AF9-9DC8-20D531170092}"/>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7" name="Straight Arrow Connector 6">
            <a:extLst>
              <a:ext uri="{FF2B5EF4-FFF2-40B4-BE49-F238E27FC236}">
                <a16:creationId xmlns:a16="http://schemas.microsoft.com/office/drawing/2014/main" id="{5C5F88D7-E1D6-4C91-8A88-A8E828F415EB}"/>
              </a:ext>
            </a:extLst>
          </p:cNvPr>
          <p:cNvCxnSpPr>
            <a:cxnSpLocks/>
          </p:cNvCxnSpPr>
          <p:nvPr/>
        </p:nvCxnSpPr>
        <p:spPr>
          <a:xfrm>
            <a:off x="5321300" y="4127004"/>
            <a:ext cx="1612900" cy="2036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22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						   Account array:</a:t>
            </a:r>
          </a:p>
          <a:p>
            <a:endParaRPr lang="en-US" dirty="0"/>
          </a:p>
          <a:p>
            <a:endParaRPr lang="en-US" dirty="0"/>
          </a:p>
          <a:p>
            <a:endParaRPr lang="en-US" dirty="0"/>
          </a:p>
          <a:p>
            <a:endParaRPr lang="en-US" dirty="0"/>
          </a:p>
          <a:p>
            <a:endParaRPr lang="en-US" dirty="0"/>
          </a:p>
          <a:p>
            <a:endParaRPr lang="en-US" dirty="0"/>
          </a:p>
          <a:p>
            <a:endParaRPr lang="en-US" dirty="0"/>
          </a:p>
          <a:p>
            <a:r>
              <a:rPr lang="en-US" dirty="0"/>
              <a:t>Each participant must send ether to participate. If no one joins after 12 hours, then the ether is sent to the last participant. After that, the arrays are cleared.</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pic>
        <p:nvPicPr>
          <p:cNvPr id="14" name="Picture 13">
            <a:extLst>
              <a:ext uri="{FF2B5EF4-FFF2-40B4-BE49-F238E27FC236}">
                <a16:creationId xmlns:a16="http://schemas.microsoft.com/office/drawing/2014/main" id="{005513AC-D48D-4B25-A632-AC31C425DFE5}"/>
              </a:ext>
            </a:extLst>
          </p:cNvPr>
          <p:cNvPicPr>
            <a:picLocks noChangeAspect="1"/>
          </p:cNvPicPr>
          <p:nvPr/>
        </p:nvPicPr>
        <p:blipFill>
          <a:blip r:embed="rId4"/>
          <a:stretch>
            <a:fillRect/>
          </a:stretch>
        </p:blipFill>
        <p:spPr>
          <a:xfrm>
            <a:off x="7445375" y="2756730"/>
            <a:ext cx="4213225" cy="525558"/>
          </a:xfrm>
          <a:prstGeom prst="rect">
            <a:avLst/>
          </a:prstGeom>
        </p:spPr>
      </p:pic>
    </p:spTree>
    <p:extLst>
      <p:ext uri="{BB962C8B-B14F-4D97-AF65-F5344CB8AC3E}">
        <p14:creationId xmlns:p14="http://schemas.microsoft.com/office/powerpoint/2010/main" val="3242119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E421-17F5-4146-B8EF-9C68242FE7AE}"/>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1C46B3A4-F0E8-45E5-85A0-C28954F94E24}"/>
              </a:ext>
            </a:extLst>
          </p:cNvPr>
          <p:cNvSpPr>
            <a:spLocks noGrp="1"/>
          </p:cNvSpPr>
          <p:nvPr>
            <p:ph idx="1"/>
          </p:nvPr>
        </p:nvSpPr>
        <p:spPr/>
        <p:txBody>
          <a:bodyPr/>
          <a:lstStyle/>
          <a:p>
            <a:pPr marL="457200" indent="-457200">
              <a:buFont typeface="+mj-lt"/>
              <a:buAutoNum type="arabicPeriod"/>
            </a:pPr>
            <a:r>
              <a:rPr lang="en-US" dirty="0"/>
              <a:t>Call to the unknown</a:t>
            </a:r>
          </a:p>
          <a:p>
            <a:pPr lvl="1"/>
            <a:r>
              <a:rPr lang="en-US" dirty="0"/>
              <a:t>A request (call) is done to a contract which does not exist at the contract address and a fallback function is instead executed. This fallback function can contain malicious code.</a:t>
            </a:r>
          </a:p>
          <a:p>
            <a:pPr marL="457200" indent="-457200">
              <a:buFont typeface="+mj-lt"/>
              <a:buAutoNum type="arabicPeriod"/>
            </a:pPr>
            <a:r>
              <a:rPr lang="en-US" dirty="0"/>
              <a:t>Exception disorder</a:t>
            </a:r>
          </a:p>
          <a:p>
            <a:pPr lvl="1"/>
            <a:r>
              <a:rPr lang="en-US" dirty="0"/>
              <a:t>Exceptions are not handled with consistency and users who believe that a transfer was successful due to no exceptions being thrown may be attacked (~28% of contracts do not control the return value of </a:t>
            </a:r>
            <a:r>
              <a:rPr lang="en-US" dirty="0">
                <a:latin typeface="Consolas" panose="020B0609020204030204" pitchFamily="49" charset="0"/>
              </a:rPr>
              <a:t>call/send</a:t>
            </a:r>
            <a:r>
              <a:rPr lang="en-US" dirty="0"/>
              <a:t> functions, as such the amount of gas lost is limited by the upper bound only)</a:t>
            </a:r>
          </a:p>
        </p:txBody>
      </p:sp>
    </p:spTree>
    <p:extLst>
      <p:ext uri="{BB962C8B-B14F-4D97-AF65-F5344CB8AC3E}">
        <p14:creationId xmlns:p14="http://schemas.microsoft.com/office/powerpoint/2010/main" val="1485079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402B1C-62DD-4651-A4C0-44ED659709FE}"/>
              </a:ext>
            </a:extLst>
          </p:cNvPr>
          <p:cNvPicPr>
            <a:picLocks noChangeAspect="1"/>
          </p:cNvPicPr>
          <p:nvPr/>
        </p:nvPicPr>
        <p:blipFill>
          <a:blip r:embed="rId3"/>
          <a:stretch>
            <a:fillRect/>
          </a:stretch>
        </p:blipFill>
        <p:spPr>
          <a:xfrm>
            <a:off x="1026357" y="2778125"/>
            <a:ext cx="9267825" cy="1552575"/>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Exploitation:</a:t>
            </a:r>
          </a:p>
        </p:txBody>
      </p:sp>
      <p:sp>
        <p:nvSpPr>
          <p:cNvPr id="11" name="TextBox 10">
            <a:extLst>
              <a:ext uri="{FF2B5EF4-FFF2-40B4-BE49-F238E27FC236}">
                <a16:creationId xmlns:a16="http://schemas.microsoft.com/office/drawing/2014/main" id="{F329DB19-6CAA-42D2-98FE-8D5905B18EEA}"/>
              </a:ext>
            </a:extLst>
          </p:cNvPr>
          <p:cNvSpPr txBox="1"/>
          <p:nvPr/>
        </p:nvSpPr>
        <p:spPr>
          <a:xfrm>
            <a:off x="6296399" y="5880665"/>
            <a:ext cx="5654301" cy="646331"/>
          </a:xfrm>
          <a:prstGeom prst="rect">
            <a:avLst/>
          </a:prstGeom>
          <a:noFill/>
        </p:spPr>
        <p:txBody>
          <a:bodyPr wrap="square" rtlCol="0">
            <a:spAutoFit/>
          </a:bodyPr>
          <a:lstStyle/>
          <a:p>
            <a:r>
              <a:rPr lang="en-US" dirty="0"/>
              <a:t>When the contract is executed, the contract exploits 1024 frame call stack</a:t>
            </a:r>
          </a:p>
        </p:txBody>
      </p:sp>
      <p:sp>
        <p:nvSpPr>
          <p:cNvPr id="12" name="Oval 11">
            <a:extLst>
              <a:ext uri="{FF2B5EF4-FFF2-40B4-BE49-F238E27FC236}">
                <a16:creationId xmlns:a16="http://schemas.microsoft.com/office/drawing/2014/main" id="{C14377A9-D909-4571-BAD6-D051390EA9FC}"/>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Tree>
    <p:extLst>
      <p:ext uri="{BB962C8B-B14F-4D97-AF65-F5344CB8AC3E}">
        <p14:creationId xmlns:p14="http://schemas.microsoft.com/office/powerpoint/2010/main" val="1110650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402B1C-62DD-4651-A4C0-44ED659709FE}"/>
              </a:ext>
            </a:extLst>
          </p:cNvPr>
          <p:cNvPicPr>
            <a:picLocks noChangeAspect="1"/>
          </p:cNvPicPr>
          <p:nvPr/>
        </p:nvPicPr>
        <p:blipFill>
          <a:blip r:embed="rId3"/>
          <a:stretch>
            <a:fillRect/>
          </a:stretch>
        </p:blipFill>
        <p:spPr>
          <a:xfrm>
            <a:off x="1026357" y="2778125"/>
            <a:ext cx="9267825" cy="1552575"/>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Exploitation:</a:t>
            </a:r>
          </a:p>
        </p:txBody>
      </p:sp>
      <p:sp>
        <p:nvSpPr>
          <p:cNvPr id="11" name="TextBox 10">
            <a:extLst>
              <a:ext uri="{FF2B5EF4-FFF2-40B4-BE49-F238E27FC236}">
                <a16:creationId xmlns:a16="http://schemas.microsoft.com/office/drawing/2014/main" id="{F329DB19-6CAA-42D2-98FE-8D5905B18EEA}"/>
              </a:ext>
            </a:extLst>
          </p:cNvPr>
          <p:cNvSpPr txBox="1"/>
          <p:nvPr/>
        </p:nvSpPr>
        <p:spPr>
          <a:xfrm>
            <a:off x="6296399" y="5880665"/>
            <a:ext cx="5654301" cy="646331"/>
          </a:xfrm>
          <a:prstGeom prst="rect">
            <a:avLst/>
          </a:prstGeom>
          <a:noFill/>
        </p:spPr>
        <p:txBody>
          <a:bodyPr wrap="square" rtlCol="0">
            <a:spAutoFit/>
          </a:bodyPr>
          <a:lstStyle/>
          <a:p>
            <a:r>
              <a:rPr lang="en-US" dirty="0"/>
              <a:t>At frames 0 to 1022, it calls itself recursively to make the stack size increase</a:t>
            </a:r>
          </a:p>
        </p:txBody>
      </p:sp>
      <p:sp>
        <p:nvSpPr>
          <p:cNvPr id="12" name="Oval 11">
            <a:extLst>
              <a:ext uri="{FF2B5EF4-FFF2-40B4-BE49-F238E27FC236}">
                <a16:creationId xmlns:a16="http://schemas.microsoft.com/office/drawing/2014/main" id="{C14377A9-D909-4571-BAD6-D051390EA9FC}"/>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7" name="Straight Arrow Connector 6">
            <a:extLst>
              <a:ext uri="{FF2B5EF4-FFF2-40B4-BE49-F238E27FC236}">
                <a16:creationId xmlns:a16="http://schemas.microsoft.com/office/drawing/2014/main" id="{D96A7E5A-8E4A-4D51-A5BC-E8F161AD98F3}"/>
              </a:ext>
            </a:extLst>
          </p:cNvPr>
          <p:cNvCxnSpPr>
            <a:cxnSpLocks/>
          </p:cNvCxnSpPr>
          <p:nvPr/>
        </p:nvCxnSpPr>
        <p:spPr>
          <a:xfrm>
            <a:off x="4699000" y="3556000"/>
            <a:ext cx="3416300" cy="23246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483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402B1C-62DD-4651-A4C0-44ED659709FE}"/>
              </a:ext>
            </a:extLst>
          </p:cNvPr>
          <p:cNvPicPr>
            <a:picLocks noChangeAspect="1"/>
          </p:cNvPicPr>
          <p:nvPr/>
        </p:nvPicPr>
        <p:blipFill>
          <a:blip r:embed="rId3"/>
          <a:stretch>
            <a:fillRect/>
          </a:stretch>
        </p:blipFill>
        <p:spPr>
          <a:xfrm>
            <a:off x="1026357" y="2778125"/>
            <a:ext cx="9267825" cy="1552575"/>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Exploitation:</a:t>
            </a:r>
          </a:p>
        </p:txBody>
      </p:sp>
      <p:sp>
        <p:nvSpPr>
          <p:cNvPr id="11" name="TextBox 10">
            <a:extLst>
              <a:ext uri="{FF2B5EF4-FFF2-40B4-BE49-F238E27FC236}">
                <a16:creationId xmlns:a16="http://schemas.microsoft.com/office/drawing/2014/main" id="{F329DB19-6CAA-42D2-98FE-8D5905B18EEA}"/>
              </a:ext>
            </a:extLst>
          </p:cNvPr>
          <p:cNvSpPr txBox="1"/>
          <p:nvPr/>
        </p:nvSpPr>
        <p:spPr>
          <a:xfrm>
            <a:off x="6296399" y="5880665"/>
            <a:ext cx="5654301" cy="646331"/>
          </a:xfrm>
          <a:prstGeom prst="rect">
            <a:avLst/>
          </a:prstGeom>
          <a:noFill/>
        </p:spPr>
        <p:txBody>
          <a:bodyPr wrap="square" rtlCol="0">
            <a:spAutoFit/>
          </a:bodyPr>
          <a:lstStyle/>
          <a:p>
            <a:r>
              <a:rPr lang="en-US" dirty="0"/>
              <a:t>At frame 1023, the </a:t>
            </a:r>
            <a:r>
              <a:rPr lang="en-US" dirty="0" err="1"/>
              <a:t>resetInvestment</a:t>
            </a:r>
            <a:r>
              <a:rPr lang="en-US" dirty="0"/>
              <a:t>() function is called</a:t>
            </a:r>
          </a:p>
        </p:txBody>
      </p:sp>
      <p:sp>
        <p:nvSpPr>
          <p:cNvPr id="12" name="Oval 11">
            <a:extLst>
              <a:ext uri="{FF2B5EF4-FFF2-40B4-BE49-F238E27FC236}">
                <a16:creationId xmlns:a16="http://schemas.microsoft.com/office/drawing/2014/main" id="{C14377A9-D909-4571-BAD6-D051390EA9FC}"/>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8" name="Straight Arrow Connector 7">
            <a:extLst>
              <a:ext uri="{FF2B5EF4-FFF2-40B4-BE49-F238E27FC236}">
                <a16:creationId xmlns:a16="http://schemas.microsoft.com/office/drawing/2014/main" id="{A101BD1B-2512-4ABD-94E4-92B0077DF3FD}"/>
              </a:ext>
            </a:extLst>
          </p:cNvPr>
          <p:cNvCxnSpPr>
            <a:cxnSpLocks/>
          </p:cNvCxnSpPr>
          <p:nvPr/>
        </p:nvCxnSpPr>
        <p:spPr>
          <a:xfrm>
            <a:off x="5295900" y="3822700"/>
            <a:ext cx="2819400" cy="20579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255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sp>
        <p:nvSpPr>
          <p:cNvPr id="6" name="TextBox 5">
            <a:extLst>
              <a:ext uri="{FF2B5EF4-FFF2-40B4-BE49-F238E27FC236}">
                <a16:creationId xmlns:a16="http://schemas.microsoft.com/office/drawing/2014/main" id="{B1865A5F-68FA-4221-894A-68C3388EFD97}"/>
              </a:ext>
            </a:extLst>
          </p:cNvPr>
          <p:cNvSpPr txBox="1"/>
          <p:nvPr/>
        </p:nvSpPr>
        <p:spPr>
          <a:xfrm>
            <a:off x="6296399" y="5880665"/>
            <a:ext cx="5654301" cy="646331"/>
          </a:xfrm>
          <a:prstGeom prst="rect">
            <a:avLst/>
          </a:prstGeom>
          <a:noFill/>
        </p:spPr>
        <p:txBody>
          <a:bodyPr wrap="square" rtlCol="0">
            <a:spAutoFit/>
          </a:bodyPr>
          <a:lstStyle/>
          <a:p>
            <a:r>
              <a:rPr lang="en-US" dirty="0"/>
              <a:t>The </a:t>
            </a:r>
            <a:r>
              <a:rPr lang="en-US" dirty="0" err="1"/>
              <a:t>resetInvesment</a:t>
            </a:r>
            <a:r>
              <a:rPr lang="en-US" dirty="0"/>
              <a:t>() function sends the last jackpot, but fails as frame 1024 is an overflow.</a:t>
            </a:r>
          </a:p>
        </p:txBody>
      </p:sp>
      <p:sp>
        <p:nvSpPr>
          <p:cNvPr id="7" name="Oval 6">
            <a:extLst>
              <a:ext uri="{FF2B5EF4-FFF2-40B4-BE49-F238E27FC236}">
                <a16:creationId xmlns:a16="http://schemas.microsoft.com/office/drawing/2014/main" id="{3D2BFD17-E30A-48F1-B433-9242FA36F681}"/>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 name="Straight Arrow Connector 7">
            <a:extLst>
              <a:ext uri="{FF2B5EF4-FFF2-40B4-BE49-F238E27FC236}">
                <a16:creationId xmlns:a16="http://schemas.microsoft.com/office/drawing/2014/main" id="{1A218FA1-E6E6-4961-AD6A-D3E13CAD71D0}"/>
              </a:ext>
            </a:extLst>
          </p:cNvPr>
          <p:cNvCxnSpPr>
            <a:cxnSpLocks/>
          </p:cNvCxnSpPr>
          <p:nvPr/>
        </p:nvCxnSpPr>
        <p:spPr>
          <a:xfrm>
            <a:off x="6515100" y="3721100"/>
            <a:ext cx="1600200" cy="21595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006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sp>
        <p:nvSpPr>
          <p:cNvPr id="6" name="TextBox 5">
            <a:extLst>
              <a:ext uri="{FF2B5EF4-FFF2-40B4-BE49-F238E27FC236}">
                <a16:creationId xmlns:a16="http://schemas.microsoft.com/office/drawing/2014/main" id="{B1865A5F-68FA-4221-894A-68C3388EFD97}"/>
              </a:ext>
            </a:extLst>
          </p:cNvPr>
          <p:cNvSpPr txBox="1"/>
          <p:nvPr/>
        </p:nvSpPr>
        <p:spPr>
          <a:xfrm>
            <a:off x="6296399" y="5880665"/>
            <a:ext cx="5654301" cy="646331"/>
          </a:xfrm>
          <a:prstGeom prst="rect">
            <a:avLst/>
          </a:prstGeom>
          <a:noFill/>
        </p:spPr>
        <p:txBody>
          <a:bodyPr wrap="square" rtlCol="0">
            <a:spAutoFit/>
          </a:bodyPr>
          <a:lstStyle/>
          <a:p>
            <a:r>
              <a:rPr lang="en-US" dirty="0"/>
              <a:t>The contract state is now reset for another round and all existing ether remains in the contract</a:t>
            </a:r>
          </a:p>
        </p:txBody>
      </p:sp>
      <p:sp>
        <p:nvSpPr>
          <p:cNvPr id="7" name="Oval 6">
            <a:extLst>
              <a:ext uri="{FF2B5EF4-FFF2-40B4-BE49-F238E27FC236}">
                <a16:creationId xmlns:a16="http://schemas.microsoft.com/office/drawing/2014/main" id="{3D2BFD17-E30A-48F1-B433-9242FA36F681}"/>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cxnSp>
        <p:nvCxnSpPr>
          <p:cNvPr id="8" name="Straight Arrow Connector 7">
            <a:extLst>
              <a:ext uri="{FF2B5EF4-FFF2-40B4-BE49-F238E27FC236}">
                <a16:creationId xmlns:a16="http://schemas.microsoft.com/office/drawing/2014/main" id="{1A218FA1-E6E6-4961-AD6A-D3E13CAD71D0}"/>
              </a:ext>
            </a:extLst>
          </p:cNvPr>
          <p:cNvCxnSpPr>
            <a:cxnSpLocks/>
          </p:cNvCxnSpPr>
          <p:nvPr/>
        </p:nvCxnSpPr>
        <p:spPr>
          <a:xfrm>
            <a:off x="6565900" y="4470400"/>
            <a:ext cx="1549400" cy="14102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643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sp>
        <p:nvSpPr>
          <p:cNvPr id="6" name="TextBox 5">
            <a:extLst>
              <a:ext uri="{FF2B5EF4-FFF2-40B4-BE49-F238E27FC236}">
                <a16:creationId xmlns:a16="http://schemas.microsoft.com/office/drawing/2014/main" id="{B1865A5F-68FA-4221-894A-68C3388EFD97}"/>
              </a:ext>
            </a:extLst>
          </p:cNvPr>
          <p:cNvSpPr txBox="1"/>
          <p:nvPr/>
        </p:nvSpPr>
        <p:spPr>
          <a:xfrm>
            <a:off x="6296399" y="5880665"/>
            <a:ext cx="5654301" cy="646331"/>
          </a:xfrm>
          <a:prstGeom prst="rect">
            <a:avLst/>
          </a:prstGeom>
          <a:noFill/>
        </p:spPr>
        <p:txBody>
          <a:bodyPr wrap="square" rtlCol="0">
            <a:spAutoFit/>
          </a:bodyPr>
          <a:lstStyle/>
          <a:p>
            <a:r>
              <a:rPr lang="en-US" dirty="0"/>
              <a:t>For the owner to withdraw, the owner only needs to wait for a round to terminate correctly</a:t>
            </a:r>
          </a:p>
        </p:txBody>
      </p:sp>
      <p:sp>
        <p:nvSpPr>
          <p:cNvPr id="7" name="Oval 6">
            <a:extLst>
              <a:ext uri="{FF2B5EF4-FFF2-40B4-BE49-F238E27FC236}">
                <a16:creationId xmlns:a16="http://schemas.microsoft.com/office/drawing/2014/main" id="{3D2BFD17-E30A-48F1-B433-9242FA36F681}"/>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spTree>
    <p:extLst>
      <p:ext uri="{BB962C8B-B14F-4D97-AF65-F5344CB8AC3E}">
        <p14:creationId xmlns:p14="http://schemas.microsoft.com/office/powerpoint/2010/main" val="40162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1873-8DC0-4FE0-A6B9-05A2721BE04E}"/>
              </a:ext>
            </a:extLst>
          </p:cNvPr>
          <p:cNvSpPr>
            <a:spLocks noGrp="1"/>
          </p:cNvSpPr>
          <p:nvPr>
            <p:ph type="title"/>
          </p:nvPr>
        </p:nvSpPr>
        <p:spPr/>
        <p:txBody>
          <a:bodyPr/>
          <a:lstStyle/>
          <a:p>
            <a:r>
              <a:rPr lang="en-US" dirty="0"/>
              <a:t>Mitigations: Verify Smart Contracts</a:t>
            </a:r>
          </a:p>
        </p:txBody>
      </p:sp>
      <p:sp>
        <p:nvSpPr>
          <p:cNvPr id="3" name="Content Placeholder 2">
            <a:extLst>
              <a:ext uri="{FF2B5EF4-FFF2-40B4-BE49-F238E27FC236}">
                <a16:creationId xmlns:a16="http://schemas.microsoft.com/office/drawing/2014/main" id="{41B6A092-4E22-4E83-BBA1-FD64B67E0BC7}"/>
              </a:ext>
            </a:extLst>
          </p:cNvPr>
          <p:cNvSpPr>
            <a:spLocks noGrp="1"/>
          </p:cNvSpPr>
          <p:nvPr>
            <p:ph idx="1"/>
          </p:nvPr>
        </p:nvSpPr>
        <p:spPr>
          <a:xfrm>
            <a:off x="680321" y="2336872"/>
            <a:ext cx="11232279" cy="4305227"/>
          </a:xfrm>
        </p:spPr>
        <p:txBody>
          <a:bodyPr>
            <a:normAutofit/>
          </a:bodyPr>
          <a:lstStyle/>
          <a:p>
            <a:r>
              <a:rPr lang="en-US" dirty="0"/>
              <a:t>Presented are some of the more serious vulnerabilities in the implementation of smart contracts</a:t>
            </a:r>
          </a:p>
          <a:p>
            <a:r>
              <a:rPr lang="en-US" dirty="0"/>
              <a:t>Tools can be used to detect vulnerabilities in the smart contract source code.</a:t>
            </a:r>
          </a:p>
          <a:p>
            <a:r>
              <a:rPr lang="en-US" dirty="0" err="1"/>
              <a:t>Oyente</a:t>
            </a:r>
            <a:r>
              <a:rPr lang="en-US" dirty="0"/>
              <a:t> is one tool that extracts the control flow graph from the EVM bytecode of the contract and executes it to detect vulnerability patterns (especially “exception disorder”, “time constraints”, “unpredictable state”, and “reentrancy”/recursion.</a:t>
            </a:r>
          </a:p>
          <a:p>
            <a:r>
              <a:rPr lang="en-US" dirty="0" err="1"/>
              <a:t>Oyente</a:t>
            </a:r>
            <a:r>
              <a:rPr lang="en-US" dirty="0"/>
              <a:t> does this by translating smart contracts from Solidity/EVM bytecode to F*</a:t>
            </a:r>
          </a:p>
        </p:txBody>
      </p:sp>
    </p:spTree>
    <p:extLst>
      <p:ext uri="{BB962C8B-B14F-4D97-AF65-F5344CB8AC3E}">
        <p14:creationId xmlns:p14="http://schemas.microsoft.com/office/powerpoint/2010/main" val="3881058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332C-5F86-430B-9175-B71DA766C25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625AB5-77AF-4384-9126-ABC3BC18F992}"/>
              </a:ext>
            </a:extLst>
          </p:cNvPr>
          <p:cNvSpPr>
            <a:spLocks noGrp="1"/>
          </p:cNvSpPr>
          <p:nvPr>
            <p:ph idx="1"/>
          </p:nvPr>
        </p:nvSpPr>
        <p:spPr/>
        <p:txBody>
          <a:bodyPr/>
          <a:lstStyle/>
          <a:p>
            <a:r>
              <a:rPr lang="en-US" dirty="0" err="1"/>
              <a:t>Atzei</a:t>
            </a:r>
            <a:r>
              <a:rPr lang="en-US" dirty="0"/>
              <a:t>, N., </a:t>
            </a:r>
            <a:r>
              <a:rPr lang="en-US" dirty="0" err="1"/>
              <a:t>Bartoletti</a:t>
            </a:r>
            <a:r>
              <a:rPr lang="en-US" dirty="0"/>
              <a:t>, M., &amp; </a:t>
            </a:r>
            <a:r>
              <a:rPr lang="en-US" dirty="0" err="1"/>
              <a:t>Cimoli</a:t>
            </a:r>
            <a:r>
              <a:rPr lang="en-US" dirty="0"/>
              <a:t>, T. (2017, April). A Survey of Attacks on </a:t>
            </a:r>
            <a:r>
              <a:rPr lang="en-US" dirty="0" err="1"/>
              <a:t>Ethereum</a:t>
            </a:r>
            <a:r>
              <a:rPr lang="en-US" dirty="0"/>
              <a:t> Smart Contracts (</a:t>
            </a:r>
            <a:r>
              <a:rPr lang="en-US" dirty="0" err="1"/>
              <a:t>SoK</a:t>
            </a:r>
            <a:r>
              <a:rPr lang="en-US" dirty="0"/>
              <a:t>). In </a:t>
            </a:r>
            <a:r>
              <a:rPr lang="en-US" i="1" dirty="0"/>
              <a:t>International Conference on Principles of Security and Trust</a:t>
            </a:r>
            <a:r>
              <a:rPr lang="en-US" dirty="0"/>
              <a:t> (pp. 164-186). Springer, Berlin, Heidelberg.</a:t>
            </a:r>
          </a:p>
        </p:txBody>
      </p:sp>
    </p:spTree>
    <p:extLst>
      <p:ext uri="{BB962C8B-B14F-4D97-AF65-F5344CB8AC3E}">
        <p14:creationId xmlns:p14="http://schemas.microsoft.com/office/powerpoint/2010/main" val="1495343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p:txBody>
          <a:bodyPr/>
          <a:lstStyle/>
          <a:p>
            <a:pPr marL="457200" indent="-457200">
              <a:buFont typeface="+mj-lt"/>
              <a:buAutoNum type="arabicPeriod" startAt="3"/>
            </a:pPr>
            <a:r>
              <a:rPr lang="en-US" dirty="0"/>
              <a:t>Gasless send</a:t>
            </a:r>
          </a:p>
          <a:p>
            <a:pPr lvl="1"/>
            <a:r>
              <a:rPr lang="en-US" dirty="0"/>
              <a:t>The amount of gas set in the function </a:t>
            </a:r>
            <a:r>
              <a:rPr lang="en-US" dirty="0">
                <a:latin typeface="Consolas" panose="020B0609020204030204" pitchFamily="49" charset="0"/>
              </a:rPr>
              <a:t>call</a:t>
            </a:r>
            <a:r>
              <a:rPr lang="en-US" dirty="0"/>
              <a:t> is 2300 units (of gas)</a:t>
            </a:r>
          </a:p>
          <a:p>
            <a:pPr lvl="1"/>
            <a:r>
              <a:rPr lang="en-US" dirty="0"/>
              <a:t>Calling an empty function at the contract D can allow it to execute an empty fallback with only 2300 units used</a:t>
            </a:r>
          </a:p>
          <a:p>
            <a:pPr marL="457200" indent="-457200">
              <a:buFont typeface="+mj-lt"/>
              <a:buAutoNum type="arabicPeriod" startAt="4"/>
            </a:pPr>
            <a:r>
              <a:rPr lang="en-US" dirty="0"/>
              <a:t>Type casts</a:t>
            </a:r>
          </a:p>
          <a:p>
            <a:pPr lvl="1"/>
            <a:r>
              <a:rPr lang="en-US" dirty="0"/>
              <a:t>No exception handling is thrown to the user in case of type mismatches</a:t>
            </a:r>
          </a:p>
          <a:p>
            <a:pPr lvl="2"/>
            <a:r>
              <a:rPr lang="en-US" dirty="0"/>
              <a:t>Example: if contract </a:t>
            </a:r>
            <a:r>
              <a:rPr lang="en-US" dirty="0">
                <a:latin typeface="Consolas" panose="020B0609020204030204" pitchFamily="49" charset="0"/>
              </a:rPr>
              <a:t>c</a:t>
            </a:r>
            <a:r>
              <a:rPr lang="en-US" dirty="0"/>
              <a:t> is not a contract address, the call returns without executing any code without any error.</a:t>
            </a:r>
          </a:p>
        </p:txBody>
      </p:sp>
    </p:spTree>
    <p:extLst>
      <p:ext uri="{BB962C8B-B14F-4D97-AF65-F5344CB8AC3E}">
        <p14:creationId xmlns:p14="http://schemas.microsoft.com/office/powerpoint/2010/main" val="3347827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p:txBody>
          <a:bodyPr/>
          <a:lstStyle/>
          <a:p>
            <a:pPr marL="457200" indent="-457200">
              <a:buFont typeface="+mj-lt"/>
              <a:buAutoNum type="arabicPeriod" startAt="5"/>
            </a:pPr>
            <a:r>
              <a:rPr lang="en-US" dirty="0"/>
              <a:t>Reentrancy</a:t>
            </a:r>
          </a:p>
          <a:p>
            <a:pPr lvl="1"/>
            <a:r>
              <a:rPr lang="en-US" dirty="0"/>
              <a:t>The fallback mechanism will allow the function to be re-entered (or called again), allowing for looping until all gas is used</a:t>
            </a:r>
          </a:p>
          <a:p>
            <a:pPr marL="457200" indent="-457200">
              <a:buFont typeface="+mj-lt"/>
              <a:buAutoNum type="arabicPeriod" startAt="6"/>
            </a:pPr>
            <a:r>
              <a:rPr lang="en-US" dirty="0"/>
              <a:t>Keeping secrets</a:t>
            </a:r>
          </a:p>
          <a:p>
            <a:pPr lvl="1"/>
            <a:r>
              <a:rPr lang="en-US" dirty="0"/>
              <a:t>Requires the use of cryptographic techniques to ensure that the contents are not read until a certain time</a:t>
            </a:r>
          </a:p>
          <a:p>
            <a:pPr marL="457200" indent="-457200">
              <a:buFont typeface="+mj-lt"/>
              <a:buAutoNum type="arabicPeriod" startAt="7"/>
            </a:pPr>
            <a:r>
              <a:rPr lang="en-US" dirty="0"/>
              <a:t>Immutable bugs</a:t>
            </a:r>
          </a:p>
          <a:p>
            <a:pPr lvl="1"/>
            <a:r>
              <a:rPr lang="en-US" dirty="0"/>
              <a:t>As data on the blockchain cannot be altered, if contracts on the blockchain had bugs, it would otherwise be permanent. One case scenario was the “DAO hack” (which was subsequently reversed by a hard fork).</a:t>
            </a:r>
          </a:p>
        </p:txBody>
      </p:sp>
    </p:spTree>
    <p:extLst>
      <p:ext uri="{BB962C8B-B14F-4D97-AF65-F5344CB8AC3E}">
        <p14:creationId xmlns:p14="http://schemas.microsoft.com/office/powerpoint/2010/main" val="1597871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pPr marL="457200" indent="-457200">
              <a:buFont typeface="+mj-lt"/>
              <a:buAutoNum type="arabicPeriod" startAt="8"/>
            </a:pPr>
            <a:r>
              <a:rPr lang="en-US" dirty="0"/>
              <a:t>Ether lost in transfer</a:t>
            </a:r>
          </a:p>
          <a:p>
            <a:pPr lvl="1"/>
            <a:r>
              <a:rPr lang="en-US" dirty="0"/>
              <a:t>Ether sent to an address not claimed by a user (or a contract) is permanently lost</a:t>
            </a:r>
          </a:p>
          <a:p>
            <a:pPr marL="457200" indent="-457200">
              <a:buFont typeface="+mj-lt"/>
              <a:buAutoNum type="arabicPeriod" startAt="9"/>
            </a:pPr>
            <a:r>
              <a:rPr lang="en-US" dirty="0"/>
              <a:t>Stack size limit</a:t>
            </a:r>
          </a:p>
          <a:p>
            <a:pPr lvl="1"/>
            <a:r>
              <a:rPr lang="en-US" dirty="0"/>
              <a:t>The limit of the call stack size is 1024 frames and exceeding that throws an error. Attackers generate an almost full call stack and invokes the victim’s function. If the exception is not properly handled, the attack can succeed</a:t>
            </a:r>
          </a:p>
          <a:p>
            <a:pPr marL="457200" indent="-457200">
              <a:buFont typeface="+mj-lt"/>
              <a:buAutoNum type="arabicPeriod" startAt="9"/>
            </a:pPr>
            <a:r>
              <a:rPr lang="en-US" dirty="0"/>
              <a:t>Unpredictable state</a:t>
            </a:r>
          </a:p>
          <a:p>
            <a:pPr lvl="1"/>
            <a:r>
              <a:rPr lang="en-US" dirty="0"/>
              <a:t>As transactions on blockchains are not time-critical, the state of the contract at query and execution may be different (not order preserving). Additionally, miners may not include that transaction into the blockchain (selective mining). Additionally states can also be reverted if the transaction was on the shorter branch of the fork.</a:t>
            </a:r>
          </a:p>
        </p:txBody>
      </p:sp>
    </p:spTree>
    <p:extLst>
      <p:ext uri="{BB962C8B-B14F-4D97-AF65-F5344CB8AC3E}">
        <p14:creationId xmlns:p14="http://schemas.microsoft.com/office/powerpoint/2010/main" val="3303521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pPr marL="457200" indent="-457200">
              <a:buFont typeface="+mj-lt"/>
              <a:buAutoNum type="arabicPeriod" startAt="11"/>
            </a:pPr>
            <a:r>
              <a:rPr lang="en-US" dirty="0"/>
              <a:t>Generating randomness</a:t>
            </a:r>
          </a:p>
          <a:p>
            <a:pPr lvl="1"/>
            <a:r>
              <a:rPr lang="en-US" dirty="0"/>
              <a:t>Malicious miners can make use of the generator seed to create a hash or the timestamp of some block that will appear in the blockchain in the future. This allows an attack on the blockchain with limited resources</a:t>
            </a:r>
          </a:p>
          <a:p>
            <a:pPr marL="457200" indent="-457200">
              <a:buFont typeface="+mj-lt"/>
              <a:buAutoNum type="arabicPeriod" startAt="12"/>
            </a:pPr>
            <a:r>
              <a:rPr lang="en-US" dirty="0"/>
              <a:t>Time constraints</a:t>
            </a:r>
          </a:p>
          <a:p>
            <a:pPr lvl="1"/>
            <a:r>
              <a:rPr lang="en-US" dirty="0"/>
              <a:t>Malicious miners can create a new block with the timestamp to a certain degree of arbitrariness (i.e. a tolerance of 900 seconds). If the miner holds a stake on a contract, he can gain an advantage by choosing a suitable timestamp.</a:t>
            </a:r>
          </a:p>
        </p:txBody>
      </p:sp>
    </p:spTree>
    <p:extLst>
      <p:ext uri="{BB962C8B-B14F-4D97-AF65-F5344CB8AC3E}">
        <p14:creationId xmlns:p14="http://schemas.microsoft.com/office/powerpoint/2010/main" val="464288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sp>
        <p:nvSpPr>
          <p:cNvPr id="10" name="Oval 9">
            <a:extLst>
              <a:ext uri="{FF2B5EF4-FFF2-40B4-BE49-F238E27FC236}">
                <a16:creationId xmlns:a16="http://schemas.microsoft.com/office/drawing/2014/main" id="{58CC2306-6B44-4FF9-BCBD-3CFE5EC218EE}"/>
              </a:ext>
            </a:extLst>
          </p:cNvPr>
          <p:cNvSpPr/>
          <p:nvPr/>
        </p:nvSpPr>
        <p:spPr>
          <a:xfrm>
            <a:off x="8530454" y="561910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1" name="TextBox 10">
            <a:extLst>
              <a:ext uri="{FF2B5EF4-FFF2-40B4-BE49-F238E27FC236}">
                <a16:creationId xmlns:a16="http://schemas.microsoft.com/office/drawing/2014/main" id="{31A38641-8892-48EE-84C5-2AA6CBAB501D}"/>
              </a:ext>
            </a:extLst>
          </p:cNvPr>
          <p:cNvSpPr txBox="1"/>
          <p:nvPr/>
        </p:nvSpPr>
        <p:spPr>
          <a:xfrm>
            <a:off x="9204545" y="5460213"/>
            <a:ext cx="2987455" cy="923330"/>
          </a:xfrm>
          <a:prstGeom prst="rect">
            <a:avLst/>
          </a:prstGeom>
          <a:noFill/>
        </p:spPr>
        <p:txBody>
          <a:bodyPr wrap="square" rtlCol="0">
            <a:spAutoFit/>
          </a:bodyPr>
          <a:lstStyle/>
          <a:p>
            <a:r>
              <a:rPr lang="en-US" dirty="0"/>
              <a:t>The attacker transfers some ether to the contract Mallory</a:t>
            </a:r>
          </a:p>
        </p:txBody>
      </p:sp>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cxnSp>
        <p:nvCxnSpPr>
          <p:cNvPr id="9" name="Connector: Elbow 8">
            <a:extLst>
              <a:ext uri="{FF2B5EF4-FFF2-40B4-BE49-F238E27FC236}">
                <a16:creationId xmlns:a16="http://schemas.microsoft.com/office/drawing/2014/main" id="{06769A68-4693-4D8F-A32B-74DA06F3E441}"/>
              </a:ext>
            </a:extLst>
          </p:cNvPr>
          <p:cNvCxnSpPr>
            <a:cxnSpLocks/>
          </p:cNvCxnSpPr>
          <p:nvPr/>
        </p:nvCxnSpPr>
        <p:spPr>
          <a:xfrm rot="16200000" flipV="1">
            <a:off x="7005297" y="1579145"/>
            <a:ext cx="342303" cy="7419833"/>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133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8530454" y="561910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7" name="TextBox 6">
            <a:extLst>
              <a:ext uri="{FF2B5EF4-FFF2-40B4-BE49-F238E27FC236}">
                <a16:creationId xmlns:a16="http://schemas.microsoft.com/office/drawing/2014/main" id="{10288E19-077E-4886-81B5-147A2319C5E3}"/>
              </a:ext>
            </a:extLst>
          </p:cNvPr>
          <p:cNvSpPr txBox="1"/>
          <p:nvPr/>
        </p:nvSpPr>
        <p:spPr>
          <a:xfrm>
            <a:off x="9204545" y="5460213"/>
            <a:ext cx="2987455" cy="923330"/>
          </a:xfrm>
          <a:prstGeom prst="rect">
            <a:avLst/>
          </a:prstGeom>
          <a:noFill/>
        </p:spPr>
        <p:txBody>
          <a:bodyPr wrap="square" rtlCol="0">
            <a:spAutoFit/>
          </a:bodyPr>
          <a:lstStyle/>
          <a:p>
            <a:r>
              <a:rPr lang="en-US" dirty="0"/>
              <a:t>Function() is executed, then the withdrawal function of DAO is called</a:t>
            </a:r>
          </a:p>
        </p:txBody>
      </p:sp>
      <p:cxnSp>
        <p:nvCxnSpPr>
          <p:cNvPr id="14" name="Straight Arrow Connector 13">
            <a:extLst>
              <a:ext uri="{FF2B5EF4-FFF2-40B4-BE49-F238E27FC236}">
                <a16:creationId xmlns:a16="http://schemas.microsoft.com/office/drawing/2014/main" id="{6D46C2AC-CBC6-4BDD-AEF1-56C974E2F931}"/>
              </a:ext>
            </a:extLst>
          </p:cNvPr>
          <p:cNvCxnSpPr/>
          <p:nvPr/>
        </p:nvCxnSpPr>
        <p:spPr>
          <a:xfrm flipV="1">
            <a:off x="6441743" y="2988860"/>
            <a:ext cx="968991" cy="287967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530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_xmlsignatures/_rels/origin.sigs.rels><?xml version="1.0" encoding="UTF-8" standalone="yes"?>
<Relationships xmlns="http://schemas.openxmlformats.org/package/2006/relationships"><Relationship Id="rId2" Type="http://schemas.openxmlformats.org/package/2006/relationships/digital-signature/signature" Target="sig2.xml"/><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TpViTwreUPfaQs/ChY/NRYyTn+DQvqBQdSJuiwJIr6E=</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sE5wUoZpkyXvddmLxzWxhqWET3KQO4dA0KpTHfY73HE=</DigestValue>
    </Reference>
  </SignedInfo>
  <SignatureValue>eodHV26qaTZc9TGBQTuNULVtVpy49wJJSj3twD/L5xIOxJZ1TpgIV8CvQr61uKZ9jTBi9SkhtpPe
cEWxF0FvNZyWPiBfweYRcr7MGu6cg7xEIjHdgdwW7IadwEhmKcftKHaR/Zt+azpGi3XPwIW7jTLZ
IZHddAUgP2ijGzwxCWIjBA9ifwtkBUyKikYvWuWoCoOmeX/f9PYZ4jL9t7Hh1nWZQRuXsnQhuk9x
VGaaBaLOdlgLGDnbN4wRCUn2BLyV8GdPtjixtcAuxCQzqWj2f+8f7pJptPGRaVG7U04LqnJLmRg9
uuH8SqOK5fwTz1jcTlFVsWTOSR4EJP8UfRq1+Q==</SignatureValue>
  <KeyInfo>
    <X509Data>
      <X509Certificate>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YZeWSNgKtwgggqq1t9UmyE7eTSuM610PltGYsFm579tNTDrsCMFj2LYRgL2U6HsZTobfa50NVf6d9R9fr3y6PfUNk3ktxSyycK74wOV50fzj9herQV50ahI+6J6ajYdn8jxPsZRzYgD9OjNUnWrcnqLRZL1heIYyiI08eWORJXszjYeOvH/4ycfxlkBcqPJTAi+Ou6br4n+nl7fBTW1zNX40Pr4tR/krCvuUNVsHVpbu/eHycyvl35ZrKEJ72OhbVOG4x0IRNaowoNa6/fbK2ShAvAgMBAAGjggHuMIIB6jAfBgNVHSMEGDAWgBSCr2yM+MX+lmF86B89K3FIXsSLwDAdBgNVHQ4EFgQUXWbedpMbgwxsoZSoz/Nz8Ah+dHs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jBgNVHREEHDAagRhicmFuZG9uZ29od2hAaG90bWFpbC5jb20wDQYJKoZIhvcNAQELBQADggEBALPNeYGsvEypZKivs289jaB1H7/wHOMmVe+huDVoILjwt+EoJGmf3fga6eU1g2Pr8zo7QzqMpqRlzkZRl3ttR4d87ep/5KubTqpPj6Jt5vjrdrnyezHpiqaPvHrT6msVaBA568X1y27WWzKVzG4RTb9EbNCQ8g6VNflg84NISZ4fJxNnIMOkODRt/X7bLnFYROk1FAPDHZE8FJGmQ2aPqP/lQ0GHGlzzE8dFi1asjSgXsyP3LouWln3RtbhNHaOivw1T27cOAOXjmojuI9Ec+QCJDDRSMwiz4BS6ssJAZMbDLp/CSeptxLkeht3jA4sn7BGGSi3cRctAvC8USH7aOE0=</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7"/>
          </Transform>
          <Transform Algorithm="http://www.w3.org/TR/2001/REC-xml-c14n-20010315"/>
        </Transforms>
        <DigestMethod Algorithm="http://www.w3.org/2001/04/xmlenc#sha256"/>
        <DigestValue>IYLkOCviH0XKSWwxS2PvUxmvdqMU50ZUyqm3BFAjVpM=</DigestValue>
      </Reference>
      <Reference URI="/ppt/media/image1.png?ContentType=image/png">
        <DigestMethod Algorithm="http://www.w3.org/2001/04/xmlenc#sha256"/>
        <DigestValue>WEaZz/nYwVqaYzwuoV4f7G2v4HfkJN587P5OpSfaYRg=</DigestValue>
      </Reference>
      <Reference URI="/ppt/media/image10.png?ContentType=image/png">
        <DigestMethod Algorithm="http://www.w3.org/2001/04/xmlenc#sha256"/>
        <DigestValue>pSo1WVu0y07q93hJovxcsQBzRlcd7mrY01r8HpF4fSc=</DigestValue>
      </Reference>
      <Reference URI="/ppt/media/image11.png?ContentType=image/png">
        <DigestMethod Algorithm="http://www.w3.org/2001/04/xmlenc#sha256"/>
        <DigestValue>qwv9G9IYaSHSh3AWPtjXJU1pkIv8u84F3dGvXjenjZQ=</DigestValue>
      </Reference>
      <Reference URI="/ppt/media/image12.png?ContentType=image/png">
        <DigestMethod Algorithm="http://www.w3.org/2001/04/xmlenc#sha256"/>
        <DigestValue>VGg6YibZ267ssoQjlDkGo+tfcNewhL35R8rO4e5rKts=</DigestValue>
      </Reference>
      <Reference URI="/ppt/media/image13.png?ContentType=image/png">
        <DigestMethod Algorithm="http://www.w3.org/2001/04/xmlenc#sha256"/>
        <DigestValue>05hNdVvxQJpSZKO+wFvjPCfwFvw72w6TGtW9QntAjIQ=</DigestValue>
      </Reference>
      <Reference URI="/ppt/media/image14.png?ContentType=image/png">
        <DigestMethod Algorithm="http://www.w3.org/2001/04/xmlenc#sha256"/>
        <DigestValue>LE3DLujg0E21KfMleWu6HUw9tRHojtPmozWIsbEzaUo=</DigestValue>
      </Reference>
      <Reference URI="/ppt/media/image2.png?ContentType=image/png">
        <DigestMethod Algorithm="http://www.w3.org/2001/04/xmlenc#sha256"/>
        <DigestValue>Jq5jjpFLNQpWdU5FNyViUj1KJ8erqqTWFk0s+jMpwW0=</DigestValue>
      </Reference>
      <Reference URI="/ppt/media/image3.png?ContentType=image/png">
        <DigestMethod Algorithm="http://www.w3.org/2001/04/xmlenc#sha256"/>
        <DigestValue>I+JawvcwNA3dlssEYB8qf26MA6A1/4CJqOiPUqCwYzg=</DigestValue>
      </Reference>
      <Reference URI="/ppt/media/image4.png?ContentType=image/png">
        <DigestMethod Algorithm="http://www.w3.org/2001/04/xmlenc#sha256"/>
        <DigestValue>ryv+mP2sQnFb5DXFEkygaKqwJYJVX1RuDz/noWBw7T8=</DigestValue>
      </Reference>
      <Reference URI="/ppt/media/image5.png?ContentType=image/png">
        <DigestMethod Algorithm="http://www.w3.org/2001/04/xmlenc#sha256"/>
        <DigestValue>icvtpefnvsWzmLlwZs8Ztukna3aXQZui3ZL39NwOS8o=</DigestValue>
      </Reference>
      <Reference URI="/ppt/media/image6.png?ContentType=image/png">
        <DigestMethod Algorithm="http://www.w3.org/2001/04/xmlenc#sha256"/>
        <DigestValue>kiFQ5ctDRGamgG7SadiTVMB4KlVbZLghQSROwFA6Big=</DigestValue>
      </Reference>
      <Reference URI="/ppt/media/image7.png?ContentType=image/png">
        <DigestMethod Algorithm="http://www.w3.org/2001/04/xmlenc#sha256"/>
        <DigestValue>zk8FGVMyZzcoFvfNN0NVsr/XlarBWqj/r6yHjAuK0KA=</DigestValue>
      </Reference>
      <Reference URI="/ppt/media/image8.png?ContentType=image/png">
        <DigestMethod Algorithm="http://www.w3.org/2001/04/xmlenc#sha256"/>
        <DigestValue>u8vVX+0wb7JslWpDsCX6qyuMJsdIt4iixPqqOW0o1Zw=</DigestValue>
      </Reference>
      <Reference URI="/ppt/media/image9.png?ContentType=image/png">
        <DigestMethod Algorithm="http://www.w3.org/2001/04/xmlenc#sha256"/>
        <DigestValue>gY0gtjrKh1ISZDwbf+h4GLkos53c56X2nBZWKR9DHg4=</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mtimdaYYMD/NR3dG9XfVdaZq/l325N+Yw1j/zWkMWIg=</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jFniGvVtA0NSLNI24q2r1LBr6WcXEvqP9rRbsxiSG+M=</DigestValue>
      </Reference>
      <Reference URI="/ppt/notesSlides/_rels/note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K8CBxbUk1rzqa+qGzaG/pC/vD6OYoHFddWgtAEYLUvI=</DigestValue>
      </Reference>
      <Reference URI="/ppt/notesSlides/_rels/note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JkOTx8rEbTf4amXHbGeDgjs7ThzFF2NE0SPhhICOReM=</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1BPyxV6TIsv5NtdZK1om2m/RRp1hV/nvbBALZDOKFX8=</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D8tyBQjvU+Q5thsQmy3m+/ofh38IpbSB5zSCD0wa9Zk=</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yhjGUjt8ajV5Zd6z9pbrpn4/WE7rgXZzOyPe5QYJOro=</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i+FrAvxhHT3cCNFbBxD2H3L57k+hxd67gErQe5vuJ6U=</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s8g/ZC/uqsf/IBoj9/VN+fZUAehwA6omrEUOQxhQkkY=</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WFHvhRmtKCpfkeSadLvgekzdbahW5E/SVw/MPVz6XAA=</DigestValue>
      </Reference>
      <Reference URI="/ppt/notesSlides/_rels/note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HWwDitQWX70j1vQnQqYdij8ask0bnJI7tuLDmUCfi8A=</DigestValue>
      </Reference>
      <Reference URI="/ppt/notesSlides/_rels/note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Ed3zPeNuVzXRESxzUwE4OP9OiSL7CIOf9qEZcaoISDI=</DigestValue>
      </Reference>
      <Reference URI="/ppt/notesSlides/notesSlide1.xml?ContentType=application/vnd.openxmlformats-officedocument.presentationml.notesSlide+xml">
        <DigestMethod Algorithm="http://www.w3.org/2001/04/xmlenc#sha256"/>
        <DigestValue>19FxATGGUr85+IYB/nm7LE1Df6I9D9M8Gffv5muPPAI=</DigestValue>
      </Reference>
      <Reference URI="/ppt/notesSlides/notesSlide10.xml?ContentType=application/vnd.openxmlformats-officedocument.presentationml.notesSlide+xml">
        <DigestMethod Algorithm="http://www.w3.org/2001/04/xmlenc#sha256"/>
        <DigestValue>7L7+6ytmsXIdp/7zwUYqtecpKgqjcdXssmUUR/cwWYo=</DigestValue>
      </Reference>
      <Reference URI="/ppt/notesSlides/notesSlide11.xml?ContentType=application/vnd.openxmlformats-officedocument.presentationml.notesSlide+xml">
        <DigestMethod Algorithm="http://www.w3.org/2001/04/xmlenc#sha256"/>
        <DigestValue>T8PnqZVMI30WJyDHNsqf3cymAPnLpDkXGSrPMnY0ixg=</DigestValue>
      </Reference>
      <Reference URI="/ppt/notesSlides/notesSlide2.xml?ContentType=application/vnd.openxmlformats-officedocument.presentationml.notesSlide+xml">
        <DigestMethod Algorithm="http://www.w3.org/2001/04/xmlenc#sha256"/>
        <DigestValue>mRYhSyK76BTg+RmJYc6B2QenBbVEbukWMNw8wkbAk1Q=</DigestValue>
      </Reference>
      <Reference URI="/ppt/notesSlides/notesSlide3.xml?ContentType=application/vnd.openxmlformats-officedocument.presentationml.notesSlide+xml">
        <DigestMethod Algorithm="http://www.w3.org/2001/04/xmlenc#sha256"/>
        <DigestValue>kOCZMb6PS2Fzb1xEHgCxFDxjSJtJWuldKzJN0bW/Qtk=</DigestValue>
      </Reference>
      <Reference URI="/ppt/notesSlides/notesSlide4.xml?ContentType=application/vnd.openxmlformats-officedocument.presentationml.notesSlide+xml">
        <DigestMethod Algorithm="http://www.w3.org/2001/04/xmlenc#sha256"/>
        <DigestValue>jjP0u8pOaqre+Yb8ax3kNiNGVPMxgtMKjNPovSXN8pw=</DigestValue>
      </Reference>
      <Reference URI="/ppt/notesSlides/notesSlide5.xml?ContentType=application/vnd.openxmlformats-officedocument.presentationml.notesSlide+xml">
        <DigestMethod Algorithm="http://www.w3.org/2001/04/xmlenc#sha256"/>
        <DigestValue>4B4end6ab6szAF3kXgYGuAUTAMyN2/0qRWN5NnZVRBA=</DigestValue>
      </Reference>
      <Reference URI="/ppt/notesSlides/notesSlide6.xml?ContentType=application/vnd.openxmlformats-officedocument.presentationml.notesSlide+xml">
        <DigestMethod Algorithm="http://www.w3.org/2001/04/xmlenc#sha256"/>
        <DigestValue>UcyFFZRAqAEWi0fqP++ogY0Q/Ied1B4m6ZTxOp+DpEk=</DigestValue>
      </Reference>
      <Reference URI="/ppt/notesSlides/notesSlide7.xml?ContentType=application/vnd.openxmlformats-officedocument.presentationml.notesSlide+xml">
        <DigestMethod Algorithm="http://www.w3.org/2001/04/xmlenc#sha256"/>
        <DigestValue>ClpwY2bzOP/xuN6pDIBP4tGgouCce1c+T4inE/4O+3U=</DigestValue>
      </Reference>
      <Reference URI="/ppt/notesSlides/notesSlide8.xml?ContentType=application/vnd.openxmlformats-officedocument.presentationml.notesSlide+xml">
        <DigestMethod Algorithm="http://www.w3.org/2001/04/xmlenc#sha256"/>
        <DigestValue>wGwYgCze9oYTy0aDgODYWOSX0h27ns7Nz1mKgIMf7GU=</DigestValue>
      </Reference>
      <Reference URI="/ppt/notesSlides/notesSlide9.xml?ContentType=application/vnd.openxmlformats-officedocument.presentationml.notesSlide+xml">
        <DigestMethod Algorithm="http://www.w3.org/2001/04/xmlenc#sha256"/>
        <DigestValue>kQtH4eLNh9rF7EodUNTyNhieYIYM+9G6mUtG2nTTBVc=</DigestValue>
      </Reference>
      <Reference URI="/ppt/presentation.xml?ContentType=application/vnd.openxmlformats-officedocument.presentationml.presentation.main+xml">
        <DigestMethod Algorithm="http://www.w3.org/2001/04/xmlenc#sha256"/>
        <DigestValue>iGrBAoqf61Tkyo5snRubrmo/Hax5r9wPKsK679yGWFc=</DigestValue>
      </Reference>
      <Reference URI="/ppt/presProps.xml?ContentType=application/vnd.openxmlformats-officedocument.presentationml.presProps+xml">
        <DigestMethod Algorithm="http://www.w3.org/2001/04/xmlenc#sha256"/>
        <DigestValue>zRLSKsmjgl/2dypwfNHmf5zibrKq8xYCNGmhawKFL4U=</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lVOleSeoZ0FkCQXgRD2ZErhRIWmmCB/82qLGUuCrArQ=</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slideLayout1.xml?ContentType=application/vnd.openxmlformats-officedocument.presentationml.slideLayout+xml">
        <DigestMethod Algorithm="http://www.w3.org/2001/04/xmlenc#sha256"/>
        <DigestValue>jW99qlqoXlAlSdXYLrFD1D3Htsig2LaTjijC1ypnhms=</DigestValue>
      </Reference>
      <Reference URI="/ppt/slideLayouts/slideLayout10.xml?ContentType=application/vnd.openxmlformats-officedocument.presentationml.slideLayout+xml">
        <DigestMethod Algorithm="http://www.w3.org/2001/04/xmlenc#sha256"/>
        <DigestValue>JbBOyWdtA7+Hn51pyVdjXCvViquFo6d9MjVJpCj/FGE=</DigestValue>
      </Reference>
      <Reference URI="/ppt/slideLayouts/slideLayout11.xml?ContentType=application/vnd.openxmlformats-officedocument.presentationml.slideLayout+xml">
        <DigestMethod Algorithm="http://www.w3.org/2001/04/xmlenc#sha256"/>
        <DigestValue>SdqeAe6qix4Ey+fAcFfyb3l5J20LS3XJ9pN2b+hONKI=</DigestValue>
      </Reference>
      <Reference URI="/ppt/slideLayouts/slideLayout12.xml?ContentType=application/vnd.openxmlformats-officedocument.presentationml.slideLayout+xml">
        <DigestMethod Algorithm="http://www.w3.org/2001/04/xmlenc#sha256"/>
        <DigestValue>QyfDAyANuYXjDgD8LpYSg3Af9vg2ZfYVoYgHbY5l+Cc=</DigestValue>
      </Reference>
      <Reference URI="/ppt/slideLayouts/slideLayout13.xml?ContentType=application/vnd.openxmlformats-officedocument.presentationml.slideLayout+xml">
        <DigestMethod Algorithm="http://www.w3.org/2001/04/xmlenc#sha256"/>
        <DigestValue>+7Lt6bGI7aiD57P8z6987RPSkg+dQKVBX3EI96+LFX4=</DigestValue>
      </Reference>
      <Reference URI="/ppt/slideLayouts/slideLayout14.xml?ContentType=application/vnd.openxmlformats-officedocument.presentationml.slideLayout+xml">
        <DigestMethod Algorithm="http://www.w3.org/2001/04/xmlenc#sha256"/>
        <DigestValue>gou5ZTnuOOFtQPQPzUQOOV8UQKz3Mmgm4ZBMQjYxpr8=</DigestValue>
      </Reference>
      <Reference URI="/ppt/slideLayouts/slideLayout15.xml?ContentType=application/vnd.openxmlformats-officedocument.presentationml.slideLayout+xml">
        <DigestMethod Algorithm="http://www.w3.org/2001/04/xmlenc#sha256"/>
        <DigestValue>iNRkwoeY3D+U/SSgeFwcITejPj6SBRFWmXeu803yYoE=</DigestValue>
      </Reference>
      <Reference URI="/ppt/slideLayouts/slideLayout16.xml?ContentType=application/vnd.openxmlformats-officedocument.presentationml.slideLayout+xml">
        <DigestMethod Algorithm="http://www.w3.org/2001/04/xmlenc#sha256"/>
        <DigestValue>A2l833G/yCAmfRzhkqQIHskjF4KPHGcRijEUw5wuPMM=</DigestValue>
      </Reference>
      <Reference URI="/ppt/slideLayouts/slideLayout17.xml?ContentType=application/vnd.openxmlformats-officedocument.presentationml.slideLayout+xml">
        <DigestMethod Algorithm="http://www.w3.org/2001/04/xmlenc#sha256"/>
        <DigestValue>SmQtaRugoKOy/KGYcLgKK7vfXr0d/kkC6WPr6rve2DE=</DigestValue>
      </Reference>
      <Reference URI="/ppt/slideLayouts/slideLayout2.xml?ContentType=application/vnd.openxmlformats-officedocument.presentationml.slideLayout+xml">
        <DigestMethod Algorithm="http://www.w3.org/2001/04/xmlenc#sha256"/>
        <DigestValue>hKqKXw0pk9NBEQD99w9S246wigocVAlHEDbtjZhjvkY=</DigestValue>
      </Reference>
      <Reference URI="/ppt/slideLayouts/slideLayout3.xml?ContentType=application/vnd.openxmlformats-officedocument.presentationml.slideLayout+xml">
        <DigestMethod Algorithm="http://www.w3.org/2001/04/xmlenc#sha256"/>
        <DigestValue>dTjXLm9mQQ5JjTvBTFErPtav+p0NuuVhm5qz7m0IBq8=</DigestValue>
      </Reference>
      <Reference URI="/ppt/slideLayouts/slideLayout4.xml?ContentType=application/vnd.openxmlformats-officedocument.presentationml.slideLayout+xml">
        <DigestMethod Algorithm="http://www.w3.org/2001/04/xmlenc#sha256"/>
        <DigestValue>onyb+WrGg5e+oxY05O8AMULr/rKHa9zwUiJ2jL0ecoM=</DigestValue>
      </Reference>
      <Reference URI="/ppt/slideLayouts/slideLayout5.xml?ContentType=application/vnd.openxmlformats-officedocument.presentationml.slideLayout+xml">
        <DigestMethod Algorithm="http://www.w3.org/2001/04/xmlenc#sha256"/>
        <DigestValue>00RzvYZHXyFBpUvFJEelGuAjPLXzVgaIdmWojqFMYCM=</DigestValue>
      </Reference>
      <Reference URI="/ppt/slideLayouts/slideLayout6.xml?ContentType=application/vnd.openxmlformats-officedocument.presentationml.slideLayout+xml">
        <DigestMethod Algorithm="http://www.w3.org/2001/04/xmlenc#sha256"/>
        <DigestValue>ZTFPLu9eCAGV1Cy7oo4c8OixWbKy9b8AchB2hW4yFJA=</DigestValue>
      </Reference>
      <Reference URI="/ppt/slideLayouts/slideLayout7.xml?ContentType=application/vnd.openxmlformats-officedocument.presentationml.slideLayout+xml">
        <DigestMethod Algorithm="http://www.w3.org/2001/04/xmlenc#sha256"/>
        <DigestValue>k3GT0HIER2zI2jtQEnwjkCmNISxm7/RPCkdRtn0K2Qg=</DigestValue>
      </Reference>
      <Reference URI="/ppt/slideLayouts/slideLayout8.xml?ContentType=application/vnd.openxmlformats-officedocument.presentationml.slideLayout+xml">
        <DigestMethod Algorithm="http://www.w3.org/2001/04/xmlenc#sha256"/>
        <DigestValue>8YZxwrMjl10GZ46TcbTqn44V9w5jPqkpf4iQsXZ21dU=</DigestValue>
      </Reference>
      <Reference URI="/ppt/slideLayouts/slideLayout9.xml?ContentType=application/vnd.openxmlformats-officedocument.presentationml.slideLayout+xml">
        <DigestMethod Algorithm="http://www.w3.org/2001/04/xmlenc#sha256"/>
        <DigestValue>rWtcAHOGV6ikilO8yQECH//S27dMhb7xEj+zoOgXk/U=</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Transform>
          <Transform Algorithm="http://www.w3.org/TR/2001/REC-xml-c14n-20010315"/>
        </Transforms>
        <DigestMethod Algorithm="http://www.w3.org/2001/04/xmlenc#sha256"/>
        <DigestValue>7P7wLjbk+c/aiFdboUfFdU82xMdLx774jmLDGKosVjU=</DigestValue>
      </Reference>
      <Reference URI="/ppt/slideMasters/slideMaster1.xml?ContentType=application/vnd.openxmlformats-officedocument.presentationml.slideMaster+xml">
        <DigestMethod Algorithm="http://www.w3.org/2001/04/xmlenc#sha256"/>
        <DigestValue>3mHrRFG0jb83moSgksiwQBTmMH1l7Cv/hG+BUbaRFjY=</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VQJgrPnN8sMaABQ8ap5FFLGeh90qOzvVLxLEmgUGHxk=</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5XuEzSKELzsAK0KHNkbcCZOal76to20EnruZ/QjRCvw=</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7/habiBwt/ZrZb12qsolT9jUY6n70YLUvkVWvHJsE8A=</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YLctnxT6K+G5ryZoButW7h+hvUta/Bp1orDp6534Cew=</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1/04/xmlenc#sha256"/>
        <DigestValue>7OWvbym+b+jhE3kfr0szEtS59B1pbLf/X1qS92CySQ8=</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bzgYoNlc5ATOlMHxxH0m0HJfKtXyopJB4T13gsPNTGA=</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bzgYoNlc5ATOlMHxxH0m0HJfKtXyopJB4T13gsPNTGA=</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bzgYoNlc5ATOlMHxxH0m0HJfKtXyopJB4T13gsPNTGA=</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D97QDjZd/BdAvjgMBilrAjbfH82BXq5VSpP7yrHsZ64=</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G15T16chMpaELXyWjq2B/pmiP8Ydj+PQHjkoTq/U3C0=</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dwa+NjIkdNd5gzzfY681YMCStDjX9zyu7Fyckeb3qBw=</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WKwgFYpZZivCc3v3KDui1CIvHGc2wYsbXLB0EXR6Gso=</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H+Gt190YXE+Ic9GkfoOL9M8KRHoiRUO0/s3utSPIY3Y=</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PPQL5EhoAaCBLmlcn66WBj7qPaTPWEPESZ6hmIohON4=</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mD1h1Vw1SxL9lzad7/wlJGNOIDgnPnsyWgh5Y54snq0=</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BCYQhljyXuNyEtY6Qg9OjSWAN0OETc4muYL1gQIgFGU=</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tGeYOkk7T6rc5eiSxWUgmzJv/+D+xAxsyPaTGqRDNjo=</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BTWHYEhrvmA1QBcPSv4n3UcI5+A6ACxRd6R5D8E5rgM=</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jnTHlHCYRIyvIYs4q0T2IxsxoAlbP8jiNQtL0Wb66jI=</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VQJgrPnN8sMaABQ8ap5FFLGeh90qOzvVLxLEmgUGHxk=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VQJgrPnN8sMaABQ8ap5FFLGeh90qOzvVLxLEmgUGHxk=</DigestValue>
      </Reference>
      <Reference URI="/ppt/slides/slide1.xml?ContentType=application/vnd.openxmlformats-officedocument.presentationml.slide+xml">
        <DigestMethod Algorithm="http://www.w3.org/2001/04/xmlenc#sha256"/>
        <DigestValue>+mmoZFquxkSTLaj60U/EcvdiM/7O3zhFTzFg8R+xgT0=</DigestValue>
      </Reference>
      <Reference URI="/ppt/slides/slide10.xml?ContentType=application/vnd.openxmlformats-officedocument.presentationml.slide+xml">
        <DigestMethod Algorithm="http://www.w3.org/2001/04/xmlenc#sha256"/>
        <DigestValue>z88PFVptVXYHTiNZSnlphO1FvkSmI0aaK9Cb8VBc2fo=</DigestValue>
      </Reference>
      <Reference URI="/ppt/slides/slide11.xml?ContentType=application/vnd.openxmlformats-officedocument.presentationml.slide+xml">
        <DigestMethod Algorithm="http://www.w3.org/2001/04/xmlenc#sha256"/>
        <DigestValue>9W15fHWSoSBL8UEyb5CVnndAtV1yeciU6LCP8JbmG5c=</DigestValue>
      </Reference>
      <Reference URI="/ppt/slides/slide12.xml?ContentType=application/vnd.openxmlformats-officedocument.presentationml.slide+xml">
        <DigestMethod Algorithm="http://www.w3.org/2001/04/xmlenc#sha256"/>
        <DigestValue>Kz1FXckmnXq5qfqb+o2SfuEAf0LKL0hKES62ChRLZlw=</DigestValue>
      </Reference>
      <Reference URI="/ppt/slides/slide13.xml?ContentType=application/vnd.openxmlformats-officedocument.presentationml.slide+xml">
        <DigestMethod Algorithm="http://www.w3.org/2001/04/xmlenc#sha256"/>
        <DigestValue>z4x847wR8UFattLzA8tyyoJ2dMvwGpMIUSzGS/4xv/A=</DigestValue>
      </Reference>
      <Reference URI="/ppt/slides/slide14.xml?ContentType=application/vnd.openxmlformats-officedocument.presentationml.slide+xml">
        <DigestMethod Algorithm="http://www.w3.org/2001/04/xmlenc#sha256"/>
        <DigestValue>I24q7W9wMCYhTLEu00n5Cl9LKmrsCSAdbX6J37Kyz7w=</DigestValue>
      </Reference>
      <Reference URI="/ppt/slides/slide15.xml?ContentType=application/vnd.openxmlformats-officedocument.presentationml.slide+xml">
        <DigestMethod Algorithm="http://www.w3.org/2001/04/xmlenc#sha256"/>
        <DigestValue>tO8KPqsK+3Edwj7zFCgeVuNa0sQUgSR085eRA8oBb3Y=</DigestValue>
      </Reference>
      <Reference URI="/ppt/slides/slide16.xml?ContentType=application/vnd.openxmlformats-officedocument.presentationml.slide+xml">
        <DigestMethod Algorithm="http://www.w3.org/2001/04/xmlenc#sha256"/>
        <DigestValue>FZmv+L5McX3BSqJrJ0PgiMD3DRgDwHvNbv4WyUO/gDc=</DigestValue>
      </Reference>
      <Reference URI="/ppt/slides/slide17.xml?ContentType=application/vnd.openxmlformats-officedocument.presentationml.slide+xml">
        <DigestMethod Algorithm="http://www.w3.org/2001/04/xmlenc#sha256"/>
        <DigestValue>v/yEVlP0SSplfUpyeiNE1QEG5oR2LpmlG29sJGeuhKc=</DigestValue>
      </Reference>
      <Reference URI="/ppt/slides/slide18.xml?ContentType=application/vnd.openxmlformats-officedocument.presentationml.slide+xml">
        <DigestMethod Algorithm="http://www.w3.org/2001/04/xmlenc#sha256"/>
        <DigestValue>ynquIKhSxuXfC8xGDNZTC3HOL9If+mW7APgWBoxXcjY=</DigestValue>
      </Reference>
      <Reference URI="/ppt/slides/slide19.xml?ContentType=application/vnd.openxmlformats-officedocument.presentationml.slide+xml">
        <DigestMethod Algorithm="http://www.w3.org/2001/04/xmlenc#sha256"/>
        <DigestValue>frd10EDrVXOyGBQ/M41GrpshXXWfl2SVzfop6jq9L5g=</DigestValue>
      </Reference>
      <Reference URI="/ppt/slides/slide2.xml?ContentType=application/vnd.openxmlformats-officedocument.presentationml.slide+xml">
        <DigestMethod Algorithm="http://www.w3.org/2001/04/xmlenc#sha256"/>
        <DigestValue>MYT9XgrSfFon5DlUlQDB+wep/AzpZ47IEaa12Ydu224=</DigestValue>
      </Reference>
      <Reference URI="/ppt/slides/slide20.xml?ContentType=application/vnd.openxmlformats-officedocument.presentationml.slide+xml">
        <DigestMethod Algorithm="http://www.w3.org/2001/04/xmlenc#sha256"/>
        <DigestValue>13Uv3EvbSA9fpOFf7IIFKXl0+Ihqdulofyia26YHa7Y=</DigestValue>
      </Reference>
      <Reference URI="/ppt/slides/slide21.xml?ContentType=application/vnd.openxmlformats-officedocument.presentationml.slide+xml">
        <DigestMethod Algorithm="http://www.w3.org/2001/04/xmlenc#sha256"/>
        <DigestValue>vPdNHlFQ6Zx9lpcKLSp+3W8+S8yKnnJOiJkzvZIBErY=</DigestValue>
      </Reference>
      <Reference URI="/ppt/slides/slide22.xml?ContentType=application/vnd.openxmlformats-officedocument.presentationml.slide+xml">
        <DigestMethod Algorithm="http://www.w3.org/2001/04/xmlenc#sha256"/>
        <DigestValue>35lhFVnCvihV8Cf4XZfERmnMIyDKuh/KhwhgevmwJKI=</DigestValue>
      </Reference>
      <Reference URI="/ppt/slides/slide23.xml?ContentType=application/vnd.openxmlformats-officedocument.presentationml.slide+xml">
        <DigestMethod Algorithm="http://www.w3.org/2001/04/xmlenc#sha256"/>
        <DigestValue>d5L9gcBDz3qidiQwpFajfBhvJNA9gPVH5nYEEfwgYC4=</DigestValue>
      </Reference>
      <Reference URI="/ppt/slides/slide24.xml?ContentType=application/vnd.openxmlformats-officedocument.presentationml.slide+xml">
        <DigestMethod Algorithm="http://www.w3.org/2001/04/xmlenc#sha256"/>
        <DigestValue>AiDwAApUlzqaXMdNMU7agZcE9ia517HR5nvQBg9GkpA=</DigestValue>
      </Reference>
      <Reference URI="/ppt/slides/slide25.xml?ContentType=application/vnd.openxmlformats-officedocument.presentationml.slide+xml">
        <DigestMethod Algorithm="http://www.w3.org/2001/04/xmlenc#sha256"/>
        <DigestValue>74gpeTwjz6I5LxsqwSQn5oqTL1BU3roFK8RhNHrHPUc=</DigestValue>
      </Reference>
      <Reference URI="/ppt/slides/slide26.xml?ContentType=application/vnd.openxmlformats-officedocument.presentationml.slide+xml">
        <DigestMethod Algorithm="http://www.w3.org/2001/04/xmlenc#sha256"/>
        <DigestValue>EDuznQr7NS66RsLdfNRuKBB25JTZg5VH+OVuLFM7n8U=</DigestValue>
      </Reference>
      <Reference URI="/ppt/slides/slide27.xml?ContentType=application/vnd.openxmlformats-officedocument.presentationml.slide+xml">
        <DigestMethod Algorithm="http://www.w3.org/2001/04/xmlenc#sha256"/>
        <DigestValue>bualpFT0yacM2FFkiXxtLA+O99GakhShJEOcl6dZqVI=</DigestValue>
      </Reference>
      <Reference URI="/ppt/slides/slide28.xml?ContentType=application/vnd.openxmlformats-officedocument.presentationml.slide+xml">
        <DigestMethod Algorithm="http://www.w3.org/2001/04/xmlenc#sha256"/>
        <DigestValue>dgXt5GLKnsYI+m6sqBYwECW8geulB8kWwUBMq7hnoyc=</DigestValue>
      </Reference>
      <Reference URI="/ppt/slides/slide29.xml?ContentType=application/vnd.openxmlformats-officedocument.presentationml.slide+xml">
        <DigestMethod Algorithm="http://www.w3.org/2001/04/xmlenc#sha256"/>
        <DigestValue>+uRWFL4oBRb4jWKveHDi3svkaF5MYwDmAWIsfMQGAIA=</DigestValue>
      </Reference>
      <Reference URI="/ppt/slides/slide3.xml?ContentType=application/vnd.openxmlformats-officedocument.presentationml.slide+xml">
        <DigestMethod Algorithm="http://www.w3.org/2001/04/xmlenc#sha256"/>
        <DigestValue>8If8OoJ/vSS5nd9mrEoEXqt1rANIafsLoZTjvfscERE=</DigestValue>
      </Reference>
      <Reference URI="/ppt/slides/slide30.xml?ContentType=application/vnd.openxmlformats-officedocument.presentationml.slide+xml">
        <DigestMethod Algorithm="http://www.w3.org/2001/04/xmlenc#sha256"/>
        <DigestValue>q++zdl9x62JzJpyTIR4w5bvk99MxAWpYNtZnF8SZiAU=</DigestValue>
      </Reference>
      <Reference URI="/ppt/slides/slide31.xml?ContentType=application/vnd.openxmlformats-officedocument.presentationml.slide+xml">
        <DigestMethod Algorithm="http://www.w3.org/2001/04/xmlenc#sha256"/>
        <DigestValue>y+WLT8k5oZMEsLUfFKv0JspF7vWokrDTK9zgpyyGatg=</DigestValue>
      </Reference>
      <Reference URI="/ppt/slides/slide32.xml?ContentType=application/vnd.openxmlformats-officedocument.presentationml.slide+xml">
        <DigestMethod Algorithm="http://www.w3.org/2001/04/xmlenc#sha256"/>
        <DigestValue>ZCsGEtiFXO1gEUGv13yoqQ62Np1hA4bUiF+6+4QccSo=</DigestValue>
      </Reference>
      <Reference URI="/ppt/slides/slide33.xml?ContentType=application/vnd.openxmlformats-officedocument.presentationml.slide+xml">
        <DigestMethod Algorithm="http://www.w3.org/2001/04/xmlenc#sha256"/>
        <DigestValue>JYOd/Z9IL62tgmwvHn7vMiz0usbeDxBd2cnfVHfU/vw=</DigestValue>
      </Reference>
      <Reference URI="/ppt/slides/slide34.xml?ContentType=application/vnd.openxmlformats-officedocument.presentationml.slide+xml">
        <DigestMethod Algorithm="http://www.w3.org/2001/04/xmlenc#sha256"/>
        <DigestValue>ba8YTQ+4LMNHGmsYJZAwTK7lfVv9o6wYDwutt6wwO38=</DigestValue>
      </Reference>
      <Reference URI="/ppt/slides/slide35.xml?ContentType=application/vnd.openxmlformats-officedocument.presentationml.slide+xml">
        <DigestMethod Algorithm="http://www.w3.org/2001/04/xmlenc#sha256"/>
        <DigestValue>ykFyG7ydOgzs/ROxr6wrO+DvMhS/CsDgis3vvGfqT6w=</DigestValue>
      </Reference>
      <Reference URI="/ppt/slides/slide36.xml?ContentType=application/vnd.openxmlformats-officedocument.presentationml.slide+xml">
        <DigestMethod Algorithm="http://www.w3.org/2001/04/xmlenc#sha256"/>
        <DigestValue>0LE2SZtkBMqPdFcCYeQz37pOo0gxVWRGkTzcUbpQ4z0=</DigestValue>
      </Reference>
      <Reference URI="/ppt/slides/slide37.xml?ContentType=application/vnd.openxmlformats-officedocument.presentationml.slide+xml">
        <DigestMethod Algorithm="http://www.w3.org/2001/04/xmlenc#sha256"/>
        <DigestValue>naF0aGatDRptzdPIJAI5+f4scwLvi9oanld+AQiJ1TA=</DigestValue>
      </Reference>
      <Reference URI="/ppt/slides/slide4.xml?ContentType=application/vnd.openxmlformats-officedocument.presentationml.slide+xml">
        <DigestMethod Algorithm="http://www.w3.org/2001/04/xmlenc#sha256"/>
        <DigestValue>Ihs+4L0NG3mN76FIv1AzOihvWF5XTdF8zJekhm8cE6U=</DigestValue>
      </Reference>
      <Reference URI="/ppt/slides/slide5.xml?ContentType=application/vnd.openxmlformats-officedocument.presentationml.slide+xml">
        <DigestMethod Algorithm="http://www.w3.org/2001/04/xmlenc#sha256"/>
        <DigestValue>+KSBfluLj0LxbnPcHoHwOfipXV6NXph5YZErR1viWUE=</DigestValue>
      </Reference>
      <Reference URI="/ppt/slides/slide6.xml?ContentType=application/vnd.openxmlformats-officedocument.presentationml.slide+xml">
        <DigestMethod Algorithm="http://www.w3.org/2001/04/xmlenc#sha256"/>
        <DigestValue>O7vEjdj0swUVk/WdsApad8+SylBtctgo593oxVnQzik=</DigestValue>
      </Reference>
      <Reference URI="/ppt/slides/slide7.xml?ContentType=application/vnd.openxmlformats-officedocument.presentationml.slide+xml">
        <DigestMethod Algorithm="http://www.w3.org/2001/04/xmlenc#sha256"/>
        <DigestValue>/ohiLnSFW661WKcS7eO+XaybkMhSZc6Yod2vXbjdhX0=</DigestValue>
      </Reference>
      <Reference URI="/ppt/slides/slide8.xml?ContentType=application/vnd.openxmlformats-officedocument.presentationml.slide+xml">
        <DigestMethod Algorithm="http://www.w3.org/2001/04/xmlenc#sha256"/>
        <DigestValue>M1Usgm2Oog6Sz5q0zlC0Hlfnc86MxxnoOPoxWB5H9Bk=</DigestValue>
      </Reference>
      <Reference URI="/ppt/slides/slide9.xml?ContentType=application/vnd.openxmlformats-officedocument.presentationml.slide+xml">
        <DigestMethod Algorithm="http://www.w3.org/2001/04/xmlenc#sha256"/>
        <DigestValue>xfHj2YVpZF44/WjasmYyu83ZbByFj+72w6qgnqmgOsM=</DigestValue>
      </Reference>
      <Reference URI="/ppt/tableStyles.xml?ContentType=application/vnd.openxmlformats-officedocument.presentationml.tableStyles+xml">
        <DigestMethod Algorithm="http://www.w3.org/2001/04/xmlenc#sha256"/>
        <DigestValue>DnrAMlEzfsuvbIyhNhnbHK7aXJDE4yENRdbD9d9N4QM=</DigestValue>
      </Reference>
      <Reference URI="/ppt/theme/theme1.xml?ContentType=application/vnd.openxmlformats-officedocument.theme+xml">
        <DigestMethod Algorithm="http://www.w3.org/2001/04/xmlenc#sha256"/>
        <DigestValue>xOIz1RGSlK2nbhBati6G1BJ64O/BpElWXkDMjBu/ny4=</DigestValue>
      </Reference>
      <Reference URI="/ppt/theme/theme2.xml?ContentType=application/vnd.openxmlformats-officedocument.theme+xml">
        <DigestMethod Algorithm="http://www.w3.org/2001/04/xmlenc#sha256"/>
        <DigestValue>03Yn7Rpb2kD6M5zCEVxw214BnxsShza5KyZxgFMUNMY=</DigestValue>
      </Reference>
      <Reference URI="/ppt/viewProps.xml?ContentType=application/vnd.openxmlformats-officedocument.presentationml.viewProps+xml">
        <DigestMethod Algorithm="http://www.w3.org/2001/04/xmlenc#sha256"/>
        <DigestValue>AYzFceBql9NdwM9qcMUcAS+8+F65rYaKFBQ/bkRku2E=</DigestValue>
      </Reference>
    </Manifest>
    <SignatureProperties>
      <SignatureProperty Id="idSignatureTime" Target="#idPackageSignature">
        <mdssi:SignatureTime xmlns:mdssi="http://schemas.openxmlformats.org/package/2006/digital-signature">
          <mdssi:Format>YYYY-MM-DDThh:mm:ssTZD</mdssi:Format>
          <mdssi:Value>2018-02-10T15:11:42Z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2018-02-10T15:11:42Z</xd:SigningTime>
          <xd:SigningCertificate>
            <xd:Cert>
              <xd:CertDigest>
                <DigestMethod Algorithm="http://www.w3.org/2001/04/xmlenc#sha256"/>
                <DigestValue>lvkE/ZxaIpjzB6EzD1x9HkvLiDn/qh2JTJO/uA7Nw1M=</DigestValue>
              </xd:CertDigest>
              <xd:IssuerSerial>
                <X509IssuerName>CN=COMODO RSA Client Authentication and Secure Email CA, O=COMODO CA Limited, L=Salford, S=Greater Manchester, C=GB</X509IssuerName>
                <X509SerialNumber>148348633197200135343689681955281599538</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_xmlsignatures/sig2.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E3Ve181DoZc6okSPNwuE3eotmTVyQi9w59tL+EQ5EFw=</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nq/Ve/IxCfShbGCbZ05pRZMT7/WE6CHFpWbyidPsDO4=</DigestValue>
    </Reference>
  </SignedInfo>
  <SignatureValue>ja8WYmlrp4weD7XG/aYsxdASBgpxz3hOuz2d/afylRgPwvNqoD0Ocz7sz6vasYK95dr1AL4mTdZe
qZ8FfUfpxs6B1qX+Dz0xPuIWoKTX8pq/JN3GWz/D8mBT13Z2s0KCvWUZxW0VnaYN0u0JtVSMSW7q
mqV297x5sBHvsizbvH9ZKx4XKufYpNAxXuJEtSTunC/WkSleqPsO6Ec7x46YNw8dd8pCE8uAsgVu
AWzZQggSxvIAV9w71WLOJJKOLgCRRoLbjBpPDVnSjrA/5pe/x9HWV7RqAK9c+YNvypDMb5wqNnB7
8ll0Ze+nS1j6QTOEZwKDrpD1a8gagDkrfDQqJw==</SignatureValue>
  <KeyInfo>
    <X509Data>
      <X509Certificate>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YZeWSNgKtwgggqq1t9UmyE7eTSuM610PltGYsFm579tNTDrsCMFj2LYRgL2U6HsZTobfa50NVf6d9R9fr3y6PfUNk3ktxSyycK74wOV50fzj9herQV50ahI+6J6ajYdn8jxPsZRzYgD9OjNUnWrcnqLRZL1heIYyiI08eWORJXszjYeOvH/4ycfxlkBcqPJTAi+Ou6br4n+nl7fBTW1zNX40Pr4tR/krCvuUNVsHVpbu/eHycyvl35ZrKEJ72OhbVOG4x0IRNaowoNa6/fbK2ShAvAgMBAAGjggHuMIIB6jAfBgNVHSMEGDAWgBSCr2yM+MX+lmF86B89K3FIXsSLwDAdBgNVHQ4EFgQUXWbedpMbgwxsoZSoz/Nz8Ah+dHs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jBgNVHREEHDAagRhicmFuZG9uZ29od2hAaG90bWFpbC5jb20wDQYJKoZIhvcNAQELBQADggEBALPNeYGsvEypZKivs289jaB1H7/wHOMmVe+huDVoILjwt+EoJGmf3fga6eU1g2Pr8zo7QzqMpqRlzkZRl3ttR4d87ep/5KubTqpPj6Jt5vjrdrnyezHpiqaPvHrT6msVaBA568X1y27WWzKVzG4RTb9EbNCQ8g6VNflg84NISZ4fJxNnIMOkODRt/X7bLnFYROk1FAPDHZE8FJGmQ2aPqP/lQ0GHGlzzE8dFi1asjSgXsyP3LouWln3RtbhNHaOivw1T27cOAOXjmojuI9Ec+QCJDDRSMwiz4BS6ssJAZMbDLp/CSeptxLkeht3jA4sn7BGGSi3cRctAvC8USH7aOE0=</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6"/>
          </Transform>
          <Transform Algorithm="http://www.w3.org/TR/2001/REC-xml-c14n-20010315"/>
        </Transforms>
        <DigestMethod Algorithm="http://www.w3.org/2001/04/xmlenc#sha256"/>
        <DigestValue>IYLkOCviH0XKSWwxS2PvUxmvdqMU50ZUyqm3BFAjVpM=</DigestValue>
      </Reference>
      <Reference URI="/ppt/media/image1.png?ContentType=image/png">
        <DigestMethod Algorithm="http://www.w3.org/2001/04/xmlenc#sha256"/>
        <DigestValue>WEaZz/nYwVqaYzwuoV4f7G2v4HfkJN587P5OpSfaYRg=</DigestValue>
      </Reference>
      <Reference URI="/ppt/media/image10.png?ContentType=image/png">
        <DigestMethod Algorithm="http://www.w3.org/2001/04/xmlenc#sha256"/>
        <DigestValue>pSo1WVu0y07q93hJovxcsQBzRlcd7mrY01r8HpF4fSc=</DigestValue>
      </Reference>
      <Reference URI="/ppt/media/image11.png?ContentType=image/png">
        <DigestMethod Algorithm="http://www.w3.org/2001/04/xmlenc#sha256"/>
        <DigestValue>qwv9G9IYaSHSh3AWPtjXJU1pkIv8u84F3dGvXjenjZQ=</DigestValue>
      </Reference>
      <Reference URI="/ppt/media/image12.png?ContentType=image/png">
        <DigestMethod Algorithm="http://www.w3.org/2001/04/xmlenc#sha256"/>
        <DigestValue>VGg6YibZ267ssoQjlDkGo+tfcNewhL35R8rO4e5rKts=</DigestValue>
      </Reference>
      <Reference URI="/ppt/media/image13.png?ContentType=image/png">
        <DigestMethod Algorithm="http://www.w3.org/2001/04/xmlenc#sha256"/>
        <DigestValue>05hNdVvxQJpSZKO+wFvjPCfwFvw72w6TGtW9QntAjIQ=</DigestValue>
      </Reference>
      <Reference URI="/ppt/media/image14.png?ContentType=image/png">
        <DigestMethod Algorithm="http://www.w3.org/2001/04/xmlenc#sha256"/>
        <DigestValue>LE3DLujg0E21KfMleWu6HUw9tRHojtPmozWIsbEzaUo=</DigestValue>
      </Reference>
      <Reference URI="/ppt/media/image2.png?ContentType=image/png">
        <DigestMethod Algorithm="http://www.w3.org/2001/04/xmlenc#sha256"/>
        <DigestValue>Jq5jjpFLNQpWdU5FNyViUj1KJ8erqqTWFk0s+jMpwW0=</DigestValue>
      </Reference>
      <Reference URI="/ppt/media/image3.png?ContentType=image/png">
        <DigestMethod Algorithm="http://www.w3.org/2001/04/xmlenc#sha256"/>
        <DigestValue>I+JawvcwNA3dlssEYB8qf26MA6A1/4CJqOiPUqCwYzg=</DigestValue>
      </Reference>
      <Reference URI="/ppt/media/image4.png?ContentType=image/png">
        <DigestMethod Algorithm="http://www.w3.org/2001/04/xmlenc#sha256"/>
        <DigestValue>ryv+mP2sQnFb5DXFEkygaKqwJYJVX1RuDz/noWBw7T8=</DigestValue>
      </Reference>
      <Reference URI="/ppt/media/image5.png?ContentType=image/png">
        <DigestMethod Algorithm="http://www.w3.org/2001/04/xmlenc#sha256"/>
        <DigestValue>icvtpefnvsWzmLlwZs8Ztukna3aXQZui3ZL39NwOS8o=</DigestValue>
      </Reference>
      <Reference URI="/ppt/media/image6.png?ContentType=image/png">
        <DigestMethod Algorithm="http://www.w3.org/2001/04/xmlenc#sha256"/>
        <DigestValue>kiFQ5ctDRGamgG7SadiTVMB4KlVbZLghQSROwFA6Big=</DigestValue>
      </Reference>
      <Reference URI="/ppt/media/image7.png?ContentType=image/png">
        <DigestMethod Algorithm="http://www.w3.org/2001/04/xmlenc#sha256"/>
        <DigestValue>zk8FGVMyZzcoFvfNN0NVsr/XlarBWqj/r6yHjAuK0KA=</DigestValue>
      </Reference>
      <Reference URI="/ppt/media/image8.png?ContentType=image/png">
        <DigestMethod Algorithm="http://www.w3.org/2001/04/xmlenc#sha256"/>
        <DigestValue>u8vVX+0wb7JslWpDsCX6qyuMJsdIt4iixPqqOW0o1Zw=</DigestValue>
      </Reference>
      <Reference URI="/ppt/media/image9.png?ContentType=image/png">
        <DigestMethod Algorithm="http://www.w3.org/2001/04/xmlenc#sha256"/>
        <DigestValue>gY0gtjrKh1ISZDwbf+h4GLkos53c56X2nBZWKR9DHg4=</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mtimdaYYMD/NR3dG9XfVdaZq/l325N+Yw1j/zWkMWIg=</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jFniGvVtA0NSLNI24q2r1LBr6WcXEvqP9rRbsxiSG+M=</DigestValue>
      </Reference>
      <Reference URI="/ppt/notesSlides/_rels/note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K8CBxbUk1rzqa+qGzaG/pC/vD6OYoHFddWgtAEYLUvI=</DigestValue>
      </Reference>
      <Reference URI="/ppt/notesSlides/_rels/note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JkOTx8rEbTf4amXHbGeDgjs7ThzFF2NE0SPhhICOReM=</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1BPyxV6TIsv5NtdZK1om2m/RRp1hV/nvbBALZDOKFX8=</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D8tyBQjvU+Q5thsQmy3m+/ofh38IpbSB5zSCD0wa9Zk=</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yhjGUjt8ajV5Zd6z9pbrpn4/WE7rgXZzOyPe5QYJOro=</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i+FrAvxhHT3cCNFbBxD2H3L57k+hxd67gErQe5vuJ6U=</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s8g/ZC/uqsf/IBoj9/VN+fZUAehwA6omrEUOQxhQkkY=</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WFHvhRmtKCpfkeSadLvgekzdbahW5E/SVw/MPVz6XAA=</DigestValue>
      </Reference>
      <Reference URI="/ppt/notesSlides/_rels/note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HWwDitQWX70j1vQnQqYdij8ask0bnJI7tuLDmUCfi8A=</DigestValue>
      </Reference>
      <Reference URI="/ppt/notesSlides/_rels/note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Ed3zPeNuVzXRESxzUwE4OP9OiSL7CIOf9qEZcaoISDI=</DigestValue>
      </Reference>
      <Reference URI="/ppt/notesSlides/notesSlide1.xml?ContentType=application/vnd.openxmlformats-officedocument.presentationml.notesSlide+xml">
        <DigestMethod Algorithm="http://www.w3.org/2001/04/xmlenc#sha256"/>
        <DigestValue>19FxATGGUr85+IYB/nm7LE1Df6I9D9M8Gffv5muPPAI=</DigestValue>
      </Reference>
      <Reference URI="/ppt/notesSlides/notesSlide10.xml?ContentType=application/vnd.openxmlformats-officedocument.presentationml.notesSlide+xml">
        <DigestMethod Algorithm="http://www.w3.org/2001/04/xmlenc#sha256"/>
        <DigestValue>7L7+6ytmsXIdp/7zwUYqtecpKgqjcdXssmUUR/cwWYo=</DigestValue>
      </Reference>
      <Reference URI="/ppt/notesSlides/notesSlide11.xml?ContentType=application/vnd.openxmlformats-officedocument.presentationml.notesSlide+xml">
        <DigestMethod Algorithm="http://www.w3.org/2001/04/xmlenc#sha256"/>
        <DigestValue>T8PnqZVMI30WJyDHNsqf3cymAPnLpDkXGSrPMnY0ixg=</DigestValue>
      </Reference>
      <Reference URI="/ppt/notesSlides/notesSlide2.xml?ContentType=application/vnd.openxmlformats-officedocument.presentationml.notesSlide+xml">
        <DigestMethod Algorithm="http://www.w3.org/2001/04/xmlenc#sha256"/>
        <DigestValue>mRYhSyK76BTg+RmJYc6B2QenBbVEbukWMNw8wkbAk1Q=</DigestValue>
      </Reference>
      <Reference URI="/ppt/notesSlides/notesSlide3.xml?ContentType=application/vnd.openxmlformats-officedocument.presentationml.notesSlide+xml">
        <DigestMethod Algorithm="http://www.w3.org/2001/04/xmlenc#sha256"/>
        <DigestValue>kOCZMb6PS2Fzb1xEHgCxFDxjSJtJWuldKzJN0bW/Qtk=</DigestValue>
      </Reference>
      <Reference URI="/ppt/notesSlides/notesSlide4.xml?ContentType=application/vnd.openxmlformats-officedocument.presentationml.notesSlide+xml">
        <DigestMethod Algorithm="http://www.w3.org/2001/04/xmlenc#sha256"/>
        <DigestValue>jjP0u8pOaqre+Yb8ax3kNiNGVPMxgtMKjNPovSXN8pw=</DigestValue>
      </Reference>
      <Reference URI="/ppt/notesSlides/notesSlide5.xml?ContentType=application/vnd.openxmlformats-officedocument.presentationml.notesSlide+xml">
        <DigestMethod Algorithm="http://www.w3.org/2001/04/xmlenc#sha256"/>
        <DigestValue>4B4end6ab6szAF3kXgYGuAUTAMyN2/0qRWN5NnZVRBA=</DigestValue>
      </Reference>
      <Reference URI="/ppt/notesSlides/notesSlide6.xml?ContentType=application/vnd.openxmlformats-officedocument.presentationml.notesSlide+xml">
        <DigestMethod Algorithm="http://www.w3.org/2001/04/xmlenc#sha256"/>
        <DigestValue>UcyFFZRAqAEWi0fqP++ogY0Q/Ied1B4m6ZTxOp+DpEk=</DigestValue>
      </Reference>
      <Reference URI="/ppt/notesSlides/notesSlide7.xml?ContentType=application/vnd.openxmlformats-officedocument.presentationml.notesSlide+xml">
        <DigestMethod Algorithm="http://www.w3.org/2001/04/xmlenc#sha256"/>
        <DigestValue>ClpwY2bzOP/xuN6pDIBP4tGgouCce1c+T4inE/4O+3U=</DigestValue>
      </Reference>
      <Reference URI="/ppt/notesSlides/notesSlide8.xml?ContentType=application/vnd.openxmlformats-officedocument.presentationml.notesSlide+xml">
        <DigestMethod Algorithm="http://www.w3.org/2001/04/xmlenc#sha256"/>
        <DigestValue>wGwYgCze9oYTy0aDgODYWOSX0h27ns7Nz1mKgIMf7GU=</DigestValue>
      </Reference>
      <Reference URI="/ppt/notesSlides/notesSlide9.xml?ContentType=application/vnd.openxmlformats-officedocument.presentationml.notesSlide+xml">
        <DigestMethod Algorithm="http://www.w3.org/2001/04/xmlenc#sha256"/>
        <DigestValue>kQtH4eLNh9rF7EodUNTyNhieYIYM+9G6mUtG2nTTBVc=</DigestValue>
      </Reference>
      <Reference URI="/ppt/presentation.xml?ContentType=application/vnd.openxmlformats-officedocument.presentationml.presentation.main+xml">
        <DigestMethod Algorithm="http://www.w3.org/2001/04/xmlenc#sha256"/>
        <DigestValue>iGrBAoqf61Tkyo5snRubrmo/Hax5r9wPKsK679yGWFc=</DigestValue>
      </Reference>
      <Reference URI="/ppt/presProps.xml?ContentType=application/vnd.openxmlformats-officedocument.presentationml.presProps+xml">
        <DigestMethod Algorithm="http://www.w3.org/2001/04/xmlenc#sha256"/>
        <DigestValue>zRLSKsmjgl/2dypwfNHmf5zibrKq8xYCNGmhawKFL4U=</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lVOleSeoZ0FkCQXgRD2ZErhRIWmmCB/82qLGUuCrArQ=</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slideLayout1.xml?ContentType=application/vnd.openxmlformats-officedocument.presentationml.slideLayout+xml">
        <DigestMethod Algorithm="http://www.w3.org/2001/04/xmlenc#sha256"/>
        <DigestValue>jW99qlqoXlAlSdXYLrFD1D3Htsig2LaTjijC1ypnhms=</DigestValue>
      </Reference>
      <Reference URI="/ppt/slideLayouts/slideLayout10.xml?ContentType=application/vnd.openxmlformats-officedocument.presentationml.slideLayout+xml">
        <DigestMethod Algorithm="http://www.w3.org/2001/04/xmlenc#sha256"/>
        <DigestValue>JbBOyWdtA7+Hn51pyVdjXCvViquFo6d9MjVJpCj/FGE=</DigestValue>
      </Reference>
      <Reference URI="/ppt/slideLayouts/slideLayout11.xml?ContentType=application/vnd.openxmlformats-officedocument.presentationml.slideLayout+xml">
        <DigestMethod Algorithm="http://www.w3.org/2001/04/xmlenc#sha256"/>
        <DigestValue>SdqeAe6qix4Ey+fAcFfyb3l5J20LS3XJ9pN2b+hONKI=</DigestValue>
      </Reference>
      <Reference URI="/ppt/slideLayouts/slideLayout12.xml?ContentType=application/vnd.openxmlformats-officedocument.presentationml.slideLayout+xml">
        <DigestMethod Algorithm="http://www.w3.org/2001/04/xmlenc#sha256"/>
        <DigestValue>QyfDAyANuYXjDgD8LpYSg3Af9vg2ZfYVoYgHbY5l+Cc=</DigestValue>
      </Reference>
      <Reference URI="/ppt/slideLayouts/slideLayout13.xml?ContentType=application/vnd.openxmlformats-officedocument.presentationml.slideLayout+xml">
        <DigestMethod Algorithm="http://www.w3.org/2001/04/xmlenc#sha256"/>
        <DigestValue>+7Lt6bGI7aiD57P8z6987RPSkg+dQKVBX3EI96+LFX4=</DigestValue>
      </Reference>
      <Reference URI="/ppt/slideLayouts/slideLayout14.xml?ContentType=application/vnd.openxmlformats-officedocument.presentationml.slideLayout+xml">
        <DigestMethod Algorithm="http://www.w3.org/2001/04/xmlenc#sha256"/>
        <DigestValue>gou5ZTnuOOFtQPQPzUQOOV8UQKz3Mmgm4ZBMQjYxpr8=</DigestValue>
      </Reference>
      <Reference URI="/ppt/slideLayouts/slideLayout15.xml?ContentType=application/vnd.openxmlformats-officedocument.presentationml.slideLayout+xml">
        <DigestMethod Algorithm="http://www.w3.org/2001/04/xmlenc#sha256"/>
        <DigestValue>iNRkwoeY3D+U/SSgeFwcITejPj6SBRFWmXeu803yYoE=</DigestValue>
      </Reference>
      <Reference URI="/ppt/slideLayouts/slideLayout16.xml?ContentType=application/vnd.openxmlformats-officedocument.presentationml.slideLayout+xml">
        <DigestMethod Algorithm="http://www.w3.org/2001/04/xmlenc#sha256"/>
        <DigestValue>A2l833G/yCAmfRzhkqQIHskjF4KPHGcRijEUw5wuPMM=</DigestValue>
      </Reference>
      <Reference URI="/ppt/slideLayouts/slideLayout17.xml?ContentType=application/vnd.openxmlformats-officedocument.presentationml.slideLayout+xml">
        <DigestMethod Algorithm="http://www.w3.org/2001/04/xmlenc#sha256"/>
        <DigestValue>SmQtaRugoKOy/KGYcLgKK7vfXr0d/kkC6WPr6rve2DE=</DigestValue>
      </Reference>
      <Reference URI="/ppt/slideLayouts/slideLayout2.xml?ContentType=application/vnd.openxmlformats-officedocument.presentationml.slideLayout+xml">
        <DigestMethod Algorithm="http://www.w3.org/2001/04/xmlenc#sha256"/>
        <DigestValue>hKqKXw0pk9NBEQD99w9S246wigocVAlHEDbtjZhjvkY=</DigestValue>
      </Reference>
      <Reference URI="/ppt/slideLayouts/slideLayout3.xml?ContentType=application/vnd.openxmlformats-officedocument.presentationml.slideLayout+xml">
        <DigestMethod Algorithm="http://www.w3.org/2001/04/xmlenc#sha256"/>
        <DigestValue>dTjXLm9mQQ5JjTvBTFErPtav+p0NuuVhm5qz7m0IBq8=</DigestValue>
      </Reference>
      <Reference URI="/ppt/slideLayouts/slideLayout4.xml?ContentType=application/vnd.openxmlformats-officedocument.presentationml.slideLayout+xml">
        <DigestMethod Algorithm="http://www.w3.org/2001/04/xmlenc#sha256"/>
        <DigestValue>onyb+WrGg5e+oxY05O8AMULr/rKHa9zwUiJ2jL0ecoM=</DigestValue>
      </Reference>
      <Reference URI="/ppt/slideLayouts/slideLayout5.xml?ContentType=application/vnd.openxmlformats-officedocument.presentationml.slideLayout+xml">
        <DigestMethod Algorithm="http://www.w3.org/2001/04/xmlenc#sha256"/>
        <DigestValue>00RzvYZHXyFBpUvFJEelGuAjPLXzVgaIdmWojqFMYCM=</DigestValue>
      </Reference>
      <Reference URI="/ppt/slideLayouts/slideLayout6.xml?ContentType=application/vnd.openxmlformats-officedocument.presentationml.slideLayout+xml">
        <DigestMethod Algorithm="http://www.w3.org/2001/04/xmlenc#sha256"/>
        <DigestValue>ZTFPLu9eCAGV1Cy7oo4c8OixWbKy9b8AchB2hW4yFJA=</DigestValue>
      </Reference>
      <Reference URI="/ppt/slideLayouts/slideLayout7.xml?ContentType=application/vnd.openxmlformats-officedocument.presentationml.slideLayout+xml">
        <DigestMethod Algorithm="http://www.w3.org/2001/04/xmlenc#sha256"/>
        <DigestValue>k3GT0HIER2zI2jtQEnwjkCmNISxm7/RPCkdRtn0K2Qg=</DigestValue>
      </Reference>
      <Reference URI="/ppt/slideLayouts/slideLayout8.xml?ContentType=application/vnd.openxmlformats-officedocument.presentationml.slideLayout+xml">
        <DigestMethod Algorithm="http://www.w3.org/2001/04/xmlenc#sha256"/>
        <DigestValue>8YZxwrMjl10GZ46TcbTqn44V9w5jPqkpf4iQsXZ21dU=</DigestValue>
      </Reference>
      <Reference URI="/ppt/slideLayouts/slideLayout9.xml?ContentType=application/vnd.openxmlformats-officedocument.presentationml.slideLayout+xml">
        <DigestMethod Algorithm="http://www.w3.org/2001/04/xmlenc#sha256"/>
        <DigestValue>rWtcAHOGV6ikilO8yQECH//S27dMhb7xEj+zoOgXk/U=</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Transform>
          <Transform Algorithm="http://www.w3.org/TR/2001/REC-xml-c14n-20010315"/>
        </Transforms>
        <DigestMethod Algorithm="http://www.w3.org/2001/04/xmlenc#sha256"/>
        <DigestValue>7P7wLjbk+c/aiFdboUfFdU82xMdLx774jmLDGKosVjU=</DigestValue>
      </Reference>
      <Reference URI="/ppt/slideMasters/slideMaster1.xml?ContentType=application/vnd.openxmlformats-officedocument.presentationml.slideMaster+xml">
        <DigestMethod Algorithm="http://www.w3.org/2001/04/xmlenc#sha256"/>
        <DigestValue>3mHrRFG0jb83moSgksiwQBTmMH1l7Cv/hG+BUbaRFjY=</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VQJgrPnN8sMaABQ8ap5FFLGeh90qOzvVLxLEmgUGHxk=</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VQJgrPnN8sMaABQ8ap5FFLGeh90qOzvVLxLEmgUGHxk=</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5XuEzSKELzsAK0KHNkbcCZOal76to20EnruZ/QjRCvw=</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1/04/xmlenc#sha256"/>
        <DigestValue>7/habiBwt/ZrZb12qsolT9jUY6n70YLUvkVWvHJsE8A=</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YLctnxT6K+G5ryZoButW7h+hvUta/Bp1orDp6534Cew=</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7OWvbym+b+jhE3kfr0szEtS59B1pbLf/X1qS92CySQ8=</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bzgYoNlc5ATOlMHxxH0m0HJfKtXyopJB4T13gsPNTGA=</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bzgYoNlc5ATOlMHxxH0m0HJfKtXyopJB4T13gsPNTGA=</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bzgYoNlc5ATOlMHxxH0m0HJfKtXyopJB4T13gsPNTGA=</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D97QDjZd/BdAvjgMBilrAjbfH82BXq5VSpP7yrHsZ64=</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G15T16chMpaELXyWjq2B/pmiP8Ydj+PQHjkoTq/U3C0=</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dwa+NjIkdNd5gzzfY681YMCStDjX9zyu7Fyckeb3qBw=</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WKwgFYpZZivCc3v3KDui1CIvHGc2wYsbXLB0EXR6Gso=</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1/04/xmlenc#sha256"/>
        <DigestValue>H+Gt190YXE+Ic9GkfoOL9M8KRHoiRUO0/s3utSPIY3Y=</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PPQL5EhoAaCBLmlcn66WBj7qPaTPWEPESZ6hmIohON4=</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mD1h1Vw1SxL9lzad7/wlJGNOIDgnPnsyWgh5Y54snq0=</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BCYQhljyXuNyEtY6Qg9OjSWAN0OETc4muYL1gQIgFGU=</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tGeYOkk7T6rc5eiSxWUgmzJv/+D+xAxsyPaTGqRDNjo=</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BTWHYEhrvmA1QBcPSv4n3UcI5+A6ACxRd6R5D8E5rgM=</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jnTHlHCYRIyvIYs4q0T2IxsxoAlbP8jiNQtL0Wb66jI=</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VQJgrPnN8sMaABQ8ap5FFLGeh90qOzvVLxLEmgUGHxk=</DigestValue>
      </Reference>
      <Reference URI="/ppt/slides/slide1.xml?ContentType=application/vnd.openxmlformats-officedocument.presentationml.slide+xml">
        <DigestMethod Algorithm="http://www.w3.org/2001/04/xmlenc#sha256"/>
        <DigestValue>+mmoZFquxkSTLaj60U/EcvdiM/7O3zhFTzFg8R+xgT0=</DigestValue>
      </Reference>
      <Reference URI="/ppt/slides/slide10.xml?ContentType=application/vnd.openxmlformats-officedocument.presentationml.slide+xml">
        <DigestMethod Algorithm="http://www.w3.org/2001/04/xmlenc#sha256"/>
        <DigestValue>z88PFVptVXYHTiNZSnlphO1FvkSmI0aaK9Cb8VBc2fo=</DigestValue>
      </Reference>
      <Reference URI="/ppt/slides/slide11.xml?ContentType=application/vnd.openxmlformats-officedocument.presentationml.slide+xml">
        <DigestMethod Algorithm="http://www.w3.org/2001/04/xmlenc#sha256"/>
        <DigestValue>9W15fHWSoSBL8UEyb5CVnndAtV1yeciU6LCP8JbmG5c=</DigestValue>
      </Reference>
      <Reference URI="/ppt/slides/slide12.xml?ContentType=application/vnd.openxmlformats-officedocument.presentationml.slide+xml">
        <DigestMethod Algorithm="http://www.w3.org/2001/04/xmlenc#sha256"/>
        <DigestValue>Kz1FXckmnXq5qfqb+o2SfuEAf0LKL0hKES62ChRLZlw=</DigestValue>
      </Reference>
      <Reference URI="/ppt/slides/slide13.xml?ContentType=application/vnd.openxmlformats-officedocument.presentationml.slide+xml">
        <DigestMethod Algorithm="http://www.w3.org/2001/04/xmlenc#sha256"/>
        <DigestValue>z4x847wR8UFattLzA8tyyoJ2dMvwGpMIUSzGS/4xv/A=</DigestValue>
      </Reference>
      <Reference URI="/ppt/slides/slide14.xml?ContentType=application/vnd.openxmlformats-officedocument.presentationml.slide+xml">
        <DigestMethod Algorithm="http://www.w3.org/2001/04/xmlenc#sha256"/>
        <DigestValue>I24q7W9wMCYhTLEu00n5Cl9LKmrsCSAdbX6J37Kyz7w=</DigestValue>
      </Reference>
      <Reference URI="/ppt/slides/slide15.xml?ContentType=application/vnd.openxmlformats-officedocument.presentationml.slide+xml">
        <DigestMethod Algorithm="http://www.w3.org/2001/04/xmlenc#sha256"/>
        <DigestValue>tO8KPqsK+3Edwj7zFCgeVuNa0sQUgSR085eRA8oBb3Y=</DigestValue>
      </Reference>
      <Reference URI="/ppt/slides/slide16.xml?ContentType=application/vnd.openxmlformats-officedocument.presentationml.slide+xml">
        <DigestMethod Algorithm="http://www.w3.org/2001/04/xmlenc#sha256"/>
        <DigestValue>FZmv+L5McX3BSqJrJ0PgiMD3DRgDwHvNbv4WyUO/gDc=</DigestValue>
      </Reference>
      <Reference URI="/ppt/slides/slide17.xml?ContentType=application/vnd.openxmlformats-officedocument.presentationml.slide+xml">
        <DigestMethod Algorithm="http://www.w3.org/2001/04/xmlenc#sha256"/>
        <DigestValue>v/yEVlP0SSplfUpyeiNE1QEG5oR2LpmlG29sJGeuhKc=</DigestValue>
      </Reference>
      <Reference URI="/ppt/slides/slide18.xml?ContentType=application/vnd.openxmlformats-officedocument.presentationml.slide+xml">
        <DigestMethod Algorithm="http://www.w3.org/2001/04/xmlenc#sha256"/>
        <DigestValue>ynquIKhSxuXfC8xGDNZTC3HOL9If+mW7APgWBoxXcjY=</DigestValue>
      </Reference>
      <Reference URI="/ppt/slides/slide19.xml?ContentType=application/vnd.openxmlformats-officedocument.presentationml.slide+xml">
        <DigestMethod Algorithm="http://www.w3.org/2001/04/xmlenc#sha256"/>
        <DigestValue>frd10EDrVXOyGBQ/M41GrpshXXWfl2SVzfop6jq9L5g=</DigestValue>
      </Reference>
      <Reference URI="/ppt/slides/slide2.xml?ContentType=application/vnd.openxmlformats-officedocument.presentationml.slide+xml">
        <DigestMethod Algorithm="http://www.w3.org/2001/04/xmlenc#sha256"/>
        <DigestValue>MYT9XgrSfFon5DlUlQDB+wep/AzpZ47IEaa12Ydu224=</DigestValue>
      </Reference>
      <Reference URI="/ppt/slides/slide20.xml?ContentType=application/vnd.openxmlformats-officedocument.presentationml.slide+xml">
        <DigestMethod Algorithm="http://www.w3.org/2001/04/xmlenc#sha256"/>
        <DigestValue>13Uv3EvbSA9fpOFf7IIFKXl0+Ihqdulofyia26YHa7Y=</DigestValue>
      </Reference>
      <Reference URI="/ppt/slides/slide21.xml?ContentType=application/vnd.openxmlformats-officedocument.presentationml.slide+xml">
        <DigestMethod Algorithm="http://www.w3.org/2001/04/xmlenc#sha256"/>
        <DigestValue>vPdNHlFQ6Zx9lpcKLSp+3W8+S8yKnnJOiJkzvZIBErY=</DigestValue>
      </Reference>
      <Reference URI="/ppt/slides/slide22.xml?ContentType=application/vnd.openxmlformats-officedocument.presentationml.slide+xml">
        <DigestMethod Algorithm="http://www.w3.org/2001/04/xmlenc#sha256"/>
        <DigestValue>35lhFVnCvihV8Cf4XZfERmnMIyDKuh/KhwhgevmwJKI=</DigestValue>
      </Reference>
      <Reference URI="/ppt/slides/slide23.xml?ContentType=application/vnd.openxmlformats-officedocument.presentationml.slide+xml">
        <DigestMethod Algorithm="http://www.w3.org/2001/04/xmlenc#sha256"/>
        <DigestValue>d5L9gcBDz3qidiQwpFajfBhvJNA9gPVH5nYEEfwgYC4=</DigestValue>
      </Reference>
      <Reference URI="/ppt/slides/slide24.xml?ContentType=application/vnd.openxmlformats-officedocument.presentationml.slide+xml">
        <DigestMethod Algorithm="http://www.w3.org/2001/04/xmlenc#sha256"/>
        <DigestValue>AiDwAApUlzqaXMdNMU7agZcE9ia517HR5nvQBg9GkpA=</DigestValue>
      </Reference>
      <Reference URI="/ppt/slides/slide25.xml?ContentType=application/vnd.openxmlformats-officedocument.presentationml.slide+xml">
        <DigestMethod Algorithm="http://www.w3.org/2001/04/xmlenc#sha256"/>
        <DigestValue>74gpeTwjz6I5LxsqwSQn5oqTL1BU3roFK8RhNHrHPUc=</DigestValue>
      </Reference>
      <Reference URI="/ppt/slides/slide26.xml?ContentType=application/vnd.openxmlformats-officedocument.presentationml.slide+xml">
        <DigestMethod Algorithm="http://www.w3.org/2001/04/xmlenc#sha256"/>
        <DigestValue>EDuznQr7NS66RsLdfNRuKBB25JTZg5VH+OVuLFM7n8U=</DigestValue>
      </Reference>
      <Reference URI="/ppt/slides/slide27.xml?ContentType=application/vnd.openxmlformats-officedocument.presentationml.slide+xml">
        <DigestMethod Algorithm="http://www.w3.org/2001/04/xmlenc#sha256"/>
        <DigestValue>bualpFT0yacM2FFkiXxtLA+O99GakhShJEOcl6dZqVI=</DigestValue>
      </Reference>
      <Reference URI="/ppt/slides/slide28.xml?ContentType=application/vnd.openxmlformats-officedocument.presentationml.slide+xml">
        <DigestMethod Algorithm="http://www.w3.org/2001/04/xmlenc#sha256"/>
        <DigestValue>dgXt5GLKnsYI+m6sqBYwECW8geulB8kWwUBMq7hnoyc=</DigestValue>
      </Reference>
      <Reference URI="/ppt/slides/slide29.xml?ContentType=application/vnd.openxmlformats-officedocument.presentationml.slide+xml">
        <DigestMethod Algorithm="http://www.w3.org/2001/04/xmlenc#sha256"/>
        <DigestValue>+uRWFL4oBRb4jWKveHDi3svkaF5MYwDmAWIsfMQGAIA=</DigestValue>
      </Reference>
      <Reference URI="/ppt/slides/slide3.xml?ContentType=application/vnd.openxmlformats-officedocument.presentationml.slide+xml">
        <DigestMethod Algorithm="http://www.w3.org/2001/04/xmlenc#sha256"/>
        <DigestValue>8If8OoJ/vSS5nd9mrEoEXqt1rANIafsLoZTjvfscERE=</DigestValue>
      </Reference>
      <Reference URI="/ppt/slides/slide30.xml?ContentType=application/vnd.openxmlformats-officedocument.presentationml.slide+xml">
        <DigestMethod Algorithm="http://www.w3.org/2001/04/xmlenc#sha256"/>
        <DigestValue>q++zdl9x62JzJpyTIR4w5bvk99MxAWpYNtZnF8SZiAU=</DigestValue>
      </Reference>
      <Reference URI="/ppt/slides/slide31.xml?ContentType=application/vnd.openxmlformats-officedocument.presentationml.slide+xml">
        <DigestMethod Algorithm="http://www.w3.org/2001/04/xmlenc#sha256"/>
        <DigestValue>y+WLT8k5oZMEsLUfFKv0JspF7vWokrDTK9zgpyyGatg=</DigestValue>
      </Reference>
      <Reference URI="/ppt/slides/slide32.xml?ContentType=application/vnd.openxmlformats-officedocument.presentationml.slide+xml">
        <DigestMethod Algorithm="http://www.w3.org/2001/04/xmlenc#sha256"/>
        <DigestValue>ZCsGEtiFXO1gEUGv13yoqQ62Np1hA4bUiF+6+4QccSo=</DigestValue>
      </Reference>
      <Reference URI="/ppt/slides/slide33.xml?ContentType=application/vnd.openxmlformats-officedocument.presentationml.slide+xml">
        <DigestMethod Algorithm="http://www.w3.org/2001/04/xmlenc#sha256"/>
        <DigestValue>JYOd/Z9IL62tgmwvHn7vMiz0usbeDxBd2cnfVHfU/vw=</DigestValue>
      </Reference>
      <Reference URI="/ppt/slides/slide34.xml?ContentType=application/vnd.openxmlformats-officedocument.presentationml.slide+xml">
        <DigestMethod Algorithm="http://www.w3.org/2001/04/xmlenc#sha256"/>
        <DigestValue>ba8YTQ+4LMNHGmsYJZAwTK7lfVv9o6wYDwutt6wwO38=</DigestValue>
      </Reference>
      <Reference URI="/ppt/slides/slide35.xml?ContentType=application/vnd.openxmlformats-officedocument.presentationml.slide+xml">
        <DigestMethod Algorithm="http://www.w3.org/2001/04/xmlenc#sha256"/>
        <DigestValue>ykFyG7ydOgzs/ROxr6wrO+DvMhS/CsDgis3vvGfqT6w=</DigestValue>
      </Reference>
      <Reference URI="/ppt/slides/slide36.xml?ContentType=application/vnd.openxmlformats-officedocument.presentationml.slide+xml">
        <DigestMethod Algorithm="http://www.w3.org/2001/04/xmlenc#sha256"/>
        <DigestValue>0LE2SZtkBMqPdFcCYeQz37pOo0gxVWRGkTzcUbpQ4z0=</DigestValue>
      </Reference>
      <Reference URI="/ppt/slides/slide37.xml?ContentType=application/vnd.openxmlformats-officedocument.presentationml.slide+xml">
        <DigestMethod Algorithm="http://www.w3.org/2001/04/xmlenc#sha256"/>
        <DigestValue>naF0aGatDRptzdPIJAI5+f4scwLvi9oanld+AQiJ1TA=</DigestValue>
      </Reference>
      <Reference URI="/ppt/slides/slide4.xml?ContentType=application/vnd.openxmlformats-officedocument.presentationml.slide+xml">
        <DigestMethod Algorithm="http://www.w3.org/2001/04/xmlenc#sha256"/>
        <DigestValue>Ihs+4L0NG3mN76FIv1AzOihvWF5XTdF8zJekhm8cE6U=</DigestValue>
      </Reference>
      <Reference URI="/ppt/slides/slide5.xml?ContentType=application/vnd.openxmlformats-officedocument.presentationml.slide+xml">
        <DigestMethod Algorithm="http://www.w3.org/2001/04/xmlenc#sha256"/>
        <DigestValue>+KSBfluLj0LxbnPcHoHwOfipXV6NXph5YZErR1viWUE=</DigestValue>
      </Reference>
      <Reference URI="/ppt/slides/slide6.xml?ContentType=application/vnd.openxmlformats-officedocument.presentationml.slide+xml">
        <DigestMethod Algorithm="http://www.w3.org/2001/04/xmlenc#sha256"/>
        <DigestValue>O7vEjdj0swUVk/WdsApad8+SylBtctgo593oxVnQzik=</DigestValue>
      </Reference>
      <Reference URI="/ppt/slides/slide7.xml?ContentType=application/vnd.openxmlformats-officedocument.presentationml.slide+xml">
        <DigestMethod Algorithm="http://www.w3.org/2001/04/xmlenc#sha256"/>
        <DigestValue>/ohiLnSFW661WKcS7eO+XaybkMhSZc6Yod2vXbjdhX0=</DigestValue>
      </Reference>
      <Reference URI="/ppt/slides/slide8.xml?ContentType=application/vnd.openxmlformats-officedocument.presentationml.slide+xml">
        <DigestMethod Algorithm="http://www.w3.org/2001/04/xmlenc#sha256"/>
        <DigestValue>M1Usgm2Oog6Sz5q0zlC0Hlfnc86MxxnoOPoxWB5H9Bk=</DigestValue>
      </Reference>
      <Reference URI="/ppt/slides/slide9.xml?ContentType=application/vnd.openxmlformats-officedocument.presentationml.slide+xml">
        <DigestMethod Algorithm="http://www.w3.org/2001/04/xmlenc#sha256"/>
        <DigestValue>xfHj2YVpZF44/WjasmYyu83ZbByFj+72w6qgnqmgOsM=</DigestValue>
      </Reference>
      <Reference URI="/ppt/tableStyles.xml?ContentType=application/vnd.openxmlformats-officedocument.presentationml.tableStyles+xml">
        <DigestMethod Algorithm="http://www.w3.org/2001/04/xmlenc#sha256"/>
        <DigestValue>DnrAMlEzfsuvbIyhNhnbHK7aXJDE4yENRdbD9d9N4QM=</DigestValue>
      </Reference>
      <Reference URI="/ppt/theme/theme1.xml?ContentType=application/vnd.openxmlformats-officedocument.theme+xml">
        <DigestMethod Algorithm="http://www.w3.org/2001/04/xmlenc#sha256"/>
        <DigestValue>xOIz1RGSlK2nbhBati6G1BJ64O/BpElWXkDMjBu/ny4=</DigestValue>
      </Reference>
      <Reference URI="/ppt/theme/theme2.xml?ContentType=application/vnd.openxmlformats-officedocument.theme+xml">
        <DigestMethod Algorithm="http://www.w3.org/2001/04/xmlenc#sha256"/>
        <DigestValue>03Yn7Rpb2kD6M5zCEVxw214BnxsShza5KyZxgFMUNMY=</DigestValue>
      </Reference>
      <Reference URI="/ppt/viewProps.xml?ContentType=application/vnd.openxmlformats-officedocument.presentationml.viewProps+xml">
        <DigestMethod Algorithm="http://www.w3.org/2001/04/xmlenc#sha256"/>
        <DigestValue>AYzFceBql9NdwM9qcMUcAS+8+F65rYaKFBQ/bkRku2E=</DigestValue>
      </Reference>
    </Manifest>
    <SignatureProperties>
      <SignatureProperty Id="idSignatureTime" Target="#idPackageSignature">
        <mdssi:SignatureTime xmlns:mdssi="http://schemas.openxmlformats.org/package/2006/digital-signature">
          <mdssi:Format>YYYY-MM-DDThh:mm:ssTZD</mdssi:Format>
          <mdssi:Value>2018-02-10T15:12:01Z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2018-02-10T15:12:01Z</xd:SigningTime>
          <xd:SigningCertificate>
            <xd:Cert>
              <xd:CertDigest>
                <DigestMethod Algorithm="http://www.w3.org/2001/04/xmlenc#sha256"/>
                <DigestValue>lvkE/ZxaIpjzB6EzD1x9HkvLiDn/qh2JTJO/uA7Nw1M=</DigestValue>
              </xd:CertDigest>
              <xd:IssuerSerial>
                <X509IssuerName>CN=COMODO RSA Client Authentication and Secure Email CA, O=COMODO CA Limited, L=Salford, S=Greater Manchester, C=GB</X509IssuerName>
                <X509SerialNumber>148348633197200135343689681955281599538</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TM04033917[[fn=Berlin]]</Template>
  <TotalTime>1732</TotalTime>
  <Words>1456</Words>
  <Application>Microsoft Office PowerPoint</Application>
  <PresentationFormat>Widescreen</PresentationFormat>
  <Paragraphs>208</Paragraphs>
  <Slides>37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Consolas</vt:lpstr>
      <vt:lpstr>Trebuchet MS</vt:lpstr>
      <vt:lpstr>Berlin</vt:lpstr>
      <vt:lpstr>Attacks on Smart Contracts</vt:lpstr>
      <vt:lpstr>Class of vulnerabilities</vt:lpstr>
      <vt:lpstr>Vulnerabilities</vt:lpstr>
      <vt:lpstr>Vulnerabilities</vt:lpstr>
      <vt:lpstr>Vulnerabilities</vt:lpstr>
      <vt:lpstr>Vulnerabilities</vt:lpstr>
      <vt:lpstr>Vulnerabilities</vt:lpstr>
      <vt:lpstr>Exploit 1 (Simplified DAO Hack)</vt:lpstr>
      <vt:lpstr>Exploit 1 (Simplified DAO Hack)</vt:lpstr>
      <vt:lpstr>Exploit 1 (Simplified DAO Hack)</vt:lpstr>
      <vt:lpstr>Exploit 1 (Simplified DAO Hack)</vt:lpstr>
      <vt:lpstr>Exploit 1 (Simplified DAO Hack)</vt:lpstr>
      <vt:lpstr>Exploit 2 (2-call DAO Hack)</vt:lpstr>
      <vt:lpstr>Exploit 2 (2-call DAO Hack)</vt:lpstr>
      <vt:lpstr>Exploit 2 (2-call DAO Hack)</vt:lpstr>
      <vt:lpstr>Exploit 2 (2-call DAO Hack)</vt:lpstr>
      <vt:lpstr>Exploit 2 (2-call DAO Hack)</vt:lpstr>
      <vt:lpstr>Exploit 2 (2-call DAO Hack)</vt:lpstr>
      <vt:lpstr>Exploit 2 (2-call DAO Hack)</vt:lpstr>
      <vt:lpstr>Exploit 2 (2-call DAO Hack)</vt:lpstr>
      <vt:lpstr>Exploit 2 (2-call DAO Hack)</vt:lpstr>
      <vt:lpstr>Exploit 3 (King of Ether throne)</vt:lpstr>
      <vt:lpstr>Exploit 3 (King of Ether throne)</vt:lpstr>
      <vt:lpstr>Exploit 3 (King of Ether throne)</vt:lpstr>
      <vt:lpstr>Exploit 3 (King of Ether throne)</vt:lpstr>
      <vt:lpstr>Exploit 3 (King of Ether throne)</vt:lpstr>
      <vt:lpstr>Exploit 3 (King of Ether throne)</vt:lpstr>
      <vt:lpstr>Exploit 3 (King of Ether throne)</vt:lpstr>
      <vt:lpstr>Exploit 4 (GovernMental: Ponzi Scheme)</vt:lpstr>
      <vt:lpstr>Exploit 4 (GovernMental: Ponzi Scheme)</vt:lpstr>
      <vt:lpstr>Exploit 4 (GovernMental: Ponzi Scheme)</vt:lpstr>
      <vt:lpstr>Exploit 4 (GovernMental: Ponzi Scheme)</vt:lpstr>
      <vt:lpstr>Exploit 4 (GovernMental: Ponzi Scheme)</vt:lpstr>
      <vt:lpstr>Exploit 4 (GovernMental: Ponzi Scheme)</vt:lpstr>
      <vt:lpstr>Exploit 4 (GovernMental: Ponzi Scheme)</vt:lpstr>
      <vt:lpstr>Mitigations: Verify Smart Contracts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Smart Contracts</dc:title>
  <dc:creator>Brandon Goh</dc:creator>
  <cp:lastModifiedBy>#BRANDON GOH WEN HENG#</cp:lastModifiedBy>
  <cp:revision>23</cp:revision>
  <dcterms:created xsi:type="dcterms:W3CDTF">2017-07-20T01:12:22Z</dcterms:created>
  <dcterms:modified xsi:type="dcterms:W3CDTF">2017-07-24T07:45:10Z</dcterms:modified>
</cp:coreProperties>
</file>