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sigs" ContentType="application/vnd.openxmlformats-package.digital-signature-origin"/>
  <Default Extension="jpg" ContentType="image/jpeg"/>
  <Override PartName="/ppt/presentation.xml" ContentType="application/vnd.openxmlformats-officedocument.presentationml.presentation.main+xml"/>
  <Override PartName="/ppt/slides/slide6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63.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notesSlides/notesSlide1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27.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31.xml" ContentType="application/vnd.openxmlformats-officedocument.presentationml.notesSlide+xml"/>
  <Override PartName="/ppt/notesSlides/notesSlide16.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22.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8.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9.xml" ContentType="application/vnd.openxmlformats-officedocument.presentationml.notesSlide+xml"/>
  <Override PartName="/ppt/notesSlides/notesSlide11.xml" ContentType="application/vnd.openxmlformats-officedocument.presentationml.notesSlide+xml"/>
  <Override PartName="/ppt/notesSlides/notesSlide21.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0.xml" ContentType="application/vnd.openxmlformats-officedocument.presentationml.notesSlide+xml"/>
  <Override PartName="/ppt/notesSlides/notesSlide32.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notesSlides/notesSlide33.xml" ContentType="application/vnd.openxmlformats-officedocument.presentationml.notesSlide+xml"/>
  <Override PartName="/ppt/notesSlides/notesSlide2.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charts/style1.xml" ContentType="application/vnd.ms-office.chartstyle+xml"/>
  <Override PartName="/ppt/charts/chart1.xml" ContentType="application/vnd.openxmlformats-officedocument.drawingml.chart+xml"/>
  <Override PartName="/ppt/charts/colors5.xml" ContentType="application/vnd.ms-office.chartcolorstyle+xml"/>
  <Override PartName="/ppt/charts/style5.xml" ContentType="application/vnd.ms-office.chartstyle+xml"/>
  <Override PartName="/ppt/charts/chart5.xml" ContentType="application/vnd.openxmlformats-officedocument.drawingml.chart+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olors4.xml" ContentType="application/vnd.ms-office.chartcolorstyle+xml"/>
  <Override PartName="/ppt/charts/colors2.xml" ContentType="application/vnd.ms-office.chartcolorstyle+xml"/>
  <Override PartName="/ppt/charts/style2.xml" ContentType="application/vnd.ms-office.chartstyle+xml"/>
  <Override PartName="/ppt/charts/chart2.xml" ContentType="application/vnd.openxmlformats-officedocument.drawingml.chart+xml"/>
  <Override PartName="/ppt/charts/colors1.xml" ContentType="application/vnd.ms-office.chartcolorstyle+xml"/>
  <Override PartName="/ppt/charts/style3.xml" ContentType="application/vnd.ms-office.chartstyle+xml"/>
  <Override PartName="/ppt/charts/style4.xml" ContentType="application/vnd.ms-office.chartstyle+xml"/>
  <Override PartName="/ppt/charts/chart4.xml" ContentType="application/vnd.openxmlformats-officedocument.drawingml.chart+xml"/>
  <Override PartName="/ppt/charts/chart3.xml" ContentType="application/vnd.openxmlformats-officedocument.drawingml.chart+xml"/>
  <Override PartName="/ppt/charts/colors3.xml" ContentType="application/vnd.ms-office.chartcolorstyl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ppt/revisionInfo.xml" ContentType="application/vnd.ms-powerpoint.revisioninfo+xml"/>
  <Override PartName="/docProps/app.xml" ContentType="application/vnd.openxmlformats-officedocument.extended-properties+xml"/>
  <Override PartName="/_xmlsignatures/sig1.xml" ContentType="application/vnd.openxmlformats-package.digital-signature-xmlsignature+xml"/>
  <Override PartName="/_xmlsignatures/sig2.xml" ContentType="application/vnd.openxmlformats-package.digital-signature-xmlsignatur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package/2006/relationships/digital-signature/origin" Target="_xmlsignatures/origin.sigs"/><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65"/>
  </p:notesMasterIdLst>
  <p:sldIdLst>
    <p:sldId id="256" r:id="rId2"/>
    <p:sldId id="265" r:id="rId3"/>
    <p:sldId id="266" r:id="rId4"/>
    <p:sldId id="320" r:id="rId5"/>
    <p:sldId id="259" r:id="rId6"/>
    <p:sldId id="261" r:id="rId7"/>
    <p:sldId id="267" r:id="rId8"/>
    <p:sldId id="264" r:id="rId9"/>
    <p:sldId id="268" r:id="rId10"/>
    <p:sldId id="269" r:id="rId11"/>
    <p:sldId id="270" r:id="rId12"/>
    <p:sldId id="257" r:id="rId13"/>
    <p:sldId id="260" r:id="rId14"/>
    <p:sldId id="262" r:id="rId15"/>
    <p:sldId id="263" r:id="rId16"/>
    <p:sldId id="271" r:id="rId17"/>
    <p:sldId id="321" r:id="rId18"/>
    <p:sldId id="274" r:id="rId19"/>
    <p:sldId id="276" r:id="rId20"/>
    <p:sldId id="275" r:id="rId21"/>
    <p:sldId id="278" r:id="rId22"/>
    <p:sldId id="279" r:id="rId23"/>
    <p:sldId id="277" r:id="rId24"/>
    <p:sldId id="280" r:id="rId25"/>
    <p:sldId id="281" r:id="rId26"/>
    <p:sldId id="322" r:id="rId27"/>
    <p:sldId id="283" r:id="rId28"/>
    <p:sldId id="284" r:id="rId29"/>
    <p:sldId id="285" r:id="rId30"/>
    <p:sldId id="316" r:id="rId31"/>
    <p:sldId id="315" r:id="rId32"/>
    <p:sldId id="286" r:id="rId33"/>
    <p:sldId id="309" r:id="rId34"/>
    <p:sldId id="287" r:id="rId35"/>
    <p:sldId id="288" r:id="rId36"/>
    <p:sldId id="289" r:id="rId37"/>
    <p:sldId id="290" r:id="rId38"/>
    <p:sldId id="291" r:id="rId39"/>
    <p:sldId id="292" r:id="rId40"/>
    <p:sldId id="293" r:id="rId41"/>
    <p:sldId id="295" r:id="rId42"/>
    <p:sldId id="296" r:id="rId43"/>
    <p:sldId id="294" r:id="rId44"/>
    <p:sldId id="299" r:id="rId45"/>
    <p:sldId id="297" r:id="rId46"/>
    <p:sldId id="298" r:id="rId47"/>
    <p:sldId id="300" r:id="rId48"/>
    <p:sldId id="304" r:id="rId49"/>
    <p:sldId id="301" r:id="rId50"/>
    <p:sldId id="303" r:id="rId51"/>
    <p:sldId id="305" r:id="rId52"/>
    <p:sldId id="307" r:id="rId53"/>
    <p:sldId id="308" r:id="rId54"/>
    <p:sldId id="282" r:id="rId55"/>
    <p:sldId id="317" r:id="rId56"/>
    <p:sldId id="310" r:id="rId57"/>
    <p:sldId id="313" r:id="rId58"/>
    <p:sldId id="311" r:id="rId59"/>
    <p:sldId id="312" r:id="rId60"/>
    <p:sldId id="314" r:id="rId61"/>
    <p:sldId id="318" r:id="rId62"/>
    <p:sldId id="319" r:id="rId63"/>
    <p:sldId id="258"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09" autoAdjust="0"/>
    <p:restoredTop sz="86716" autoAdjust="0"/>
  </p:normalViewPr>
  <p:slideViewPr>
    <p:cSldViewPr snapToGrid="0">
      <p:cViewPr varScale="1">
        <p:scale>
          <a:sx n="63" d="100"/>
          <a:sy n="63" d="100"/>
        </p:scale>
        <p:origin x="1290" y="4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Bitcoin!$M$5</c:f>
              <c:strCache>
                <c:ptCount val="1"/>
                <c:pt idx="0">
                  <c:v>1.5E+12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Bitcoin!$D$4:$J$4</c:f>
              <c:numCache>
                <c:formatCode>General</c:formatCode>
                <c:ptCount val="7"/>
                <c:pt idx="0">
                  <c:v>0</c:v>
                </c:pt>
                <c:pt idx="1">
                  <c:v>10000000000000</c:v>
                </c:pt>
                <c:pt idx="2">
                  <c:v>20000000000000</c:v>
                </c:pt>
                <c:pt idx="3">
                  <c:v>40000000000000</c:v>
                </c:pt>
                <c:pt idx="4">
                  <c:v>80000000000000</c:v>
                </c:pt>
                <c:pt idx="5">
                  <c:v>160000000000000</c:v>
                </c:pt>
                <c:pt idx="6">
                  <c:v>320000000000000</c:v>
                </c:pt>
              </c:numCache>
            </c:numRef>
          </c:cat>
          <c:val>
            <c:numRef>
              <c:f>Bitcoin!$D$5:$J$5</c:f>
              <c:numCache>
                <c:formatCode>General</c:formatCode>
                <c:ptCount val="7"/>
                <c:pt idx="0">
                  <c:v>0</c:v>
                </c:pt>
                <c:pt idx="1">
                  <c:v>6.9839999999999995E-5</c:v>
                </c:pt>
                <c:pt idx="2">
                  <c:v>1.3967999999999999E-4</c:v>
                </c:pt>
                <c:pt idx="3">
                  <c:v>2.7935999999999998E-4</c:v>
                </c:pt>
                <c:pt idx="4">
                  <c:v>5.5871999999999996E-4</c:v>
                </c:pt>
                <c:pt idx="5">
                  <c:v>1.1174399999999999E-3</c:v>
                </c:pt>
                <c:pt idx="6">
                  <c:v>2.2348799999999999E-3</c:v>
                </c:pt>
              </c:numCache>
            </c:numRef>
          </c:val>
          <c:smooth val="0"/>
          <c:extLst>
            <c:ext xmlns:c16="http://schemas.microsoft.com/office/drawing/2014/chart" uri="{C3380CC4-5D6E-409C-BE32-E72D297353CC}">
              <c16:uniqueId val="{00000000-57CD-428D-B79A-4B271C46405E}"/>
            </c:ext>
          </c:extLst>
        </c:ser>
        <c:ser>
          <c:idx val="2"/>
          <c:order val="1"/>
          <c:tx>
            <c:strRef>
              <c:f>Bitcoin!$M$6</c:f>
              <c:strCache>
                <c:ptCount val="1"/>
                <c:pt idx="0">
                  <c:v>3E+12</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Bitcoin!$D$4:$J$4</c:f>
              <c:numCache>
                <c:formatCode>General</c:formatCode>
                <c:ptCount val="7"/>
                <c:pt idx="0">
                  <c:v>0</c:v>
                </c:pt>
                <c:pt idx="1">
                  <c:v>10000000000000</c:v>
                </c:pt>
                <c:pt idx="2">
                  <c:v>20000000000000</c:v>
                </c:pt>
                <c:pt idx="3">
                  <c:v>40000000000000</c:v>
                </c:pt>
                <c:pt idx="4">
                  <c:v>80000000000000</c:v>
                </c:pt>
                <c:pt idx="5">
                  <c:v>160000000000000</c:v>
                </c:pt>
                <c:pt idx="6">
                  <c:v>320000000000000</c:v>
                </c:pt>
              </c:numCache>
            </c:numRef>
          </c:cat>
          <c:val>
            <c:numRef>
              <c:f>Bitcoin!$D$6:$J$6</c:f>
              <c:numCache>
                <c:formatCode>General</c:formatCode>
                <c:ptCount val="7"/>
                <c:pt idx="0">
                  <c:v>0</c:v>
                </c:pt>
                <c:pt idx="1">
                  <c:v>3.4919999999999998E-5</c:v>
                </c:pt>
                <c:pt idx="2">
                  <c:v>6.9839999999999995E-5</c:v>
                </c:pt>
                <c:pt idx="3">
                  <c:v>1.3967999999999999E-4</c:v>
                </c:pt>
                <c:pt idx="4">
                  <c:v>2.7935999999999998E-4</c:v>
                </c:pt>
                <c:pt idx="5">
                  <c:v>5.5871999999999996E-4</c:v>
                </c:pt>
                <c:pt idx="6">
                  <c:v>1.1174399999999999E-3</c:v>
                </c:pt>
              </c:numCache>
            </c:numRef>
          </c:val>
          <c:smooth val="0"/>
          <c:extLst>
            <c:ext xmlns:c16="http://schemas.microsoft.com/office/drawing/2014/chart" uri="{C3380CC4-5D6E-409C-BE32-E72D297353CC}">
              <c16:uniqueId val="{00000001-57CD-428D-B79A-4B271C46405E}"/>
            </c:ext>
          </c:extLst>
        </c:ser>
        <c:ser>
          <c:idx val="3"/>
          <c:order val="2"/>
          <c:tx>
            <c:strRef>
              <c:f>Bitcoin!$M$7</c:f>
              <c:strCache>
                <c:ptCount val="1"/>
                <c:pt idx="0">
                  <c:v>6E+12</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Bitcoin!$D$4:$J$4</c:f>
              <c:numCache>
                <c:formatCode>General</c:formatCode>
                <c:ptCount val="7"/>
                <c:pt idx="0">
                  <c:v>0</c:v>
                </c:pt>
                <c:pt idx="1">
                  <c:v>10000000000000</c:v>
                </c:pt>
                <c:pt idx="2">
                  <c:v>20000000000000</c:v>
                </c:pt>
                <c:pt idx="3">
                  <c:v>40000000000000</c:v>
                </c:pt>
                <c:pt idx="4">
                  <c:v>80000000000000</c:v>
                </c:pt>
                <c:pt idx="5">
                  <c:v>160000000000000</c:v>
                </c:pt>
                <c:pt idx="6">
                  <c:v>320000000000000</c:v>
                </c:pt>
              </c:numCache>
            </c:numRef>
          </c:cat>
          <c:val>
            <c:numRef>
              <c:f>Bitcoin!$D$7:$J$7</c:f>
              <c:numCache>
                <c:formatCode>General</c:formatCode>
                <c:ptCount val="7"/>
                <c:pt idx="0">
                  <c:v>0</c:v>
                </c:pt>
                <c:pt idx="1">
                  <c:v>1.7459999999999999E-5</c:v>
                </c:pt>
                <c:pt idx="2">
                  <c:v>3.4919999999999998E-5</c:v>
                </c:pt>
                <c:pt idx="3">
                  <c:v>6.9839999999999995E-5</c:v>
                </c:pt>
                <c:pt idx="4">
                  <c:v>1.3967999999999999E-4</c:v>
                </c:pt>
                <c:pt idx="5">
                  <c:v>2.7935999999999998E-4</c:v>
                </c:pt>
                <c:pt idx="6">
                  <c:v>5.5871999999999996E-4</c:v>
                </c:pt>
              </c:numCache>
            </c:numRef>
          </c:val>
          <c:smooth val="0"/>
          <c:extLst>
            <c:ext xmlns:c16="http://schemas.microsoft.com/office/drawing/2014/chart" uri="{C3380CC4-5D6E-409C-BE32-E72D297353CC}">
              <c16:uniqueId val="{00000002-57CD-428D-B79A-4B271C46405E}"/>
            </c:ext>
          </c:extLst>
        </c:ser>
        <c:ser>
          <c:idx val="0"/>
          <c:order val="3"/>
          <c:tx>
            <c:strRef>
              <c:f>Bitcoin!$M$8</c:f>
              <c:strCache>
                <c:ptCount val="1"/>
                <c:pt idx="0">
                  <c:v>1.2E+13</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Bitcoin!$D$8:$J$8</c:f>
              <c:numCache>
                <c:formatCode>General</c:formatCode>
                <c:ptCount val="7"/>
                <c:pt idx="0">
                  <c:v>0</c:v>
                </c:pt>
                <c:pt idx="1">
                  <c:v>8.7299999999999994E-6</c:v>
                </c:pt>
                <c:pt idx="2">
                  <c:v>1.7459999999999999E-5</c:v>
                </c:pt>
                <c:pt idx="3">
                  <c:v>3.4919999999999998E-5</c:v>
                </c:pt>
                <c:pt idx="4">
                  <c:v>6.9839999999999995E-5</c:v>
                </c:pt>
                <c:pt idx="5">
                  <c:v>1.3967999999999999E-4</c:v>
                </c:pt>
                <c:pt idx="6">
                  <c:v>2.7935999999999998E-4</c:v>
                </c:pt>
              </c:numCache>
            </c:numRef>
          </c:val>
          <c:smooth val="0"/>
          <c:extLst>
            <c:ext xmlns:c16="http://schemas.microsoft.com/office/drawing/2014/chart" uri="{C3380CC4-5D6E-409C-BE32-E72D297353CC}">
              <c16:uniqueId val="{00000003-57CD-428D-B79A-4B271C46405E}"/>
            </c:ext>
          </c:extLst>
        </c:ser>
        <c:dLbls>
          <c:showLegendKey val="0"/>
          <c:showVal val="0"/>
          <c:showCatName val="0"/>
          <c:showSerName val="0"/>
          <c:showPercent val="0"/>
          <c:showBubbleSize val="0"/>
        </c:dLbls>
        <c:marker val="1"/>
        <c:smooth val="0"/>
        <c:axId val="785771007"/>
        <c:axId val="623852927"/>
      </c:lineChart>
      <c:catAx>
        <c:axId val="78577100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SG" dirty="0"/>
                  <a:t>Hash rate (hash/s)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3852927"/>
        <c:crosses val="autoZero"/>
        <c:auto val="1"/>
        <c:lblAlgn val="ctr"/>
        <c:lblOffset val="100"/>
        <c:noMultiLvlLbl val="0"/>
      </c:catAx>
      <c:valAx>
        <c:axId val="6238529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SG"/>
                  <a:t>Bitcoin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57710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Bitcoin!$M$5</c:f>
              <c:strCache>
                <c:ptCount val="1"/>
                <c:pt idx="0">
                  <c:v>1.5E+12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Bitcoin!$D$4:$J$4</c:f>
              <c:numCache>
                <c:formatCode>General</c:formatCode>
                <c:ptCount val="7"/>
                <c:pt idx="0">
                  <c:v>0</c:v>
                </c:pt>
                <c:pt idx="1">
                  <c:v>10000000000000</c:v>
                </c:pt>
                <c:pt idx="2">
                  <c:v>20000000000000</c:v>
                </c:pt>
                <c:pt idx="3">
                  <c:v>40000000000000</c:v>
                </c:pt>
                <c:pt idx="4">
                  <c:v>80000000000000</c:v>
                </c:pt>
                <c:pt idx="5">
                  <c:v>160000000000000</c:v>
                </c:pt>
                <c:pt idx="6">
                  <c:v>320000000000000</c:v>
                </c:pt>
              </c:numCache>
            </c:numRef>
          </c:cat>
          <c:val>
            <c:numRef>
              <c:f>Bitcoin!$D$5:$J$5</c:f>
              <c:numCache>
                <c:formatCode>General</c:formatCode>
                <c:ptCount val="7"/>
                <c:pt idx="0">
                  <c:v>0</c:v>
                </c:pt>
                <c:pt idx="1">
                  <c:v>6.9839999999999995E-5</c:v>
                </c:pt>
                <c:pt idx="2">
                  <c:v>1.3967999999999999E-4</c:v>
                </c:pt>
                <c:pt idx="3">
                  <c:v>2.7935999999999998E-4</c:v>
                </c:pt>
                <c:pt idx="4">
                  <c:v>5.5871999999999996E-4</c:v>
                </c:pt>
                <c:pt idx="5">
                  <c:v>1.1174399999999999E-3</c:v>
                </c:pt>
                <c:pt idx="6">
                  <c:v>2.2348799999999999E-3</c:v>
                </c:pt>
              </c:numCache>
            </c:numRef>
          </c:val>
          <c:smooth val="0"/>
          <c:extLst>
            <c:ext xmlns:c16="http://schemas.microsoft.com/office/drawing/2014/chart" uri="{C3380CC4-5D6E-409C-BE32-E72D297353CC}">
              <c16:uniqueId val="{00000000-ABA5-4CE0-B73E-A2266EC70197}"/>
            </c:ext>
          </c:extLst>
        </c:ser>
        <c:ser>
          <c:idx val="2"/>
          <c:order val="1"/>
          <c:tx>
            <c:strRef>
              <c:f>Bitcoin!$M$6</c:f>
              <c:strCache>
                <c:ptCount val="1"/>
                <c:pt idx="0">
                  <c:v>3E+12</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Bitcoin!$D$4:$J$4</c:f>
              <c:numCache>
                <c:formatCode>General</c:formatCode>
                <c:ptCount val="7"/>
                <c:pt idx="0">
                  <c:v>0</c:v>
                </c:pt>
                <c:pt idx="1">
                  <c:v>10000000000000</c:v>
                </c:pt>
                <c:pt idx="2">
                  <c:v>20000000000000</c:v>
                </c:pt>
                <c:pt idx="3">
                  <c:v>40000000000000</c:v>
                </c:pt>
                <c:pt idx="4">
                  <c:v>80000000000000</c:v>
                </c:pt>
                <c:pt idx="5">
                  <c:v>160000000000000</c:v>
                </c:pt>
                <c:pt idx="6">
                  <c:v>320000000000000</c:v>
                </c:pt>
              </c:numCache>
            </c:numRef>
          </c:cat>
          <c:val>
            <c:numRef>
              <c:f>Bitcoin!$D$6:$J$6</c:f>
              <c:numCache>
                <c:formatCode>General</c:formatCode>
                <c:ptCount val="7"/>
                <c:pt idx="0">
                  <c:v>0</c:v>
                </c:pt>
                <c:pt idx="1">
                  <c:v>3.4919999999999998E-5</c:v>
                </c:pt>
                <c:pt idx="2">
                  <c:v>6.9839999999999995E-5</c:v>
                </c:pt>
                <c:pt idx="3">
                  <c:v>1.3967999999999999E-4</c:v>
                </c:pt>
                <c:pt idx="4">
                  <c:v>2.7935999999999998E-4</c:v>
                </c:pt>
                <c:pt idx="5">
                  <c:v>5.5871999999999996E-4</c:v>
                </c:pt>
                <c:pt idx="6">
                  <c:v>1.1174399999999999E-3</c:v>
                </c:pt>
              </c:numCache>
            </c:numRef>
          </c:val>
          <c:smooth val="0"/>
          <c:extLst>
            <c:ext xmlns:c16="http://schemas.microsoft.com/office/drawing/2014/chart" uri="{C3380CC4-5D6E-409C-BE32-E72D297353CC}">
              <c16:uniqueId val="{00000001-ABA5-4CE0-B73E-A2266EC70197}"/>
            </c:ext>
          </c:extLst>
        </c:ser>
        <c:ser>
          <c:idx val="3"/>
          <c:order val="2"/>
          <c:tx>
            <c:strRef>
              <c:f>Bitcoin!$M$7</c:f>
              <c:strCache>
                <c:ptCount val="1"/>
                <c:pt idx="0">
                  <c:v>6E+12</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Bitcoin!$D$4:$J$4</c:f>
              <c:numCache>
                <c:formatCode>General</c:formatCode>
                <c:ptCount val="7"/>
                <c:pt idx="0">
                  <c:v>0</c:v>
                </c:pt>
                <c:pt idx="1">
                  <c:v>10000000000000</c:v>
                </c:pt>
                <c:pt idx="2">
                  <c:v>20000000000000</c:v>
                </c:pt>
                <c:pt idx="3">
                  <c:v>40000000000000</c:v>
                </c:pt>
                <c:pt idx="4">
                  <c:v>80000000000000</c:v>
                </c:pt>
                <c:pt idx="5">
                  <c:v>160000000000000</c:v>
                </c:pt>
                <c:pt idx="6">
                  <c:v>320000000000000</c:v>
                </c:pt>
              </c:numCache>
            </c:numRef>
          </c:cat>
          <c:val>
            <c:numRef>
              <c:f>Bitcoin!$D$7:$J$7</c:f>
              <c:numCache>
                <c:formatCode>General</c:formatCode>
                <c:ptCount val="7"/>
                <c:pt idx="0">
                  <c:v>0</c:v>
                </c:pt>
                <c:pt idx="1">
                  <c:v>1.7459999999999999E-5</c:v>
                </c:pt>
                <c:pt idx="2">
                  <c:v>3.4919999999999998E-5</c:v>
                </c:pt>
                <c:pt idx="3">
                  <c:v>6.9839999999999995E-5</c:v>
                </c:pt>
                <c:pt idx="4">
                  <c:v>1.3967999999999999E-4</c:v>
                </c:pt>
                <c:pt idx="5">
                  <c:v>2.7935999999999998E-4</c:v>
                </c:pt>
                <c:pt idx="6">
                  <c:v>5.5871999999999996E-4</c:v>
                </c:pt>
              </c:numCache>
            </c:numRef>
          </c:val>
          <c:smooth val="0"/>
          <c:extLst>
            <c:ext xmlns:c16="http://schemas.microsoft.com/office/drawing/2014/chart" uri="{C3380CC4-5D6E-409C-BE32-E72D297353CC}">
              <c16:uniqueId val="{00000002-ABA5-4CE0-B73E-A2266EC70197}"/>
            </c:ext>
          </c:extLst>
        </c:ser>
        <c:ser>
          <c:idx val="0"/>
          <c:order val="3"/>
          <c:tx>
            <c:strRef>
              <c:f>Bitcoin!$M$8</c:f>
              <c:strCache>
                <c:ptCount val="1"/>
                <c:pt idx="0">
                  <c:v>1.2E+13</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Bitcoin!$D$8:$J$8</c:f>
              <c:numCache>
                <c:formatCode>General</c:formatCode>
                <c:ptCount val="7"/>
                <c:pt idx="0">
                  <c:v>0</c:v>
                </c:pt>
                <c:pt idx="1">
                  <c:v>8.7299999999999994E-6</c:v>
                </c:pt>
                <c:pt idx="2">
                  <c:v>1.7459999999999999E-5</c:v>
                </c:pt>
                <c:pt idx="3">
                  <c:v>3.4919999999999998E-5</c:v>
                </c:pt>
                <c:pt idx="4">
                  <c:v>6.9839999999999995E-5</c:v>
                </c:pt>
                <c:pt idx="5">
                  <c:v>1.3967999999999999E-4</c:v>
                </c:pt>
                <c:pt idx="6">
                  <c:v>2.7935999999999998E-4</c:v>
                </c:pt>
              </c:numCache>
            </c:numRef>
          </c:val>
          <c:smooth val="0"/>
          <c:extLst>
            <c:ext xmlns:c16="http://schemas.microsoft.com/office/drawing/2014/chart" uri="{C3380CC4-5D6E-409C-BE32-E72D297353CC}">
              <c16:uniqueId val="{00000003-ABA5-4CE0-B73E-A2266EC70197}"/>
            </c:ext>
          </c:extLst>
        </c:ser>
        <c:dLbls>
          <c:showLegendKey val="0"/>
          <c:showVal val="0"/>
          <c:showCatName val="0"/>
          <c:showSerName val="0"/>
          <c:showPercent val="0"/>
          <c:showBubbleSize val="0"/>
        </c:dLbls>
        <c:marker val="1"/>
        <c:smooth val="0"/>
        <c:axId val="785771007"/>
        <c:axId val="623852927"/>
      </c:lineChart>
      <c:catAx>
        <c:axId val="78577100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SG" dirty="0"/>
                  <a:t>Hash rate (hash/s)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3852927"/>
        <c:crosses val="autoZero"/>
        <c:auto val="1"/>
        <c:lblAlgn val="ctr"/>
        <c:lblOffset val="100"/>
        <c:noMultiLvlLbl val="0"/>
      </c:catAx>
      <c:valAx>
        <c:axId val="6238529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57710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Bitcoin!$M$5</c:f>
              <c:strCache>
                <c:ptCount val="1"/>
                <c:pt idx="0">
                  <c:v>1.5E+12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Bitcoin!$D$4:$J$4</c:f>
              <c:numCache>
                <c:formatCode>General</c:formatCode>
                <c:ptCount val="7"/>
                <c:pt idx="0">
                  <c:v>0</c:v>
                </c:pt>
                <c:pt idx="1">
                  <c:v>10000000000000</c:v>
                </c:pt>
                <c:pt idx="2">
                  <c:v>20000000000000</c:v>
                </c:pt>
                <c:pt idx="3">
                  <c:v>40000000000000</c:v>
                </c:pt>
                <c:pt idx="4">
                  <c:v>80000000000000</c:v>
                </c:pt>
                <c:pt idx="5">
                  <c:v>160000000000000</c:v>
                </c:pt>
                <c:pt idx="6">
                  <c:v>320000000000000</c:v>
                </c:pt>
              </c:numCache>
            </c:numRef>
          </c:cat>
          <c:val>
            <c:numRef>
              <c:f>Bitcoin!$D$5:$J$5</c:f>
              <c:numCache>
                <c:formatCode>General</c:formatCode>
                <c:ptCount val="7"/>
                <c:pt idx="0">
                  <c:v>0</c:v>
                </c:pt>
                <c:pt idx="1">
                  <c:v>6.9839999999999995E-5</c:v>
                </c:pt>
                <c:pt idx="2">
                  <c:v>1.3967999999999999E-4</c:v>
                </c:pt>
                <c:pt idx="3">
                  <c:v>2.7935999999999998E-4</c:v>
                </c:pt>
                <c:pt idx="4">
                  <c:v>5.5871999999999996E-4</c:v>
                </c:pt>
                <c:pt idx="5">
                  <c:v>1.1174399999999999E-3</c:v>
                </c:pt>
                <c:pt idx="6">
                  <c:v>2.2348799999999999E-3</c:v>
                </c:pt>
              </c:numCache>
            </c:numRef>
          </c:val>
          <c:smooth val="0"/>
          <c:extLst>
            <c:ext xmlns:c16="http://schemas.microsoft.com/office/drawing/2014/chart" uri="{C3380CC4-5D6E-409C-BE32-E72D297353CC}">
              <c16:uniqueId val="{00000000-2FBC-4E53-A57C-7CEB005A723C}"/>
            </c:ext>
          </c:extLst>
        </c:ser>
        <c:ser>
          <c:idx val="2"/>
          <c:order val="1"/>
          <c:tx>
            <c:strRef>
              <c:f>Bitcoin!$M$6</c:f>
              <c:strCache>
                <c:ptCount val="1"/>
                <c:pt idx="0">
                  <c:v>3E+12</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Bitcoin!$D$4:$J$4</c:f>
              <c:numCache>
                <c:formatCode>General</c:formatCode>
                <c:ptCount val="7"/>
                <c:pt idx="0">
                  <c:v>0</c:v>
                </c:pt>
                <c:pt idx="1">
                  <c:v>10000000000000</c:v>
                </c:pt>
                <c:pt idx="2">
                  <c:v>20000000000000</c:v>
                </c:pt>
                <c:pt idx="3">
                  <c:v>40000000000000</c:v>
                </c:pt>
                <c:pt idx="4">
                  <c:v>80000000000000</c:v>
                </c:pt>
                <c:pt idx="5">
                  <c:v>160000000000000</c:v>
                </c:pt>
                <c:pt idx="6">
                  <c:v>320000000000000</c:v>
                </c:pt>
              </c:numCache>
            </c:numRef>
          </c:cat>
          <c:val>
            <c:numRef>
              <c:f>Bitcoin!$D$6:$J$6</c:f>
              <c:numCache>
                <c:formatCode>General</c:formatCode>
                <c:ptCount val="7"/>
                <c:pt idx="0">
                  <c:v>0</c:v>
                </c:pt>
                <c:pt idx="1">
                  <c:v>3.4919999999999998E-5</c:v>
                </c:pt>
                <c:pt idx="2">
                  <c:v>6.9839999999999995E-5</c:v>
                </c:pt>
                <c:pt idx="3">
                  <c:v>1.3967999999999999E-4</c:v>
                </c:pt>
                <c:pt idx="4">
                  <c:v>2.7935999999999998E-4</c:v>
                </c:pt>
                <c:pt idx="5">
                  <c:v>5.5871999999999996E-4</c:v>
                </c:pt>
                <c:pt idx="6">
                  <c:v>1.1174399999999999E-3</c:v>
                </c:pt>
              </c:numCache>
            </c:numRef>
          </c:val>
          <c:smooth val="0"/>
          <c:extLst>
            <c:ext xmlns:c16="http://schemas.microsoft.com/office/drawing/2014/chart" uri="{C3380CC4-5D6E-409C-BE32-E72D297353CC}">
              <c16:uniqueId val="{00000001-2FBC-4E53-A57C-7CEB005A723C}"/>
            </c:ext>
          </c:extLst>
        </c:ser>
        <c:ser>
          <c:idx val="3"/>
          <c:order val="2"/>
          <c:tx>
            <c:strRef>
              <c:f>Bitcoin!$M$7</c:f>
              <c:strCache>
                <c:ptCount val="1"/>
                <c:pt idx="0">
                  <c:v>6E+12</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Bitcoin!$D$4:$J$4</c:f>
              <c:numCache>
                <c:formatCode>General</c:formatCode>
                <c:ptCount val="7"/>
                <c:pt idx="0">
                  <c:v>0</c:v>
                </c:pt>
                <c:pt idx="1">
                  <c:v>10000000000000</c:v>
                </c:pt>
                <c:pt idx="2">
                  <c:v>20000000000000</c:v>
                </c:pt>
                <c:pt idx="3">
                  <c:v>40000000000000</c:v>
                </c:pt>
                <c:pt idx="4">
                  <c:v>80000000000000</c:v>
                </c:pt>
                <c:pt idx="5">
                  <c:v>160000000000000</c:v>
                </c:pt>
                <c:pt idx="6">
                  <c:v>320000000000000</c:v>
                </c:pt>
              </c:numCache>
            </c:numRef>
          </c:cat>
          <c:val>
            <c:numRef>
              <c:f>Bitcoin!$D$7:$J$7</c:f>
              <c:numCache>
                <c:formatCode>General</c:formatCode>
                <c:ptCount val="7"/>
                <c:pt idx="0">
                  <c:v>0</c:v>
                </c:pt>
                <c:pt idx="1">
                  <c:v>1.7459999999999999E-5</c:v>
                </c:pt>
                <c:pt idx="2">
                  <c:v>3.4919999999999998E-5</c:v>
                </c:pt>
                <c:pt idx="3">
                  <c:v>6.9839999999999995E-5</c:v>
                </c:pt>
                <c:pt idx="4">
                  <c:v>1.3967999999999999E-4</c:v>
                </c:pt>
                <c:pt idx="5">
                  <c:v>2.7935999999999998E-4</c:v>
                </c:pt>
                <c:pt idx="6">
                  <c:v>5.5871999999999996E-4</c:v>
                </c:pt>
              </c:numCache>
            </c:numRef>
          </c:val>
          <c:smooth val="0"/>
          <c:extLst>
            <c:ext xmlns:c16="http://schemas.microsoft.com/office/drawing/2014/chart" uri="{C3380CC4-5D6E-409C-BE32-E72D297353CC}">
              <c16:uniqueId val="{00000002-2FBC-4E53-A57C-7CEB005A723C}"/>
            </c:ext>
          </c:extLst>
        </c:ser>
        <c:ser>
          <c:idx val="0"/>
          <c:order val="3"/>
          <c:tx>
            <c:strRef>
              <c:f>Bitcoin!$M$8</c:f>
              <c:strCache>
                <c:ptCount val="1"/>
                <c:pt idx="0">
                  <c:v>1.2E+13</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Bitcoin!$D$8:$J$8</c:f>
              <c:numCache>
                <c:formatCode>General</c:formatCode>
                <c:ptCount val="7"/>
                <c:pt idx="0">
                  <c:v>0</c:v>
                </c:pt>
                <c:pt idx="1">
                  <c:v>8.7299999999999994E-6</c:v>
                </c:pt>
                <c:pt idx="2">
                  <c:v>1.7459999999999999E-5</c:v>
                </c:pt>
                <c:pt idx="3">
                  <c:v>3.4919999999999998E-5</c:v>
                </c:pt>
                <c:pt idx="4">
                  <c:v>6.9839999999999995E-5</c:v>
                </c:pt>
                <c:pt idx="5">
                  <c:v>1.3967999999999999E-4</c:v>
                </c:pt>
                <c:pt idx="6">
                  <c:v>2.7935999999999998E-4</c:v>
                </c:pt>
              </c:numCache>
            </c:numRef>
          </c:val>
          <c:smooth val="0"/>
          <c:extLst>
            <c:ext xmlns:c16="http://schemas.microsoft.com/office/drawing/2014/chart" uri="{C3380CC4-5D6E-409C-BE32-E72D297353CC}">
              <c16:uniqueId val="{00000003-2FBC-4E53-A57C-7CEB005A723C}"/>
            </c:ext>
          </c:extLst>
        </c:ser>
        <c:dLbls>
          <c:showLegendKey val="0"/>
          <c:showVal val="0"/>
          <c:showCatName val="0"/>
          <c:showSerName val="0"/>
          <c:showPercent val="0"/>
          <c:showBubbleSize val="0"/>
        </c:dLbls>
        <c:marker val="1"/>
        <c:smooth val="0"/>
        <c:axId val="785771007"/>
        <c:axId val="623852927"/>
      </c:lineChart>
      <c:catAx>
        <c:axId val="78577100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SG" dirty="0"/>
                  <a:t>Hash rate (hash/s)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3852927"/>
        <c:crosses val="autoZero"/>
        <c:auto val="1"/>
        <c:lblAlgn val="ctr"/>
        <c:lblOffset val="100"/>
        <c:noMultiLvlLbl val="0"/>
      </c:catAx>
      <c:valAx>
        <c:axId val="6238529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57710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Bitcoin!$M$5</c:f>
              <c:strCache>
                <c:ptCount val="1"/>
                <c:pt idx="0">
                  <c:v>1.5E+12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Bitcoin!$D$4:$J$4</c:f>
              <c:numCache>
                <c:formatCode>General</c:formatCode>
                <c:ptCount val="7"/>
                <c:pt idx="0">
                  <c:v>0</c:v>
                </c:pt>
                <c:pt idx="1">
                  <c:v>10000000000000</c:v>
                </c:pt>
                <c:pt idx="2">
                  <c:v>20000000000000</c:v>
                </c:pt>
                <c:pt idx="3">
                  <c:v>40000000000000</c:v>
                </c:pt>
                <c:pt idx="4">
                  <c:v>80000000000000</c:v>
                </c:pt>
                <c:pt idx="5">
                  <c:v>160000000000000</c:v>
                </c:pt>
                <c:pt idx="6">
                  <c:v>320000000000000</c:v>
                </c:pt>
              </c:numCache>
            </c:numRef>
          </c:cat>
          <c:val>
            <c:numRef>
              <c:f>Bitcoin!$D$5:$J$5</c:f>
              <c:numCache>
                <c:formatCode>General</c:formatCode>
                <c:ptCount val="7"/>
                <c:pt idx="0">
                  <c:v>0</c:v>
                </c:pt>
                <c:pt idx="1">
                  <c:v>6.9839999999999995E-5</c:v>
                </c:pt>
                <c:pt idx="2">
                  <c:v>1.3967999999999999E-4</c:v>
                </c:pt>
                <c:pt idx="3">
                  <c:v>2.7935999999999998E-4</c:v>
                </c:pt>
                <c:pt idx="4">
                  <c:v>5.5871999999999996E-4</c:v>
                </c:pt>
                <c:pt idx="5">
                  <c:v>1.1174399999999999E-3</c:v>
                </c:pt>
                <c:pt idx="6">
                  <c:v>2.2348799999999999E-3</c:v>
                </c:pt>
              </c:numCache>
            </c:numRef>
          </c:val>
          <c:smooth val="0"/>
          <c:extLst>
            <c:ext xmlns:c16="http://schemas.microsoft.com/office/drawing/2014/chart" uri="{C3380CC4-5D6E-409C-BE32-E72D297353CC}">
              <c16:uniqueId val="{00000000-CB65-4F49-9EE7-5C2100134D04}"/>
            </c:ext>
          </c:extLst>
        </c:ser>
        <c:ser>
          <c:idx val="2"/>
          <c:order val="1"/>
          <c:tx>
            <c:strRef>
              <c:f>Bitcoin!$M$6</c:f>
              <c:strCache>
                <c:ptCount val="1"/>
                <c:pt idx="0">
                  <c:v>3E+12</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Bitcoin!$D$4:$J$4</c:f>
              <c:numCache>
                <c:formatCode>General</c:formatCode>
                <c:ptCount val="7"/>
                <c:pt idx="0">
                  <c:v>0</c:v>
                </c:pt>
                <c:pt idx="1">
                  <c:v>10000000000000</c:v>
                </c:pt>
                <c:pt idx="2">
                  <c:v>20000000000000</c:v>
                </c:pt>
                <c:pt idx="3">
                  <c:v>40000000000000</c:v>
                </c:pt>
                <c:pt idx="4">
                  <c:v>80000000000000</c:v>
                </c:pt>
                <c:pt idx="5">
                  <c:v>160000000000000</c:v>
                </c:pt>
                <c:pt idx="6">
                  <c:v>320000000000000</c:v>
                </c:pt>
              </c:numCache>
            </c:numRef>
          </c:cat>
          <c:val>
            <c:numRef>
              <c:f>Bitcoin!$D$6:$J$6</c:f>
              <c:numCache>
                <c:formatCode>General</c:formatCode>
                <c:ptCount val="7"/>
                <c:pt idx="0">
                  <c:v>0</c:v>
                </c:pt>
                <c:pt idx="1">
                  <c:v>3.4919999999999998E-5</c:v>
                </c:pt>
                <c:pt idx="2">
                  <c:v>6.9839999999999995E-5</c:v>
                </c:pt>
                <c:pt idx="3">
                  <c:v>1.3967999999999999E-4</c:v>
                </c:pt>
                <c:pt idx="4">
                  <c:v>2.7935999999999998E-4</c:v>
                </c:pt>
                <c:pt idx="5">
                  <c:v>5.5871999999999996E-4</c:v>
                </c:pt>
                <c:pt idx="6">
                  <c:v>1.1174399999999999E-3</c:v>
                </c:pt>
              </c:numCache>
            </c:numRef>
          </c:val>
          <c:smooth val="0"/>
          <c:extLst>
            <c:ext xmlns:c16="http://schemas.microsoft.com/office/drawing/2014/chart" uri="{C3380CC4-5D6E-409C-BE32-E72D297353CC}">
              <c16:uniqueId val="{00000001-CB65-4F49-9EE7-5C2100134D04}"/>
            </c:ext>
          </c:extLst>
        </c:ser>
        <c:ser>
          <c:idx val="3"/>
          <c:order val="2"/>
          <c:tx>
            <c:strRef>
              <c:f>Bitcoin!$M$7</c:f>
              <c:strCache>
                <c:ptCount val="1"/>
                <c:pt idx="0">
                  <c:v>6E+12</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Bitcoin!$D$4:$J$4</c:f>
              <c:numCache>
                <c:formatCode>General</c:formatCode>
                <c:ptCount val="7"/>
                <c:pt idx="0">
                  <c:v>0</c:v>
                </c:pt>
                <c:pt idx="1">
                  <c:v>10000000000000</c:v>
                </c:pt>
                <c:pt idx="2">
                  <c:v>20000000000000</c:v>
                </c:pt>
                <c:pt idx="3">
                  <c:v>40000000000000</c:v>
                </c:pt>
                <c:pt idx="4">
                  <c:v>80000000000000</c:v>
                </c:pt>
                <c:pt idx="5">
                  <c:v>160000000000000</c:v>
                </c:pt>
                <c:pt idx="6">
                  <c:v>320000000000000</c:v>
                </c:pt>
              </c:numCache>
            </c:numRef>
          </c:cat>
          <c:val>
            <c:numRef>
              <c:f>Bitcoin!$D$7:$J$7</c:f>
              <c:numCache>
                <c:formatCode>General</c:formatCode>
                <c:ptCount val="7"/>
                <c:pt idx="0">
                  <c:v>0</c:v>
                </c:pt>
                <c:pt idx="1">
                  <c:v>1.7459999999999999E-5</c:v>
                </c:pt>
                <c:pt idx="2">
                  <c:v>3.4919999999999998E-5</c:v>
                </c:pt>
                <c:pt idx="3">
                  <c:v>6.9839999999999995E-5</c:v>
                </c:pt>
                <c:pt idx="4">
                  <c:v>1.3967999999999999E-4</c:v>
                </c:pt>
                <c:pt idx="5">
                  <c:v>2.7935999999999998E-4</c:v>
                </c:pt>
                <c:pt idx="6">
                  <c:v>5.5871999999999996E-4</c:v>
                </c:pt>
              </c:numCache>
            </c:numRef>
          </c:val>
          <c:smooth val="0"/>
          <c:extLst>
            <c:ext xmlns:c16="http://schemas.microsoft.com/office/drawing/2014/chart" uri="{C3380CC4-5D6E-409C-BE32-E72D297353CC}">
              <c16:uniqueId val="{00000002-CB65-4F49-9EE7-5C2100134D04}"/>
            </c:ext>
          </c:extLst>
        </c:ser>
        <c:ser>
          <c:idx val="0"/>
          <c:order val="3"/>
          <c:tx>
            <c:strRef>
              <c:f>Bitcoin!$M$8</c:f>
              <c:strCache>
                <c:ptCount val="1"/>
                <c:pt idx="0">
                  <c:v>1.2E+13</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Bitcoin!$D$8:$J$8</c:f>
              <c:numCache>
                <c:formatCode>General</c:formatCode>
                <c:ptCount val="7"/>
                <c:pt idx="0">
                  <c:v>0</c:v>
                </c:pt>
                <c:pt idx="1">
                  <c:v>8.7299999999999994E-6</c:v>
                </c:pt>
                <c:pt idx="2">
                  <c:v>1.7459999999999999E-5</c:v>
                </c:pt>
                <c:pt idx="3">
                  <c:v>3.4919999999999998E-5</c:v>
                </c:pt>
                <c:pt idx="4">
                  <c:v>6.9839999999999995E-5</c:v>
                </c:pt>
                <c:pt idx="5">
                  <c:v>1.3967999999999999E-4</c:v>
                </c:pt>
                <c:pt idx="6">
                  <c:v>2.7935999999999998E-4</c:v>
                </c:pt>
              </c:numCache>
            </c:numRef>
          </c:val>
          <c:smooth val="0"/>
          <c:extLst>
            <c:ext xmlns:c16="http://schemas.microsoft.com/office/drawing/2014/chart" uri="{C3380CC4-5D6E-409C-BE32-E72D297353CC}">
              <c16:uniqueId val="{00000003-CB65-4F49-9EE7-5C2100134D04}"/>
            </c:ext>
          </c:extLst>
        </c:ser>
        <c:dLbls>
          <c:showLegendKey val="0"/>
          <c:showVal val="0"/>
          <c:showCatName val="0"/>
          <c:showSerName val="0"/>
          <c:showPercent val="0"/>
          <c:showBubbleSize val="0"/>
        </c:dLbls>
        <c:marker val="1"/>
        <c:smooth val="0"/>
        <c:axId val="785771007"/>
        <c:axId val="623852927"/>
      </c:lineChart>
      <c:catAx>
        <c:axId val="78577100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SG" dirty="0"/>
                  <a:t>Hash rate (hash/s)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3852927"/>
        <c:crosses val="autoZero"/>
        <c:auto val="1"/>
        <c:lblAlgn val="ctr"/>
        <c:lblOffset val="100"/>
        <c:noMultiLvlLbl val="0"/>
      </c:catAx>
      <c:valAx>
        <c:axId val="6238529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57710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Bitcoin!$M$5</c:f>
              <c:strCache>
                <c:ptCount val="1"/>
                <c:pt idx="0">
                  <c:v>1.5E+12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Bitcoin!$D$4:$J$4</c:f>
              <c:numCache>
                <c:formatCode>General</c:formatCode>
                <c:ptCount val="7"/>
                <c:pt idx="0">
                  <c:v>0</c:v>
                </c:pt>
                <c:pt idx="1">
                  <c:v>10000000000000</c:v>
                </c:pt>
                <c:pt idx="2">
                  <c:v>20000000000000</c:v>
                </c:pt>
                <c:pt idx="3">
                  <c:v>40000000000000</c:v>
                </c:pt>
                <c:pt idx="4">
                  <c:v>80000000000000</c:v>
                </c:pt>
                <c:pt idx="5">
                  <c:v>160000000000000</c:v>
                </c:pt>
                <c:pt idx="6">
                  <c:v>320000000000000</c:v>
                </c:pt>
              </c:numCache>
            </c:numRef>
          </c:cat>
          <c:val>
            <c:numRef>
              <c:f>Bitcoin!$D$5:$J$5</c:f>
              <c:numCache>
                <c:formatCode>General</c:formatCode>
                <c:ptCount val="7"/>
                <c:pt idx="0">
                  <c:v>0</c:v>
                </c:pt>
                <c:pt idx="1">
                  <c:v>6.9839999999999995E-5</c:v>
                </c:pt>
                <c:pt idx="2">
                  <c:v>1.3967999999999999E-4</c:v>
                </c:pt>
                <c:pt idx="3">
                  <c:v>2.7935999999999998E-4</c:v>
                </c:pt>
                <c:pt idx="4">
                  <c:v>5.5871999999999996E-4</c:v>
                </c:pt>
                <c:pt idx="5">
                  <c:v>1.1174399999999999E-3</c:v>
                </c:pt>
                <c:pt idx="6">
                  <c:v>2.2348799999999999E-3</c:v>
                </c:pt>
              </c:numCache>
            </c:numRef>
          </c:val>
          <c:smooth val="0"/>
          <c:extLst>
            <c:ext xmlns:c16="http://schemas.microsoft.com/office/drawing/2014/chart" uri="{C3380CC4-5D6E-409C-BE32-E72D297353CC}">
              <c16:uniqueId val="{00000000-02F4-4C1B-A0DB-1812F3B72393}"/>
            </c:ext>
          </c:extLst>
        </c:ser>
        <c:ser>
          <c:idx val="2"/>
          <c:order val="1"/>
          <c:tx>
            <c:strRef>
              <c:f>Bitcoin!$M$6</c:f>
              <c:strCache>
                <c:ptCount val="1"/>
                <c:pt idx="0">
                  <c:v>3E+12</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Bitcoin!$D$4:$J$4</c:f>
              <c:numCache>
                <c:formatCode>General</c:formatCode>
                <c:ptCount val="7"/>
                <c:pt idx="0">
                  <c:v>0</c:v>
                </c:pt>
                <c:pt idx="1">
                  <c:v>10000000000000</c:v>
                </c:pt>
                <c:pt idx="2">
                  <c:v>20000000000000</c:v>
                </c:pt>
                <c:pt idx="3">
                  <c:v>40000000000000</c:v>
                </c:pt>
                <c:pt idx="4">
                  <c:v>80000000000000</c:v>
                </c:pt>
                <c:pt idx="5">
                  <c:v>160000000000000</c:v>
                </c:pt>
                <c:pt idx="6">
                  <c:v>320000000000000</c:v>
                </c:pt>
              </c:numCache>
            </c:numRef>
          </c:cat>
          <c:val>
            <c:numRef>
              <c:f>Bitcoin!$D$6:$J$6</c:f>
              <c:numCache>
                <c:formatCode>General</c:formatCode>
                <c:ptCount val="7"/>
                <c:pt idx="0">
                  <c:v>0</c:v>
                </c:pt>
                <c:pt idx="1">
                  <c:v>3.4919999999999998E-5</c:v>
                </c:pt>
                <c:pt idx="2">
                  <c:v>6.9839999999999995E-5</c:v>
                </c:pt>
                <c:pt idx="3">
                  <c:v>1.3967999999999999E-4</c:v>
                </c:pt>
                <c:pt idx="4">
                  <c:v>2.7935999999999998E-4</c:v>
                </c:pt>
                <c:pt idx="5">
                  <c:v>5.5871999999999996E-4</c:v>
                </c:pt>
                <c:pt idx="6">
                  <c:v>1.1174399999999999E-3</c:v>
                </c:pt>
              </c:numCache>
            </c:numRef>
          </c:val>
          <c:smooth val="0"/>
          <c:extLst>
            <c:ext xmlns:c16="http://schemas.microsoft.com/office/drawing/2014/chart" uri="{C3380CC4-5D6E-409C-BE32-E72D297353CC}">
              <c16:uniqueId val="{00000001-02F4-4C1B-A0DB-1812F3B72393}"/>
            </c:ext>
          </c:extLst>
        </c:ser>
        <c:ser>
          <c:idx val="3"/>
          <c:order val="2"/>
          <c:tx>
            <c:strRef>
              <c:f>Bitcoin!$M$7</c:f>
              <c:strCache>
                <c:ptCount val="1"/>
                <c:pt idx="0">
                  <c:v>6E+12</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Bitcoin!$D$4:$J$4</c:f>
              <c:numCache>
                <c:formatCode>General</c:formatCode>
                <c:ptCount val="7"/>
                <c:pt idx="0">
                  <c:v>0</c:v>
                </c:pt>
                <c:pt idx="1">
                  <c:v>10000000000000</c:v>
                </c:pt>
                <c:pt idx="2">
                  <c:v>20000000000000</c:v>
                </c:pt>
                <c:pt idx="3">
                  <c:v>40000000000000</c:v>
                </c:pt>
                <c:pt idx="4">
                  <c:v>80000000000000</c:v>
                </c:pt>
                <c:pt idx="5">
                  <c:v>160000000000000</c:v>
                </c:pt>
                <c:pt idx="6">
                  <c:v>320000000000000</c:v>
                </c:pt>
              </c:numCache>
            </c:numRef>
          </c:cat>
          <c:val>
            <c:numRef>
              <c:f>Bitcoin!$D$7:$J$7</c:f>
              <c:numCache>
                <c:formatCode>General</c:formatCode>
                <c:ptCount val="7"/>
                <c:pt idx="0">
                  <c:v>0</c:v>
                </c:pt>
                <c:pt idx="1">
                  <c:v>1.7459999999999999E-5</c:v>
                </c:pt>
                <c:pt idx="2">
                  <c:v>3.4919999999999998E-5</c:v>
                </c:pt>
                <c:pt idx="3">
                  <c:v>6.9839999999999995E-5</c:v>
                </c:pt>
                <c:pt idx="4">
                  <c:v>1.3967999999999999E-4</c:v>
                </c:pt>
                <c:pt idx="5">
                  <c:v>2.7935999999999998E-4</c:v>
                </c:pt>
                <c:pt idx="6">
                  <c:v>5.5871999999999996E-4</c:v>
                </c:pt>
              </c:numCache>
            </c:numRef>
          </c:val>
          <c:smooth val="0"/>
          <c:extLst>
            <c:ext xmlns:c16="http://schemas.microsoft.com/office/drawing/2014/chart" uri="{C3380CC4-5D6E-409C-BE32-E72D297353CC}">
              <c16:uniqueId val="{00000002-02F4-4C1B-A0DB-1812F3B72393}"/>
            </c:ext>
          </c:extLst>
        </c:ser>
        <c:ser>
          <c:idx val="0"/>
          <c:order val="3"/>
          <c:tx>
            <c:strRef>
              <c:f>Bitcoin!$M$8</c:f>
              <c:strCache>
                <c:ptCount val="1"/>
                <c:pt idx="0">
                  <c:v>1.2E+13</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Bitcoin!$D$8:$J$8</c:f>
              <c:numCache>
                <c:formatCode>General</c:formatCode>
                <c:ptCount val="7"/>
                <c:pt idx="0">
                  <c:v>0</c:v>
                </c:pt>
                <c:pt idx="1">
                  <c:v>8.7299999999999994E-6</c:v>
                </c:pt>
                <c:pt idx="2">
                  <c:v>1.7459999999999999E-5</c:v>
                </c:pt>
                <c:pt idx="3">
                  <c:v>3.4919999999999998E-5</c:v>
                </c:pt>
                <c:pt idx="4">
                  <c:v>6.9839999999999995E-5</c:v>
                </c:pt>
                <c:pt idx="5">
                  <c:v>1.3967999999999999E-4</c:v>
                </c:pt>
                <c:pt idx="6">
                  <c:v>2.7935999999999998E-4</c:v>
                </c:pt>
              </c:numCache>
            </c:numRef>
          </c:val>
          <c:smooth val="0"/>
          <c:extLst>
            <c:ext xmlns:c16="http://schemas.microsoft.com/office/drawing/2014/chart" uri="{C3380CC4-5D6E-409C-BE32-E72D297353CC}">
              <c16:uniqueId val="{00000003-02F4-4C1B-A0DB-1812F3B72393}"/>
            </c:ext>
          </c:extLst>
        </c:ser>
        <c:dLbls>
          <c:showLegendKey val="0"/>
          <c:showVal val="0"/>
          <c:showCatName val="0"/>
          <c:showSerName val="0"/>
          <c:showPercent val="0"/>
          <c:showBubbleSize val="0"/>
        </c:dLbls>
        <c:marker val="1"/>
        <c:smooth val="0"/>
        <c:axId val="785771007"/>
        <c:axId val="623852927"/>
      </c:lineChart>
      <c:catAx>
        <c:axId val="78577100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SG" dirty="0"/>
                  <a:t>Hash rate (hash/s)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3852927"/>
        <c:crosses val="autoZero"/>
        <c:auto val="1"/>
        <c:lblAlgn val="ctr"/>
        <c:lblOffset val="100"/>
        <c:noMultiLvlLbl val="0"/>
      </c:catAx>
      <c:valAx>
        <c:axId val="6238529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57710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0"/>
          <c:tx>
            <c:strRef>
              <c:f>Ethereum!$O$5</c:f>
              <c:strCache>
                <c:ptCount val="1"/>
                <c:pt idx="0">
                  <c:v>5E+14</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Ethereum!$D$4:$L$4</c:f>
              <c:numCache>
                <c:formatCode>General</c:formatCode>
                <c:ptCount val="9"/>
                <c:pt idx="0">
                  <c:v>0</c:v>
                </c:pt>
                <c:pt idx="1">
                  <c:v>1000000</c:v>
                </c:pt>
                <c:pt idx="2">
                  <c:v>5000000</c:v>
                </c:pt>
                <c:pt idx="3">
                  <c:v>10000000</c:v>
                </c:pt>
                <c:pt idx="4">
                  <c:v>20000000</c:v>
                </c:pt>
                <c:pt idx="5">
                  <c:v>40000000</c:v>
                </c:pt>
                <c:pt idx="6">
                  <c:v>80000000</c:v>
                </c:pt>
                <c:pt idx="7">
                  <c:v>160000000</c:v>
                </c:pt>
                <c:pt idx="8">
                  <c:v>320000000</c:v>
                </c:pt>
              </c:numCache>
            </c:numRef>
          </c:cat>
          <c:val>
            <c:numRef>
              <c:f>Ethereum!$D$5:$L$5</c:f>
              <c:numCache>
                <c:formatCode>General</c:formatCode>
                <c:ptCount val="9"/>
                <c:pt idx="0">
                  <c:v>0</c:v>
                </c:pt>
                <c:pt idx="1">
                  <c:v>3.6000000000000001E-5</c:v>
                </c:pt>
                <c:pt idx="2">
                  <c:v>1.8000000000000001E-4</c:v>
                </c:pt>
                <c:pt idx="3">
                  <c:v>3.6000000000000002E-4</c:v>
                </c:pt>
                <c:pt idx="4">
                  <c:v>7.2000000000000005E-4</c:v>
                </c:pt>
                <c:pt idx="5">
                  <c:v>1.4400000000000001E-3</c:v>
                </c:pt>
                <c:pt idx="6">
                  <c:v>2.8800000000000002E-3</c:v>
                </c:pt>
                <c:pt idx="7">
                  <c:v>5.7600000000000004E-3</c:v>
                </c:pt>
                <c:pt idx="8">
                  <c:v>1.1520000000000001E-2</c:v>
                </c:pt>
              </c:numCache>
            </c:numRef>
          </c:val>
          <c:smooth val="0"/>
          <c:extLst>
            <c:ext xmlns:c16="http://schemas.microsoft.com/office/drawing/2014/chart" uri="{C3380CC4-5D6E-409C-BE32-E72D297353CC}">
              <c16:uniqueId val="{00000000-B047-4ABC-9F68-8784231F3EDB}"/>
            </c:ext>
          </c:extLst>
        </c:ser>
        <c:ser>
          <c:idx val="2"/>
          <c:order val="1"/>
          <c:tx>
            <c:strRef>
              <c:f>Ethereum!$O$6</c:f>
              <c:strCache>
                <c:ptCount val="1"/>
                <c:pt idx="0">
                  <c:v>1E+15</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Ethereum!$D$4:$L$4</c:f>
              <c:numCache>
                <c:formatCode>General</c:formatCode>
                <c:ptCount val="9"/>
                <c:pt idx="0">
                  <c:v>0</c:v>
                </c:pt>
                <c:pt idx="1">
                  <c:v>1000000</c:v>
                </c:pt>
                <c:pt idx="2">
                  <c:v>5000000</c:v>
                </c:pt>
                <c:pt idx="3">
                  <c:v>10000000</c:v>
                </c:pt>
                <c:pt idx="4">
                  <c:v>20000000</c:v>
                </c:pt>
                <c:pt idx="5">
                  <c:v>40000000</c:v>
                </c:pt>
                <c:pt idx="6">
                  <c:v>80000000</c:v>
                </c:pt>
                <c:pt idx="7">
                  <c:v>160000000</c:v>
                </c:pt>
                <c:pt idx="8">
                  <c:v>320000000</c:v>
                </c:pt>
              </c:numCache>
            </c:numRef>
          </c:cat>
          <c:val>
            <c:numRef>
              <c:f>Ethereum!$D$6:$L$6</c:f>
              <c:numCache>
                <c:formatCode>General</c:formatCode>
                <c:ptCount val="9"/>
                <c:pt idx="0">
                  <c:v>0</c:v>
                </c:pt>
                <c:pt idx="1">
                  <c:v>1.8E-5</c:v>
                </c:pt>
                <c:pt idx="2">
                  <c:v>9.0000000000000006E-5</c:v>
                </c:pt>
                <c:pt idx="3">
                  <c:v>1.8000000000000001E-4</c:v>
                </c:pt>
                <c:pt idx="4">
                  <c:v>3.6000000000000002E-4</c:v>
                </c:pt>
                <c:pt idx="5">
                  <c:v>7.2000000000000005E-4</c:v>
                </c:pt>
                <c:pt idx="6">
                  <c:v>1.4400000000000001E-3</c:v>
                </c:pt>
                <c:pt idx="7">
                  <c:v>2.8800000000000002E-3</c:v>
                </c:pt>
                <c:pt idx="8">
                  <c:v>5.7600000000000004E-3</c:v>
                </c:pt>
              </c:numCache>
            </c:numRef>
          </c:val>
          <c:smooth val="0"/>
          <c:extLst>
            <c:ext xmlns:c16="http://schemas.microsoft.com/office/drawing/2014/chart" uri="{C3380CC4-5D6E-409C-BE32-E72D297353CC}">
              <c16:uniqueId val="{00000001-B047-4ABC-9F68-8784231F3EDB}"/>
            </c:ext>
          </c:extLst>
        </c:ser>
        <c:ser>
          <c:idx val="3"/>
          <c:order val="2"/>
          <c:tx>
            <c:strRef>
              <c:f>Ethereum!$O$7</c:f>
              <c:strCache>
                <c:ptCount val="1"/>
                <c:pt idx="0">
                  <c:v>2E+15</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Ethereum!$D$4:$L$4</c:f>
              <c:numCache>
                <c:formatCode>General</c:formatCode>
                <c:ptCount val="9"/>
                <c:pt idx="0">
                  <c:v>0</c:v>
                </c:pt>
                <c:pt idx="1">
                  <c:v>1000000</c:v>
                </c:pt>
                <c:pt idx="2">
                  <c:v>5000000</c:v>
                </c:pt>
                <c:pt idx="3">
                  <c:v>10000000</c:v>
                </c:pt>
                <c:pt idx="4">
                  <c:v>20000000</c:v>
                </c:pt>
                <c:pt idx="5">
                  <c:v>40000000</c:v>
                </c:pt>
                <c:pt idx="6">
                  <c:v>80000000</c:v>
                </c:pt>
                <c:pt idx="7">
                  <c:v>160000000</c:v>
                </c:pt>
                <c:pt idx="8">
                  <c:v>320000000</c:v>
                </c:pt>
              </c:numCache>
            </c:numRef>
          </c:cat>
          <c:val>
            <c:numRef>
              <c:f>Ethereum!$D$7:$L$7</c:f>
              <c:numCache>
                <c:formatCode>General</c:formatCode>
                <c:ptCount val="9"/>
                <c:pt idx="0">
                  <c:v>0</c:v>
                </c:pt>
                <c:pt idx="1">
                  <c:v>9.0000000000000002E-6</c:v>
                </c:pt>
                <c:pt idx="2">
                  <c:v>4.5000000000000003E-5</c:v>
                </c:pt>
                <c:pt idx="3">
                  <c:v>9.0000000000000006E-5</c:v>
                </c:pt>
                <c:pt idx="4">
                  <c:v>1.8000000000000001E-4</c:v>
                </c:pt>
                <c:pt idx="5">
                  <c:v>3.6000000000000002E-4</c:v>
                </c:pt>
                <c:pt idx="6">
                  <c:v>7.2000000000000005E-4</c:v>
                </c:pt>
                <c:pt idx="7">
                  <c:v>1.4400000000000001E-3</c:v>
                </c:pt>
                <c:pt idx="8">
                  <c:v>2.8800000000000002E-3</c:v>
                </c:pt>
              </c:numCache>
            </c:numRef>
          </c:val>
          <c:smooth val="0"/>
          <c:extLst>
            <c:ext xmlns:c16="http://schemas.microsoft.com/office/drawing/2014/chart" uri="{C3380CC4-5D6E-409C-BE32-E72D297353CC}">
              <c16:uniqueId val="{00000002-B047-4ABC-9F68-8784231F3EDB}"/>
            </c:ext>
          </c:extLst>
        </c:ser>
        <c:ser>
          <c:idx val="0"/>
          <c:order val="3"/>
          <c:tx>
            <c:strRef>
              <c:f>Ethereum!$O$8</c:f>
              <c:strCache>
                <c:ptCount val="1"/>
                <c:pt idx="0">
                  <c:v>4E+15</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Ethereum!$D$8:$L$8</c:f>
              <c:numCache>
                <c:formatCode>General</c:formatCode>
                <c:ptCount val="9"/>
                <c:pt idx="0">
                  <c:v>0</c:v>
                </c:pt>
                <c:pt idx="1">
                  <c:v>4.5000000000000001E-6</c:v>
                </c:pt>
                <c:pt idx="2">
                  <c:v>2.2500000000000001E-5</c:v>
                </c:pt>
                <c:pt idx="3">
                  <c:v>4.5000000000000003E-5</c:v>
                </c:pt>
                <c:pt idx="4">
                  <c:v>9.0000000000000006E-5</c:v>
                </c:pt>
                <c:pt idx="5">
                  <c:v>1.8000000000000001E-4</c:v>
                </c:pt>
                <c:pt idx="6">
                  <c:v>3.6000000000000002E-4</c:v>
                </c:pt>
                <c:pt idx="7">
                  <c:v>7.2000000000000005E-4</c:v>
                </c:pt>
                <c:pt idx="8">
                  <c:v>1.4400000000000001E-3</c:v>
                </c:pt>
              </c:numCache>
            </c:numRef>
          </c:val>
          <c:smooth val="0"/>
          <c:extLst>
            <c:ext xmlns:c16="http://schemas.microsoft.com/office/drawing/2014/chart" uri="{C3380CC4-5D6E-409C-BE32-E72D297353CC}">
              <c16:uniqueId val="{00000003-B047-4ABC-9F68-8784231F3EDB}"/>
            </c:ext>
          </c:extLst>
        </c:ser>
        <c:dLbls>
          <c:showLegendKey val="0"/>
          <c:showVal val="0"/>
          <c:showCatName val="0"/>
          <c:showSerName val="0"/>
          <c:showPercent val="0"/>
          <c:showBubbleSize val="0"/>
        </c:dLbls>
        <c:marker val="1"/>
        <c:smooth val="0"/>
        <c:axId val="785771007"/>
        <c:axId val="623852927"/>
      </c:lineChart>
      <c:catAx>
        <c:axId val="78577100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SG"/>
                  <a:t>Hash rate (hash/s)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3852927"/>
        <c:crosses val="autoZero"/>
        <c:auto val="1"/>
        <c:lblAlgn val="ctr"/>
        <c:lblOffset val="100"/>
        <c:noMultiLvlLbl val="0"/>
      </c:catAx>
      <c:valAx>
        <c:axId val="6238529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SG" dirty="0"/>
                  <a:t>Ether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57710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F4FA77-7649-44FB-9EC1-2389A535661F}" type="datetimeFigureOut">
              <a:rPr lang="en-SG" smtClean="0"/>
              <a:t>12/6/2017</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EF5419-7109-4A33-9110-A11AC33B2440}" type="slidenum">
              <a:rPr lang="en-SG" smtClean="0"/>
              <a:t>‹#›</a:t>
            </a:fld>
            <a:endParaRPr lang="en-SG"/>
          </a:p>
        </p:txBody>
      </p:sp>
    </p:spTree>
    <p:extLst>
      <p:ext uri="{BB962C8B-B14F-4D97-AF65-F5344CB8AC3E}">
        <p14:creationId xmlns:p14="http://schemas.microsoft.com/office/powerpoint/2010/main" val="2765518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en.wikipedia.org/wiki/Reduced_instruction_set_computin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github.com/ethereum/wiki/wiki/Mining#so-what-is-mining-anyway"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5EF5419-7109-4A33-9110-A11AC33B2440}" type="slidenum">
              <a:rPr lang="en-SG" smtClean="0"/>
              <a:t>2</a:t>
            </a:fld>
            <a:endParaRPr lang="en-SG"/>
          </a:p>
        </p:txBody>
      </p:sp>
    </p:spTree>
    <p:extLst>
      <p:ext uri="{BB962C8B-B14F-4D97-AF65-F5344CB8AC3E}">
        <p14:creationId xmlns:p14="http://schemas.microsoft.com/office/powerpoint/2010/main" val="361087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https://ethereum.stackexchange.com/questions/3418/how-does-ethereum-make-use-of-bloom-filters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Load balance of wallet </a:t>
            </a:r>
            <a:r>
              <a:rPr lang="en-US" dirty="0">
                <a:latin typeface="Calibri" panose="020F0502020204030204" pitchFamily="34" charset="0"/>
                <a:cs typeface="Calibri" panose="020F0502020204030204" pitchFamily="34" charset="0"/>
              </a:rPr>
              <a:t>0x223874173</a:t>
            </a:r>
            <a:endParaRPr lang="en-SG" dirty="0"/>
          </a:p>
          <a:p>
            <a:endParaRPr lang="en-SG" dirty="0"/>
          </a:p>
        </p:txBody>
      </p:sp>
      <p:sp>
        <p:nvSpPr>
          <p:cNvPr id="4" name="Slide Number Placeholder 3"/>
          <p:cNvSpPr>
            <a:spLocks noGrp="1"/>
          </p:cNvSpPr>
          <p:nvPr>
            <p:ph type="sldNum" sz="quarter" idx="10"/>
          </p:nvPr>
        </p:nvSpPr>
        <p:spPr/>
        <p:txBody>
          <a:bodyPr/>
          <a:lstStyle/>
          <a:p>
            <a:fld id="{55EF5419-7109-4A33-9110-A11AC33B2440}" type="slidenum">
              <a:rPr lang="en-SG" smtClean="0"/>
              <a:t>22</a:t>
            </a:fld>
            <a:endParaRPr lang="en-SG"/>
          </a:p>
        </p:txBody>
      </p:sp>
    </p:spTree>
    <p:extLst>
      <p:ext uri="{BB962C8B-B14F-4D97-AF65-F5344CB8AC3E}">
        <p14:creationId xmlns:p14="http://schemas.microsoft.com/office/powerpoint/2010/main" val="2404250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EF5419-7109-4A33-9110-A11AC33B2440}" type="slidenum">
              <a:rPr lang="en-SG" smtClean="0"/>
              <a:t>23</a:t>
            </a:fld>
            <a:endParaRPr lang="en-SG"/>
          </a:p>
        </p:txBody>
      </p:sp>
    </p:spTree>
    <p:extLst>
      <p:ext uri="{BB962C8B-B14F-4D97-AF65-F5344CB8AC3E}">
        <p14:creationId xmlns:p14="http://schemas.microsoft.com/office/powerpoint/2010/main" val="2345426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https://github.com/ethereum/wiki/wiki/RLP</a:t>
            </a:r>
          </a:p>
        </p:txBody>
      </p:sp>
      <p:sp>
        <p:nvSpPr>
          <p:cNvPr id="4" name="Slide Number Placeholder 3"/>
          <p:cNvSpPr>
            <a:spLocks noGrp="1"/>
          </p:cNvSpPr>
          <p:nvPr>
            <p:ph type="sldNum" sz="quarter" idx="10"/>
          </p:nvPr>
        </p:nvSpPr>
        <p:spPr/>
        <p:txBody>
          <a:bodyPr/>
          <a:lstStyle/>
          <a:p>
            <a:fld id="{55EF5419-7109-4A33-9110-A11AC33B2440}" type="slidenum">
              <a:rPr lang="en-SG" smtClean="0"/>
              <a:t>24</a:t>
            </a:fld>
            <a:endParaRPr lang="en-SG"/>
          </a:p>
        </p:txBody>
      </p:sp>
    </p:spTree>
    <p:extLst>
      <p:ext uri="{BB962C8B-B14F-4D97-AF65-F5344CB8AC3E}">
        <p14:creationId xmlns:p14="http://schemas.microsoft.com/office/powerpoint/2010/main" val="4231971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https://github.com/ethereum/wiki/wiki/RLP</a:t>
            </a:r>
          </a:p>
        </p:txBody>
      </p:sp>
      <p:sp>
        <p:nvSpPr>
          <p:cNvPr id="4" name="Slide Number Placeholder 3"/>
          <p:cNvSpPr>
            <a:spLocks noGrp="1"/>
          </p:cNvSpPr>
          <p:nvPr>
            <p:ph type="sldNum" sz="quarter" idx="10"/>
          </p:nvPr>
        </p:nvSpPr>
        <p:spPr/>
        <p:txBody>
          <a:bodyPr/>
          <a:lstStyle/>
          <a:p>
            <a:fld id="{55EF5419-7109-4A33-9110-A11AC33B2440}" type="slidenum">
              <a:rPr lang="en-SG" smtClean="0"/>
              <a:t>25</a:t>
            </a:fld>
            <a:endParaRPr lang="en-SG"/>
          </a:p>
        </p:txBody>
      </p:sp>
    </p:spTree>
    <p:extLst>
      <p:ext uri="{BB962C8B-B14F-4D97-AF65-F5344CB8AC3E}">
        <p14:creationId xmlns:p14="http://schemas.microsoft.com/office/powerpoint/2010/main" val="2261548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5EF5419-7109-4A33-9110-A11AC33B2440}" type="slidenum">
              <a:rPr lang="en-SG" smtClean="0"/>
              <a:t>27</a:t>
            </a:fld>
            <a:endParaRPr lang="en-SG"/>
          </a:p>
        </p:txBody>
      </p:sp>
    </p:spTree>
    <p:extLst>
      <p:ext uri="{BB962C8B-B14F-4D97-AF65-F5344CB8AC3E}">
        <p14:creationId xmlns:p14="http://schemas.microsoft.com/office/powerpoint/2010/main" val="3285655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link to show real-time data</a:t>
            </a:r>
            <a:endParaRPr lang="en-SG" dirty="0"/>
          </a:p>
        </p:txBody>
      </p:sp>
      <p:sp>
        <p:nvSpPr>
          <p:cNvPr id="4" name="Slide Number Placeholder 3"/>
          <p:cNvSpPr>
            <a:spLocks noGrp="1"/>
          </p:cNvSpPr>
          <p:nvPr>
            <p:ph type="sldNum" sz="quarter" idx="10"/>
          </p:nvPr>
        </p:nvSpPr>
        <p:spPr/>
        <p:txBody>
          <a:bodyPr/>
          <a:lstStyle/>
          <a:p>
            <a:fld id="{55EF5419-7109-4A33-9110-A11AC33B2440}" type="slidenum">
              <a:rPr lang="en-SG" smtClean="0"/>
              <a:t>29</a:t>
            </a:fld>
            <a:endParaRPr lang="en-SG"/>
          </a:p>
        </p:txBody>
      </p:sp>
    </p:spTree>
    <p:extLst>
      <p:ext uri="{BB962C8B-B14F-4D97-AF65-F5344CB8AC3E}">
        <p14:creationId xmlns:p14="http://schemas.microsoft.com/office/powerpoint/2010/main" val="1216714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5EF5419-7109-4A33-9110-A11AC33B2440}" type="slidenum">
              <a:rPr lang="en-SG" smtClean="0"/>
              <a:t>30</a:t>
            </a:fld>
            <a:endParaRPr lang="en-SG"/>
          </a:p>
        </p:txBody>
      </p:sp>
    </p:spTree>
    <p:extLst>
      <p:ext uri="{BB962C8B-B14F-4D97-AF65-F5344CB8AC3E}">
        <p14:creationId xmlns:p14="http://schemas.microsoft.com/office/powerpoint/2010/main" val="1894250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most 140 </a:t>
            </a:r>
            <a:r>
              <a:rPr lang="en-US" dirty="0" err="1"/>
              <a:t>Mhash</a:t>
            </a:r>
            <a:r>
              <a:rPr lang="en-US" dirty="0"/>
              <a:t>/s</a:t>
            </a:r>
            <a:endParaRPr lang="en-SG" dirty="0"/>
          </a:p>
          <a:p>
            <a:endParaRPr lang="en-SG" dirty="0"/>
          </a:p>
        </p:txBody>
      </p:sp>
      <p:sp>
        <p:nvSpPr>
          <p:cNvPr id="4" name="Slide Number Placeholder 3"/>
          <p:cNvSpPr>
            <a:spLocks noGrp="1"/>
          </p:cNvSpPr>
          <p:nvPr>
            <p:ph type="sldNum" sz="quarter" idx="10"/>
          </p:nvPr>
        </p:nvSpPr>
        <p:spPr/>
        <p:txBody>
          <a:bodyPr/>
          <a:lstStyle/>
          <a:p>
            <a:fld id="{55EF5419-7109-4A33-9110-A11AC33B2440}" type="slidenum">
              <a:rPr lang="en-SG" smtClean="0"/>
              <a:t>32</a:t>
            </a:fld>
            <a:endParaRPr lang="en-SG"/>
          </a:p>
        </p:txBody>
      </p:sp>
    </p:spTree>
    <p:extLst>
      <p:ext uri="{BB962C8B-B14F-4D97-AF65-F5344CB8AC3E}">
        <p14:creationId xmlns:p14="http://schemas.microsoft.com/office/powerpoint/2010/main" val="3946649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most 140 </a:t>
            </a:r>
            <a:r>
              <a:rPr lang="en-US" dirty="0" err="1"/>
              <a:t>Mhash</a:t>
            </a:r>
            <a:r>
              <a:rPr lang="en-US" dirty="0"/>
              <a:t>/s</a:t>
            </a:r>
            <a:endParaRPr lang="en-SG" dirty="0"/>
          </a:p>
          <a:p>
            <a:endParaRPr lang="en-SG" dirty="0"/>
          </a:p>
        </p:txBody>
      </p:sp>
      <p:sp>
        <p:nvSpPr>
          <p:cNvPr id="4" name="Slide Number Placeholder 3"/>
          <p:cNvSpPr>
            <a:spLocks noGrp="1"/>
          </p:cNvSpPr>
          <p:nvPr>
            <p:ph type="sldNum" sz="quarter" idx="10"/>
          </p:nvPr>
        </p:nvSpPr>
        <p:spPr/>
        <p:txBody>
          <a:bodyPr/>
          <a:lstStyle/>
          <a:p>
            <a:fld id="{55EF5419-7109-4A33-9110-A11AC33B2440}" type="slidenum">
              <a:rPr lang="en-SG" smtClean="0"/>
              <a:t>33</a:t>
            </a:fld>
            <a:endParaRPr lang="en-SG"/>
          </a:p>
        </p:txBody>
      </p:sp>
    </p:spTree>
    <p:extLst>
      <p:ext uri="{BB962C8B-B14F-4D97-AF65-F5344CB8AC3E}">
        <p14:creationId xmlns:p14="http://schemas.microsoft.com/office/powerpoint/2010/main" val="20924750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1" i="0" kern="1200" dirty="0">
                <a:solidFill>
                  <a:schemeClr val="tx1"/>
                </a:solidFill>
                <a:effectLst/>
                <a:latin typeface="+mn-lt"/>
                <a:ea typeface="+mn-ea"/>
                <a:cs typeface="+mn-cs"/>
              </a:rPr>
              <a:t>ARM: Advanced RISC (</a:t>
            </a:r>
            <a:r>
              <a:rPr lang="en-SG" sz="1200" b="0" i="0" u="none" strike="noStrike" kern="1200" dirty="0">
                <a:solidFill>
                  <a:schemeClr val="tx1"/>
                </a:solidFill>
                <a:effectLst/>
                <a:latin typeface="+mn-lt"/>
                <a:ea typeface="+mn-ea"/>
                <a:cs typeface="+mn-cs"/>
                <a:hlinkClick r:id="rId3" tooltip="Reduced instruction set computing"/>
              </a:rPr>
              <a:t>reduced instruction set computing</a:t>
            </a:r>
            <a:r>
              <a:rPr lang="en-SG" sz="1200" b="0" i="0" u="none" strike="noStrike" kern="1200" dirty="0">
                <a:solidFill>
                  <a:schemeClr val="tx1"/>
                </a:solidFill>
                <a:effectLst/>
                <a:latin typeface="+mn-lt"/>
                <a:ea typeface="+mn-ea"/>
                <a:cs typeface="+mn-cs"/>
              </a:rPr>
              <a:t>)</a:t>
            </a:r>
            <a:r>
              <a:rPr lang="en-SG" sz="1200" b="1" i="0" kern="1200" dirty="0">
                <a:solidFill>
                  <a:schemeClr val="tx1"/>
                </a:solidFill>
                <a:effectLst/>
                <a:latin typeface="+mn-lt"/>
                <a:ea typeface="+mn-ea"/>
                <a:cs typeface="+mn-cs"/>
              </a:rPr>
              <a:t> Machine</a:t>
            </a:r>
            <a:endParaRPr lang="en-SG" dirty="0"/>
          </a:p>
        </p:txBody>
      </p:sp>
      <p:sp>
        <p:nvSpPr>
          <p:cNvPr id="4" name="Slide Number Placeholder 3"/>
          <p:cNvSpPr>
            <a:spLocks noGrp="1"/>
          </p:cNvSpPr>
          <p:nvPr>
            <p:ph type="sldNum" sz="quarter" idx="10"/>
          </p:nvPr>
        </p:nvSpPr>
        <p:spPr/>
        <p:txBody>
          <a:bodyPr/>
          <a:lstStyle/>
          <a:p>
            <a:fld id="{55EF5419-7109-4A33-9110-A11AC33B2440}" type="slidenum">
              <a:rPr lang="en-SG" smtClean="0"/>
              <a:t>36</a:t>
            </a:fld>
            <a:endParaRPr lang="en-SG"/>
          </a:p>
        </p:txBody>
      </p:sp>
    </p:spTree>
    <p:extLst>
      <p:ext uri="{BB962C8B-B14F-4D97-AF65-F5344CB8AC3E}">
        <p14:creationId xmlns:p14="http://schemas.microsoft.com/office/powerpoint/2010/main" val="716033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Radix tree: since data is stored in hex format, there can be at most </a:t>
            </a:r>
            <a:r>
              <a:rPr lang="en-US" b="1" u="sng" dirty="0"/>
              <a:t>16 child nodes </a:t>
            </a:r>
            <a:r>
              <a:rPr lang="en-US" dirty="0"/>
              <a:t>for each root.</a:t>
            </a:r>
            <a:endParaRPr lang="en-SG" dirty="0"/>
          </a:p>
        </p:txBody>
      </p:sp>
      <p:sp>
        <p:nvSpPr>
          <p:cNvPr id="4" name="Slide Number Placeholder 3"/>
          <p:cNvSpPr>
            <a:spLocks noGrp="1"/>
          </p:cNvSpPr>
          <p:nvPr>
            <p:ph type="sldNum" sz="quarter" idx="10"/>
          </p:nvPr>
        </p:nvSpPr>
        <p:spPr/>
        <p:txBody>
          <a:bodyPr/>
          <a:lstStyle/>
          <a:p>
            <a:fld id="{55EF5419-7109-4A33-9110-A11AC33B2440}" type="slidenum">
              <a:rPr lang="en-SG" smtClean="0"/>
              <a:t>6</a:t>
            </a:fld>
            <a:endParaRPr lang="en-SG"/>
          </a:p>
        </p:txBody>
      </p:sp>
    </p:spTree>
    <p:extLst>
      <p:ext uri="{BB962C8B-B14F-4D97-AF65-F5344CB8AC3E}">
        <p14:creationId xmlns:p14="http://schemas.microsoft.com/office/powerpoint/2010/main" val="870511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5EF5419-7109-4A33-9110-A11AC33B2440}" type="slidenum">
              <a:rPr lang="en-SG" smtClean="0"/>
              <a:t>37</a:t>
            </a:fld>
            <a:endParaRPr lang="en-SG"/>
          </a:p>
        </p:txBody>
      </p:sp>
    </p:spTree>
    <p:extLst>
      <p:ext uri="{BB962C8B-B14F-4D97-AF65-F5344CB8AC3E}">
        <p14:creationId xmlns:p14="http://schemas.microsoft.com/office/powerpoint/2010/main" val="3725471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Price source: https://forums.geforce.com/default/topic/452490/the-geforce-lounge/new-nvidia-tesla-gpus-reduce-cost-of-supercomputing-by-a-factor-of-10/ </a:t>
            </a:r>
          </a:p>
          <a:p>
            <a:endParaRPr lang="en-US" dirty="0"/>
          </a:p>
          <a:p>
            <a:r>
              <a:rPr lang="en-US" dirty="0"/>
              <a:t>19k USD (In </a:t>
            </a:r>
            <a:r>
              <a:rPr lang="en-US" dirty="0" err="1"/>
              <a:t>yr</a:t>
            </a:r>
            <a:r>
              <a:rPr lang="en-US" dirty="0"/>
              <a:t> 2010), still not economical</a:t>
            </a:r>
            <a:endParaRPr lang="en-SG" dirty="0"/>
          </a:p>
        </p:txBody>
      </p:sp>
      <p:sp>
        <p:nvSpPr>
          <p:cNvPr id="4" name="Slide Number Placeholder 3"/>
          <p:cNvSpPr>
            <a:spLocks noGrp="1"/>
          </p:cNvSpPr>
          <p:nvPr>
            <p:ph type="sldNum" sz="quarter" idx="10"/>
          </p:nvPr>
        </p:nvSpPr>
        <p:spPr/>
        <p:txBody>
          <a:bodyPr/>
          <a:lstStyle/>
          <a:p>
            <a:fld id="{55EF5419-7109-4A33-9110-A11AC33B2440}" type="slidenum">
              <a:rPr lang="en-SG" smtClean="0"/>
              <a:t>38</a:t>
            </a:fld>
            <a:endParaRPr lang="en-SG"/>
          </a:p>
        </p:txBody>
      </p:sp>
    </p:spTree>
    <p:extLst>
      <p:ext uri="{BB962C8B-B14F-4D97-AF65-F5344CB8AC3E}">
        <p14:creationId xmlns:p14="http://schemas.microsoft.com/office/powerpoint/2010/main" val="1525941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5EF5419-7109-4A33-9110-A11AC33B2440}" type="slidenum">
              <a:rPr lang="en-SG" smtClean="0"/>
              <a:t>39</a:t>
            </a:fld>
            <a:endParaRPr lang="en-SG"/>
          </a:p>
        </p:txBody>
      </p:sp>
    </p:spTree>
    <p:extLst>
      <p:ext uri="{BB962C8B-B14F-4D97-AF65-F5344CB8AC3E}">
        <p14:creationId xmlns:p14="http://schemas.microsoft.com/office/powerpoint/2010/main" val="37296492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most 140 </a:t>
            </a:r>
            <a:r>
              <a:rPr lang="en-US" dirty="0" err="1"/>
              <a:t>Mhash</a:t>
            </a:r>
            <a:r>
              <a:rPr lang="en-US" dirty="0"/>
              <a:t>/s</a:t>
            </a:r>
            <a:endParaRPr lang="en-SG" dirty="0"/>
          </a:p>
          <a:p>
            <a:endParaRPr lang="en-SG" dirty="0"/>
          </a:p>
        </p:txBody>
      </p:sp>
      <p:sp>
        <p:nvSpPr>
          <p:cNvPr id="4" name="Slide Number Placeholder 3"/>
          <p:cNvSpPr>
            <a:spLocks noGrp="1"/>
          </p:cNvSpPr>
          <p:nvPr>
            <p:ph type="sldNum" sz="quarter" idx="10"/>
          </p:nvPr>
        </p:nvSpPr>
        <p:spPr/>
        <p:txBody>
          <a:bodyPr/>
          <a:lstStyle/>
          <a:p>
            <a:fld id="{55EF5419-7109-4A33-9110-A11AC33B2440}" type="slidenum">
              <a:rPr lang="en-SG" smtClean="0"/>
              <a:t>40</a:t>
            </a:fld>
            <a:endParaRPr lang="en-SG"/>
          </a:p>
        </p:txBody>
      </p:sp>
    </p:spTree>
    <p:extLst>
      <p:ext uri="{BB962C8B-B14F-4D97-AF65-F5344CB8AC3E}">
        <p14:creationId xmlns:p14="http://schemas.microsoft.com/office/powerpoint/2010/main" val="899165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5EF5419-7109-4A33-9110-A11AC33B2440}" type="slidenum">
              <a:rPr lang="en-SG" smtClean="0"/>
              <a:t>41</a:t>
            </a:fld>
            <a:endParaRPr lang="en-SG"/>
          </a:p>
        </p:txBody>
      </p:sp>
    </p:spTree>
    <p:extLst>
      <p:ext uri="{BB962C8B-B14F-4D97-AF65-F5344CB8AC3E}">
        <p14:creationId xmlns:p14="http://schemas.microsoft.com/office/powerpoint/2010/main" val="2835751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5EF5419-7109-4A33-9110-A11AC33B2440}" type="slidenum">
              <a:rPr lang="en-SG" smtClean="0"/>
              <a:t>42</a:t>
            </a:fld>
            <a:endParaRPr lang="en-SG"/>
          </a:p>
        </p:txBody>
      </p:sp>
    </p:spTree>
    <p:extLst>
      <p:ext uri="{BB962C8B-B14F-4D97-AF65-F5344CB8AC3E}">
        <p14:creationId xmlns:p14="http://schemas.microsoft.com/office/powerpoint/2010/main" val="3658827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5EF5419-7109-4A33-9110-A11AC33B2440}" type="slidenum">
              <a:rPr lang="en-SG" smtClean="0"/>
              <a:t>43</a:t>
            </a:fld>
            <a:endParaRPr lang="en-SG"/>
          </a:p>
        </p:txBody>
      </p:sp>
    </p:spTree>
    <p:extLst>
      <p:ext uri="{BB962C8B-B14F-4D97-AF65-F5344CB8AC3E}">
        <p14:creationId xmlns:p14="http://schemas.microsoft.com/office/powerpoint/2010/main" val="34932896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5EF5419-7109-4A33-9110-A11AC33B2440}" type="slidenum">
              <a:rPr lang="en-SG" smtClean="0"/>
              <a:t>44</a:t>
            </a:fld>
            <a:endParaRPr lang="en-SG"/>
          </a:p>
        </p:txBody>
      </p:sp>
    </p:spTree>
    <p:extLst>
      <p:ext uri="{BB962C8B-B14F-4D97-AF65-F5344CB8AC3E}">
        <p14:creationId xmlns:p14="http://schemas.microsoft.com/office/powerpoint/2010/main" val="1428696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http://whatis.techtarget.com/definition/ASIC-application-specific-integrated-circuit</a:t>
            </a:r>
          </a:p>
        </p:txBody>
      </p:sp>
      <p:sp>
        <p:nvSpPr>
          <p:cNvPr id="4" name="Slide Number Placeholder 3"/>
          <p:cNvSpPr>
            <a:spLocks noGrp="1"/>
          </p:cNvSpPr>
          <p:nvPr>
            <p:ph type="sldNum" sz="quarter" idx="10"/>
          </p:nvPr>
        </p:nvSpPr>
        <p:spPr/>
        <p:txBody>
          <a:bodyPr/>
          <a:lstStyle/>
          <a:p>
            <a:fld id="{55EF5419-7109-4A33-9110-A11AC33B2440}" type="slidenum">
              <a:rPr lang="en-SG" smtClean="0"/>
              <a:t>45</a:t>
            </a:fld>
            <a:endParaRPr lang="en-SG"/>
          </a:p>
        </p:txBody>
      </p:sp>
    </p:spTree>
    <p:extLst>
      <p:ext uri="{BB962C8B-B14F-4D97-AF65-F5344CB8AC3E}">
        <p14:creationId xmlns:p14="http://schemas.microsoft.com/office/powerpoint/2010/main" val="23700456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https://en.bitcoin.it/wiki/Mining_hardware_comparison</a:t>
            </a:r>
          </a:p>
          <a:p>
            <a:r>
              <a:rPr lang="en-US" dirty="0"/>
              <a:t>A</a:t>
            </a:r>
            <a:r>
              <a:rPr lang="en-SG" dirty="0" err="1"/>
              <a:t>ll</a:t>
            </a:r>
            <a:r>
              <a:rPr lang="en-SG" dirty="0"/>
              <a:t> except </a:t>
            </a:r>
            <a:r>
              <a:rPr lang="en-SG" dirty="0" err="1"/>
              <a:t>AntMiner</a:t>
            </a:r>
            <a:r>
              <a:rPr lang="en-SG" dirty="0"/>
              <a:t> S9 have been discontinued</a:t>
            </a:r>
          </a:p>
        </p:txBody>
      </p:sp>
      <p:sp>
        <p:nvSpPr>
          <p:cNvPr id="4" name="Slide Number Placeholder 3"/>
          <p:cNvSpPr>
            <a:spLocks noGrp="1"/>
          </p:cNvSpPr>
          <p:nvPr>
            <p:ph type="sldNum" sz="quarter" idx="10"/>
          </p:nvPr>
        </p:nvSpPr>
        <p:spPr/>
        <p:txBody>
          <a:bodyPr/>
          <a:lstStyle/>
          <a:p>
            <a:fld id="{55EF5419-7109-4A33-9110-A11AC33B2440}" type="slidenum">
              <a:rPr lang="en-SG" smtClean="0"/>
              <a:t>46</a:t>
            </a:fld>
            <a:endParaRPr lang="en-SG"/>
          </a:p>
        </p:txBody>
      </p:sp>
    </p:spTree>
    <p:extLst>
      <p:ext uri="{BB962C8B-B14F-4D97-AF65-F5344CB8AC3E}">
        <p14:creationId xmlns:p14="http://schemas.microsoft.com/office/powerpoint/2010/main" val="986195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4310986</a:t>
            </a:r>
          </a:p>
        </p:txBody>
      </p:sp>
      <p:sp>
        <p:nvSpPr>
          <p:cNvPr id="4" name="Slide Number Placeholder 3"/>
          <p:cNvSpPr>
            <a:spLocks noGrp="1"/>
          </p:cNvSpPr>
          <p:nvPr>
            <p:ph type="sldNum" sz="quarter" idx="10"/>
          </p:nvPr>
        </p:nvSpPr>
        <p:spPr/>
        <p:txBody>
          <a:bodyPr/>
          <a:lstStyle/>
          <a:p>
            <a:fld id="{55EF5419-7109-4A33-9110-A11AC33B2440}" type="slidenum">
              <a:rPr lang="en-SG" smtClean="0"/>
              <a:t>11</a:t>
            </a:fld>
            <a:endParaRPr lang="en-SG"/>
          </a:p>
        </p:txBody>
      </p:sp>
    </p:spTree>
    <p:extLst>
      <p:ext uri="{BB962C8B-B14F-4D97-AF65-F5344CB8AC3E}">
        <p14:creationId xmlns:p14="http://schemas.microsoft.com/office/powerpoint/2010/main" val="37120225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5EF5419-7109-4A33-9110-A11AC33B2440}" type="slidenum">
              <a:rPr lang="en-SG" smtClean="0"/>
              <a:t>47</a:t>
            </a:fld>
            <a:endParaRPr lang="en-SG"/>
          </a:p>
        </p:txBody>
      </p:sp>
    </p:spTree>
    <p:extLst>
      <p:ext uri="{BB962C8B-B14F-4D97-AF65-F5344CB8AC3E}">
        <p14:creationId xmlns:p14="http://schemas.microsoft.com/office/powerpoint/2010/main" val="26298774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5EF5419-7109-4A33-9110-A11AC33B2440}" type="slidenum">
              <a:rPr lang="en-SG" smtClean="0"/>
              <a:t>48</a:t>
            </a:fld>
            <a:endParaRPr lang="en-SG"/>
          </a:p>
        </p:txBody>
      </p:sp>
    </p:spTree>
    <p:extLst>
      <p:ext uri="{BB962C8B-B14F-4D97-AF65-F5344CB8AC3E}">
        <p14:creationId xmlns:p14="http://schemas.microsoft.com/office/powerpoint/2010/main" val="9839730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5EF5419-7109-4A33-9110-A11AC33B2440}" type="slidenum">
              <a:rPr lang="en-SG" smtClean="0"/>
              <a:t>49</a:t>
            </a:fld>
            <a:endParaRPr lang="en-SG"/>
          </a:p>
        </p:txBody>
      </p:sp>
    </p:spTree>
    <p:extLst>
      <p:ext uri="{BB962C8B-B14F-4D97-AF65-F5344CB8AC3E}">
        <p14:creationId xmlns:p14="http://schemas.microsoft.com/office/powerpoint/2010/main" val="30449453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See what mining does for bitcoin later in controlled supply for Bitcoin</a:t>
            </a:r>
            <a:endParaRPr lang="en-SG" sz="1000" dirty="0"/>
          </a:p>
        </p:txBody>
      </p:sp>
      <p:sp>
        <p:nvSpPr>
          <p:cNvPr id="4" name="Slide Number Placeholder 3"/>
          <p:cNvSpPr>
            <a:spLocks noGrp="1"/>
          </p:cNvSpPr>
          <p:nvPr>
            <p:ph type="sldNum" sz="quarter" idx="10"/>
          </p:nvPr>
        </p:nvSpPr>
        <p:spPr/>
        <p:txBody>
          <a:bodyPr/>
          <a:lstStyle/>
          <a:p>
            <a:fld id="{55EF5419-7109-4A33-9110-A11AC33B2440}" type="slidenum">
              <a:rPr lang="en-SG" smtClean="0"/>
              <a:t>50</a:t>
            </a:fld>
            <a:endParaRPr lang="en-SG"/>
          </a:p>
        </p:txBody>
      </p:sp>
    </p:spTree>
    <p:extLst>
      <p:ext uri="{BB962C8B-B14F-4D97-AF65-F5344CB8AC3E}">
        <p14:creationId xmlns:p14="http://schemas.microsoft.com/office/powerpoint/2010/main" val="15930926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5EF5419-7109-4A33-9110-A11AC33B2440}" type="slidenum">
              <a:rPr lang="en-SG" smtClean="0"/>
              <a:t>51</a:t>
            </a:fld>
            <a:endParaRPr lang="en-SG"/>
          </a:p>
        </p:txBody>
      </p:sp>
    </p:spTree>
    <p:extLst>
      <p:ext uri="{BB962C8B-B14F-4D97-AF65-F5344CB8AC3E}">
        <p14:creationId xmlns:p14="http://schemas.microsoft.com/office/powerpoint/2010/main" val="17514490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https://ethereum.stackexchange.com/questions/1993/what-actually-is-a-dag</a:t>
            </a:r>
          </a:p>
          <a:p>
            <a:r>
              <a:rPr lang="en-SG" dirty="0"/>
              <a:t>http://www.hashcash.org/papers/dagger.html</a:t>
            </a:r>
          </a:p>
          <a:p>
            <a:r>
              <a:rPr lang="en-SG" dirty="0"/>
              <a:t>http://diyhpl.us/~bryan/papers2/bitcoin/meh/hashimoto.pdf</a:t>
            </a:r>
          </a:p>
          <a:p>
            <a:r>
              <a:rPr lang="en-SG" sz="1200" b="0" i="0" u="none" strike="noStrike" kern="1200" dirty="0">
                <a:solidFill>
                  <a:schemeClr val="tx1"/>
                </a:solidFill>
                <a:effectLst/>
                <a:latin typeface="+mn-lt"/>
                <a:ea typeface="+mn-ea"/>
                <a:cs typeface="+mn-cs"/>
                <a:hlinkClick r:id="rId3"/>
              </a:rPr>
              <a:t>https://github.com/ethereum/wiki/wiki/Mining#so-what-is-mining-anyway</a:t>
            </a:r>
            <a:endParaRPr lang="en-SG" sz="1200" b="0" i="0" u="none" strike="noStrike" kern="1200" dirty="0">
              <a:solidFill>
                <a:schemeClr val="tx1"/>
              </a:solidFill>
              <a:effectLst/>
              <a:latin typeface="+mn-lt"/>
              <a:ea typeface="+mn-ea"/>
              <a:cs typeface="+mn-cs"/>
            </a:endParaRPr>
          </a:p>
          <a:p>
            <a:r>
              <a:rPr lang="en-SG" dirty="0"/>
              <a:t>https://en.wikipedia.org/wiki/Directed_acyclic_graph</a:t>
            </a:r>
          </a:p>
        </p:txBody>
      </p:sp>
      <p:sp>
        <p:nvSpPr>
          <p:cNvPr id="4" name="Slide Number Placeholder 3"/>
          <p:cNvSpPr>
            <a:spLocks noGrp="1"/>
          </p:cNvSpPr>
          <p:nvPr>
            <p:ph type="sldNum" sz="quarter" idx="10"/>
          </p:nvPr>
        </p:nvSpPr>
        <p:spPr/>
        <p:txBody>
          <a:bodyPr/>
          <a:lstStyle/>
          <a:p>
            <a:fld id="{55EF5419-7109-4A33-9110-A11AC33B2440}" type="slidenum">
              <a:rPr lang="en-SG" smtClean="0"/>
              <a:t>52</a:t>
            </a:fld>
            <a:endParaRPr lang="en-SG"/>
          </a:p>
        </p:txBody>
      </p:sp>
    </p:spTree>
    <p:extLst>
      <p:ext uri="{BB962C8B-B14F-4D97-AF65-F5344CB8AC3E}">
        <p14:creationId xmlns:p14="http://schemas.microsoft.com/office/powerpoint/2010/main" val="18020181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5EF5419-7109-4A33-9110-A11AC33B2440}" type="slidenum">
              <a:rPr lang="en-SG" smtClean="0"/>
              <a:t>54</a:t>
            </a:fld>
            <a:endParaRPr lang="en-SG"/>
          </a:p>
        </p:txBody>
      </p:sp>
    </p:spTree>
    <p:extLst>
      <p:ext uri="{BB962C8B-B14F-4D97-AF65-F5344CB8AC3E}">
        <p14:creationId xmlns:p14="http://schemas.microsoft.com/office/powerpoint/2010/main" val="16801478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most 140 </a:t>
            </a:r>
            <a:r>
              <a:rPr lang="en-US" dirty="0" err="1"/>
              <a:t>Mhash</a:t>
            </a:r>
            <a:r>
              <a:rPr lang="en-US" dirty="0"/>
              <a:t>/s</a:t>
            </a:r>
            <a:endParaRPr lang="en-SG" dirty="0"/>
          </a:p>
          <a:p>
            <a:endParaRPr lang="en-SG" dirty="0"/>
          </a:p>
        </p:txBody>
      </p:sp>
      <p:sp>
        <p:nvSpPr>
          <p:cNvPr id="4" name="Slide Number Placeholder 3"/>
          <p:cNvSpPr>
            <a:spLocks noGrp="1"/>
          </p:cNvSpPr>
          <p:nvPr>
            <p:ph type="sldNum" sz="quarter" idx="10"/>
          </p:nvPr>
        </p:nvSpPr>
        <p:spPr/>
        <p:txBody>
          <a:bodyPr/>
          <a:lstStyle/>
          <a:p>
            <a:fld id="{55EF5419-7109-4A33-9110-A11AC33B2440}" type="slidenum">
              <a:rPr lang="en-SG" smtClean="0"/>
              <a:t>56</a:t>
            </a:fld>
            <a:endParaRPr lang="en-SG"/>
          </a:p>
        </p:txBody>
      </p:sp>
    </p:spTree>
    <p:extLst>
      <p:ext uri="{BB962C8B-B14F-4D97-AF65-F5344CB8AC3E}">
        <p14:creationId xmlns:p14="http://schemas.microsoft.com/office/powerpoint/2010/main" val="29933901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5EF5419-7109-4A33-9110-A11AC33B2440}" type="slidenum">
              <a:rPr lang="en-SG" smtClean="0"/>
              <a:t>57</a:t>
            </a:fld>
            <a:endParaRPr lang="en-SG"/>
          </a:p>
        </p:txBody>
      </p:sp>
    </p:spTree>
    <p:extLst>
      <p:ext uri="{BB962C8B-B14F-4D97-AF65-F5344CB8AC3E}">
        <p14:creationId xmlns:p14="http://schemas.microsoft.com/office/powerpoint/2010/main" val="4360683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5EF5419-7109-4A33-9110-A11AC33B2440}" type="slidenum">
              <a:rPr lang="en-SG" smtClean="0"/>
              <a:t>58</a:t>
            </a:fld>
            <a:endParaRPr lang="en-SG"/>
          </a:p>
        </p:txBody>
      </p:sp>
    </p:spTree>
    <p:extLst>
      <p:ext uri="{BB962C8B-B14F-4D97-AF65-F5344CB8AC3E}">
        <p14:creationId xmlns:p14="http://schemas.microsoft.com/office/powerpoint/2010/main" val="3571806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5EF5419-7109-4A33-9110-A11AC33B2440}" type="slidenum">
              <a:rPr lang="en-SG" smtClean="0"/>
              <a:t>15</a:t>
            </a:fld>
            <a:endParaRPr lang="en-SG"/>
          </a:p>
        </p:txBody>
      </p:sp>
    </p:spTree>
    <p:extLst>
      <p:ext uri="{BB962C8B-B14F-4D97-AF65-F5344CB8AC3E}">
        <p14:creationId xmlns:p14="http://schemas.microsoft.com/office/powerpoint/2010/main" val="16964165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a:solidFill>
                  <a:schemeClr val="tx1"/>
                </a:solidFill>
                <a:effectLst/>
                <a:latin typeface="+mn-lt"/>
                <a:ea typeface="+mn-ea"/>
                <a:cs typeface="+mn-cs"/>
              </a:rPr>
              <a:t>In times of deflation, the purchasing power of currency and wages are higher than they otherwise would have been. i.e. With the same amount of money, more things can be bought or obtained.</a:t>
            </a:r>
          </a:p>
          <a:p>
            <a:endParaRPr lang="en-US" sz="1200" b="0" i="0" kern="1200" dirty="0">
              <a:solidFill>
                <a:schemeClr val="tx1"/>
              </a:solidFill>
              <a:effectLst/>
              <a:latin typeface="+mn-lt"/>
              <a:ea typeface="+mn-ea"/>
              <a:cs typeface="+mn-cs"/>
            </a:endParaRPr>
          </a:p>
          <a:p>
            <a:r>
              <a:rPr lang="en-SG" dirty="0"/>
              <a:t>https://en.bitcoin.it/wiki/Controlled_supply </a:t>
            </a:r>
          </a:p>
        </p:txBody>
      </p:sp>
      <p:sp>
        <p:nvSpPr>
          <p:cNvPr id="4" name="Slide Number Placeholder 3"/>
          <p:cNvSpPr>
            <a:spLocks noGrp="1"/>
          </p:cNvSpPr>
          <p:nvPr>
            <p:ph type="sldNum" sz="quarter" idx="10"/>
          </p:nvPr>
        </p:nvSpPr>
        <p:spPr/>
        <p:txBody>
          <a:bodyPr/>
          <a:lstStyle/>
          <a:p>
            <a:fld id="{55EF5419-7109-4A33-9110-A11AC33B2440}" type="slidenum">
              <a:rPr lang="en-SG" smtClean="0"/>
              <a:t>61</a:t>
            </a:fld>
            <a:endParaRPr lang="en-SG"/>
          </a:p>
        </p:txBody>
      </p:sp>
    </p:spTree>
    <p:extLst>
      <p:ext uri="{BB962C8B-B14F-4D97-AF65-F5344CB8AC3E}">
        <p14:creationId xmlns:p14="http://schemas.microsoft.com/office/powerpoint/2010/main" val="21603645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a:solidFill>
                  <a:schemeClr val="tx1"/>
                </a:solidFill>
                <a:effectLst/>
                <a:latin typeface="+mn-lt"/>
                <a:ea typeface="+mn-ea"/>
                <a:cs typeface="+mn-cs"/>
              </a:rPr>
              <a:t>In times of deflation, the purchasing power of currency and wages are higher than they otherwise would have been. i.e. With the same amount of money, more things can be bought or obtained. [26]</a:t>
            </a:r>
            <a:endParaRPr lang="en-SG" dirty="0"/>
          </a:p>
        </p:txBody>
      </p:sp>
      <p:sp>
        <p:nvSpPr>
          <p:cNvPr id="4" name="Slide Number Placeholder 3"/>
          <p:cNvSpPr>
            <a:spLocks noGrp="1"/>
          </p:cNvSpPr>
          <p:nvPr>
            <p:ph type="sldNum" sz="quarter" idx="10"/>
          </p:nvPr>
        </p:nvSpPr>
        <p:spPr/>
        <p:txBody>
          <a:bodyPr/>
          <a:lstStyle/>
          <a:p>
            <a:fld id="{55EF5419-7109-4A33-9110-A11AC33B2440}" type="slidenum">
              <a:rPr lang="en-SG" smtClean="0"/>
              <a:t>62</a:t>
            </a:fld>
            <a:endParaRPr lang="en-SG"/>
          </a:p>
        </p:txBody>
      </p:sp>
    </p:spTree>
    <p:extLst>
      <p:ext uri="{BB962C8B-B14F-4D97-AF65-F5344CB8AC3E}">
        <p14:creationId xmlns:p14="http://schemas.microsoft.com/office/powerpoint/2010/main" val="2571280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 Root: </a:t>
            </a:r>
            <a:r>
              <a:rPr lang="en-US" sz="1200" dirty="0"/>
              <a:t>Information of all accounts in the blockchain</a:t>
            </a:r>
            <a:r>
              <a:rPr lang="en-US" dirty="0"/>
              <a:t>. Since the information of accounts is not changed in block N+1, it is referenced to block N where the data was changed. In this way, there will be no duplicate data in the headers and it is kept small.</a:t>
            </a:r>
            <a:endParaRPr lang="en-SG" dirty="0"/>
          </a:p>
        </p:txBody>
      </p:sp>
      <p:sp>
        <p:nvSpPr>
          <p:cNvPr id="4" name="Slide Number Placeholder 3"/>
          <p:cNvSpPr>
            <a:spLocks noGrp="1"/>
          </p:cNvSpPr>
          <p:nvPr>
            <p:ph type="sldNum" sz="quarter" idx="10"/>
          </p:nvPr>
        </p:nvSpPr>
        <p:spPr/>
        <p:txBody>
          <a:bodyPr/>
          <a:lstStyle/>
          <a:p>
            <a:fld id="{55EF5419-7109-4A33-9110-A11AC33B2440}" type="slidenum">
              <a:rPr lang="en-SG" smtClean="0"/>
              <a:t>16</a:t>
            </a:fld>
            <a:endParaRPr lang="en-SG"/>
          </a:p>
        </p:txBody>
      </p:sp>
    </p:spTree>
    <p:extLst>
      <p:ext uri="{BB962C8B-B14F-4D97-AF65-F5344CB8AC3E}">
        <p14:creationId xmlns:p14="http://schemas.microsoft.com/office/powerpoint/2010/main" val="4236627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5EF5419-7109-4A33-9110-A11AC33B2440}" type="slidenum">
              <a:rPr lang="en-SG" smtClean="0"/>
              <a:t>18</a:t>
            </a:fld>
            <a:endParaRPr lang="en-SG"/>
          </a:p>
        </p:txBody>
      </p:sp>
    </p:spTree>
    <p:extLst>
      <p:ext uri="{BB962C8B-B14F-4D97-AF65-F5344CB8AC3E}">
        <p14:creationId xmlns:p14="http://schemas.microsoft.com/office/powerpoint/2010/main" val="2835760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5EF5419-7109-4A33-9110-A11AC33B2440}" type="slidenum">
              <a:rPr lang="en-SG" smtClean="0"/>
              <a:t>19</a:t>
            </a:fld>
            <a:endParaRPr lang="en-SG"/>
          </a:p>
        </p:txBody>
      </p:sp>
    </p:spTree>
    <p:extLst>
      <p:ext uri="{BB962C8B-B14F-4D97-AF65-F5344CB8AC3E}">
        <p14:creationId xmlns:p14="http://schemas.microsoft.com/office/powerpoint/2010/main" val="596467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Load balance of wallet </a:t>
            </a:r>
            <a:r>
              <a:rPr lang="en-US" dirty="0">
                <a:latin typeface="Calibri" panose="020F0502020204030204" pitchFamily="34" charset="0"/>
                <a:cs typeface="Calibri" panose="020F0502020204030204" pitchFamily="34" charset="0"/>
              </a:rPr>
              <a:t>0x223874173</a:t>
            </a:r>
            <a:endParaRPr lang="en-SG" dirty="0"/>
          </a:p>
        </p:txBody>
      </p:sp>
      <p:sp>
        <p:nvSpPr>
          <p:cNvPr id="4" name="Slide Number Placeholder 3"/>
          <p:cNvSpPr>
            <a:spLocks noGrp="1"/>
          </p:cNvSpPr>
          <p:nvPr>
            <p:ph type="sldNum" sz="quarter" idx="10"/>
          </p:nvPr>
        </p:nvSpPr>
        <p:spPr/>
        <p:txBody>
          <a:bodyPr/>
          <a:lstStyle/>
          <a:p>
            <a:fld id="{55EF5419-7109-4A33-9110-A11AC33B2440}" type="slidenum">
              <a:rPr lang="en-SG" smtClean="0"/>
              <a:t>20</a:t>
            </a:fld>
            <a:endParaRPr lang="en-SG"/>
          </a:p>
        </p:txBody>
      </p:sp>
    </p:spTree>
    <p:extLst>
      <p:ext uri="{BB962C8B-B14F-4D97-AF65-F5344CB8AC3E}">
        <p14:creationId xmlns:p14="http://schemas.microsoft.com/office/powerpoint/2010/main" val="1497824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Load balance of wallet </a:t>
            </a:r>
            <a:r>
              <a:rPr lang="en-US" dirty="0">
                <a:latin typeface="Calibri" panose="020F0502020204030204" pitchFamily="34" charset="0"/>
                <a:cs typeface="Calibri" panose="020F0502020204030204" pitchFamily="34" charset="0"/>
              </a:rPr>
              <a:t>0x223874173</a:t>
            </a:r>
            <a:endParaRPr lang="en-SG" dirty="0"/>
          </a:p>
          <a:p>
            <a:endParaRPr lang="en-SG" dirty="0"/>
          </a:p>
        </p:txBody>
      </p:sp>
      <p:sp>
        <p:nvSpPr>
          <p:cNvPr id="4" name="Slide Number Placeholder 3"/>
          <p:cNvSpPr>
            <a:spLocks noGrp="1"/>
          </p:cNvSpPr>
          <p:nvPr>
            <p:ph type="sldNum" sz="quarter" idx="10"/>
          </p:nvPr>
        </p:nvSpPr>
        <p:spPr/>
        <p:txBody>
          <a:bodyPr/>
          <a:lstStyle/>
          <a:p>
            <a:fld id="{55EF5419-7109-4A33-9110-A11AC33B2440}" type="slidenum">
              <a:rPr lang="en-SG" smtClean="0"/>
              <a:t>21</a:t>
            </a:fld>
            <a:endParaRPr lang="en-SG"/>
          </a:p>
        </p:txBody>
      </p:sp>
    </p:spTree>
    <p:extLst>
      <p:ext uri="{BB962C8B-B14F-4D97-AF65-F5344CB8AC3E}">
        <p14:creationId xmlns:p14="http://schemas.microsoft.com/office/powerpoint/2010/main" val="3263715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6/12/2017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6/12/2017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6/12/2017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6/12/2017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6/12/2017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6/12/2017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therscan.io/chart/gaspric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thstats.ne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lay.google.com/store/apps/details?id=eth.org.freewallet.app&amp;hl=e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itunes.apple.com/us/app/jaxx-blockchain-wallet/id1084514516?mt=8"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bitcoinwisdom.com/bitcoin/difficulty"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www.coinwarz.com/calculators/bitcoin-mining-calculator"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www.coinwarz.com/calculators/bitcoin-mining-calculator"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coinwarz.com/calculators/bitcoin-mining-calculator"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coinwarz.com/calculators/bitcoin-mining-calculator"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coinwarz.com/calculators/bitcoin-mining-calculator"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thereum.github.io/browser-solidity/#gist=f50128d63b5188490fa2"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hyperlink" Target="http://emn178.github.io/online-tools/sha3_256.html" TargetMode="External"/><Relationship Id="rId4" Type="http://schemas.openxmlformats.org/officeDocument/2006/relationships/hyperlink" Target="http://emn178.github.io/online-tools/keccak_256.html"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tps://minergate.com/"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www.coinwarz.com/calculators/ethereum-mining-calculator" TargetMode="Externa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hyperlink" Target="https://github.com/ethereum/wiki/wiki/Light-client-protocol" TargetMode="External"/><Relationship Id="rId13" Type="http://schemas.openxmlformats.org/officeDocument/2006/relationships/hyperlink" Target="https://www.aliexpress.com/store/product/1PCS-400MH-s-FPGA-Bitcoin-Miner-X-1Pcs-Ship-Now/105890_1190143554.html" TargetMode="External"/><Relationship Id="rId18" Type="http://schemas.openxmlformats.org/officeDocument/2006/relationships/hyperlink" Target="https://en.bitcoin.it/wiki/Controlled_supply" TargetMode="External"/><Relationship Id="rId26" Type="http://schemas.openxmlformats.org/officeDocument/2006/relationships/hyperlink" Target="https://github.com/ethereum/wiki/wiki/White-Paper" TargetMode="External"/><Relationship Id="rId3" Type="http://schemas.openxmlformats.org/officeDocument/2006/relationships/hyperlink" Target="https://ethereum.stackexchange.com/questions/268/ethereum-block-architecture" TargetMode="External"/><Relationship Id="rId21" Type="http://schemas.openxmlformats.org/officeDocument/2006/relationships/hyperlink" Target="https://blog.ethereum.org/2014/07/11/toward-a-12-second-block-time/" TargetMode="External"/><Relationship Id="rId7" Type="http://schemas.openxmlformats.org/officeDocument/2006/relationships/hyperlink" Target="https://ethereum.stackexchange.com/questions/15288/ethereum-merkle-tree-explanation" TargetMode="External"/><Relationship Id="rId12" Type="http://schemas.openxmlformats.org/officeDocument/2006/relationships/hyperlink" Target="http://whatis.techtarget.com/definition/field-programmable-gate-array-FPGA" TargetMode="External"/><Relationship Id="rId17" Type="http://schemas.openxmlformats.org/officeDocument/2006/relationships/hyperlink" Target="https://motherboard.vice.com/en_us/article/chinas-biggest-secret-bitcoin-mine" TargetMode="External"/><Relationship Id="rId25" Type="http://schemas.openxmlformats.org/officeDocument/2006/relationships/hyperlink" Target="http://www.investopedia.com/terms/d/deflation.asp" TargetMode="External"/><Relationship Id="rId2" Type="http://schemas.openxmlformats.org/officeDocument/2006/relationships/hyperlink" Target="http://www.blockchaintechnologies.com/blockchain-smart-contracts#smart-contract-definition" TargetMode="External"/><Relationship Id="rId16" Type="http://schemas.openxmlformats.org/officeDocument/2006/relationships/hyperlink" Target="https://i.ytimg.com/vi/5QFceDeP6mQ/hqdefault.jpg" TargetMode="External"/><Relationship Id="rId20" Type="http://schemas.openxmlformats.org/officeDocument/2006/relationships/hyperlink" Target="https://github.com/ethereum/wiki/wiki/Ethash" TargetMode="External"/><Relationship Id="rId1" Type="http://schemas.openxmlformats.org/officeDocument/2006/relationships/slideLayout" Target="../slideLayouts/slideLayout2.xml"/><Relationship Id="rId6" Type="http://schemas.openxmlformats.org/officeDocument/2006/relationships/hyperlink" Target="https://github.com/ethereum/yellowpaper" TargetMode="External"/><Relationship Id="rId11" Type="http://schemas.openxmlformats.org/officeDocument/2006/relationships/hyperlink" Target="https://forums.geforce.com/default/topic/452490/the-geforce-lounge/new-nvidia-tesla-gpus-reduce-cost-of-supercomputing-by-a-factor-of-10/" TargetMode="External"/><Relationship Id="rId24" Type="http://schemas.openxmlformats.org/officeDocument/2006/relationships/hyperlink" Target="https://dapps.ethercasts.com/" TargetMode="External"/><Relationship Id="rId5" Type="http://schemas.openxmlformats.org/officeDocument/2006/relationships/hyperlink" Target="https://en.wikipedia.org/wiki/Radix_tree" TargetMode="External"/><Relationship Id="rId15" Type="http://schemas.openxmlformats.org/officeDocument/2006/relationships/hyperlink" Target="http://whatis.techtarget.com/definition/ASIC-application-specific-integrated-circuit" TargetMode="External"/><Relationship Id="rId23" Type="http://schemas.openxmlformats.org/officeDocument/2006/relationships/hyperlink" Target="https://bitcoin.stackexchange.com/questions/9854/why-do-amds-gpus-mine-faster-than-nvidias/9855" TargetMode="External"/><Relationship Id="rId28" Type="http://schemas.openxmlformats.org/officeDocument/2006/relationships/hyperlink" Target="https://ethereum.stackexchange.com/questions/824/which-databases-do-the-ethereum-clients-use-and-why" TargetMode="External"/><Relationship Id="rId10" Type="http://schemas.openxmlformats.org/officeDocument/2006/relationships/hyperlink" Target="https://en.bitcoin.it/wiki/Non-specialized_hardware_comparison" TargetMode="External"/><Relationship Id="rId19" Type="http://schemas.openxmlformats.org/officeDocument/2006/relationships/hyperlink" Target="https://arstechnica.com/security/2014/06/after-reaching-51-network-power-bitcoin-mining-pool-says-trust-us/" TargetMode="External"/><Relationship Id="rId4" Type="http://schemas.openxmlformats.org/officeDocument/2006/relationships/hyperlink" Target="https://ethereum.stackexchange.com/questions/3/what-is-gas-and-transaction-fee-in-ethereum" TargetMode="External"/><Relationship Id="rId9" Type="http://schemas.openxmlformats.org/officeDocument/2006/relationships/hyperlink" Target="https://en.bitcoin.it/wiki/Proof_of_work" TargetMode="External"/><Relationship Id="rId14" Type="http://schemas.openxmlformats.org/officeDocument/2006/relationships/hyperlink" Target="https://en.bitcoin.it/wiki/Mining_hardware_comparison" TargetMode="External"/><Relationship Id="rId22" Type="http://schemas.openxmlformats.org/officeDocument/2006/relationships/hyperlink" Target="https://github.com/ethereum/wiki/wiki/Ethash-Design-Rationale" TargetMode="External"/><Relationship Id="rId27" Type="http://schemas.openxmlformats.org/officeDocument/2006/relationships/hyperlink" Target="https://ethereum.stackexchange.com/questions/9313/how-do-i-find-out-how-big-the-chain-structure-is-for-a-particular-bloc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757989"/>
            <a:ext cx="7315200" cy="5329989"/>
          </a:xfrm>
        </p:spPr>
        <p:txBody>
          <a:bodyPr anchor="ctr"/>
          <a:lstStyle/>
          <a:p>
            <a:r>
              <a:rPr lang="en-US" dirty="0" err="1"/>
              <a:t>Ethereum</a:t>
            </a:r>
            <a:r>
              <a:rPr lang="en-US" dirty="0"/>
              <a:t>,</a:t>
            </a:r>
            <a:br>
              <a:rPr lang="en-US" dirty="0"/>
            </a:br>
            <a:r>
              <a:rPr lang="en-US" dirty="0"/>
              <a:t>Light Wallet &amp; </a:t>
            </a:r>
            <a:br>
              <a:rPr lang="en-US" dirty="0"/>
            </a:br>
            <a:r>
              <a:rPr lang="en-US" dirty="0"/>
              <a:t>Mining (CPU &amp; GPU)</a:t>
            </a:r>
            <a:endParaRPr lang="en-SG" dirty="0"/>
          </a:p>
        </p:txBody>
      </p:sp>
    </p:spTree>
    <p:extLst>
      <p:ext uri="{BB962C8B-B14F-4D97-AF65-F5344CB8AC3E}">
        <p14:creationId xmlns:p14="http://schemas.microsoft.com/office/powerpoint/2010/main" val="1678036047"/>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Gas</a:t>
            </a:r>
            <a:endParaRPr lang="en-SG" dirty="0"/>
          </a:p>
        </p:txBody>
      </p:sp>
      <p:sp>
        <p:nvSpPr>
          <p:cNvPr id="3" name="Content Placeholder 2"/>
          <p:cNvSpPr>
            <a:spLocks noGrp="1"/>
          </p:cNvSpPr>
          <p:nvPr>
            <p:ph idx="1"/>
          </p:nvPr>
        </p:nvSpPr>
        <p:spPr>
          <a:xfrm>
            <a:off x="3869268" y="864108"/>
            <a:ext cx="7315200" cy="2104723"/>
          </a:xfrm>
        </p:spPr>
        <p:txBody>
          <a:bodyPr anchor="ctr"/>
          <a:lstStyle/>
          <a:p>
            <a:r>
              <a:rPr lang="en-US" dirty="0"/>
              <a:t>Average </a:t>
            </a:r>
            <a:r>
              <a:rPr lang="en-US" dirty="0" err="1"/>
              <a:t>GasPrice</a:t>
            </a:r>
            <a:r>
              <a:rPr lang="en-US" dirty="0"/>
              <a:t> Chart:</a:t>
            </a:r>
            <a:br>
              <a:rPr lang="en-SG" dirty="0"/>
            </a:br>
            <a:r>
              <a:rPr lang="en-SG" dirty="0">
                <a:hlinkClick r:id="rId2"/>
              </a:rPr>
              <a:t>https://etherscan.io/chart/gasprice</a:t>
            </a:r>
            <a:r>
              <a:rPr lang="en-SG" dirty="0"/>
              <a:t> </a:t>
            </a:r>
          </a:p>
        </p:txBody>
      </p:sp>
      <p:pic>
        <p:nvPicPr>
          <p:cNvPr id="4" name="Picture 3"/>
          <p:cNvPicPr>
            <a:picLocks noChangeAspect="1"/>
          </p:cNvPicPr>
          <p:nvPr/>
        </p:nvPicPr>
        <p:blipFill>
          <a:blip r:embed="rId3"/>
          <a:stretch>
            <a:fillRect/>
          </a:stretch>
        </p:blipFill>
        <p:spPr>
          <a:xfrm>
            <a:off x="3490057" y="2415218"/>
            <a:ext cx="8254640" cy="3083058"/>
          </a:xfrm>
          <a:prstGeom prst="rect">
            <a:avLst/>
          </a:prstGeom>
          <a:ln>
            <a:solidFill>
              <a:schemeClr val="tx1"/>
            </a:solidFill>
          </a:ln>
        </p:spPr>
      </p:pic>
    </p:spTree>
    <p:extLst>
      <p:ext uri="{BB962C8B-B14F-4D97-AF65-F5344CB8AC3E}">
        <p14:creationId xmlns:p14="http://schemas.microsoft.com/office/powerpoint/2010/main" val="2574955980"/>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Gas</a:t>
            </a:r>
            <a:endParaRPr lang="en-SG" dirty="0"/>
          </a:p>
        </p:txBody>
      </p:sp>
      <p:sp>
        <p:nvSpPr>
          <p:cNvPr id="3" name="Content Placeholder 2"/>
          <p:cNvSpPr>
            <a:spLocks noGrp="1"/>
          </p:cNvSpPr>
          <p:nvPr>
            <p:ph idx="1"/>
          </p:nvPr>
        </p:nvSpPr>
        <p:spPr>
          <a:xfrm>
            <a:off x="3869268" y="864108"/>
            <a:ext cx="7315200" cy="988443"/>
          </a:xfrm>
        </p:spPr>
        <p:txBody>
          <a:bodyPr/>
          <a:lstStyle/>
          <a:p>
            <a:r>
              <a:rPr lang="en-US" dirty="0"/>
              <a:t>Gas limit for transactions: </a:t>
            </a:r>
            <a:r>
              <a:rPr lang="en-US" dirty="0">
                <a:hlinkClick r:id="rId3"/>
              </a:rPr>
              <a:t>https://ethstats.net/</a:t>
            </a:r>
            <a:r>
              <a:rPr lang="en-US" dirty="0"/>
              <a:t> </a:t>
            </a:r>
          </a:p>
          <a:p>
            <a:endParaRPr lang="en-SG" dirty="0"/>
          </a:p>
        </p:txBody>
      </p:sp>
      <p:pic>
        <p:nvPicPr>
          <p:cNvPr id="4" name="Picture 3"/>
          <p:cNvPicPr>
            <a:picLocks noChangeAspect="1"/>
          </p:cNvPicPr>
          <p:nvPr/>
        </p:nvPicPr>
        <p:blipFill rotWithShape="1">
          <a:blip r:embed="rId4"/>
          <a:srcRect l="587" b="1132"/>
          <a:stretch/>
        </p:blipFill>
        <p:spPr>
          <a:xfrm>
            <a:off x="3474720" y="1465811"/>
            <a:ext cx="8311737" cy="4427871"/>
          </a:xfrm>
          <a:prstGeom prst="rect">
            <a:avLst/>
          </a:prstGeom>
        </p:spPr>
      </p:pic>
      <p:sp>
        <p:nvSpPr>
          <p:cNvPr id="6" name="Rectangle 5"/>
          <p:cNvSpPr/>
          <p:nvPr/>
        </p:nvSpPr>
        <p:spPr>
          <a:xfrm>
            <a:off x="7071360" y="2209800"/>
            <a:ext cx="562928" cy="27493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 name="Straight Connector 7"/>
          <p:cNvCxnSpPr>
            <a:cxnSpLocks/>
            <a:stCxn id="6" idx="2"/>
            <a:endCxn id="9" idx="0"/>
          </p:cNvCxnSpPr>
          <p:nvPr/>
        </p:nvCxnSpPr>
        <p:spPr>
          <a:xfrm flipH="1">
            <a:off x="6726501" y="2484734"/>
            <a:ext cx="626323" cy="362650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42660" y="6111240"/>
            <a:ext cx="1367682" cy="369332"/>
          </a:xfrm>
          <a:prstGeom prst="rect">
            <a:avLst/>
          </a:prstGeom>
          <a:noFill/>
        </p:spPr>
        <p:txBody>
          <a:bodyPr wrap="none" rtlCol="0">
            <a:spAutoFit/>
          </a:bodyPr>
          <a:lstStyle/>
          <a:p>
            <a:r>
              <a:rPr lang="en-US" dirty="0"/>
              <a:t>4310986 gas</a:t>
            </a:r>
            <a:endParaRPr lang="en-SG" dirty="0"/>
          </a:p>
        </p:txBody>
      </p:sp>
    </p:spTree>
    <p:extLst>
      <p:ext uri="{BB962C8B-B14F-4D97-AF65-F5344CB8AC3E}">
        <p14:creationId xmlns:p14="http://schemas.microsoft.com/office/powerpoint/2010/main" val="3342946340"/>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SG" dirty="0"/>
          </a:p>
        </p:txBody>
      </p:sp>
      <p:pic>
        <p:nvPicPr>
          <p:cNvPr id="5" name="Picture 4" descr="A picture containing screenshot, map&#10;&#10;Description generated with high confidence"/>
          <p:cNvPicPr>
            <a:picLocks noChangeAspect="1"/>
          </p:cNvPicPr>
          <p:nvPr/>
        </p:nvPicPr>
        <p:blipFill>
          <a:blip r:embed="rId2"/>
          <a:stretch>
            <a:fillRect/>
          </a:stretch>
        </p:blipFill>
        <p:spPr>
          <a:xfrm>
            <a:off x="3465628" y="550009"/>
            <a:ext cx="8275798" cy="5748837"/>
          </a:xfrm>
          <a:prstGeom prst="rect">
            <a:avLst/>
          </a:prstGeom>
        </p:spPr>
      </p:pic>
      <p:sp>
        <p:nvSpPr>
          <p:cNvPr id="6" name="TextBox 5"/>
          <p:cNvSpPr txBox="1"/>
          <p:nvPr/>
        </p:nvSpPr>
        <p:spPr>
          <a:xfrm>
            <a:off x="0" y="6488668"/>
            <a:ext cx="447558" cy="369332"/>
          </a:xfrm>
          <a:prstGeom prst="rect">
            <a:avLst/>
          </a:prstGeom>
          <a:noFill/>
        </p:spPr>
        <p:txBody>
          <a:bodyPr wrap="none" rtlCol="0">
            <a:spAutoFit/>
          </a:bodyPr>
          <a:lstStyle/>
          <a:p>
            <a:r>
              <a:rPr lang="en-US" dirty="0"/>
              <a:t>[4]</a:t>
            </a:r>
            <a:endParaRPr lang="en-SG" dirty="0"/>
          </a:p>
        </p:txBody>
      </p:sp>
    </p:spTree>
    <p:extLst>
      <p:ext uri="{BB962C8B-B14F-4D97-AF65-F5344CB8AC3E}">
        <p14:creationId xmlns:p14="http://schemas.microsoft.com/office/powerpoint/2010/main" val="3349337111"/>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 Fields</a:t>
            </a:r>
            <a:endParaRPr lang="en-SG" dirty="0"/>
          </a:p>
        </p:txBody>
      </p:sp>
      <p:sp>
        <p:nvSpPr>
          <p:cNvPr id="3" name="Content Placeholder 2"/>
          <p:cNvSpPr>
            <a:spLocks noGrp="1"/>
          </p:cNvSpPr>
          <p:nvPr>
            <p:ph idx="1"/>
          </p:nvPr>
        </p:nvSpPr>
        <p:spPr>
          <a:xfrm>
            <a:off x="3534032" y="864108"/>
            <a:ext cx="8155460" cy="5120640"/>
          </a:xfrm>
        </p:spPr>
        <p:txBody>
          <a:bodyPr/>
          <a:lstStyle/>
          <a:p>
            <a:r>
              <a:rPr lang="en-US" dirty="0"/>
              <a:t>Previous Hash: Hash of previous block header</a:t>
            </a:r>
          </a:p>
          <a:p>
            <a:r>
              <a:rPr lang="en-US" dirty="0"/>
              <a:t>Nonce: A 64-bit hash with </a:t>
            </a:r>
            <a:r>
              <a:rPr lang="en-US" dirty="0" err="1"/>
              <a:t>mixHash</a:t>
            </a:r>
            <a:r>
              <a:rPr lang="en-US" dirty="0"/>
              <a:t> that satisfies the proof of work</a:t>
            </a:r>
          </a:p>
          <a:p>
            <a:r>
              <a:rPr lang="en-US" dirty="0"/>
              <a:t>Timestamp: The time in UTC that the block </a:t>
            </a:r>
            <a:r>
              <a:rPr lang="en-US"/>
              <a:t>was created</a:t>
            </a:r>
            <a:endParaRPr lang="en-US" dirty="0"/>
          </a:p>
          <a:p>
            <a:r>
              <a:rPr lang="en-US" dirty="0"/>
              <a:t>Uncles Hash: Hash of stale blocks on the same level</a:t>
            </a:r>
          </a:p>
          <a:p>
            <a:r>
              <a:rPr lang="en-US" dirty="0"/>
              <a:t>Beneficiary: </a:t>
            </a:r>
            <a:r>
              <a:rPr lang="en-US" dirty="0" err="1"/>
              <a:t>Ethereum</a:t>
            </a:r>
            <a:r>
              <a:rPr lang="en-US" dirty="0"/>
              <a:t> address of miner where the fees from the mining will go to</a:t>
            </a:r>
          </a:p>
          <a:p>
            <a:r>
              <a:rPr lang="en-US" dirty="0"/>
              <a:t>Logs Bloom: Indexed information of all transactions in the block</a:t>
            </a:r>
          </a:p>
          <a:p>
            <a:r>
              <a:rPr lang="en-US" dirty="0"/>
              <a:t>Difficulty: Difficulty in mining the block</a:t>
            </a:r>
          </a:p>
          <a:p>
            <a:r>
              <a:rPr lang="en-US" dirty="0"/>
              <a:t>Extra Data: Byte array containing data relevant to the block (&lt;32 bytes)</a:t>
            </a:r>
          </a:p>
          <a:p>
            <a:r>
              <a:rPr lang="en-US" dirty="0"/>
              <a:t>Number: Block number in the blockchain</a:t>
            </a:r>
          </a:p>
          <a:p>
            <a:r>
              <a:rPr lang="en-US" dirty="0"/>
              <a:t>Gas Limit:  Limit of gas that is allowed to be use per block</a:t>
            </a:r>
          </a:p>
          <a:p>
            <a:r>
              <a:rPr lang="en-US" dirty="0"/>
              <a:t>Gas Used: Amount of gas used for transaction in current block</a:t>
            </a:r>
          </a:p>
        </p:txBody>
      </p:sp>
      <p:sp>
        <p:nvSpPr>
          <p:cNvPr id="4" name="TextBox 3"/>
          <p:cNvSpPr txBox="1"/>
          <p:nvPr/>
        </p:nvSpPr>
        <p:spPr>
          <a:xfrm>
            <a:off x="0" y="6488668"/>
            <a:ext cx="428322" cy="369332"/>
          </a:xfrm>
          <a:prstGeom prst="rect">
            <a:avLst/>
          </a:prstGeom>
          <a:noFill/>
        </p:spPr>
        <p:txBody>
          <a:bodyPr wrap="none" rtlCol="0">
            <a:spAutoFit/>
          </a:bodyPr>
          <a:lstStyle/>
          <a:p>
            <a:r>
              <a:rPr lang="en-US" dirty="0"/>
              <a:t>[7]</a:t>
            </a:r>
            <a:endParaRPr lang="en-SG" dirty="0"/>
          </a:p>
        </p:txBody>
      </p:sp>
    </p:spTree>
    <p:extLst>
      <p:ext uri="{BB962C8B-B14F-4D97-AF65-F5344CB8AC3E}">
        <p14:creationId xmlns:p14="http://schemas.microsoft.com/office/powerpoint/2010/main" val="1054688399"/>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 Fields</a:t>
            </a:r>
            <a:endParaRPr lang="en-SG" dirty="0"/>
          </a:p>
        </p:txBody>
      </p:sp>
      <p:sp>
        <p:nvSpPr>
          <p:cNvPr id="3" name="Content Placeholder 2"/>
          <p:cNvSpPr>
            <a:spLocks noGrp="1"/>
          </p:cNvSpPr>
          <p:nvPr>
            <p:ph idx="1"/>
          </p:nvPr>
        </p:nvSpPr>
        <p:spPr>
          <a:xfrm>
            <a:off x="3534032" y="864108"/>
            <a:ext cx="8155460" cy="5120640"/>
          </a:xfrm>
        </p:spPr>
        <p:txBody>
          <a:bodyPr/>
          <a:lstStyle/>
          <a:p>
            <a:r>
              <a:rPr lang="en-US" dirty="0"/>
              <a:t>Mix Hash: A 256-bit hash with nonce which proves that sufficient computation has been performed on the block</a:t>
            </a:r>
          </a:p>
          <a:p>
            <a:r>
              <a:rPr lang="en-US" dirty="0"/>
              <a:t>State Root: A radix tree with a 256-bit hash of the root node after all transactions are executed and </a:t>
            </a:r>
            <a:r>
              <a:rPr lang="en-US" dirty="0" err="1"/>
              <a:t>finalisations</a:t>
            </a:r>
            <a:r>
              <a:rPr lang="en-US" dirty="0"/>
              <a:t> applied. (Information of all accounts in the blockchain [8] )</a:t>
            </a:r>
          </a:p>
          <a:p>
            <a:r>
              <a:rPr lang="en-US" dirty="0"/>
              <a:t>Transactions Root: A radix tree with a 256-bit hash of the root node populated with each transaction in the block</a:t>
            </a:r>
          </a:p>
          <a:p>
            <a:r>
              <a:rPr lang="en-US" dirty="0"/>
              <a:t>Receipts Root: A radix tree with a 256-bit hash of the root node populated with receipts of each transaction in the block</a:t>
            </a:r>
          </a:p>
        </p:txBody>
      </p:sp>
      <p:sp>
        <p:nvSpPr>
          <p:cNvPr id="4" name="TextBox 3"/>
          <p:cNvSpPr txBox="1"/>
          <p:nvPr/>
        </p:nvSpPr>
        <p:spPr>
          <a:xfrm>
            <a:off x="0" y="6488668"/>
            <a:ext cx="428322" cy="369332"/>
          </a:xfrm>
          <a:prstGeom prst="rect">
            <a:avLst/>
          </a:prstGeom>
          <a:noFill/>
        </p:spPr>
        <p:txBody>
          <a:bodyPr wrap="none" rtlCol="0">
            <a:spAutoFit/>
          </a:bodyPr>
          <a:lstStyle/>
          <a:p>
            <a:r>
              <a:rPr lang="en-US" dirty="0"/>
              <a:t>[7]</a:t>
            </a:r>
            <a:endParaRPr lang="en-SG" dirty="0"/>
          </a:p>
        </p:txBody>
      </p:sp>
    </p:spTree>
    <p:extLst>
      <p:ext uri="{BB962C8B-B14F-4D97-AF65-F5344CB8AC3E}">
        <p14:creationId xmlns:p14="http://schemas.microsoft.com/office/powerpoint/2010/main" val="1821567709"/>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SG" dirty="0"/>
          </a:p>
        </p:txBody>
      </p:sp>
      <p:pic>
        <p:nvPicPr>
          <p:cNvPr id="5" name="Picture 4" descr="A picture containing screenshot, map&#10;&#10;Description generated with high confidence"/>
          <p:cNvPicPr>
            <a:picLocks noChangeAspect="1"/>
          </p:cNvPicPr>
          <p:nvPr/>
        </p:nvPicPr>
        <p:blipFill>
          <a:blip r:embed="rId3"/>
          <a:stretch>
            <a:fillRect/>
          </a:stretch>
        </p:blipFill>
        <p:spPr>
          <a:xfrm>
            <a:off x="3465628" y="550009"/>
            <a:ext cx="8275798" cy="5748837"/>
          </a:xfrm>
          <a:prstGeom prst="rect">
            <a:avLst/>
          </a:prstGeom>
        </p:spPr>
      </p:pic>
      <p:sp>
        <p:nvSpPr>
          <p:cNvPr id="3" name="Rectangle 2"/>
          <p:cNvSpPr/>
          <p:nvPr/>
        </p:nvSpPr>
        <p:spPr>
          <a:xfrm>
            <a:off x="3632200" y="2743200"/>
            <a:ext cx="8109226" cy="36957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41893302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SG" dirty="0"/>
          </a:p>
        </p:txBody>
      </p:sp>
      <p:pic>
        <p:nvPicPr>
          <p:cNvPr id="5" name="Picture 4" descr="A picture containing screenshot, map&#10;&#10;Description generated with high confidence"/>
          <p:cNvPicPr>
            <a:picLocks noChangeAspect="1"/>
          </p:cNvPicPr>
          <p:nvPr/>
        </p:nvPicPr>
        <p:blipFill rotWithShape="1">
          <a:blip r:embed="rId3"/>
          <a:srcRect t="28430"/>
          <a:stretch/>
        </p:blipFill>
        <p:spPr>
          <a:xfrm>
            <a:off x="3491028" y="800100"/>
            <a:ext cx="8275798" cy="4114446"/>
          </a:xfrm>
          <a:prstGeom prst="rect">
            <a:avLst/>
          </a:prstGeom>
        </p:spPr>
      </p:pic>
      <p:sp>
        <p:nvSpPr>
          <p:cNvPr id="3" name="Oval 2"/>
          <p:cNvSpPr/>
          <p:nvPr/>
        </p:nvSpPr>
        <p:spPr>
          <a:xfrm rot="21024050">
            <a:off x="3828312" y="1205704"/>
            <a:ext cx="4356100" cy="475333"/>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Oval 5"/>
          <p:cNvSpPr/>
          <p:nvPr/>
        </p:nvSpPr>
        <p:spPr>
          <a:xfrm rot="21233872">
            <a:off x="3847338" y="2006513"/>
            <a:ext cx="4356100" cy="388036"/>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Oval 6"/>
          <p:cNvSpPr/>
          <p:nvPr/>
        </p:nvSpPr>
        <p:spPr>
          <a:xfrm rot="21303321">
            <a:off x="3934067" y="2624342"/>
            <a:ext cx="4356100" cy="220207"/>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Oval 7"/>
          <p:cNvSpPr/>
          <p:nvPr/>
        </p:nvSpPr>
        <p:spPr>
          <a:xfrm rot="21303321">
            <a:off x="5752348" y="3154916"/>
            <a:ext cx="5021894" cy="528374"/>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Oval 8"/>
          <p:cNvSpPr/>
          <p:nvPr/>
        </p:nvSpPr>
        <p:spPr>
          <a:xfrm rot="21303321">
            <a:off x="6746233" y="3866544"/>
            <a:ext cx="4430406" cy="262171"/>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p:cNvSpPr/>
          <p:nvPr/>
        </p:nvSpPr>
        <p:spPr>
          <a:xfrm rot="21392528">
            <a:off x="6853083" y="4318706"/>
            <a:ext cx="4606429" cy="330907"/>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Straight Connector 10"/>
          <p:cNvCxnSpPr/>
          <p:nvPr/>
        </p:nvCxnSpPr>
        <p:spPr>
          <a:xfrm>
            <a:off x="7785100" y="4882735"/>
            <a:ext cx="0" cy="438565"/>
          </a:xfrm>
          <a:prstGeom prst="line">
            <a:avLst/>
          </a:prstGeom>
          <a:ln w="508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923173" y="5003800"/>
            <a:ext cx="7748127" cy="0"/>
          </a:xfrm>
          <a:prstGeom prst="straightConnector1">
            <a:avLst/>
          </a:prstGeom>
          <a:ln w="508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3923173" y="5156200"/>
                <a:ext cx="3861927" cy="369332"/>
              </a:xfrm>
              <a:prstGeom prst="rect">
                <a:avLst/>
              </a:prstGeom>
              <a:noFill/>
            </p:spPr>
            <p:txBody>
              <a:bodyPr wrap="square" rtlCol="0">
                <a:spAutoFit/>
              </a:bodyPr>
              <a:lstStyle/>
              <a:p>
                <a:pPr algn="ctr"/>
                <a:r>
                  <a:rPr lang="en-US" dirty="0"/>
                  <a:t>Block </a:t>
                </a:r>
                <a14:m>
                  <m:oMath xmlns:m="http://schemas.openxmlformats.org/officeDocument/2006/math">
                    <m:r>
                      <a:rPr lang="en-US" i="1" dirty="0" smtClean="0">
                        <a:latin typeface="Cambria Math" panose="02040503050406030204" pitchFamily="18" charset="0"/>
                      </a:rPr>
                      <m:t>𝑁</m:t>
                    </m:r>
                  </m:oMath>
                </a14:m>
                <a:endParaRPr lang="en-SG" dirty="0"/>
              </a:p>
            </p:txBody>
          </p:sp>
        </mc:Choice>
        <mc:Fallback xmlns="">
          <p:sp>
            <p:nvSpPr>
              <p:cNvPr id="14" name="TextBox 13"/>
              <p:cNvSpPr txBox="1">
                <a:spLocks noRot="1" noChangeAspect="1" noMove="1" noResize="1" noEditPoints="1" noAdjustHandles="1" noChangeArrowheads="1" noChangeShapeType="1" noTextEdit="1"/>
              </p:cNvSpPr>
              <p:nvPr/>
            </p:nvSpPr>
            <p:spPr>
              <a:xfrm>
                <a:off x="3923173" y="5156200"/>
                <a:ext cx="3861927" cy="369332"/>
              </a:xfrm>
              <a:prstGeom prst="rect">
                <a:avLst/>
              </a:prstGeom>
              <a:blipFill>
                <a:blip r:embed="rId4"/>
                <a:stretch>
                  <a:fillRect t="-10000" b="-2666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785099" y="5156200"/>
                <a:ext cx="3861927" cy="369332"/>
              </a:xfrm>
              <a:prstGeom prst="rect">
                <a:avLst/>
              </a:prstGeom>
              <a:noFill/>
            </p:spPr>
            <p:txBody>
              <a:bodyPr wrap="square" rtlCol="0">
                <a:spAutoFit/>
              </a:bodyPr>
              <a:lstStyle/>
              <a:p>
                <a:pPr algn="ctr"/>
                <a:r>
                  <a:rPr lang="en-US" dirty="0"/>
                  <a:t>Block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+1</m:t>
                    </m:r>
                  </m:oMath>
                </a14:m>
                <a:endParaRPr lang="en-SG" dirty="0"/>
              </a:p>
            </p:txBody>
          </p:sp>
        </mc:Choice>
        <mc:Fallback xmlns="">
          <p:sp>
            <p:nvSpPr>
              <p:cNvPr id="15" name="TextBox 14"/>
              <p:cNvSpPr txBox="1">
                <a:spLocks noRot="1" noChangeAspect="1" noMove="1" noResize="1" noEditPoints="1" noAdjustHandles="1" noChangeArrowheads="1" noChangeShapeType="1" noTextEdit="1"/>
              </p:cNvSpPr>
              <p:nvPr/>
            </p:nvSpPr>
            <p:spPr>
              <a:xfrm>
                <a:off x="7785099" y="5156200"/>
                <a:ext cx="3861927" cy="369332"/>
              </a:xfrm>
              <a:prstGeom prst="rect">
                <a:avLst/>
              </a:prstGeom>
              <a:blipFill>
                <a:blip r:embed="rId5"/>
                <a:stretch>
                  <a:fillRect t="-10000" b="-2666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839054" y="5677931"/>
                <a:ext cx="7927772" cy="646331"/>
              </a:xfrm>
              <a:prstGeom prst="rect">
                <a:avLst/>
              </a:prstGeom>
              <a:noFill/>
            </p:spPr>
            <p:txBody>
              <a:bodyPr wrap="square" rtlCol="0">
                <a:spAutoFit/>
              </a:bodyPr>
              <a:lstStyle/>
              <a:p>
                <a:r>
                  <a:rPr lang="en-US" dirty="0"/>
                  <a:t>No change of account information in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+1</m:t>
                    </m:r>
                  </m:oMath>
                </a14:m>
                <a:r>
                  <a:rPr lang="en-SG" dirty="0"/>
                  <a:t>, so it is referenced to the block where the data was last changed. [8] </a:t>
                </a:r>
              </a:p>
            </p:txBody>
          </p:sp>
        </mc:Choice>
        <mc:Fallback xmlns="">
          <p:sp>
            <p:nvSpPr>
              <p:cNvPr id="16" name="TextBox 15"/>
              <p:cNvSpPr txBox="1">
                <a:spLocks noRot="1" noChangeAspect="1" noMove="1" noResize="1" noEditPoints="1" noAdjustHandles="1" noChangeArrowheads="1" noChangeShapeType="1" noTextEdit="1"/>
              </p:cNvSpPr>
              <p:nvPr/>
            </p:nvSpPr>
            <p:spPr>
              <a:xfrm>
                <a:off x="3839054" y="5677931"/>
                <a:ext cx="7927772" cy="646331"/>
              </a:xfrm>
              <a:prstGeom prst="rect">
                <a:avLst/>
              </a:prstGeom>
              <a:blipFill>
                <a:blip r:embed="rId6"/>
                <a:stretch>
                  <a:fillRect l="-692" t="-4717" b="-14151"/>
                </a:stretch>
              </a:blipFill>
            </p:spPr>
            <p:txBody>
              <a:bodyPr/>
              <a:lstStyle/>
              <a:p>
                <a:r>
                  <a:rPr lang="en-SG">
                    <a:noFill/>
                  </a:rPr>
                  <a:t> </a:t>
                </a:r>
              </a:p>
            </p:txBody>
          </p:sp>
        </mc:Fallback>
      </mc:AlternateContent>
    </p:spTree>
    <p:extLst>
      <p:ext uri="{BB962C8B-B14F-4D97-AF65-F5344CB8AC3E}">
        <p14:creationId xmlns:p14="http://schemas.microsoft.com/office/powerpoint/2010/main" val="333668880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2000"/>
                                        <p:tgtEl>
                                          <p:spTgt spid="3"/>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edge">
                                      <p:cBhvr>
                                        <p:cTn id="10" dur="2000"/>
                                        <p:tgtEl>
                                          <p:spTgt spid="6"/>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edge">
                                      <p:cBhvr>
                                        <p:cTn id="13" dur="2000"/>
                                        <p:tgtEl>
                                          <p:spTgt spid="7"/>
                                        </p:tgtEl>
                                      </p:cBhvr>
                                    </p:animEffect>
                                  </p:childTnLst>
                                </p:cTn>
                              </p:par>
                              <p:par>
                                <p:cTn id="14" presetID="2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edge">
                                      <p:cBhvr>
                                        <p:cTn id="16" dur="2000"/>
                                        <p:tgtEl>
                                          <p:spTgt spid="8"/>
                                        </p:tgtEl>
                                      </p:cBhvr>
                                    </p:animEffect>
                                  </p:childTnLst>
                                </p:cTn>
                              </p:par>
                              <p:par>
                                <p:cTn id="17" presetID="2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edge">
                                      <p:cBhvr>
                                        <p:cTn id="19" dur="2000"/>
                                        <p:tgtEl>
                                          <p:spTgt spid="9"/>
                                        </p:tgtEl>
                                      </p:cBhvr>
                                    </p:animEffect>
                                  </p:childTnLst>
                                </p:cTn>
                              </p:par>
                              <p:par>
                                <p:cTn id="20" presetID="2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edge">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4ACE5-4614-426E-AFB4-EA2D86B34EDB}"/>
              </a:ext>
            </a:extLst>
          </p:cNvPr>
          <p:cNvSpPr>
            <a:spLocks noGrp="1"/>
          </p:cNvSpPr>
          <p:nvPr>
            <p:ph type="title"/>
          </p:nvPr>
        </p:nvSpPr>
        <p:spPr/>
        <p:txBody>
          <a:bodyPr/>
          <a:lstStyle/>
          <a:p>
            <a:r>
              <a:rPr lang="en-US" dirty="0"/>
              <a:t>Chain Structure</a:t>
            </a:r>
            <a:endParaRPr lang="en-SG" dirty="0"/>
          </a:p>
        </p:txBody>
      </p:sp>
      <p:sp>
        <p:nvSpPr>
          <p:cNvPr id="3" name="Content Placeholder 2">
            <a:extLst>
              <a:ext uri="{FF2B5EF4-FFF2-40B4-BE49-F238E27FC236}">
                <a16:creationId xmlns:a16="http://schemas.microsoft.com/office/drawing/2014/main" id="{44101385-EBDE-4B75-81E9-5DB85764789D}"/>
              </a:ext>
            </a:extLst>
          </p:cNvPr>
          <p:cNvSpPr>
            <a:spLocks noGrp="1"/>
          </p:cNvSpPr>
          <p:nvPr>
            <p:ph idx="1"/>
          </p:nvPr>
        </p:nvSpPr>
        <p:spPr>
          <a:xfrm>
            <a:off x="3869268" y="304800"/>
            <a:ext cx="7315200" cy="5679948"/>
          </a:xfrm>
        </p:spPr>
        <p:txBody>
          <a:bodyPr>
            <a:normAutofit/>
          </a:bodyPr>
          <a:lstStyle/>
          <a:p>
            <a:r>
              <a:rPr lang="en-US" dirty="0" err="1"/>
              <a:t>Ethereum</a:t>
            </a:r>
            <a:r>
              <a:rPr lang="en-US" dirty="0"/>
              <a:t> as previously mentioned uses radix trees for its transaction tree, receipts tree and state tree.</a:t>
            </a:r>
            <a:br>
              <a:rPr lang="en-US" dirty="0"/>
            </a:br>
            <a:endParaRPr lang="en-US" dirty="0"/>
          </a:p>
          <a:p>
            <a:r>
              <a:rPr lang="en-US" dirty="0"/>
              <a:t>The chain structure is easily visualized when creating, modifying or deleting states to form the radix trees.</a:t>
            </a:r>
            <a:br>
              <a:rPr lang="en-US" dirty="0"/>
            </a:br>
            <a:endParaRPr lang="en-US" dirty="0"/>
          </a:p>
          <a:p>
            <a:r>
              <a:rPr lang="en-US" dirty="0"/>
              <a:t>To easily illustrate the formation of chain structures in </a:t>
            </a:r>
            <a:r>
              <a:rPr lang="en-US" dirty="0" err="1"/>
              <a:t>Ethereum</a:t>
            </a:r>
            <a:r>
              <a:rPr lang="en-US" dirty="0"/>
              <a:t>, we pick the block number 2442432 that is during the period of  attack on the blockchain between 2.42-2.46 million blocks where 19 million empty accounts were created. This attack caused the block to have a chain structure of 11259724.</a:t>
            </a:r>
            <a:br>
              <a:rPr lang="en-US" dirty="0"/>
            </a:br>
            <a:br>
              <a:rPr lang="en-US" dirty="0"/>
            </a:br>
            <a:br>
              <a:rPr lang="en-US" dirty="0"/>
            </a:br>
            <a:br>
              <a:rPr lang="en-US" dirty="0"/>
            </a:br>
            <a:br>
              <a:rPr lang="en-US" dirty="0"/>
            </a:br>
            <a:br>
              <a:rPr lang="en-US" dirty="0"/>
            </a:br>
            <a:br>
              <a:rPr lang="en-US" dirty="0"/>
            </a:br>
            <a:endParaRPr lang="en-SG" dirty="0"/>
          </a:p>
        </p:txBody>
      </p:sp>
      <p:pic>
        <p:nvPicPr>
          <p:cNvPr id="1026" name="Picture 2" descr="screenshot of the stuck block">
            <a:extLst>
              <a:ext uri="{FF2B5EF4-FFF2-40B4-BE49-F238E27FC236}">
                <a16:creationId xmlns:a16="http://schemas.microsoft.com/office/drawing/2014/main" id="{A5AD157C-4B3E-48DB-B2D0-E0E0CB6D9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5884" y="3989070"/>
            <a:ext cx="4577715" cy="26224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9C0D170-2723-48DF-BBF5-6F241FBFC7AB}"/>
              </a:ext>
            </a:extLst>
          </p:cNvPr>
          <p:cNvSpPr txBox="1"/>
          <p:nvPr/>
        </p:nvSpPr>
        <p:spPr>
          <a:xfrm>
            <a:off x="0" y="6488668"/>
            <a:ext cx="566181" cy="369332"/>
          </a:xfrm>
          <a:prstGeom prst="rect">
            <a:avLst/>
          </a:prstGeom>
          <a:noFill/>
        </p:spPr>
        <p:txBody>
          <a:bodyPr wrap="none" rtlCol="0">
            <a:spAutoFit/>
          </a:bodyPr>
          <a:lstStyle/>
          <a:p>
            <a:r>
              <a:rPr lang="en-US" dirty="0"/>
              <a:t>[28]</a:t>
            </a:r>
            <a:endParaRPr lang="en-SG" dirty="0"/>
          </a:p>
        </p:txBody>
      </p:sp>
    </p:spTree>
    <p:extLst>
      <p:ext uri="{BB962C8B-B14F-4D97-AF65-F5344CB8AC3E}">
        <p14:creationId xmlns:p14="http://schemas.microsoft.com/office/powerpoint/2010/main" val="4159197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Light Wallet</a:t>
            </a:r>
            <a:endParaRPr lang="en-SG" dirty="0"/>
          </a:p>
        </p:txBody>
      </p:sp>
      <p:sp>
        <p:nvSpPr>
          <p:cNvPr id="3" name="Content Placeholder 2"/>
          <p:cNvSpPr>
            <a:spLocks noGrp="1"/>
          </p:cNvSpPr>
          <p:nvPr>
            <p:ph idx="1"/>
          </p:nvPr>
        </p:nvSpPr>
        <p:spPr>
          <a:xfrm>
            <a:off x="3561347" y="864108"/>
            <a:ext cx="8061158" cy="5120640"/>
          </a:xfrm>
        </p:spPr>
        <p:txBody>
          <a:bodyPr/>
          <a:lstStyle/>
          <a:p>
            <a:r>
              <a:rPr lang="en-US" dirty="0"/>
              <a:t>Suitable for mobile</a:t>
            </a:r>
          </a:p>
          <a:p>
            <a:r>
              <a:rPr lang="en-US" dirty="0"/>
              <a:t>Suitable for those on limited hardware or embedded systems</a:t>
            </a:r>
          </a:p>
          <a:p>
            <a:r>
              <a:rPr lang="en-US" dirty="0"/>
              <a:t>Suitable for those who do not want to (or cannot) download the full blockchain</a:t>
            </a:r>
          </a:p>
          <a:p>
            <a:r>
              <a:rPr lang="en-US" dirty="0"/>
              <a:t>Suitable for simple transactions (like checking balances of a wallet)</a:t>
            </a:r>
            <a:br>
              <a:rPr lang="en-US" dirty="0"/>
            </a:br>
            <a:endParaRPr lang="en-US" dirty="0"/>
          </a:p>
          <a:p>
            <a:r>
              <a:rPr lang="en-US" dirty="0"/>
              <a:t>Examples of light wallets:</a:t>
            </a:r>
            <a:br>
              <a:rPr lang="en-US" dirty="0"/>
            </a:br>
            <a:br>
              <a:rPr lang="en-US" dirty="0"/>
            </a:br>
            <a:r>
              <a:rPr lang="en-US" dirty="0"/>
              <a:t>Google Play:</a:t>
            </a:r>
            <a:br>
              <a:rPr lang="en-SG" dirty="0"/>
            </a:br>
            <a:r>
              <a:rPr lang="en-SG" sz="1600" dirty="0">
                <a:hlinkClick r:id="rId3"/>
              </a:rPr>
              <a:t>https://play.google.com/store/apps/details?id=eth.org.freewallet.app&amp;hl=en</a:t>
            </a:r>
            <a:r>
              <a:rPr lang="en-SG" sz="1600" dirty="0"/>
              <a:t> </a:t>
            </a:r>
            <a:br>
              <a:rPr lang="en-SG" dirty="0"/>
            </a:br>
            <a:br>
              <a:rPr lang="en-SG" dirty="0"/>
            </a:br>
            <a:r>
              <a:rPr lang="en-SG" dirty="0"/>
              <a:t>Apple Store:</a:t>
            </a:r>
            <a:br>
              <a:rPr lang="en-SG" dirty="0"/>
            </a:br>
            <a:r>
              <a:rPr lang="en-SG" sz="1600" dirty="0">
                <a:hlinkClick r:id="rId4"/>
              </a:rPr>
              <a:t>https://itunes.apple.com/us/app/jaxx-blockchain-wallet/id1084514516?mt=8</a:t>
            </a:r>
            <a:r>
              <a:rPr lang="en-SG" sz="1600" dirty="0"/>
              <a:t> </a:t>
            </a:r>
            <a:endParaRPr lang="en-US" sz="1600" dirty="0"/>
          </a:p>
        </p:txBody>
      </p:sp>
    </p:spTree>
    <p:extLst>
      <p:ext uri="{BB962C8B-B14F-4D97-AF65-F5344CB8AC3E}">
        <p14:creationId xmlns:p14="http://schemas.microsoft.com/office/powerpoint/2010/main" val="4084349087"/>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Light Wallet</a:t>
            </a:r>
            <a:endParaRPr lang="en-SG" dirty="0"/>
          </a:p>
        </p:txBody>
      </p:sp>
      <p:sp>
        <p:nvSpPr>
          <p:cNvPr id="3" name="Content Placeholder 2"/>
          <p:cNvSpPr>
            <a:spLocks noGrp="1"/>
          </p:cNvSpPr>
          <p:nvPr>
            <p:ph idx="1"/>
          </p:nvPr>
        </p:nvSpPr>
        <p:spPr>
          <a:xfrm>
            <a:off x="3561347" y="864108"/>
            <a:ext cx="8061158" cy="5120640"/>
          </a:xfrm>
        </p:spPr>
        <p:txBody>
          <a:bodyPr/>
          <a:lstStyle/>
          <a:p>
            <a:r>
              <a:rPr lang="en-US" dirty="0"/>
              <a:t>Light clients downloads only block headers</a:t>
            </a:r>
          </a:p>
          <a:p>
            <a:r>
              <a:rPr lang="en-US" dirty="0"/>
              <a:t>If required, it verifies the relevant information using Distributed Hash Table (DHT) and stores the key-value pairs in a database on the local storage.</a:t>
            </a:r>
          </a:p>
          <a:p>
            <a:r>
              <a:rPr lang="en-US" dirty="0"/>
              <a:t>Few to no blocks are stored on the device due to storage constraints of light clients.</a:t>
            </a:r>
          </a:p>
          <a:p>
            <a:r>
              <a:rPr lang="en-US" dirty="0"/>
              <a:t>Light clients make use of the Simplified Payment Verification (SPV) protocol and proof to retrieve relevant information. [9] </a:t>
            </a:r>
          </a:p>
        </p:txBody>
      </p:sp>
    </p:spTree>
    <p:extLst>
      <p:ext uri="{BB962C8B-B14F-4D97-AF65-F5344CB8AC3E}">
        <p14:creationId xmlns:p14="http://schemas.microsoft.com/office/powerpoint/2010/main" val="1156302967"/>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a:t>
            </a:r>
            <a:endParaRPr lang="en-SG" dirty="0"/>
          </a:p>
        </p:txBody>
      </p:sp>
      <p:sp>
        <p:nvSpPr>
          <p:cNvPr id="3" name="Content Placeholder 2"/>
          <p:cNvSpPr>
            <a:spLocks noGrp="1"/>
          </p:cNvSpPr>
          <p:nvPr>
            <p:ph idx="1"/>
          </p:nvPr>
        </p:nvSpPr>
        <p:spPr/>
        <p:txBody>
          <a:bodyPr/>
          <a:lstStyle/>
          <a:p>
            <a:r>
              <a:rPr lang="en-US" dirty="0"/>
              <a:t>Runs on blockchain technology, similar to Bitcoin</a:t>
            </a:r>
          </a:p>
          <a:p>
            <a:r>
              <a:rPr lang="en-US" dirty="0" err="1"/>
              <a:t>Decentralised</a:t>
            </a:r>
            <a:r>
              <a:rPr lang="en-US" dirty="0"/>
              <a:t> </a:t>
            </a:r>
          </a:p>
          <a:p>
            <a:r>
              <a:rPr lang="en-US" dirty="0" err="1"/>
              <a:t>Specialised</a:t>
            </a:r>
            <a:r>
              <a:rPr lang="en-US" dirty="0"/>
              <a:t> for smart contracts</a:t>
            </a:r>
            <a:br>
              <a:rPr lang="en-US" dirty="0"/>
            </a:br>
            <a:r>
              <a:rPr lang="en-US" dirty="0"/>
              <a:t>(Computer protocols that facilitates, executes and enforces the negotiation of a contract using blockchain technology. [1]</a:t>
            </a:r>
          </a:p>
          <a:p>
            <a:r>
              <a:rPr lang="en-US" dirty="0"/>
              <a:t>Uses Solidity for building smart contracts [2]</a:t>
            </a:r>
          </a:p>
          <a:p>
            <a:r>
              <a:rPr lang="en-US" dirty="0"/>
              <a:t>Currency base unit is </a:t>
            </a:r>
            <a:r>
              <a:rPr lang="en-US" i="1" dirty="0" err="1"/>
              <a:t>wei</a:t>
            </a:r>
            <a:r>
              <a:rPr lang="en-US" dirty="0"/>
              <a:t> (not ether) [3]</a:t>
            </a:r>
            <a:endParaRPr lang="en-SG" dirty="0"/>
          </a:p>
        </p:txBody>
      </p:sp>
    </p:spTree>
    <p:extLst>
      <p:ext uri="{BB962C8B-B14F-4D97-AF65-F5344CB8AC3E}">
        <p14:creationId xmlns:p14="http://schemas.microsoft.com/office/powerpoint/2010/main" val="3716418658"/>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a:cxnSpLocks/>
            <a:stCxn id="9" idx="2"/>
            <a:endCxn id="12" idx="0"/>
          </p:cNvCxnSpPr>
          <p:nvPr/>
        </p:nvCxnSpPr>
        <p:spPr>
          <a:xfrm flipH="1">
            <a:off x="10504124" y="3565429"/>
            <a:ext cx="0" cy="187083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a:stCxn id="6" idx="2"/>
            <a:endCxn id="9" idx="0"/>
          </p:cNvCxnSpPr>
          <p:nvPr/>
        </p:nvCxnSpPr>
        <p:spPr>
          <a:xfrm>
            <a:off x="10515878" y="1405429"/>
            <a:ext cx="0" cy="18000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0299878" y="1045429"/>
            <a:ext cx="432000" cy="36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p:cNvSpPr/>
          <p:nvPr/>
        </p:nvSpPr>
        <p:spPr>
          <a:xfrm>
            <a:off x="10305755" y="1765429"/>
            <a:ext cx="432000" cy="36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p:nvSpPr>
        <p:spPr>
          <a:xfrm>
            <a:off x="10305755" y="2485429"/>
            <a:ext cx="432000" cy="36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p:cNvSpPr/>
          <p:nvPr/>
        </p:nvSpPr>
        <p:spPr>
          <a:xfrm>
            <a:off x="10305755" y="3205429"/>
            <a:ext cx="432000" cy="36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p:cNvSpPr/>
          <p:nvPr/>
        </p:nvSpPr>
        <p:spPr>
          <a:xfrm>
            <a:off x="10305755" y="3949039"/>
            <a:ext cx="432000" cy="36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10299878" y="4692649"/>
            <a:ext cx="432000" cy="36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p:cNvSpPr/>
          <p:nvPr/>
        </p:nvSpPr>
        <p:spPr>
          <a:xfrm>
            <a:off x="10288124" y="5436259"/>
            <a:ext cx="432000" cy="36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p:cNvSpPr>
            <a:spLocks noGrp="1"/>
          </p:cNvSpPr>
          <p:nvPr>
            <p:ph type="title"/>
          </p:nvPr>
        </p:nvSpPr>
        <p:spPr/>
        <p:txBody>
          <a:bodyPr/>
          <a:lstStyle/>
          <a:p>
            <a:r>
              <a:rPr lang="en-US" dirty="0"/>
              <a:t>Light Wallet</a:t>
            </a:r>
            <a:endParaRPr lang="en-SG" dirty="0"/>
          </a:p>
        </p:txBody>
      </p:sp>
      <p:sp>
        <p:nvSpPr>
          <p:cNvPr id="3" name="Content Placeholder 2"/>
          <p:cNvSpPr>
            <a:spLocks noGrp="1"/>
          </p:cNvSpPr>
          <p:nvPr>
            <p:ph idx="1"/>
          </p:nvPr>
        </p:nvSpPr>
        <p:spPr>
          <a:xfrm>
            <a:off x="3561347" y="864108"/>
            <a:ext cx="8061158" cy="471397"/>
          </a:xfrm>
        </p:spPr>
        <p:txBody>
          <a:bodyPr/>
          <a:lstStyle/>
          <a:p>
            <a:r>
              <a:rPr lang="en-US" dirty="0"/>
              <a:t>Process (Loading balance of wallet </a:t>
            </a:r>
            <a:r>
              <a:rPr lang="en-US" dirty="0">
                <a:latin typeface="Calibri" panose="020F0502020204030204" pitchFamily="34" charset="0"/>
                <a:cs typeface="Calibri" panose="020F0502020204030204" pitchFamily="34" charset="0"/>
              </a:rPr>
              <a:t>0x223874173</a:t>
            </a:r>
            <a:r>
              <a:rPr lang="en-US" dirty="0"/>
              <a:t>):</a:t>
            </a:r>
          </a:p>
        </p:txBody>
      </p:sp>
      <p:pic>
        <p:nvPicPr>
          <p:cNvPr id="17" name="Picture 16"/>
          <p:cNvPicPr>
            <a:picLocks noChangeAspect="1"/>
          </p:cNvPicPr>
          <p:nvPr/>
        </p:nvPicPr>
        <p:blipFill>
          <a:blip r:embed="rId3"/>
          <a:stretch>
            <a:fillRect/>
          </a:stretch>
        </p:blipFill>
        <p:spPr>
          <a:xfrm>
            <a:off x="4079688" y="1335505"/>
            <a:ext cx="1681535" cy="1681535"/>
          </a:xfrm>
          <a:prstGeom prst="rect">
            <a:avLst/>
          </a:prstGeom>
        </p:spPr>
      </p:pic>
      <p:sp>
        <p:nvSpPr>
          <p:cNvPr id="18" name="TextBox 17"/>
          <p:cNvSpPr txBox="1"/>
          <p:nvPr/>
        </p:nvSpPr>
        <p:spPr>
          <a:xfrm>
            <a:off x="4079688" y="2827421"/>
            <a:ext cx="1681535" cy="646331"/>
          </a:xfrm>
          <a:prstGeom prst="rect">
            <a:avLst/>
          </a:prstGeom>
          <a:noFill/>
        </p:spPr>
        <p:txBody>
          <a:bodyPr wrap="square" rtlCol="0">
            <a:spAutoFit/>
          </a:bodyPr>
          <a:lstStyle/>
          <a:p>
            <a:pPr algn="ctr"/>
            <a:r>
              <a:rPr lang="en-US" dirty="0"/>
              <a:t>SPV Client</a:t>
            </a:r>
          </a:p>
          <a:p>
            <a:pPr algn="ctr"/>
            <a:r>
              <a:rPr lang="en-US" dirty="0"/>
              <a:t>(or light wallet)</a:t>
            </a:r>
            <a:endParaRPr lang="en-SG" dirty="0"/>
          </a:p>
        </p:txBody>
      </p:sp>
      <p:pic>
        <p:nvPicPr>
          <p:cNvPr id="20" name="Picture 19"/>
          <p:cNvPicPr>
            <a:picLocks noChangeAspect="1"/>
          </p:cNvPicPr>
          <p:nvPr/>
        </p:nvPicPr>
        <p:blipFill>
          <a:blip r:embed="rId4"/>
          <a:stretch>
            <a:fillRect/>
          </a:stretch>
        </p:blipFill>
        <p:spPr>
          <a:xfrm>
            <a:off x="8477350" y="1630680"/>
            <a:ext cx="1091185" cy="1091185"/>
          </a:xfrm>
          <a:prstGeom prst="rect">
            <a:avLst/>
          </a:prstGeom>
        </p:spPr>
      </p:pic>
      <p:sp>
        <p:nvSpPr>
          <p:cNvPr id="37" name="TextBox 36"/>
          <p:cNvSpPr txBox="1"/>
          <p:nvPr/>
        </p:nvSpPr>
        <p:spPr>
          <a:xfrm>
            <a:off x="8182174" y="2860627"/>
            <a:ext cx="1681535" cy="369332"/>
          </a:xfrm>
          <a:prstGeom prst="rect">
            <a:avLst/>
          </a:prstGeom>
          <a:noFill/>
        </p:spPr>
        <p:txBody>
          <a:bodyPr wrap="square" rtlCol="0">
            <a:spAutoFit/>
          </a:bodyPr>
          <a:lstStyle/>
          <a:p>
            <a:pPr algn="ctr"/>
            <a:r>
              <a:rPr lang="en-US" dirty="0"/>
              <a:t>Full node</a:t>
            </a:r>
            <a:endParaRPr lang="en-SG" dirty="0"/>
          </a:p>
        </p:txBody>
      </p:sp>
      <p:cxnSp>
        <p:nvCxnSpPr>
          <p:cNvPr id="39" name="Straight Connector 38"/>
          <p:cNvCxnSpPr/>
          <p:nvPr/>
        </p:nvCxnSpPr>
        <p:spPr>
          <a:xfrm flipH="1">
            <a:off x="9783111" y="1045429"/>
            <a:ext cx="516767" cy="5852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cxnSpLocks/>
          </p:cNvCxnSpPr>
          <p:nvPr/>
        </p:nvCxnSpPr>
        <p:spPr>
          <a:xfrm flipH="1" flipV="1">
            <a:off x="9772781" y="2721865"/>
            <a:ext cx="502692" cy="30743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20" idx="0"/>
          </p:cNvCxnSpPr>
          <p:nvPr/>
        </p:nvCxnSpPr>
        <p:spPr>
          <a:xfrm flipH="1">
            <a:off x="9022943" y="1630680"/>
            <a:ext cx="7601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a:endCxn id="20" idx="2"/>
          </p:cNvCxnSpPr>
          <p:nvPr/>
        </p:nvCxnSpPr>
        <p:spPr>
          <a:xfrm flipH="1">
            <a:off x="9022943" y="2721865"/>
            <a:ext cx="7325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0861991" y="1045428"/>
            <a:ext cx="461665" cy="4750831"/>
          </a:xfrm>
          <a:prstGeom prst="rect">
            <a:avLst/>
          </a:prstGeom>
          <a:noFill/>
        </p:spPr>
        <p:txBody>
          <a:bodyPr vert="eaVert" wrap="square" rtlCol="0">
            <a:spAutoFit/>
          </a:bodyPr>
          <a:lstStyle/>
          <a:p>
            <a:pPr algn="ctr"/>
            <a:r>
              <a:rPr lang="en-US" dirty="0"/>
              <a:t>Blockchain</a:t>
            </a:r>
            <a:endParaRPr lang="en-SG" dirty="0"/>
          </a:p>
        </p:txBody>
      </p:sp>
      <p:cxnSp>
        <p:nvCxnSpPr>
          <p:cNvPr id="52" name="Straight Arrow Connector 51"/>
          <p:cNvCxnSpPr>
            <a:stCxn id="17" idx="3"/>
            <a:endCxn id="20" idx="1"/>
          </p:cNvCxnSpPr>
          <p:nvPr/>
        </p:nvCxnSpPr>
        <p:spPr>
          <a:xfrm>
            <a:off x="5761223" y="2176273"/>
            <a:ext cx="27161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6849286" y="1474566"/>
            <a:ext cx="540000" cy="540000"/>
          </a:xfrm>
          <a:prstGeom prst="ellipse">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SG" sz="3200" dirty="0">
              <a:solidFill>
                <a:schemeClr val="tx1"/>
              </a:solidFill>
            </a:endParaRPr>
          </a:p>
        </p:txBody>
      </p:sp>
      <p:grpSp>
        <p:nvGrpSpPr>
          <p:cNvPr id="57" name="Group 56"/>
          <p:cNvGrpSpPr/>
          <p:nvPr/>
        </p:nvGrpSpPr>
        <p:grpSpPr>
          <a:xfrm>
            <a:off x="4077160" y="3989062"/>
            <a:ext cx="2578273" cy="540000"/>
            <a:chOff x="3505490" y="3989062"/>
            <a:chExt cx="2578273" cy="540000"/>
          </a:xfrm>
        </p:grpSpPr>
        <p:sp>
          <p:nvSpPr>
            <p:cNvPr id="53" name="TextBox 52"/>
            <p:cNvSpPr txBox="1"/>
            <p:nvPr/>
          </p:nvSpPr>
          <p:spPr>
            <a:xfrm>
              <a:off x="4079688" y="4074396"/>
              <a:ext cx="2004075" cy="369332"/>
            </a:xfrm>
            <a:prstGeom prst="rect">
              <a:avLst/>
            </a:prstGeom>
            <a:noFill/>
          </p:spPr>
          <p:txBody>
            <a:bodyPr wrap="none" rtlCol="0">
              <a:spAutoFit/>
            </a:bodyPr>
            <a:lstStyle/>
            <a:p>
              <a:r>
                <a:rPr lang="en-US" dirty="0"/>
                <a:t>Contacts full nodes</a:t>
              </a:r>
              <a:endParaRPr lang="en-SG" dirty="0"/>
            </a:p>
          </p:txBody>
        </p:sp>
        <p:sp>
          <p:nvSpPr>
            <p:cNvPr id="56" name="Oval 55"/>
            <p:cNvSpPr/>
            <p:nvPr/>
          </p:nvSpPr>
          <p:spPr>
            <a:xfrm>
              <a:off x="3505490" y="3989062"/>
              <a:ext cx="540000" cy="540000"/>
            </a:xfrm>
            <a:prstGeom prst="ellipse">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SG" sz="3200" dirty="0">
                <a:solidFill>
                  <a:schemeClr val="tx1"/>
                </a:solidFill>
              </a:endParaRPr>
            </a:p>
          </p:txBody>
        </p:sp>
      </p:grpSp>
    </p:spTree>
    <p:extLst>
      <p:ext uri="{BB962C8B-B14F-4D97-AF65-F5344CB8AC3E}">
        <p14:creationId xmlns:p14="http://schemas.microsoft.com/office/powerpoint/2010/main" val="3768344927"/>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a:cxnSpLocks/>
            <a:stCxn id="9" idx="2"/>
            <a:endCxn id="12" idx="0"/>
          </p:cNvCxnSpPr>
          <p:nvPr/>
        </p:nvCxnSpPr>
        <p:spPr>
          <a:xfrm flipH="1">
            <a:off x="10504124" y="3565429"/>
            <a:ext cx="0" cy="187083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a:stCxn id="6" idx="2"/>
            <a:endCxn id="9" idx="0"/>
          </p:cNvCxnSpPr>
          <p:nvPr/>
        </p:nvCxnSpPr>
        <p:spPr>
          <a:xfrm>
            <a:off x="10515878" y="1405429"/>
            <a:ext cx="0" cy="18000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0299878" y="1045429"/>
            <a:ext cx="432000" cy="36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p:cNvSpPr/>
          <p:nvPr/>
        </p:nvSpPr>
        <p:spPr>
          <a:xfrm>
            <a:off x="10305755" y="1765429"/>
            <a:ext cx="432000" cy="36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p:nvSpPr>
        <p:spPr>
          <a:xfrm>
            <a:off x="10305755" y="2485429"/>
            <a:ext cx="432000" cy="36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p:cNvSpPr/>
          <p:nvPr/>
        </p:nvSpPr>
        <p:spPr>
          <a:xfrm>
            <a:off x="10305755" y="3205429"/>
            <a:ext cx="432000" cy="36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p:cNvSpPr/>
          <p:nvPr/>
        </p:nvSpPr>
        <p:spPr>
          <a:xfrm>
            <a:off x="10305755" y="3949039"/>
            <a:ext cx="432000" cy="36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10299878" y="4692649"/>
            <a:ext cx="432000" cy="36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p:cNvSpPr/>
          <p:nvPr/>
        </p:nvSpPr>
        <p:spPr>
          <a:xfrm>
            <a:off x="10288124" y="5436259"/>
            <a:ext cx="432000" cy="36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p:cNvSpPr>
            <a:spLocks noGrp="1"/>
          </p:cNvSpPr>
          <p:nvPr>
            <p:ph type="title"/>
          </p:nvPr>
        </p:nvSpPr>
        <p:spPr/>
        <p:txBody>
          <a:bodyPr/>
          <a:lstStyle/>
          <a:p>
            <a:r>
              <a:rPr lang="en-US" dirty="0"/>
              <a:t>Light Wallet</a:t>
            </a:r>
            <a:endParaRPr lang="en-SG" dirty="0"/>
          </a:p>
        </p:txBody>
      </p:sp>
      <p:pic>
        <p:nvPicPr>
          <p:cNvPr id="17" name="Picture 16"/>
          <p:cNvPicPr>
            <a:picLocks noChangeAspect="1"/>
          </p:cNvPicPr>
          <p:nvPr/>
        </p:nvPicPr>
        <p:blipFill>
          <a:blip r:embed="rId3"/>
          <a:stretch>
            <a:fillRect/>
          </a:stretch>
        </p:blipFill>
        <p:spPr>
          <a:xfrm>
            <a:off x="4079688" y="1335505"/>
            <a:ext cx="1681535" cy="1681535"/>
          </a:xfrm>
          <a:prstGeom prst="rect">
            <a:avLst/>
          </a:prstGeom>
        </p:spPr>
      </p:pic>
      <p:sp>
        <p:nvSpPr>
          <p:cNvPr id="18" name="TextBox 17"/>
          <p:cNvSpPr txBox="1"/>
          <p:nvPr/>
        </p:nvSpPr>
        <p:spPr>
          <a:xfrm>
            <a:off x="4079688" y="2827421"/>
            <a:ext cx="1681535" cy="646331"/>
          </a:xfrm>
          <a:prstGeom prst="rect">
            <a:avLst/>
          </a:prstGeom>
          <a:noFill/>
        </p:spPr>
        <p:txBody>
          <a:bodyPr wrap="square" rtlCol="0">
            <a:spAutoFit/>
          </a:bodyPr>
          <a:lstStyle/>
          <a:p>
            <a:pPr algn="ctr"/>
            <a:r>
              <a:rPr lang="en-US" dirty="0"/>
              <a:t>SPV Client</a:t>
            </a:r>
          </a:p>
          <a:p>
            <a:pPr algn="ctr"/>
            <a:r>
              <a:rPr lang="en-US" dirty="0"/>
              <a:t>(or light wallet)</a:t>
            </a:r>
            <a:endParaRPr lang="en-SG" dirty="0"/>
          </a:p>
        </p:txBody>
      </p:sp>
      <p:pic>
        <p:nvPicPr>
          <p:cNvPr id="20" name="Picture 19"/>
          <p:cNvPicPr>
            <a:picLocks noChangeAspect="1"/>
          </p:cNvPicPr>
          <p:nvPr/>
        </p:nvPicPr>
        <p:blipFill>
          <a:blip r:embed="rId4"/>
          <a:stretch>
            <a:fillRect/>
          </a:stretch>
        </p:blipFill>
        <p:spPr>
          <a:xfrm>
            <a:off x="8477350" y="1630680"/>
            <a:ext cx="1091185" cy="1091185"/>
          </a:xfrm>
          <a:prstGeom prst="rect">
            <a:avLst/>
          </a:prstGeom>
        </p:spPr>
      </p:pic>
      <p:sp>
        <p:nvSpPr>
          <p:cNvPr id="37" name="TextBox 36"/>
          <p:cNvSpPr txBox="1"/>
          <p:nvPr/>
        </p:nvSpPr>
        <p:spPr>
          <a:xfrm>
            <a:off x="8182174" y="2860627"/>
            <a:ext cx="1681535" cy="369332"/>
          </a:xfrm>
          <a:prstGeom prst="rect">
            <a:avLst/>
          </a:prstGeom>
          <a:noFill/>
        </p:spPr>
        <p:txBody>
          <a:bodyPr wrap="square" rtlCol="0">
            <a:spAutoFit/>
          </a:bodyPr>
          <a:lstStyle/>
          <a:p>
            <a:pPr algn="ctr"/>
            <a:r>
              <a:rPr lang="en-US" dirty="0"/>
              <a:t>Full node</a:t>
            </a:r>
            <a:endParaRPr lang="en-SG" dirty="0"/>
          </a:p>
        </p:txBody>
      </p:sp>
      <p:cxnSp>
        <p:nvCxnSpPr>
          <p:cNvPr id="39" name="Straight Connector 38"/>
          <p:cNvCxnSpPr/>
          <p:nvPr/>
        </p:nvCxnSpPr>
        <p:spPr>
          <a:xfrm flipH="1">
            <a:off x="9783111" y="1045429"/>
            <a:ext cx="516767" cy="5852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cxnSpLocks/>
          </p:cNvCxnSpPr>
          <p:nvPr/>
        </p:nvCxnSpPr>
        <p:spPr>
          <a:xfrm flipH="1" flipV="1">
            <a:off x="9772781" y="2721865"/>
            <a:ext cx="502692" cy="30743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20" idx="0"/>
          </p:cNvCxnSpPr>
          <p:nvPr/>
        </p:nvCxnSpPr>
        <p:spPr>
          <a:xfrm flipH="1">
            <a:off x="9022943" y="1630680"/>
            <a:ext cx="7601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a:endCxn id="20" idx="2"/>
          </p:cNvCxnSpPr>
          <p:nvPr/>
        </p:nvCxnSpPr>
        <p:spPr>
          <a:xfrm flipH="1">
            <a:off x="9022943" y="2721865"/>
            <a:ext cx="749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0861991" y="1045428"/>
            <a:ext cx="461665" cy="4750831"/>
          </a:xfrm>
          <a:prstGeom prst="rect">
            <a:avLst/>
          </a:prstGeom>
          <a:noFill/>
        </p:spPr>
        <p:txBody>
          <a:bodyPr vert="eaVert" wrap="square" rtlCol="0">
            <a:spAutoFit/>
          </a:bodyPr>
          <a:lstStyle/>
          <a:p>
            <a:pPr algn="ctr"/>
            <a:r>
              <a:rPr lang="en-US" dirty="0"/>
              <a:t>Blockchain</a:t>
            </a:r>
            <a:endParaRPr lang="en-SG" dirty="0"/>
          </a:p>
        </p:txBody>
      </p:sp>
      <p:cxnSp>
        <p:nvCxnSpPr>
          <p:cNvPr id="52" name="Straight Arrow Connector 51"/>
          <p:cNvCxnSpPr>
            <a:stCxn id="17" idx="3"/>
            <a:endCxn id="20" idx="1"/>
          </p:cNvCxnSpPr>
          <p:nvPr/>
        </p:nvCxnSpPr>
        <p:spPr>
          <a:xfrm>
            <a:off x="5761223" y="2176273"/>
            <a:ext cx="2716127" cy="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6849286" y="1474566"/>
            <a:ext cx="540000" cy="540000"/>
          </a:xfrm>
          <a:prstGeom prst="ellipse">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SG" sz="3200" dirty="0">
              <a:solidFill>
                <a:schemeClr val="tx1"/>
              </a:solidFill>
            </a:endParaRPr>
          </a:p>
        </p:txBody>
      </p:sp>
      <p:grpSp>
        <p:nvGrpSpPr>
          <p:cNvPr id="57" name="Group 56"/>
          <p:cNvGrpSpPr/>
          <p:nvPr/>
        </p:nvGrpSpPr>
        <p:grpSpPr>
          <a:xfrm>
            <a:off x="4077160" y="3989062"/>
            <a:ext cx="4945908" cy="540000"/>
            <a:chOff x="3505490" y="3989062"/>
            <a:chExt cx="4945908" cy="540000"/>
          </a:xfrm>
        </p:grpSpPr>
        <p:sp>
          <p:nvSpPr>
            <p:cNvPr id="53" name="TextBox 52"/>
            <p:cNvSpPr txBox="1"/>
            <p:nvPr/>
          </p:nvSpPr>
          <p:spPr>
            <a:xfrm>
              <a:off x="4079688" y="4074396"/>
              <a:ext cx="4371710" cy="369332"/>
            </a:xfrm>
            <a:prstGeom prst="rect">
              <a:avLst/>
            </a:prstGeom>
            <a:noFill/>
          </p:spPr>
          <p:txBody>
            <a:bodyPr wrap="none" rtlCol="0">
              <a:spAutoFit/>
            </a:bodyPr>
            <a:lstStyle/>
            <a:p>
              <a:r>
                <a:rPr lang="en-US" dirty="0"/>
                <a:t>Downloads all block headers from full nodes</a:t>
              </a:r>
              <a:endParaRPr lang="en-SG" dirty="0"/>
            </a:p>
          </p:txBody>
        </p:sp>
        <p:sp>
          <p:nvSpPr>
            <p:cNvPr id="56" name="Oval 55"/>
            <p:cNvSpPr/>
            <p:nvPr/>
          </p:nvSpPr>
          <p:spPr>
            <a:xfrm>
              <a:off x="3505490" y="3989062"/>
              <a:ext cx="540000" cy="540000"/>
            </a:xfrm>
            <a:prstGeom prst="ellipse">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SG" sz="3200" dirty="0">
                <a:solidFill>
                  <a:schemeClr val="tx1"/>
                </a:solidFill>
              </a:endParaRPr>
            </a:p>
          </p:txBody>
        </p:sp>
      </p:grpSp>
      <p:sp>
        <p:nvSpPr>
          <p:cNvPr id="27" name="TextBox 26"/>
          <p:cNvSpPr txBox="1"/>
          <p:nvPr/>
        </p:nvSpPr>
        <p:spPr>
          <a:xfrm>
            <a:off x="6278519" y="2227325"/>
            <a:ext cx="1681535" cy="369332"/>
          </a:xfrm>
          <a:prstGeom prst="rect">
            <a:avLst/>
          </a:prstGeom>
          <a:noFill/>
        </p:spPr>
        <p:txBody>
          <a:bodyPr wrap="square" rtlCol="0">
            <a:spAutoFit/>
          </a:bodyPr>
          <a:lstStyle/>
          <a:p>
            <a:pPr algn="ctr"/>
            <a:r>
              <a:rPr lang="en-US" dirty="0"/>
              <a:t>Headers</a:t>
            </a:r>
            <a:endParaRPr lang="en-SG" dirty="0"/>
          </a:p>
        </p:txBody>
      </p:sp>
      <p:sp>
        <p:nvSpPr>
          <p:cNvPr id="31" name="Content Placeholder 2"/>
          <p:cNvSpPr txBox="1">
            <a:spLocks/>
          </p:cNvSpPr>
          <p:nvPr/>
        </p:nvSpPr>
        <p:spPr>
          <a:xfrm>
            <a:off x="3561347" y="864108"/>
            <a:ext cx="8061158" cy="471397"/>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a:t>Process (Loading balance of wallet </a:t>
            </a:r>
            <a:r>
              <a:rPr lang="en-US">
                <a:latin typeface="Calibri" panose="020F0502020204030204" pitchFamily="34" charset="0"/>
                <a:cs typeface="Calibri" panose="020F0502020204030204" pitchFamily="34" charset="0"/>
              </a:rPr>
              <a:t>0x223874173</a:t>
            </a:r>
            <a:r>
              <a:rPr lang="en-US"/>
              <a:t>):</a:t>
            </a:r>
            <a:endParaRPr lang="en-US" dirty="0"/>
          </a:p>
        </p:txBody>
      </p:sp>
    </p:spTree>
    <p:extLst>
      <p:ext uri="{BB962C8B-B14F-4D97-AF65-F5344CB8AC3E}">
        <p14:creationId xmlns:p14="http://schemas.microsoft.com/office/powerpoint/2010/main" val="1543254980"/>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400800" y="1744252"/>
            <a:ext cx="5221705" cy="7458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p:cNvSpPr>
            <a:spLocks noGrp="1"/>
          </p:cNvSpPr>
          <p:nvPr>
            <p:ph type="title"/>
          </p:nvPr>
        </p:nvSpPr>
        <p:spPr/>
        <p:txBody>
          <a:bodyPr/>
          <a:lstStyle/>
          <a:p>
            <a:r>
              <a:rPr lang="en-US" dirty="0"/>
              <a:t>Light Wallet</a:t>
            </a:r>
            <a:endParaRPr lang="en-SG" dirty="0"/>
          </a:p>
        </p:txBody>
      </p:sp>
      <p:pic>
        <p:nvPicPr>
          <p:cNvPr id="17" name="Picture 16"/>
          <p:cNvPicPr>
            <a:picLocks noChangeAspect="1"/>
          </p:cNvPicPr>
          <p:nvPr/>
        </p:nvPicPr>
        <p:blipFill>
          <a:blip r:embed="rId3"/>
          <a:stretch>
            <a:fillRect/>
          </a:stretch>
        </p:blipFill>
        <p:spPr>
          <a:xfrm>
            <a:off x="4079688" y="1335505"/>
            <a:ext cx="1681535" cy="1681535"/>
          </a:xfrm>
          <a:prstGeom prst="rect">
            <a:avLst/>
          </a:prstGeom>
        </p:spPr>
      </p:pic>
      <p:sp>
        <p:nvSpPr>
          <p:cNvPr id="18" name="TextBox 17"/>
          <p:cNvSpPr txBox="1"/>
          <p:nvPr/>
        </p:nvSpPr>
        <p:spPr>
          <a:xfrm>
            <a:off x="4079688" y="2827421"/>
            <a:ext cx="1681535" cy="646331"/>
          </a:xfrm>
          <a:prstGeom prst="rect">
            <a:avLst/>
          </a:prstGeom>
          <a:noFill/>
        </p:spPr>
        <p:txBody>
          <a:bodyPr wrap="square" rtlCol="0">
            <a:spAutoFit/>
          </a:bodyPr>
          <a:lstStyle/>
          <a:p>
            <a:pPr algn="ctr"/>
            <a:r>
              <a:rPr lang="en-US" dirty="0"/>
              <a:t>SPV Client</a:t>
            </a:r>
          </a:p>
          <a:p>
            <a:pPr algn="ctr"/>
            <a:r>
              <a:rPr lang="en-US" dirty="0"/>
              <a:t>(or light wallet)</a:t>
            </a:r>
            <a:endParaRPr lang="en-SG" dirty="0"/>
          </a:p>
        </p:txBody>
      </p:sp>
      <p:grpSp>
        <p:nvGrpSpPr>
          <p:cNvPr id="57" name="Group 56"/>
          <p:cNvGrpSpPr/>
          <p:nvPr/>
        </p:nvGrpSpPr>
        <p:grpSpPr>
          <a:xfrm>
            <a:off x="4079688" y="4286314"/>
            <a:ext cx="6080312" cy="540000"/>
            <a:chOff x="3505490" y="3989062"/>
            <a:chExt cx="6080312" cy="540000"/>
          </a:xfrm>
        </p:grpSpPr>
        <p:sp>
          <p:nvSpPr>
            <p:cNvPr id="53" name="TextBox 52"/>
            <p:cNvSpPr txBox="1"/>
            <p:nvPr/>
          </p:nvSpPr>
          <p:spPr>
            <a:xfrm>
              <a:off x="4079688" y="4074396"/>
              <a:ext cx="5506114" cy="369332"/>
            </a:xfrm>
            <a:prstGeom prst="rect">
              <a:avLst/>
            </a:prstGeom>
            <a:noFill/>
          </p:spPr>
          <p:txBody>
            <a:bodyPr wrap="square" rtlCol="0">
              <a:spAutoFit/>
            </a:bodyPr>
            <a:lstStyle/>
            <a:p>
              <a:r>
                <a:rPr lang="en-US" dirty="0"/>
                <a:t>Using bloom filters, it filters the relevant information</a:t>
              </a:r>
              <a:endParaRPr lang="en-SG" dirty="0"/>
            </a:p>
          </p:txBody>
        </p:sp>
        <p:sp>
          <p:nvSpPr>
            <p:cNvPr id="56" name="Oval 55"/>
            <p:cNvSpPr/>
            <p:nvPr/>
          </p:nvSpPr>
          <p:spPr>
            <a:xfrm>
              <a:off x="3505490" y="3989062"/>
              <a:ext cx="540000" cy="540000"/>
            </a:xfrm>
            <a:prstGeom prst="ellipse">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SG" sz="3200" dirty="0">
                <a:solidFill>
                  <a:schemeClr val="tx1"/>
                </a:solidFill>
              </a:endParaRPr>
            </a:p>
          </p:txBody>
        </p:sp>
      </p:grpSp>
      <p:cxnSp>
        <p:nvCxnSpPr>
          <p:cNvPr id="4" name="Straight Connector 3"/>
          <p:cNvCxnSpPr>
            <a:cxnSpLocks/>
            <a:stCxn id="6" idx="2"/>
            <a:endCxn id="12" idx="0"/>
          </p:cNvCxnSpPr>
          <p:nvPr/>
        </p:nvCxnSpPr>
        <p:spPr>
          <a:xfrm flipV="1">
            <a:off x="7000512" y="2088050"/>
            <a:ext cx="4030830" cy="231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rot="16200000">
            <a:off x="6604512" y="1910364"/>
            <a:ext cx="432000" cy="360000"/>
          </a:xfrm>
          <a:prstGeom prst="rect">
            <a:avLst/>
          </a:prstGeom>
          <a:solidFill>
            <a:schemeClr val="accent3">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p:cNvSpPr/>
          <p:nvPr/>
        </p:nvSpPr>
        <p:spPr>
          <a:xfrm rot="16200000">
            <a:off x="7324512" y="1912106"/>
            <a:ext cx="432000" cy="360000"/>
          </a:xfrm>
          <a:prstGeom prst="rect">
            <a:avLst/>
          </a:prstGeom>
          <a:solidFill>
            <a:schemeClr val="accent3">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p:nvSpPr>
        <p:spPr>
          <a:xfrm rot="16200000">
            <a:off x="8044512" y="1912107"/>
            <a:ext cx="432000" cy="360000"/>
          </a:xfrm>
          <a:prstGeom prst="rect">
            <a:avLst/>
          </a:prstGeom>
          <a:solidFill>
            <a:schemeClr val="accent3">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p:cNvSpPr/>
          <p:nvPr/>
        </p:nvSpPr>
        <p:spPr>
          <a:xfrm rot="16200000">
            <a:off x="8764512" y="1909567"/>
            <a:ext cx="432000" cy="360000"/>
          </a:xfrm>
          <a:prstGeom prst="rect">
            <a:avLst/>
          </a:prstGeom>
          <a:solidFill>
            <a:schemeClr val="accent3">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p:cNvSpPr/>
          <p:nvPr/>
        </p:nvSpPr>
        <p:spPr>
          <a:xfrm rot="16200000">
            <a:off x="9508122" y="1909567"/>
            <a:ext cx="432000" cy="360000"/>
          </a:xfrm>
          <a:prstGeom prst="rect">
            <a:avLst/>
          </a:prstGeom>
          <a:solidFill>
            <a:schemeClr val="accent3">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rot="16200000">
            <a:off x="10251732" y="1910364"/>
            <a:ext cx="432000" cy="360000"/>
          </a:xfrm>
          <a:prstGeom prst="rect">
            <a:avLst/>
          </a:prstGeom>
          <a:solidFill>
            <a:schemeClr val="accent3">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p:cNvSpPr/>
          <p:nvPr/>
        </p:nvSpPr>
        <p:spPr>
          <a:xfrm rot="16200000">
            <a:off x="10995342" y="1908050"/>
            <a:ext cx="432000" cy="360000"/>
          </a:xfrm>
          <a:prstGeom prst="rect">
            <a:avLst/>
          </a:prstGeom>
          <a:solidFill>
            <a:schemeClr val="accent3">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9" name="Straight Connector 38"/>
          <p:cNvCxnSpPr>
            <a:cxnSpLocks/>
          </p:cNvCxnSpPr>
          <p:nvPr/>
        </p:nvCxnSpPr>
        <p:spPr>
          <a:xfrm flipH="1">
            <a:off x="5756128" y="2490074"/>
            <a:ext cx="644672" cy="1594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cxnSpLocks/>
          </p:cNvCxnSpPr>
          <p:nvPr/>
        </p:nvCxnSpPr>
        <p:spPr>
          <a:xfrm flipH="1" flipV="1">
            <a:off x="5592472" y="1649387"/>
            <a:ext cx="808328" cy="94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rot="16200000">
            <a:off x="8785094" y="-861997"/>
            <a:ext cx="461665" cy="4750831"/>
          </a:xfrm>
          <a:prstGeom prst="rect">
            <a:avLst/>
          </a:prstGeom>
          <a:noFill/>
        </p:spPr>
        <p:txBody>
          <a:bodyPr vert="eaVert" wrap="square" rtlCol="0">
            <a:spAutoFit/>
          </a:bodyPr>
          <a:lstStyle/>
          <a:p>
            <a:pPr algn="ctr"/>
            <a:r>
              <a:rPr lang="en-US" dirty="0"/>
              <a:t>Blockchain Headers</a:t>
            </a:r>
            <a:endParaRPr lang="en-SG" dirty="0"/>
          </a:p>
        </p:txBody>
      </p:sp>
      <p:cxnSp>
        <p:nvCxnSpPr>
          <p:cNvPr id="13" name="Straight Arrow Connector 12"/>
          <p:cNvCxnSpPr>
            <a:cxnSpLocks/>
          </p:cNvCxnSpPr>
          <p:nvPr/>
        </p:nvCxnSpPr>
        <p:spPr>
          <a:xfrm flipV="1">
            <a:off x="7540512" y="2310646"/>
            <a:ext cx="0" cy="783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p:cNvCxnSpPr>
          <p:nvPr/>
        </p:nvCxnSpPr>
        <p:spPr>
          <a:xfrm flipV="1">
            <a:off x="10465532" y="2310646"/>
            <a:ext cx="0" cy="7659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106736" y="3082343"/>
            <a:ext cx="2797386" cy="1200329"/>
          </a:xfrm>
          <a:prstGeom prst="rect">
            <a:avLst/>
          </a:prstGeom>
          <a:noFill/>
        </p:spPr>
        <p:txBody>
          <a:bodyPr wrap="square" rtlCol="0">
            <a:spAutoFit/>
          </a:bodyPr>
          <a:lstStyle/>
          <a:p>
            <a:r>
              <a:rPr lang="en-US" dirty="0"/>
              <a:t>Logs Bloom:</a:t>
            </a:r>
          </a:p>
          <a:p>
            <a:r>
              <a:rPr lang="en-US" dirty="0">
                <a:latin typeface="Calibri" panose="020F0502020204030204" pitchFamily="34" charset="0"/>
                <a:cs typeface="Calibri" panose="020F0502020204030204" pitchFamily="34" charset="0"/>
              </a:rPr>
              <a:t>0x223536241</a:t>
            </a:r>
          </a:p>
          <a:p>
            <a:r>
              <a:rPr lang="en-US" dirty="0">
                <a:latin typeface="Calibri" panose="020F0502020204030204" pitchFamily="34" charset="0"/>
                <a:cs typeface="Calibri" panose="020F0502020204030204" pitchFamily="34" charset="0"/>
              </a:rPr>
              <a:t>0x223536862</a:t>
            </a:r>
          </a:p>
          <a:p>
            <a:r>
              <a:rPr lang="en-US" dirty="0">
                <a:highlight>
                  <a:srgbClr val="FFFF00"/>
                </a:highlight>
                <a:latin typeface="Calibri" panose="020F0502020204030204" pitchFamily="34" charset="0"/>
                <a:cs typeface="Calibri" panose="020F0502020204030204" pitchFamily="34" charset="0"/>
              </a:rPr>
              <a:t>0x223874173</a:t>
            </a:r>
          </a:p>
        </p:txBody>
      </p:sp>
      <p:sp>
        <p:nvSpPr>
          <p:cNvPr id="55" name="TextBox 54"/>
          <p:cNvSpPr txBox="1"/>
          <p:nvPr/>
        </p:nvSpPr>
        <p:spPr>
          <a:xfrm>
            <a:off x="8825119" y="3082343"/>
            <a:ext cx="2797386" cy="1200329"/>
          </a:xfrm>
          <a:prstGeom prst="rect">
            <a:avLst/>
          </a:prstGeom>
          <a:noFill/>
        </p:spPr>
        <p:txBody>
          <a:bodyPr wrap="square" rtlCol="0">
            <a:spAutoFit/>
          </a:bodyPr>
          <a:lstStyle/>
          <a:p>
            <a:pPr algn="r"/>
            <a:r>
              <a:rPr lang="en-US" dirty="0"/>
              <a:t>Logs Bloom:</a:t>
            </a:r>
          </a:p>
          <a:p>
            <a:pPr algn="r"/>
            <a:r>
              <a:rPr lang="en-US" dirty="0">
                <a:highlight>
                  <a:srgbClr val="FFFF00"/>
                </a:highlight>
                <a:latin typeface="Calibri" panose="020F0502020204030204" pitchFamily="34" charset="0"/>
                <a:cs typeface="Calibri" panose="020F0502020204030204" pitchFamily="34" charset="0"/>
              </a:rPr>
              <a:t>0x223874173</a:t>
            </a:r>
          </a:p>
          <a:p>
            <a:pPr algn="r"/>
            <a:r>
              <a:rPr lang="en-US" dirty="0">
                <a:latin typeface="Calibri" panose="020F0502020204030204" pitchFamily="34" charset="0"/>
                <a:cs typeface="Calibri" panose="020F0502020204030204" pitchFamily="34" charset="0"/>
              </a:rPr>
              <a:t>0x223872381</a:t>
            </a:r>
          </a:p>
          <a:p>
            <a:pPr algn="r"/>
            <a:r>
              <a:rPr lang="en-US" dirty="0">
                <a:latin typeface="Calibri" panose="020F0502020204030204" pitchFamily="34" charset="0"/>
                <a:cs typeface="Calibri" panose="020F0502020204030204" pitchFamily="34" charset="0"/>
              </a:rPr>
              <a:t>0x228741156 </a:t>
            </a:r>
            <a:endParaRPr lang="en-SG" dirty="0">
              <a:latin typeface="Calibri" panose="020F0502020204030204" pitchFamily="34" charset="0"/>
              <a:cs typeface="Calibri" panose="020F0502020204030204" pitchFamily="34" charset="0"/>
            </a:endParaRPr>
          </a:p>
        </p:txBody>
      </p:sp>
      <p:sp>
        <p:nvSpPr>
          <p:cNvPr id="61" name="Content Placeholder 2"/>
          <p:cNvSpPr txBox="1">
            <a:spLocks/>
          </p:cNvSpPr>
          <p:nvPr/>
        </p:nvSpPr>
        <p:spPr>
          <a:xfrm>
            <a:off x="3561347" y="864108"/>
            <a:ext cx="8061158" cy="471397"/>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a:t>Process (Loading balance of wallet </a:t>
            </a:r>
            <a:r>
              <a:rPr lang="en-US">
                <a:latin typeface="Calibri" panose="020F0502020204030204" pitchFamily="34" charset="0"/>
                <a:cs typeface="Calibri" panose="020F0502020204030204" pitchFamily="34" charset="0"/>
              </a:rPr>
              <a:t>0x223874173</a:t>
            </a:r>
            <a:r>
              <a:rPr lang="en-US"/>
              <a:t>):</a:t>
            </a:r>
            <a:endParaRPr lang="en-US" dirty="0"/>
          </a:p>
        </p:txBody>
      </p:sp>
    </p:spTree>
    <p:extLst>
      <p:ext uri="{BB962C8B-B14F-4D97-AF65-F5344CB8AC3E}">
        <p14:creationId xmlns:p14="http://schemas.microsoft.com/office/powerpoint/2010/main" val="408564661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1000"/>
                                        <p:tgtEl>
                                          <p:spTgt spid="51"/>
                                        </p:tgtEl>
                                      </p:cBhvr>
                                    </p:animEffect>
                                    <p:anim calcmode="lin" valueType="num">
                                      <p:cBhvr>
                                        <p:cTn id="13" dur="1000" fill="hold"/>
                                        <p:tgtEl>
                                          <p:spTgt spid="51"/>
                                        </p:tgtEl>
                                        <p:attrNameLst>
                                          <p:attrName>ppt_x</p:attrName>
                                        </p:attrNameLst>
                                      </p:cBhvr>
                                      <p:tavLst>
                                        <p:tav tm="0">
                                          <p:val>
                                            <p:strVal val="#ppt_x"/>
                                          </p:val>
                                        </p:tav>
                                        <p:tav tm="100000">
                                          <p:val>
                                            <p:strVal val="#ppt_x"/>
                                          </p:val>
                                        </p:tav>
                                      </p:tavLst>
                                    </p:anim>
                                    <p:anim calcmode="lin" valueType="num">
                                      <p:cBhvr>
                                        <p:cTn id="14" dur="1000" fill="hold"/>
                                        <p:tgtEl>
                                          <p:spTgt spid="5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1000"/>
                                        <p:tgtEl>
                                          <p:spTgt spid="54"/>
                                        </p:tgtEl>
                                      </p:cBhvr>
                                    </p:animEffect>
                                    <p:anim calcmode="lin" valueType="num">
                                      <p:cBhvr>
                                        <p:cTn id="18" dur="1000" fill="hold"/>
                                        <p:tgtEl>
                                          <p:spTgt spid="54"/>
                                        </p:tgtEl>
                                        <p:attrNameLst>
                                          <p:attrName>ppt_x</p:attrName>
                                        </p:attrNameLst>
                                      </p:cBhvr>
                                      <p:tavLst>
                                        <p:tav tm="0">
                                          <p:val>
                                            <p:strVal val="#ppt_x"/>
                                          </p:val>
                                        </p:tav>
                                        <p:tav tm="100000">
                                          <p:val>
                                            <p:strVal val="#ppt_x"/>
                                          </p:val>
                                        </p:tav>
                                      </p:tavLst>
                                    </p:anim>
                                    <p:anim calcmode="lin" valueType="num">
                                      <p:cBhvr>
                                        <p:cTn id="19" dur="1000" fill="hold"/>
                                        <p:tgtEl>
                                          <p:spTgt spid="5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1000"/>
                                        <p:tgtEl>
                                          <p:spTgt spid="55"/>
                                        </p:tgtEl>
                                      </p:cBhvr>
                                    </p:animEffect>
                                    <p:anim calcmode="lin" valueType="num">
                                      <p:cBhvr>
                                        <p:cTn id="23" dur="1000" fill="hold"/>
                                        <p:tgtEl>
                                          <p:spTgt spid="55"/>
                                        </p:tgtEl>
                                        <p:attrNameLst>
                                          <p:attrName>ppt_x</p:attrName>
                                        </p:attrNameLst>
                                      </p:cBhvr>
                                      <p:tavLst>
                                        <p:tav tm="0">
                                          <p:val>
                                            <p:strVal val="#ppt_x"/>
                                          </p:val>
                                        </p:tav>
                                        <p:tav tm="100000">
                                          <p:val>
                                            <p:strVal val="#ppt_x"/>
                                          </p:val>
                                        </p:tav>
                                      </p:tavLst>
                                    </p:anim>
                                    <p:anim calcmode="lin" valueType="num">
                                      <p:cBhvr>
                                        <p:cTn id="24"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xit" presetSubtype="0" fill="hold" grpId="0" nodeType="clickEffect">
                                  <p:stCondLst>
                                    <p:cond delay="0"/>
                                  </p:stCondLst>
                                  <p:childTnLst>
                                    <p:animEffect transition="out" filter="fade">
                                      <p:cBhvr>
                                        <p:cTn id="28" dur="1000"/>
                                        <p:tgtEl>
                                          <p:spTgt spid="10"/>
                                        </p:tgtEl>
                                      </p:cBhvr>
                                    </p:animEffect>
                                    <p:anim calcmode="lin" valueType="num">
                                      <p:cBhvr>
                                        <p:cTn id="29" dur="1000"/>
                                        <p:tgtEl>
                                          <p:spTgt spid="10"/>
                                        </p:tgtEl>
                                        <p:attrNameLst>
                                          <p:attrName>ppt_x</p:attrName>
                                        </p:attrNameLst>
                                      </p:cBhvr>
                                      <p:tavLst>
                                        <p:tav tm="0">
                                          <p:val>
                                            <p:strVal val="ppt_x"/>
                                          </p:val>
                                        </p:tav>
                                        <p:tav tm="100000">
                                          <p:val>
                                            <p:strVal val="ppt_x"/>
                                          </p:val>
                                        </p:tav>
                                      </p:tavLst>
                                    </p:anim>
                                    <p:anim calcmode="lin" valueType="num">
                                      <p:cBhvr>
                                        <p:cTn id="30" dur="1000"/>
                                        <p:tgtEl>
                                          <p:spTgt spid="10"/>
                                        </p:tgtEl>
                                        <p:attrNameLst>
                                          <p:attrName>ppt_y</p:attrName>
                                        </p:attrNameLst>
                                      </p:cBhvr>
                                      <p:tavLst>
                                        <p:tav tm="0">
                                          <p:val>
                                            <p:strVal val="ppt_y"/>
                                          </p:val>
                                        </p:tav>
                                        <p:tav tm="100000">
                                          <p:val>
                                            <p:strVal val="ppt_y-.1"/>
                                          </p:val>
                                        </p:tav>
                                      </p:tavLst>
                                    </p:anim>
                                    <p:set>
                                      <p:cBhvr>
                                        <p:cTn id="31" dur="1" fill="hold">
                                          <p:stCondLst>
                                            <p:cond delay="999"/>
                                          </p:stCondLst>
                                        </p:cTn>
                                        <p:tgtEl>
                                          <p:spTgt spid="10"/>
                                        </p:tgtEl>
                                        <p:attrNameLst>
                                          <p:attrName>style.visibility</p:attrName>
                                        </p:attrNameLst>
                                      </p:cBhvr>
                                      <p:to>
                                        <p:strVal val="hidden"/>
                                      </p:to>
                                    </p:set>
                                  </p:childTnLst>
                                </p:cTn>
                              </p:par>
                              <p:par>
                                <p:cTn id="32" presetID="47" presetClass="exit" presetSubtype="0" fill="hold" grpId="0" nodeType="withEffect">
                                  <p:stCondLst>
                                    <p:cond delay="0"/>
                                  </p:stCondLst>
                                  <p:childTnLst>
                                    <p:animEffect transition="out" filter="fade">
                                      <p:cBhvr>
                                        <p:cTn id="33" dur="1000"/>
                                        <p:tgtEl>
                                          <p:spTgt spid="9"/>
                                        </p:tgtEl>
                                      </p:cBhvr>
                                    </p:animEffect>
                                    <p:anim calcmode="lin" valueType="num">
                                      <p:cBhvr>
                                        <p:cTn id="34" dur="1000"/>
                                        <p:tgtEl>
                                          <p:spTgt spid="9"/>
                                        </p:tgtEl>
                                        <p:attrNameLst>
                                          <p:attrName>ppt_x</p:attrName>
                                        </p:attrNameLst>
                                      </p:cBhvr>
                                      <p:tavLst>
                                        <p:tav tm="0">
                                          <p:val>
                                            <p:strVal val="ppt_x"/>
                                          </p:val>
                                        </p:tav>
                                        <p:tav tm="100000">
                                          <p:val>
                                            <p:strVal val="ppt_x"/>
                                          </p:val>
                                        </p:tav>
                                      </p:tavLst>
                                    </p:anim>
                                    <p:anim calcmode="lin" valueType="num">
                                      <p:cBhvr>
                                        <p:cTn id="35" dur="1000"/>
                                        <p:tgtEl>
                                          <p:spTgt spid="9"/>
                                        </p:tgtEl>
                                        <p:attrNameLst>
                                          <p:attrName>ppt_y</p:attrName>
                                        </p:attrNameLst>
                                      </p:cBhvr>
                                      <p:tavLst>
                                        <p:tav tm="0">
                                          <p:val>
                                            <p:strVal val="ppt_y"/>
                                          </p:val>
                                        </p:tav>
                                        <p:tav tm="100000">
                                          <p:val>
                                            <p:strVal val="ppt_y-.1"/>
                                          </p:val>
                                        </p:tav>
                                      </p:tavLst>
                                    </p:anim>
                                    <p:set>
                                      <p:cBhvr>
                                        <p:cTn id="36" dur="1" fill="hold">
                                          <p:stCondLst>
                                            <p:cond delay="999"/>
                                          </p:stCondLst>
                                        </p:cTn>
                                        <p:tgtEl>
                                          <p:spTgt spid="9"/>
                                        </p:tgtEl>
                                        <p:attrNameLst>
                                          <p:attrName>style.visibility</p:attrName>
                                        </p:attrNameLst>
                                      </p:cBhvr>
                                      <p:to>
                                        <p:strVal val="hidden"/>
                                      </p:to>
                                    </p:set>
                                  </p:childTnLst>
                                </p:cTn>
                              </p:par>
                              <p:par>
                                <p:cTn id="37" presetID="47" presetClass="exit" presetSubtype="0" fill="hold" grpId="0" nodeType="withEffect">
                                  <p:stCondLst>
                                    <p:cond delay="0"/>
                                  </p:stCondLst>
                                  <p:childTnLst>
                                    <p:animEffect transition="out" filter="fade">
                                      <p:cBhvr>
                                        <p:cTn id="38" dur="1000"/>
                                        <p:tgtEl>
                                          <p:spTgt spid="8"/>
                                        </p:tgtEl>
                                      </p:cBhvr>
                                    </p:animEffect>
                                    <p:anim calcmode="lin" valueType="num">
                                      <p:cBhvr>
                                        <p:cTn id="39" dur="1000"/>
                                        <p:tgtEl>
                                          <p:spTgt spid="8"/>
                                        </p:tgtEl>
                                        <p:attrNameLst>
                                          <p:attrName>ppt_x</p:attrName>
                                        </p:attrNameLst>
                                      </p:cBhvr>
                                      <p:tavLst>
                                        <p:tav tm="0">
                                          <p:val>
                                            <p:strVal val="ppt_x"/>
                                          </p:val>
                                        </p:tav>
                                        <p:tav tm="100000">
                                          <p:val>
                                            <p:strVal val="ppt_x"/>
                                          </p:val>
                                        </p:tav>
                                      </p:tavLst>
                                    </p:anim>
                                    <p:anim calcmode="lin" valueType="num">
                                      <p:cBhvr>
                                        <p:cTn id="40" dur="1000"/>
                                        <p:tgtEl>
                                          <p:spTgt spid="8"/>
                                        </p:tgtEl>
                                        <p:attrNameLst>
                                          <p:attrName>ppt_y</p:attrName>
                                        </p:attrNameLst>
                                      </p:cBhvr>
                                      <p:tavLst>
                                        <p:tav tm="0">
                                          <p:val>
                                            <p:strVal val="ppt_y"/>
                                          </p:val>
                                        </p:tav>
                                        <p:tav tm="100000">
                                          <p:val>
                                            <p:strVal val="ppt_y-.1"/>
                                          </p:val>
                                        </p:tav>
                                      </p:tavLst>
                                    </p:anim>
                                    <p:set>
                                      <p:cBhvr>
                                        <p:cTn id="41" dur="1" fill="hold">
                                          <p:stCondLst>
                                            <p:cond delay="999"/>
                                          </p:stCondLst>
                                        </p:cTn>
                                        <p:tgtEl>
                                          <p:spTgt spid="8"/>
                                        </p:tgtEl>
                                        <p:attrNameLst>
                                          <p:attrName>style.visibility</p:attrName>
                                        </p:attrNameLst>
                                      </p:cBhvr>
                                      <p:to>
                                        <p:strVal val="hidden"/>
                                      </p:to>
                                    </p:set>
                                  </p:childTnLst>
                                </p:cTn>
                              </p:par>
                              <p:par>
                                <p:cTn id="42" presetID="47" presetClass="exit" presetSubtype="0" fill="hold" grpId="0" nodeType="withEffect">
                                  <p:stCondLst>
                                    <p:cond delay="0"/>
                                  </p:stCondLst>
                                  <p:childTnLst>
                                    <p:animEffect transition="out" filter="fade">
                                      <p:cBhvr>
                                        <p:cTn id="43" dur="1000"/>
                                        <p:tgtEl>
                                          <p:spTgt spid="6"/>
                                        </p:tgtEl>
                                      </p:cBhvr>
                                    </p:animEffect>
                                    <p:anim calcmode="lin" valueType="num">
                                      <p:cBhvr>
                                        <p:cTn id="44" dur="1000"/>
                                        <p:tgtEl>
                                          <p:spTgt spid="6"/>
                                        </p:tgtEl>
                                        <p:attrNameLst>
                                          <p:attrName>ppt_x</p:attrName>
                                        </p:attrNameLst>
                                      </p:cBhvr>
                                      <p:tavLst>
                                        <p:tav tm="0">
                                          <p:val>
                                            <p:strVal val="ppt_x"/>
                                          </p:val>
                                        </p:tav>
                                        <p:tav tm="100000">
                                          <p:val>
                                            <p:strVal val="ppt_x"/>
                                          </p:val>
                                        </p:tav>
                                      </p:tavLst>
                                    </p:anim>
                                    <p:anim calcmode="lin" valueType="num">
                                      <p:cBhvr>
                                        <p:cTn id="45" dur="1000"/>
                                        <p:tgtEl>
                                          <p:spTgt spid="6"/>
                                        </p:tgtEl>
                                        <p:attrNameLst>
                                          <p:attrName>ppt_y</p:attrName>
                                        </p:attrNameLst>
                                      </p:cBhvr>
                                      <p:tavLst>
                                        <p:tav tm="0">
                                          <p:val>
                                            <p:strVal val="ppt_y"/>
                                          </p:val>
                                        </p:tav>
                                        <p:tav tm="100000">
                                          <p:val>
                                            <p:strVal val="ppt_y-.1"/>
                                          </p:val>
                                        </p:tav>
                                      </p:tavLst>
                                    </p:anim>
                                    <p:set>
                                      <p:cBhvr>
                                        <p:cTn id="46" dur="1" fill="hold">
                                          <p:stCondLst>
                                            <p:cond delay="999"/>
                                          </p:stCondLst>
                                        </p:cTn>
                                        <p:tgtEl>
                                          <p:spTgt spid="6"/>
                                        </p:tgtEl>
                                        <p:attrNameLst>
                                          <p:attrName>style.visibility</p:attrName>
                                        </p:attrNameLst>
                                      </p:cBhvr>
                                      <p:to>
                                        <p:strVal val="hidden"/>
                                      </p:to>
                                    </p:set>
                                  </p:childTnLst>
                                </p:cTn>
                              </p:par>
                              <p:par>
                                <p:cTn id="47" presetID="47" presetClass="exit" presetSubtype="0" fill="hold" grpId="0" nodeType="withEffect">
                                  <p:stCondLst>
                                    <p:cond delay="0"/>
                                  </p:stCondLst>
                                  <p:childTnLst>
                                    <p:animEffect transition="out" filter="fade">
                                      <p:cBhvr>
                                        <p:cTn id="48" dur="1000"/>
                                        <p:tgtEl>
                                          <p:spTgt spid="12"/>
                                        </p:tgtEl>
                                      </p:cBhvr>
                                    </p:animEffect>
                                    <p:anim calcmode="lin" valueType="num">
                                      <p:cBhvr>
                                        <p:cTn id="49" dur="1000"/>
                                        <p:tgtEl>
                                          <p:spTgt spid="12"/>
                                        </p:tgtEl>
                                        <p:attrNameLst>
                                          <p:attrName>ppt_x</p:attrName>
                                        </p:attrNameLst>
                                      </p:cBhvr>
                                      <p:tavLst>
                                        <p:tav tm="0">
                                          <p:val>
                                            <p:strVal val="ppt_x"/>
                                          </p:val>
                                        </p:tav>
                                        <p:tav tm="100000">
                                          <p:val>
                                            <p:strVal val="ppt_x"/>
                                          </p:val>
                                        </p:tav>
                                      </p:tavLst>
                                    </p:anim>
                                    <p:anim calcmode="lin" valueType="num">
                                      <p:cBhvr>
                                        <p:cTn id="50" dur="1000"/>
                                        <p:tgtEl>
                                          <p:spTgt spid="12"/>
                                        </p:tgtEl>
                                        <p:attrNameLst>
                                          <p:attrName>ppt_y</p:attrName>
                                        </p:attrNameLst>
                                      </p:cBhvr>
                                      <p:tavLst>
                                        <p:tav tm="0">
                                          <p:val>
                                            <p:strVal val="ppt_y"/>
                                          </p:val>
                                        </p:tav>
                                        <p:tav tm="100000">
                                          <p:val>
                                            <p:strVal val="ppt_y-.1"/>
                                          </p:val>
                                        </p:tav>
                                      </p:tavLst>
                                    </p:anim>
                                    <p:set>
                                      <p:cBhvr>
                                        <p:cTn id="51" dur="1" fill="hold">
                                          <p:stCondLst>
                                            <p:cond delay="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2" grpId="0" animBg="1"/>
      <p:bldP spid="54" grpId="0"/>
      <p:bldP spid="5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7" name="Straight Connector 106"/>
          <p:cNvCxnSpPr>
            <a:cxnSpLocks/>
          </p:cNvCxnSpPr>
          <p:nvPr/>
        </p:nvCxnSpPr>
        <p:spPr>
          <a:xfrm flipV="1">
            <a:off x="7000512" y="2088050"/>
            <a:ext cx="4030830" cy="231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6400800" y="1744252"/>
            <a:ext cx="5221705" cy="7458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p:cNvSpPr>
            <a:spLocks noGrp="1"/>
          </p:cNvSpPr>
          <p:nvPr>
            <p:ph type="title"/>
          </p:nvPr>
        </p:nvSpPr>
        <p:spPr/>
        <p:txBody>
          <a:bodyPr/>
          <a:lstStyle/>
          <a:p>
            <a:r>
              <a:rPr lang="en-US" dirty="0"/>
              <a:t>Light Wallet</a:t>
            </a:r>
            <a:endParaRPr lang="en-SG" dirty="0"/>
          </a:p>
        </p:txBody>
      </p:sp>
      <p:pic>
        <p:nvPicPr>
          <p:cNvPr id="17" name="Picture 16"/>
          <p:cNvPicPr>
            <a:picLocks noChangeAspect="1"/>
          </p:cNvPicPr>
          <p:nvPr/>
        </p:nvPicPr>
        <p:blipFill>
          <a:blip r:embed="rId3"/>
          <a:stretch>
            <a:fillRect/>
          </a:stretch>
        </p:blipFill>
        <p:spPr>
          <a:xfrm>
            <a:off x="4079688" y="1335505"/>
            <a:ext cx="1681535" cy="1681535"/>
          </a:xfrm>
          <a:prstGeom prst="rect">
            <a:avLst/>
          </a:prstGeom>
        </p:spPr>
      </p:pic>
      <p:sp>
        <p:nvSpPr>
          <p:cNvPr id="18" name="TextBox 17"/>
          <p:cNvSpPr txBox="1"/>
          <p:nvPr/>
        </p:nvSpPr>
        <p:spPr>
          <a:xfrm>
            <a:off x="4079688" y="2827421"/>
            <a:ext cx="1681535" cy="646331"/>
          </a:xfrm>
          <a:prstGeom prst="rect">
            <a:avLst/>
          </a:prstGeom>
          <a:noFill/>
        </p:spPr>
        <p:txBody>
          <a:bodyPr wrap="square" rtlCol="0">
            <a:spAutoFit/>
          </a:bodyPr>
          <a:lstStyle/>
          <a:p>
            <a:pPr algn="ctr"/>
            <a:r>
              <a:rPr lang="en-US" dirty="0"/>
              <a:t>SPV Client</a:t>
            </a:r>
          </a:p>
          <a:p>
            <a:pPr algn="ctr"/>
            <a:r>
              <a:rPr lang="en-US" dirty="0"/>
              <a:t>(or light wallet)</a:t>
            </a:r>
            <a:endParaRPr lang="en-SG" dirty="0"/>
          </a:p>
        </p:txBody>
      </p:sp>
      <p:grpSp>
        <p:nvGrpSpPr>
          <p:cNvPr id="57" name="Group 56"/>
          <p:cNvGrpSpPr/>
          <p:nvPr/>
        </p:nvGrpSpPr>
        <p:grpSpPr>
          <a:xfrm>
            <a:off x="3731760" y="5825757"/>
            <a:ext cx="4047598" cy="731665"/>
            <a:chOff x="3505490" y="3989062"/>
            <a:chExt cx="4047598" cy="731665"/>
          </a:xfrm>
        </p:grpSpPr>
        <p:sp>
          <p:nvSpPr>
            <p:cNvPr id="53" name="TextBox 52"/>
            <p:cNvSpPr txBox="1"/>
            <p:nvPr/>
          </p:nvSpPr>
          <p:spPr>
            <a:xfrm>
              <a:off x="4079688" y="4074396"/>
              <a:ext cx="3473400" cy="646331"/>
            </a:xfrm>
            <a:prstGeom prst="rect">
              <a:avLst/>
            </a:prstGeom>
            <a:noFill/>
          </p:spPr>
          <p:txBody>
            <a:bodyPr wrap="square" rtlCol="0">
              <a:spAutoFit/>
            </a:bodyPr>
            <a:lstStyle/>
            <a:p>
              <a:r>
                <a:rPr lang="en-US" dirty="0"/>
                <a:t>It searches the transaction receipts </a:t>
              </a:r>
              <a:r>
                <a:rPr lang="en-US" dirty="0" err="1"/>
                <a:t>trie</a:t>
              </a:r>
              <a:r>
                <a:rPr lang="en-US" dirty="0"/>
                <a:t> of the matching block headers</a:t>
              </a:r>
              <a:endParaRPr lang="en-SG" dirty="0"/>
            </a:p>
          </p:txBody>
        </p:sp>
        <p:sp>
          <p:nvSpPr>
            <p:cNvPr id="56" name="Oval 55"/>
            <p:cNvSpPr/>
            <p:nvPr/>
          </p:nvSpPr>
          <p:spPr>
            <a:xfrm>
              <a:off x="3505490" y="3989062"/>
              <a:ext cx="540000" cy="540000"/>
            </a:xfrm>
            <a:prstGeom prst="ellipse">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SG" sz="3200" dirty="0">
                <a:solidFill>
                  <a:schemeClr val="tx1"/>
                </a:solidFill>
              </a:endParaRPr>
            </a:p>
          </p:txBody>
        </p:sp>
      </p:grpSp>
      <p:sp>
        <p:nvSpPr>
          <p:cNvPr id="50" name="TextBox 49"/>
          <p:cNvSpPr txBox="1"/>
          <p:nvPr/>
        </p:nvSpPr>
        <p:spPr>
          <a:xfrm rot="16200000">
            <a:off x="8785094" y="-861997"/>
            <a:ext cx="461665" cy="4750831"/>
          </a:xfrm>
          <a:prstGeom prst="rect">
            <a:avLst/>
          </a:prstGeom>
          <a:noFill/>
        </p:spPr>
        <p:txBody>
          <a:bodyPr vert="eaVert" wrap="square" rtlCol="0">
            <a:spAutoFit/>
          </a:bodyPr>
          <a:lstStyle/>
          <a:p>
            <a:pPr algn="ctr"/>
            <a:r>
              <a:rPr lang="en-US" dirty="0"/>
              <a:t>Blockchain Headers</a:t>
            </a:r>
            <a:endParaRPr lang="en-SG" dirty="0"/>
          </a:p>
        </p:txBody>
      </p:sp>
      <p:sp>
        <p:nvSpPr>
          <p:cNvPr id="35" name="Oval 34"/>
          <p:cNvSpPr/>
          <p:nvPr/>
        </p:nvSpPr>
        <p:spPr>
          <a:xfrm>
            <a:off x="6987358" y="2701967"/>
            <a:ext cx="792000" cy="792000"/>
          </a:xfrm>
          <a:prstGeom prst="ellips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223</a:t>
            </a:r>
            <a:endParaRPr lang="en-SG" dirty="0"/>
          </a:p>
        </p:txBody>
      </p:sp>
      <p:cxnSp>
        <p:nvCxnSpPr>
          <p:cNvPr id="36" name="Straight Connector 35"/>
          <p:cNvCxnSpPr>
            <a:cxnSpLocks/>
            <a:stCxn id="35" idx="3"/>
            <a:endCxn id="41" idx="0"/>
          </p:cNvCxnSpPr>
          <p:nvPr/>
        </p:nvCxnSpPr>
        <p:spPr>
          <a:xfrm flipH="1">
            <a:off x="6828758" y="3377981"/>
            <a:ext cx="274586" cy="3664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491358" y="3746361"/>
            <a:ext cx="792000" cy="792000"/>
          </a:xfrm>
          <a:prstGeom prst="ellips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874</a:t>
            </a:r>
            <a:endParaRPr lang="en-SG" dirty="0"/>
          </a:p>
        </p:txBody>
      </p:sp>
      <p:sp>
        <p:nvSpPr>
          <p:cNvPr id="41" name="Oval 40"/>
          <p:cNvSpPr/>
          <p:nvPr/>
        </p:nvSpPr>
        <p:spPr>
          <a:xfrm>
            <a:off x="6432758" y="3744465"/>
            <a:ext cx="792000" cy="792000"/>
          </a:xfrm>
          <a:prstGeom prst="ellips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a:t>536</a:t>
            </a:r>
            <a:endParaRPr lang="en-SG" sz="1400" dirty="0"/>
          </a:p>
        </p:txBody>
      </p:sp>
      <p:cxnSp>
        <p:nvCxnSpPr>
          <p:cNvPr id="46" name="Straight Connector 45"/>
          <p:cNvCxnSpPr>
            <a:cxnSpLocks/>
            <a:stCxn id="35" idx="5"/>
            <a:endCxn id="38" idx="0"/>
          </p:cNvCxnSpPr>
          <p:nvPr/>
        </p:nvCxnSpPr>
        <p:spPr>
          <a:xfrm>
            <a:off x="7663372" y="3377981"/>
            <a:ext cx="223986" cy="368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7491358" y="4875716"/>
            <a:ext cx="792000" cy="792000"/>
          </a:xfrm>
          <a:prstGeom prst="ellipse">
            <a:avLst/>
          </a:prstGeom>
          <a:solidFill>
            <a:schemeClr val="accent5">
              <a:lumMod val="75000"/>
            </a:schemeClr>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173</a:t>
            </a:r>
            <a:endParaRPr lang="en-SG" dirty="0"/>
          </a:p>
        </p:txBody>
      </p:sp>
      <p:sp>
        <p:nvSpPr>
          <p:cNvPr id="48" name="Oval 47"/>
          <p:cNvSpPr/>
          <p:nvPr/>
        </p:nvSpPr>
        <p:spPr>
          <a:xfrm>
            <a:off x="6432758" y="4875716"/>
            <a:ext cx="792000" cy="792000"/>
          </a:xfrm>
          <a:prstGeom prst="ellips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a:t>862</a:t>
            </a:r>
            <a:endParaRPr lang="en-SG" sz="1400" dirty="0"/>
          </a:p>
        </p:txBody>
      </p:sp>
      <p:sp>
        <p:nvSpPr>
          <p:cNvPr id="49" name="Oval 48"/>
          <p:cNvSpPr/>
          <p:nvPr/>
        </p:nvSpPr>
        <p:spPr>
          <a:xfrm>
            <a:off x="5374158" y="4875716"/>
            <a:ext cx="792000" cy="792000"/>
          </a:xfrm>
          <a:prstGeom prst="ellips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a:t>241</a:t>
            </a:r>
            <a:endParaRPr lang="en-SG" sz="1400" dirty="0"/>
          </a:p>
        </p:txBody>
      </p:sp>
      <p:cxnSp>
        <p:nvCxnSpPr>
          <p:cNvPr id="58" name="Straight Connector 57"/>
          <p:cNvCxnSpPr>
            <a:cxnSpLocks/>
            <a:stCxn id="41" idx="3"/>
            <a:endCxn id="49" idx="7"/>
          </p:cNvCxnSpPr>
          <p:nvPr/>
        </p:nvCxnSpPr>
        <p:spPr>
          <a:xfrm flipH="1">
            <a:off x="6050172" y="4420479"/>
            <a:ext cx="498572" cy="5712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cxnSpLocks/>
            <a:stCxn id="41" idx="4"/>
            <a:endCxn id="48" idx="0"/>
          </p:cNvCxnSpPr>
          <p:nvPr/>
        </p:nvCxnSpPr>
        <p:spPr>
          <a:xfrm>
            <a:off x="6828758" y="4536465"/>
            <a:ext cx="0" cy="3392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cxnSpLocks/>
            <a:stCxn id="38" idx="4"/>
            <a:endCxn id="47" idx="0"/>
          </p:cNvCxnSpPr>
          <p:nvPr/>
        </p:nvCxnSpPr>
        <p:spPr>
          <a:xfrm>
            <a:off x="7887358" y="4538361"/>
            <a:ext cx="0" cy="3373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cxnSpLocks/>
            <a:stCxn id="108" idx="1"/>
            <a:endCxn id="35" idx="1"/>
          </p:cNvCxnSpPr>
          <p:nvPr/>
        </p:nvCxnSpPr>
        <p:spPr>
          <a:xfrm flipH="1">
            <a:off x="7103344" y="2308106"/>
            <a:ext cx="437168" cy="50984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cxnSpLocks/>
            <a:stCxn id="108" idx="1"/>
            <a:endCxn id="35" idx="7"/>
          </p:cNvCxnSpPr>
          <p:nvPr/>
        </p:nvCxnSpPr>
        <p:spPr>
          <a:xfrm>
            <a:off x="7540512" y="2308106"/>
            <a:ext cx="122860" cy="50984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10141635" y="2700706"/>
            <a:ext cx="792000" cy="792000"/>
          </a:xfrm>
          <a:prstGeom prst="ellips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22</a:t>
            </a:r>
            <a:endParaRPr lang="en-SG" dirty="0"/>
          </a:p>
        </p:txBody>
      </p:sp>
      <p:cxnSp>
        <p:nvCxnSpPr>
          <p:cNvPr id="76" name="Straight Connector 75"/>
          <p:cNvCxnSpPr>
            <a:cxnSpLocks/>
            <a:stCxn id="75" idx="3"/>
            <a:endCxn id="78" idx="0"/>
          </p:cNvCxnSpPr>
          <p:nvPr/>
        </p:nvCxnSpPr>
        <p:spPr>
          <a:xfrm flipH="1">
            <a:off x="9983035" y="3376720"/>
            <a:ext cx="274586" cy="3664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10645635" y="3745100"/>
            <a:ext cx="792000" cy="792000"/>
          </a:xfrm>
          <a:prstGeom prst="ellips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a:t>874</a:t>
            </a:r>
            <a:endParaRPr lang="en-SG" sz="1400" dirty="0"/>
          </a:p>
        </p:txBody>
      </p:sp>
      <p:sp>
        <p:nvSpPr>
          <p:cNvPr id="78" name="Oval 77"/>
          <p:cNvSpPr/>
          <p:nvPr/>
        </p:nvSpPr>
        <p:spPr>
          <a:xfrm>
            <a:off x="9587035" y="3743204"/>
            <a:ext cx="792000" cy="792000"/>
          </a:xfrm>
          <a:prstGeom prst="ellips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387</a:t>
            </a:r>
            <a:endParaRPr lang="en-SG" dirty="0"/>
          </a:p>
        </p:txBody>
      </p:sp>
      <p:cxnSp>
        <p:nvCxnSpPr>
          <p:cNvPr id="79" name="Straight Connector 78"/>
          <p:cNvCxnSpPr>
            <a:cxnSpLocks/>
            <a:stCxn id="75" idx="5"/>
            <a:endCxn id="77" idx="0"/>
          </p:cNvCxnSpPr>
          <p:nvPr/>
        </p:nvCxnSpPr>
        <p:spPr>
          <a:xfrm>
            <a:off x="10817649" y="3376720"/>
            <a:ext cx="223986" cy="368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8528435" y="5956010"/>
            <a:ext cx="792000" cy="792000"/>
          </a:xfrm>
          <a:prstGeom prst="ellipse">
            <a:avLst/>
          </a:prstGeom>
          <a:solidFill>
            <a:schemeClr val="accent5">
              <a:lumMod val="75000"/>
            </a:schemeClr>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73</a:t>
            </a:r>
            <a:endParaRPr lang="en-SG" dirty="0"/>
          </a:p>
        </p:txBody>
      </p:sp>
      <p:sp>
        <p:nvSpPr>
          <p:cNvPr id="81" name="Oval 80"/>
          <p:cNvSpPr/>
          <p:nvPr/>
        </p:nvSpPr>
        <p:spPr>
          <a:xfrm>
            <a:off x="9587035" y="4874455"/>
            <a:ext cx="792000" cy="792000"/>
          </a:xfrm>
          <a:prstGeom prst="ellips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a:t>2381</a:t>
            </a:r>
            <a:endParaRPr lang="en-SG" sz="1400" dirty="0"/>
          </a:p>
        </p:txBody>
      </p:sp>
      <p:sp>
        <p:nvSpPr>
          <p:cNvPr id="82" name="Oval 81"/>
          <p:cNvSpPr/>
          <p:nvPr/>
        </p:nvSpPr>
        <p:spPr>
          <a:xfrm>
            <a:off x="8528435" y="4874455"/>
            <a:ext cx="792000" cy="792000"/>
          </a:xfrm>
          <a:prstGeom prst="ellips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41</a:t>
            </a:r>
            <a:endParaRPr lang="en-SG" dirty="0"/>
          </a:p>
        </p:txBody>
      </p:sp>
      <p:cxnSp>
        <p:nvCxnSpPr>
          <p:cNvPr id="83" name="Straight Connector 82"/>
          <p:cNvCxnSpPr>
            <a:cxnSpLocks/>
            <a:stCxn id="78" idx="3"/>
            <a:endCxn id="82" idx="7"/>
          </p:cNvCxnSpPr>
          <p:nvPr/>
        </p:nvCxnSpPr>
        <p:spPr>
          <a:xfrm flipH="1">
            <a:off x="9204449" y="4419218"/>
            <a:ext cx="498572" cy="5712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cxnSpLocks/>
            <a:stCxn id="78" idx="4"/>
            <a:endCxn id="81" idx="0"/>
          </p:cNvCxnSpPr>
          <p:nvPr/>
        </p:nvCxnSpPr>
        <p:spPr>
          <a:xfrm>
            <a:off x="9983035" y="4535204"/>
            <a:ext cx="0" cy="3392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cxnSpLocks/>
            <a:stCxn id="82" idx="4"/>
            <a:endCxn id="80" idx="0"/>
          </p:cNvCxnSpPr>
          <p:nvPr/>
        </p:nvCxnSpPr>
        <p:spPr>
          <a:xfrm>
            <a:off x="8924435" y="5666455"/>
            <a:ext cx="0" cy="2895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10659049" y="4875954"/>
            <a:ext cx="792000" cy="792000"/>
          </a:xfrm>
          <a:prstGeom prst="ellips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a:t>1156</a:t>
            </a:r>
            <a:endParaRPr lang="en-SG" sz="1400" dirty="0"/>
          </a:p>
        </p:txBody>
      </p:sp>
      <p:cxnSp>
        <p:nvCxnSpPr>
          <p:cNvPr id="94" name="Straight Connector 93"/>
          <p:cNvCxnSpPr>
            <a:cxnSpLocks/>
            <a:stCxn id="77" idx="4"/>
            <a:endCxn id="93" idx="0"/>
          </p:cNvCxnSpPr>
          <p:nvPr/>
        </p:nvCxnSpPr>
        <p:spPr>
          <a:xfrm>
            <a:off x="11041635" y="4537100"/>
            <a:ext cx="13414" cy="3388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cxnSpLocks/>
            <a:stCxn id="109" idx="1"/>
            <a:endCxn id="75" idx="1"/>
          </p:cNvCxnSpPr>
          <p:nvPr/>
        </p:nvCxnSpPr>
        <p:spPr>
          <a:xfrm flipH="1">
            <a:off x="10257621" y="2306364"/>
            <a:ext cx="210111" cy="51032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cxnSpLocks/>
            <a:stCxn id="109" idx="1"/>
            <a:endCxn id="75" idx="7"/>
          </p:cNvCxnSpPr>
          <p:nvPr/>
        </p:nvCxnSpPr>
        <p:spPr>
          <a:xfrm>
            <a:off x="10467732" y="2306364"/>
            <a:ext cx="349917" cy="51032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cxnSpLocks/>
          </p:cNvCxnSpPr>
          <p:nvPr/>
        </p:nvCxnSpPr>
        <p:spPr>
          <a:xfrm flipH="1">
            <a:off x="5756128" y="2490074"/>
            <a:ext cx="644672" cy="1755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cxnSpLocks/>
          </p:cNvCxnSpPr>
          <p:nvPr/>
        </p:nvCxnSpPr>
        <p:spPr>
          <a:xfrm flipH="1" flipV="1">
            <a:off x="5592472" y="1649386"/>
            <a:ext cx="840286" cy="948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rot="16200000">
            <a:off x="7324512" y="1912106"/>
            <a:ext cx="432000" cy="360000"/>
          </a:xfrm>
          <a:prstGeom prst="rect">
            <a:avLst/>
          </a:prstGeom>
          <a:solidFill>
            <a:schemeClr val="accent3">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9" name="Rectangle 108"/>
          <p:cNvSpPr/>
          <p:nvPr/>
        </p:nvSpPr>
        <p:spPr>
          <a:xfrm rot="16200000">
            <a:off x="10251732" y="1910364"/>
            <a:ext cx="432000" cy="360000"/>
          </a:xfrm>
          <a:prstGeom prst="rect">
            <a:avLst/>
          </a:prstGeom>
          <a:solidFill>
            <a:schemeClr val="accent3">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3" name="Content Placeholder 2"/>
          <p:cNvSpPr txBox="1">
            <a:spLocks/>
          </p:cNvSpPr>
          <p:nvPr/>
        </p:nvSpPr>
        <p:spPr>
          <a:xfrm>
            <a:off x="3561347" y="864108"/>
            <a:ext cx="8061158" cy="471397"/>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a:t>Process (Loading balance of wallet </a:t>
            </a:r>
            <a:r>
              <a:rPr lang="en-US">
                <a:latin typeface="Calibri" panose="020F0502020204030204" pitchFamily="34" charset="0"/>
                <a:cs typeface="Calibri" panose="020F0502020204030204" pitchFamily="34" charset="0"/>
              </a:rPr>
              <a:t>0x223874173</a:t>
            </a:r>
            <a:r>
              <a:rPr lang="en-US"/>
              <a:t>):</a:t>
            </a:r>
            <a:endParaRPr lang="en-US" dirty="0"/>
          </a:p>
        </p:txBody>
      </p:sp>
    </p:spTree>
    <p:extLst>
      <p:ext uri="{BB962C8B-B14F-4D97-AF65-F5344CB8AC3E}">
        <p14:creationId xmlns:p14="http://schemas.microsoft.com/office/powerpoint/2010/main" val="3554692172"/>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7" name="Straight Connector 106"/>
          <p:cNvCxnSpPr>
            <a:cxnSpLocks/>
          </p:cNvCxnSpPr>
          <p:nvPr/>
        </p:nvCxnSpPr>
        <p:spPr>
          <a:xfrm flipV="1">
            <a:off x="7000512" y="2079933"/>
            <a:ext cx="4030830" cy="231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6400800" y="1736135"/>
            <a:ext cx="5221705" cy="7458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p:cNvSpPr>
            <a:spLocks noGrp="1"/>
          </p:cNvSpPr>
          <p:nvPr>
            <p:ph type="title"/>
          </p:nvPr>
        </p:nvSpPr>
        <p:spPr/>
        <p:txBody>
          <a:bodyPr/>
          <a:lstStyle/>
          <a:p>
            <a:r>
              <a:rPr lang="en-US" dirty="0"/>
              <a:t>Light Wallet</a:t>
            </a:r>
            <a:endParaRPr lang="en-SG" dirty="0"/>
          </a:p>
        </p:txBody>
      </p:sp>
      <p:pic>
        <p:nvPicPr>
          <p:cNvPr id="17" name="Picture 16"/>
          <p:cNvPicPr>
            <a:picLocks noChangeAspect="1"/>
          </p:cNvPicPr>
          <p:nvPr/>
        </p:nvPicPr>
        <p:blipFill>
          <a:blip r:embed="rId3"/>
          <a:stretch>
            <a:fillRect/>
          </a:stretch>
        </p:blipFill>
        <p:spPr>
          <a:xfrm>
            <a:off x="4079688" y="1335505"/>
            <a:ext cx="1681535" cy="1681535"/>
          </a:xfrm>
          <a:prstGeom prst="rect">
            <a:avLst/>
          </a:prstGeom>
        </p:spPr>
      </p:pic>
      <p:sp>
        <p:nvSpPr>
          <p:cNvPr id="18" name="TextBox 17"/>
          <p:cNvSpPr txBox="1"/>
          <p:nvPr/>
        </p:nvSpPr>
        <p:spPr>
          <a:xfrm>
            <a:off x="4079688" y="2827421"/>
            <a:ext cx="1681535" cy="646331"/>
          </a:xfrm>
          <a:prstGeom prst="rect">
            <a:avLst/>
          </a:prstGeom>
          <a:noFill/>
        </p:spPr>
        <p:txBody>
          <a:bodyPr wrap="square" rtlCol="0">
            <a:spAutoFit/>
          </a:bodyPr>
          <a:lstStyle/>
          <a:p>
            <a:pPr algn="ctr"/>
            <a:r>
              <a:rPr lang="en-US" dirty="0"/>
              <a:t>SPV Client</a:t>
            </a:r>
          </a:p>
          <a:p>
            <a:pPr algn="ctr"/>
            <a:r>
              <a:rPr lang="en-US" dirty="0"/>
              <a:t>(or light wallet)</a:t>
            </a:r>
            <a:endParaRPr lang="en-SG" dirty="0"/>
          </a:p>
        </p:txBody>
      </p:sp>
      <p:grpSp>
        <p:nvGrpSpPr>
          <p:cNvPr id="57" name="Group 56"/>
          <p:cNvGrpSpPr/>
          <p:nvPr/>
        </p:nvGrpSpPr>
        <p:grpSpPr>
          <a:xfrm>
            <a:off x="3593080" y="5550298"/>
            <a:ext cx="5615440" cy="731665"/>
            <a:chOff x="3505490" y="3989062"/>
            <a:chExt cx="5615440" cy="731665"/>
          </a:xfrm>
        </p:grpSpPr>
        <p:sp>
          <p:nvSpPr>
            <p:cNvPr id="53" name="TextBox 52"/>
            <p:cNvSpPr txBox="1"/>
            <p:nvPr/>
          </p:nvSpPr>
          <p:spPr>
            <a:xfrm>
              <a:off x="4079688" y="4074396"/>
              <a:ext cx="5041242" cy="646331"/>
            </a:xfrm>
            <a:prstGeom prst="rect">
              <a:avLst/>
            </a:prstGeom>
            <a:noFill/>
          </p:spPr>
          <p:txBody>
            <a:bodyPr wrap="square" rtlCol="0">
              <a:spAutoFit/>
            </a:bodyPr>
            <a:lstStyle/>
            <a:p>
              <a:r>
                <a:rPr lang="en-US" dirty="0"/>
                <a:t>RLP (</a:t>
              </a:r>
              <a:r>
                <a:rPr lang="en-SG" dirty="0"/>
                <a:t>Recursive Length Prefix) is checked to see if it matches the transaction</a:t>
              </a:r>
              <a:r>
                <a:rPr lang="en-US" dirty="0"/>
                <a:t> </a:t>
              </a:r>
              <a:endParaRPr lang="en-SG" dirty="0"/>
            </a:p>
          </p:txBody>
        </p:sp>
        <p:sp>
          <p:nvSpPr>
            <p:cNvPr id="56" name="Oval 55"/>
            <p:cNvSpPr/>
            <p:nvPr/>
          </p:nvSpPr>
          <p:spPr>
            <a:xfrm>
              <a:off x="3505490" y="3989062"/>
              <a:ext cx="540000" cy="540000"/>
            </a:xfrm>
            <a:prstGeom prst="ellipse">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SG" sz="3200" dirty="0">
                <a:solidFill>
                  <a:schemeClr val="tx1"/>
                </a:solidFill>
              </a:endParaRPr>
            </a:p>
          </p:txBody>
        </p:sp>
      </p:grpSp>
      <p:sp>
        <p:nvSpPr>
          <p:cNvPr id="50" name="TextBox 49"/>
          <p:cNvSpPr txBox="1"/>
          <p:nvPr/>
        </p:nvSpPr>
        <p:spPr>
          <a:xfrm rot="16200000">
            <a:off x="8785094" y="-870114"/>
            <a:ext cx="461665" cy="4750831"/>
          </a:xfrm>
          <a:prstGeom prst="rect">
            <a:avLst/>
          </a:prstGeom>
          <a:noFill/>
        </p:spPr>
        <p:txBody>
          <a:bodyPr vert="eaVert" wrap="square" rtlCol="0">
            <a:spAutoFit/>
          </a:bodyPr>
          <a:lstStyle/>
          <a:p>
            <a:pPr algn="ctr"/>
            <a:r>
              <a:rPr lang="en-US" dirty="0"/>
              <a:t>Blockchain Headers</a:t>
            </a:r>
            <a:endParaRPr lang="en-SG" dirty="0"/>
          </a:p>
        </p:txBody>
      </p:sp>
      <p:cxnSp>
        <p:nvCxnSpPr>
          <p:cNvPr id="105" name="Straight Connector 104"/>
          <p:cNvCxnSpPr>
            <a:cxnSpLocks/>
          </p:cNvCxnSpPr>
          <p:nvPr/>
        </p:nvCxnSpPr>
        <p:spPr>
          <a:xfrm flipH="1">
            <a:off x="5756128" y="2481957"/>
            <a:ext cx="644672" cy="1836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cxnSpLocks/>
          </p:cNvCxnSpPr>
          <p:nvPr/>
        </p:nvCxnSpPr>
        <p:spPr>
          <a:xfrm flipH="1" flipV="1">
            <a:off x="5592472" y="1649386"/>
            <a:ext cx="808328" cy="86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rot="16200000">
            <a:off x="7324512" y="1914308"/>
            <a:ext cx="432000" cy="360000"/>
          </a:xfrm>
          <a:prstGeom prst="rect">
            <a:avLst/>
          </a:prstGeom>
          <a:solidFill>
            <a:schemeClr val="accent3">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9" name="Rectangle 108"/>
          <p:cNvSpPr/>
          <p:nvPr/>
        </p:nvSpPr>
        <p:spPr>
          <a:xfrm rot="16200000">
            <a:off x="10251732" y="1914947"/>
            <a:ext cx="432000" cy="360000"/>
          </a:xfrm>
          <a:prstGeom prst="rect">
            <a:avLst/>
          </a:prstGeom>
          <a:solidFill>
            <a:schemeClr val="accent3">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 name="Straight Arrow Connector 4"/>
          <p:cNvCxnSpPr>
            <a:cxnSpLocks/>
            <a:endCxn id="108" idx="1"/>
          </p:cNvCxnSpPr>
          <p:nvPr/>
        </p:nvCxnSpPr>
        <p:spPr>
          <a:xfrm flipV="1">
            <a:off x="7540512" y="2310308"/>
            <a:ext cx="0" cy="6141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p:cNvCxnSpPr>
          <p:nvPr/>
        </p:nvCxnSpPr>
        <p:spPr>
          <a:xfrm flipV="1">
            <a:off x="10479655" y="2298247"/>
            <a:ext cx="0" cy="6141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7144512" y="2921857"/>
            <a:ext cx="792000" cy="792000"/>
          </a:xfrm>
          <a:prstGeom prst="ellips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err="1"/>
              <a:t>Tx</a:t>
            </a:r>
            <a:endParaRPr lang="en-SG" dirty="0"/>
          </a:p>
        </p:txBody>
      </p:sp>
      <p:cxnSp>
        <p:nvCxnSpPr>
          <p:cNvPr id="61" name="Straight Connector 60"/>
          <p:cNvCxnSpPr>
            <a:cxnSpLocks/>
            <a:stCxn id="55" idx="3"/>
            <a:endCxn id="64" idx="0"/>
          </p:cNvCxnSpPr>
          <p:nvPr/>
        </p:nvCxnSpPr>
        <p:spPr>
          <a:xfrm flipH="1">
            <a:off x="6985912" y="3597871"/>
            <a:ext cx="274586" cy="3664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7648512" y="3966251"/>
            <a:ext cx="792000" cy="792000"/>
          </a:xfrm>
          <a:prstGeom prst="ellips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a:t>8x</a:t>
            </a:r>
            <a:endParaRPr lang="en-SG" sz="1400" dirty="0"/>
          </a:p>
        </p:txBody>
      </p:sp>
      <p:sp>
        <p:nvSpPr>
          <p:cNvPr id="64" name="Oval 63"/>
          <p:cNvSpPr/>
          <p:nvPr/>
        </p:nvSpPr>
        <p:spPr>
          <a:xfrm>
            <a:off x="6589912" y="3964355"/>
            <a:ext cx="792000" cy="792000"/>
          </a:xfrm>
          <a:prstGeom prst="ellipse">
            <a:avLst/>
          </a:prstGeom>
          <a:solidFill>
            <a:srgbClr val="002060"/>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1d</a:t>
            </a:r>
            <a:endParaRPr lang="en-SG" dirty="0"/>
          </a:p>
        </p:txBody>
      </p:sp>
      <p:cxnSp>
        <p:nvCxnSpPr>
          <p:cNvPr id="65" name="Straight Connector 64"/>
          <p:cNvCxnSpPr>
            <a:cxnSpLocks/>
            <a:stCxn id="55" idx="5"/>
            <a:endCxn id="62" idx="0"/>
          </p:cNvCxnSpPr>
          <p:nvPr/>
        </p:nvCxnSpPr>
        <p:spPr>
          <a:xfrm>
            <a:off x="7820526" y="3597871"/>
            <a:ext cx="223986" cy="368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10083655" y="2921857"/>
            <a:ext cx="792000" cy="792000"/>
          </a:xfrm>
          <a:prstGeom prst="ellips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err="1"/>
              <a:t>Tx</a:t>
            </a:r>
            <a:endParaRPr lang="en-SG" sz="1400" dirty="0"/>
          </a:p>
        </p:txBody>
      </p:sp>
      <p:cxnSp>
        <p:nvCxnSpPr>
          <p:cNvPr id="67" name="Straight Connector 66"/>
          <p:cNvCxnSpPr>
            <a:cxnSpLocks/>
            <a:stCxn id="66" idx="3"/>
            <a:endCxn id="69" idx="0"/>
          </p:cNvCxnSpPr>
          <p:nvPr/>
        </p:nvCxnSpPr>
        <p:spPr>
          <a:xfrm flipH="1">
            <a:off x="9925055" y="3597871"/>
            <a:ext cx="274586" cy="3664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10587655" y="3966251"/>
            <a:ext cx="792000" cy="792000"/>
          </a:xfrm>
          <a:prstGeom prst="ellipse">
            <a:avLst/>
          </a:prstGeom>
          <a:solidFill>
            <a:srgbClr val="002060"/>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a:t>96</a:t>
            </a:r>
            <a:endParaRPr lang="en-SG" sz="1400" dirty="0"/>
          </a:p>
        </p:txBody>
      </p:sp>
      <p:sp>
        <p:nvSpPr>
          <p:cNvPr id="69" name="Oval 68"/>
          <p:cNvSpPr/>
          <p:nvPr/>
        </p:nvSpPr>
        <p:spPr>
          <a:xfrm>
            <a:off x="9529055" y="3964355"/>
            <a:ext cx="792000" cy="792000"/>
          </a:xfrm>
          <a:prstGeom prst="ellips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a:t>3v</a:t>
            </a:r>
            <a:endParaRPr lang="en-SG" sz="1400" dirty="0"/>
          </a:p>
        </p:txBody>
      </p:sp>
      <p:cxnSp>
        <p:nvCxnSpPr>
          <p:cNvPr id="70" name="Straight Connector 69"/>
          <p:cNvCxnSpPr>
            <a:cxnSpLocks/>
            <a:stCxn id="66" idx="5"/>
            <a:endCxn id="68" idx="0"/>
          </p:cNvCxnSpPr>
          <p:nvPr/>
        </p:nvCxnSpPr>
        <p:spPr>
          <a:xfrm>
            <a:off x="10759669" y="3597871"/>
            <a:ext cx="223986" cy="368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endCxn id="68" idx="4"/>
          </p:cNvCxnSpPr>
          <p:nvPr/>
        </p:nvCxnSpPr>
        <p:spPr>
          <a:xfrm flipV="1">
            <a:off x="9057255" y="4758251"/>
            <a:ext cx="1926400" cy="456430"/>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cxnSpLocks/>
            <a:endCxn id="64" idx="4"/>
          </p:cNvCxnSpPr>
          <p:nvPr/>
        </p:nvCxnSpPr>
        <p:spPr>
          <a:xfrm flipH="1" flipV="1">
            <a:off x="6985912" y="4756355"/>
            <a:ext cx="2071343" cy="458326"/>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7320555" y="5258185"/>
            <a:ext cx="3473400" cy="369332"/>
          </a:xfrm>
          <a:prstGeom prst="rect">
            <a:avLst/>
          </a:prstGeom>
          <a:noFill/>
        </p:spPr>
        <p:txBody>
          <a:bodyPr wrap="square" rtlCol="0">
            <a:spAutoFit/>
          </a:bodyPr>
          <a:lstStyle/>
          <a:p>
            <a:pPr algn="ctr"/>
            <a:r>
              <a:rPr lang="en-US" dirty="0"/>
              <a:t>Relevant transactions</a:t>
            </a:r>
            <a:endParaRPr lang="en-SG" dirty="0"/>
          </a:p>
        </p:txBody>
      </p:sp>
      <p:sp>
        <p:nvSpPr>
          <p:cNvPr id="74" name="Content Placeholder 2"/>
          <p:cNvSpPr txBox="1">
            <a:spLocks/>
          </p:cNvSpPr>
          <p:nvPr/>
        </p:nvSpPr>
        <p:spPr>
          <a:xfrm>
            <a:off x="3561347" y="864108"/>
            <a:ext cx="8061158" cy="471397"/>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a:t>Process (Loading balance of wallet </a:t>
            </a:r>
            <a:r>
              <a:rPr lang="en-US">
                <a:latin typeface="Calibri" panose="020F0502020204030204" pitchFamily="34" charset="0"/>
                <a:cs typeface="Calibri" panose="020F0502020204030204" pitchFamily="34" charset="0"/>
              </a:rPr>
              <a:t>0x223874173</a:t>
            </a:r>
            <a:r>
              <a:rPr lang="en-US"/>
              <a:t>):</a:t>
            </a:r>
            <a:endParaRPr lang="en-US" dirty="0"/>
          </a:p>
        </p:txBody>
      </p:sp>
    </p:spTree>
    <p:extLst>
      <p:ext uri="{BB962C8B-B14F-4D97-AF65-F5344CB8AC3E}">
        <p14:creationId xmlns:p14="http://schemas.microsoft.com/office/powerpoint/2010/main" val="2856217661"/>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Light Wallet</a:t>
            </a:r>
            <a:endParaRPr lang="en-SG" dirty="0"/>
          </a:p>
        </p:txBody>
      </p:sp>
      <p:sp>
        <p:nvSpPr>
          <p:cNvPr id="3" name="Content Placeholder 2"/>
          <p:cNvSpPr>
            <a:spLocks noGrp="1"/>
          </p:cNvSpPr>
          <p:nvPr>
            <p:ph idx="1"/>
          </p:nvPr>
        </p:nvSpPr>
        <p:spPr>
          <a:xfrm>
            <a:off x="3561347" y="864108"/>
            <a:ext cx="8061158" cy="471397"/>
          </a:xfrm>
        </p:spPr>
        <p:txBody>
          <a:bodyPr/>
          <a:lstStyle/>
          <a:p>
            <a:r>
              <a:rPr lang="en-US" dirty="0"/>
              <a:t>Process:</a:t>
            </a:r>
          </a:p>
        </p:txBody>
      </p:sp>
      <p:pic>
        <p:nvPicPr>
          <p:cNvPr id="17" name="Picture 16"/>
          <p:cNvPicPr>
            <a:picLocks noChangeAspect="1"/>
          </p:cNvPicPr>
          <p:nvPr/>
        </p:nvPicPr>
        <p:blipFill>
          <a:blip r:embed="rId3"/>
          <a:stretch>
            <a:fillRect/>
          </a:stretch>
        </p:blipFill>
        <p:spPr>
          <a:xfrm>
            <a:off x="4079688" y="1335505"/>
            <a:ext cx="1681535" cy="1681535"/>
          </a:xfrm>
          <a:prstGeom prst="rect">
            <a:avLst/>
          </a:prstGeom>
        </p:spPr>
      </p:pic>
      <p:sp>
        <p:nvSpPr>
          <p:cNvPr id="18" name="TextBox 17"/>
          <p:cNvSpPr txBox="1"/>
          <p:nvPr/>
        </p:nvSpPr>
        <p:spPr>
          <a:xfrm>
            <a:off x="4079688" y="2827421"/>
            <a:ext cx="1681535" cy="646331"/>
          </a:xfrm>
          <a:prstGeom prst="rect">
            <a:avLst/>
          </a:prstGeom>
          <a:noFill/>
        </p:spPr>
        <p:txBody>
          <a:bodyPr wrap="square" rtlCol="0">
            <a:spAutoFit/>
          </a:bodyPr>
          <a:lstStyle/>
          <a:p>
            <a:pPr algn="ctr"/>
            <a:r>
              <a:rPr lang="en-US" dirty="0"/>
              <a:t>SPV Client</a:t>
            </a:r>
          </a:p>
          <a:p>
            <a:pPr algn="ctr"/>
            <a:r>
              <a:rPr lang="en-US" dirty="0"/>
              <a:t>(or light wallet)</a:t>
            </a:r>
            <a:endParaRPr lang="en-SG" dirty="0"/>
          </a:p>
        </p:txBody>
      </p:sp>
      <p:grpSp>
        <p:nvGrpSpPr>
          <p:cNvPr id="57" name="Group 56"/>
          <p:cNvGrpSpPr/>
          <p:nvPr/>
        </p:nvGrpSpPr>
        <p:grpSpPr>
          <a:xfrm>
            <a:off x="3593080" y="5325079"/>
            <a:ext cx="5615440" cy="540000"/>
            <a:chOff x="3505490" y="3989062"/>
            <a:chExt cx="5615440" cy="540000"/>
          </a:xfrm>
        </p:grpSpPr>
        <p:sp>
          <p:nvSpPr>
            <p:cNvPr id="53" name="TextBox 52"/>
            <p:cNvSpPr txBox="1"/>
            <p:nvPr/>
          </p:nvSpPr>
          <p:spPr>
            <a:xfrm>
              <a:off x="4079688" y="4074396"/>
              <a:ext cx="5041242" cy="369332"/>
            </a:xfrm>
            <a:prstGeom prst="rect">
              <a:avLst/>
            </a:prstGeom>
            <a:noFill/>
          </p:spPr>
          <p:txBody>
            <a:bodyPr wrap="square" rtlCol="0">
              <a:spAutoFit/>
            </a:bodyPr>
            <a:lstStyle/>
            <a:p>
              <a:r>
                <a:rPr lang="en-US" dirty="0"/>
                <a:t>SPV Client outputs the query result</a:t>
              </a:r>
              <a:endParaRPr lang="en-SG" dirty="0"/>
            </a:p>
          </p:txBody>
        </p:sp>
        <p:sp>
          <p:nvSpPr>
            <p:cNvPr id="56" name="Oval 55"/>
            <p:cNvSpPr/>
            <p:nvPr/>
          </p:nvSpPr>
          <p:spPr>
            <a:xfrm>
              <a:off x="3505490" y="3989062"/>
              <a:ext cx="540000" cy="540000"/>
            </a:xfrm>
            <a:prstGeom prst="ellipse">
              <a:avLst/>
            </a:prstGeom>
            <a:solidFill>
              <a:srgbClr val="FF5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SG" sz="3200" dirty="0">
                <a:solidFill>
                  <a:schemeClr val="tx1"/>
                </a:solidFill>
              </a:endParaRPr>
            </a:p>
          </p:txBody>
        </p:sp>
      </p:grpSp>
      <p:cxnSp>
        <p:nvCxnSpPr>
          <p:cNvPr id="105" name="Straight Connector 104"/>
          <p:cNvCxnSpPr>
            <a:cxnSpLocks/>
          </p:cNvCxnSpPr>
          <p:nvPr/>
        </p:nvCxnSpPr>
        <p:spPr>
          <a:xfrm flipH="1" flipV="1">
            <a:off x="5756129" y="2665613"/>
            <a:ext cx="2560821" cy="27314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cxnSpLocks/>
          </p:cNvCxnSpPr>
          <p:nvPr/>
        </p:nvCxnSpPr>
        <p:spPr>
          <a:xfrm flipH="1">
            <a:off x="5592473" y="952816"/>
            <a:ext cx="2724477" cy="6965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8316950" y="5423770"/>
            <a:ext cx="2514911" cy="369332"/>
          </a:xfrm>
          <a:prstGeom prst="rect">
            <a:avLst/>
          </a:prstGeom>
          <a:noFill/>
        </p:spPr>
        <p:txBody>
          <a:bodyPr wrap="square" rtlCol="0">
            <a:spAutoFit/>
          </a:bodyPr>
          <a:lstStyle/>
          <a:p>
            <a:pPr algn="ctr"/>
            <a:r>
              <a:rPr lang="en-US" dirty="0"/>
              <a:t>Query output</a:t>
            </a:r>
            <a:endParaRPr lang="en-SG" dirty="0"/>
          </a:p>
        </p:txBody>
      </p:sp>
      <p:pic>
        <p:nvPicPr>
          <p:cNvPr id="6" name="Picture 5"/>
          <p:cNvPicPr>
            <a:picLocks noChangeAspect="1"/>
          </p:cNvPicPr>
          <p:nvPr/>
        </p:nvPicPr>
        <p:blipFill>
          <a:blip r:embed="rId4"/>
          <a:stretch>
            <a:fillRect/>
          </a:stretch>
        </p:blipFill>
        <p:spPr>
          <a:xfrm>
            <a:off x="8316950" y="952816"/>
            <a:ext cx="2514911" cy="4470954"/>
          </a:xfrm>
          <a:prstGeom prst="rect">
            <a:avLst/>
          </a:prstGeom>
        </p:spPr>
      </p:pic>
    </p:spTree>
    <p:extLst>
      <p:ext uri="{BB962C8B-B14F-4D97-AF65-F5344CB8AC3E}">
        <p14:creationId xmlns:p14="http://schemas.microsoft.com/office/powerpoint/2010/main" val="1327564648"/>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22F7D-9328-4367-9B61-6AB03EA4C651}"/>
              </a:ext>
            </a:extLst>
          </p:cNvPr>
          <p:cNvSpPr>
            <a:spLocks noGrp="1"/>
          </p:cNvSpPr>
          <p:nvPr>
            <p:ph type="title"/>
          </p:nvPr>
        </p:nvSpPr>
        <p:spPr/>
        <p:txBody>
          <a:bodyPr/>
          <a:lstStyle/>
          <a:p>
            <a:r>
              <a:rPr lang="en-US" dirty="0"/>
              <a:t>Genesis Block</a:t>
            </a:r>
            <a:endParaRPr lang="en-SG" dirty="0"/>
          </a:p>
        </p:txBody>
      </p:sp>
      <p:sp>
        <p:nvSpPr>
          <p:cNvPr id="3" name="Content Placeholder 2">
            <a:extLst>
              <a:ext uri="{FF2B5EF4-FFF2-40B4-BE49-F238E27FC236}">
                <a16:creationId xmlns:a16="http://schemas.microsoft.com/office/drawing/2014/main" id="{DDCA31AC-36E9-4F7D-9B40-6332A3B21F26}"/>
              </a:ext>
            </a:extLst>
          </p:cNvPr>
          <p:cNvSpPr>
            <a:spLocks noGrp="1"/>
          </p:cNvSpPr>
          <p:nvPr>
            <p:ph idx="1"/>
          </p:nvPr>
        </p:nvSpPr>
        <p:spPr/>
        <p:txBody>
          <a:bodyPr/>
          <a:lstStyle/>
          <a:p>
            <a:r>
              <a:rPr lang="en-US" dirty="0"/>
              <a:t>The genesis block is the first block in the blockchain, it is usually denoted as height </a:t>
            </a:r>
            <a:r>
              <a:rPr lang="en-US" dirty="0">
                <a:latin typeface="Calibri" panose="020F0502020204030204" pitchFamily="34" charset="0"/>
                <a:cs typeface="Calibri" panose="020F0502020204030204" pitchFamily="34" charset="0"/>
              </a:rPr>
              <a:t>0</a:t>
            </a:r>
            <a:br>
              <a:rPr lang="en-US" dirty="0"/>
            </a:br>
            <a:endParaRPr lang="en-US" dirty="0"/>
          </a:p>
          <a:p>
            <a:r>
              <a:rPr lang="en-US" dirty="0"/>
              <a:t>For Bitcoin, the hash of the genesis block is</a:t>
            </a:r>
            <a:br>
              <a:rPr lang="en-US" dirty="0"/>
            </a:br>
            <a:r>
              <a:rPr lang="en-US" dirty="0"/>
              <a:t>0x000000000019d6689c085ae165831e934ff763ae46a2a6c172b3f1b60a8ce26f</a:t>
            </a:r>
            <a:br>
              <a:rPr lang="en-US" dirty="0"/>
            </a:br>
            <a:endParaRPr lang="en-US" dirty="0"/>
          </a:p>
          <a:p>
            <a:r>
              <a:rPr lang="en-US" dirty="0"/>
              <a:t>For </a:t>
            </a:r>
            <a:r>
              <a:rPr lang="en-US" dirty="0" err="1"/>
              <a:t>Ethereum</a:t>
            </a:r>
            <a:r>
              <a:rPr lang="en-US" dirty="0"/>
              <a:t> (and </a:t>
            </a:r>
            <a:r>
              <a:rPr lang="en-US" dirty="0" err="1"/>
              <a:t>Ethereum</a:t>
            </a:r>
            <a:r>
              <a:rPr lang="en-US" dirty="0"/>
              <a:t> Classic), the hash of the genesis block is </a:t>
            </a:r>
            <a:br>
              <a:rPr lang="en-US" dirty="0"/>
            </a:br>
            <a:r>
              <a:rPr lang="en-US" dirty="0"/>
              <a:t>0xd4e56740f876aef8c010b86a40d5f56745a118d0906a34e69aec8c0db1cb8fa3</a:t>
            </a:r>
            <a:br>
              <a:rPr lang="en-US" dirty="0"/>
            </a:br>
            <a:br>
              <a:rPr lang="en-US" dirty="0"/>
            </a:br>
            <a:r>
              <a:rPr lang="en-US" dirty="0"/>
              <a:t>*</a:t>
            </a:r>
            <a:r>
              <a:rPr lang="en-US" dirty="0" err="1"/>
              <a:t>Ethereum</a:t>
            </a:r>
            <a:r>
              <a:rPr lang="en-US" dirty="0"/>
              <a:t> and </a:t>
            </a:r>
            <a:r>
              <a:rPr lang="en-US" dirty="0" err="1"/>
              <a:t>Ethereum</a:t>
            </a:r>
            <a:r>
              <a:rPr lang="en-US" dirty="0"/>
              <a:t> Classic has the same genesis block as </a:t>
            </a:r>
            <a:r>
              <a:rPr lang="en-US" dirty="0" err="1"/>
              <a:t>Ethereum</a:t>
            </a:r>
            <a:r>
              <a:rPr lang="en-US" dirty="0"/>
              <a:t> is a hard fork from the original chain (at block 1920000) due to the hack of the DAO</a:t>
            </a:r>
            <a:endParaRPr lang="en-SG" dirty="0"/>
          </a:p>
        </p:txBody>
      </p:sp>
    </p:spTree>
    <p:extLst>
      <p:ext uri="{BB962C8B-B14F-4D97-AF65-F5344CB8AC3E}">
        <p14:creationId xmlns:p14="http://schemas.microsoft.com/office/powerpoint/2010/main" val="2519684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a:t>
            </a:r>
            <a:endParaRPr lang="en-S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16300" y="649995"/>
                <a:ext cx="8394700" cy="5574535"/>
              </a:xfrm>
            </p:spPr>
            <p:txBody>
              <a:bodyPr anchor="ctr">
                <a:normAutofit/>
              </a:bodyPr>
              <a:lstStyle/>
              <a:p>
                <a:r>
                  <a:rPr lang="en-US" dirty="0"/>
                  <a:t>Bitcoin:</a:t>
                </a:r>
                <a:br>
                  <a:rPr lang="en-US" dirty="0"/>
                </a:br>
                <a:r>
                  <a:rPr lang="en-US" dirty="0"/>
                  <a:t>Proof of Work (</a:t>
                </a:r>
                <a:r>
                  <a:rPr lang="en-US" dirty="0" err="1"/>
                  <a:t>PoW</a:t>
                </a:r>
                <a:r>
                  <a:rPr lang="en-US" dirty="0"/>
                  <a:t>)</a:t>
                </a:r>
                <a:br>
                  <a:rPr lang="en-US" dirty="0"/>
                </a:br>
                <a:r>
                  <a:rPr lang="en-US" dirty="0"/>
                  <a:t>Algorithm: SHA-256 (others include </a:t>
                </a:r>
                <a:r>
                  <a:rPr lang="en-US" dirty="0" err="1"/>
                  <a:t>Scrypt</a:t>
                </a:r>
                <a:r>
                  <a:rPr lang="en-US" dirty="0"/>
                  <a:t>, SHA3 and etc.) [10] </a:t>
                </a:r>
                <a:br>
                  <a:rPr lang="en-US" dirty="0"/>
                </a:br>
                <a:endParaRPr lang="en-US" dirty="0"/>
              </a:p>
              <a:p>
                <a:r>
                  <a:rPr lang="en-US" dirty="0"/>
                  <a:t>New block generated every 10 minutes</a:t>
                </a:r>
              </a:p>
              <a:p>
                <a:r>
                  <a:rPr lang="en-US" dirty="0"/>
                  <a:t>Bitcoin requires that a nonce be added such that the hash has </a:t>
                </a:r>
                <a14:m>
                  <m:oMath xmlns:m="http://schemas.openxmlformats.org/officeDocument/2006/math">
                    <m:r>
                      <a:rPr lang="en-US" b="0" i="1" smtClean="0">
                        <a:latin typeface="Cambria Math" panose="02040503050406030204" pitchFamily="18" charset="0"/>
                      </a:rPr>
                      <m:t>𝑥</m:t>
                    </m:r>
                  </m:oMath>
                </a14:m>
                <a:r>
                  <a:rPr lang="en-US" dirty="0"/>
                  <a:t> number of leading zeros. (</a:t>
                </a:r>
                <a14:m>
                  <m:oMath xmlns:m="http://schemas.openxmlformats.org/officeDocument/2006/math">
                    <m:r>
                      <a:rPr lang="en-US" b="0" i="1" smtClean="0">
                        <a:latin typeface="Cambria Math" panose="02040503050406030204" pitchFamily="18" charset="0"/>
                      </a:rPr>
                      <m:t>𝑥</m:t>
                    </m:r>
                  </m:oMath>
                </a14:m>
                <a:r>
                  <a:rPr lang="en-US" dirty="0"/>
                  <a:t> increases as difficulty increases)</a:t>
                </a:r>
                <a:br>
                  <a:rPr lang="en-US" dirty="0"/>
                </a:br>
                <a:endParaRPr lang="en-US" dirty="0"/>
              </a:p>
              <a:p>
                <a:r>
                  <a:rPr lang="en-US" sz="1800" dirty="0"/>
                  <a:t>"Hello, world!0" </a:t>
                </a:r>
                <a:r>
                  <a:rPr lang="en-US" sz="1500" dirty="0"/>
                  <a:t>&gt; 1312af178c253f84028d480a6adc1e25e81caa44c749ec81976192e2ec934c64</a:t>
                </a:r>
              </a:p>
              <a:p>
                <a:r>
                  <a:rPr lang="en-US" sz="1800" dirty="0"/>
                  <a:t>"Hello, world!1" </a:t>
                </a:r>
                <a:r>
                  <a:rPr lang="en-US" sz="1500" dirty="0"/>
                  <a:t>&gt; e9afc424b79e4f6ab42d99c81156d3a17228d6e1eef4139be78e948a9332a7d8</a:t>
                </a:r>
                <a:br>
                  <a:rPr lang="en-US" sz="1500" dirty="0"/>
                </a:br>
                <a:br>
                  <a:rPr lang="en-US" sz="1500" dirty="0"/>
                </a:br>
                <a:r>
                  <a:rPr lang="en-US" sz="1500" dirty="0"/>
                  <a:t>...</a:t>
                </a:r>
                <a:br>
                  <a:rPr lang="en-US" sz="1500" dirty="0"/>
                </a:br>
                <a:endParaRPr lang="en-US" sz="1500" dirty="0"/>
              </a:p>
              <a:p>
                <a:r>
                  <a:rPr lang="en-US" sz="1800" dirty="0"/>
                  <a:t>"Hello, world!4248" </a:t>
                </a:r>
                <a:r>
                  <a:rPr lang="en-US" sz="1500" dirty="0"/>
                  <a:t>&gt; 6e110d98b388e77e9c6f042ac6b497cec46660deef75a55ebc7cfdf65cc0b965</a:t>
                </a:r>
              </a:p>
              <a:p>
                <a:r>
                  <a:rPr lang="en-US" sz="1800" dirty="0"/>
                  <a:t>"Hello, world!4249" </a:t>
                </a:r>
                <a:r>
                  <a:rPr lang="en-US" sz="1500" dirty="0"/>
                  <a:t>&gt; c004190b822f1669cac8dc37e761cb73652e7832fb814565702245cf26ebb9e6</a:t>
                </a:r>
              </a:p>
              <a:p>
                <a:r>
                  <a:rPr lang="en-US" sz="1800" dirty="0"/>
                  <a:t>"Hello, world!4250" </a:t>
                </a:r>
                <a:r>
                  <a:rPr lang="en-US" sz="1500" dirty="0"/>
                  <a:t>&gt; 0000c3af42fc31103f1fdc0151fa747ff87349a4714df7cc52ea464e12dcd4e9</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16300" y="649995"/>
                <a:ext cx="8394700" cy="5574535"/>
              </a:xfrm>
              <a:blipFill>
                <a:blip r:embed="rId3"/>
                <a:stretch>
                  <a:fillRect l="-508"/>
                </a:stretch>
              </a:blipFill>
            </p:spPr>
            <p:txBody>
              <a:bodyPr/>
              <a:lstStyle/>
              <a:p>
                <a:r>
                  <a:rPr lang="en-SG">
                    <a:noFill/>
                  </a:rPr>
                  <a:t> </a:t>
                </a:r>
              </a:p>
            </p:txBody>
          </p:sp>
        </mc:Fallback>
      </mc:AlternateContent>
      <p:grpSp>
        <p:nvGrpSpPr>
          <p:cNvPr id="21" name="Group 20"/>
          <p:cNvGrpSpPr/>
          <p:nvPr/>
        </p:nvGrpSpPr>
        <p:grpSpPr>
          <a:xfrm>
            <a:off x="4902200" y="3437262"/>
            <a:ext cx="2406935" cy="2627689"/>
            <a:chOff x="4902200" y="3603044"/>
            <a:chExt cx="2406935" cy="2627689"/>
          </a:xfrm>
        </p:grpSpPr>
        <p:sp>
          <p:nvSpPr>
            <p:cNvPr id="7" name="Rectangle 6"/>
            <p:cNvSpPr/>
            <p:nvPr/>
          </p:nvSpPr>
          <p:spPr>
            <a:xfrm>
              <a:off x="4902200" y="3603044"/>
              <a:ext cx="228600" cy="737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p:nvSpPr>
          <p:spPr>
            <a:xfrm>
              <a:off x="4902200" y="4973433"/>
              <a:ext cx="584200" cy="1257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a:off x="6420135" y="4514134"/>
              <a:ext cx="889000" cy="369332"/>
            </a:xfrm>
            <a:prstGeom prst="rect">
              <a:avLst/>
            </a:prstGeom>
            <a:noFill/>
            <a:ln>
              <a:solidFill>
                <a:schemeClr val="tx1"/>
              </a:solidFill>
            </a:ln>
          </p:spPr>
          <p:txBody>
            <a:bodyPr wrap="square" rtlCol="0">
              <a:spAutoFit/>
            </a:bodyPr>
            <a:lstStyle/>
            <a:p>
              <a:pPr algn="ctr"/>
              <a:r>
                <a:rPr lang="en-US" dirty="0"/>
                <a:t>Nonce</a:t>
              </a:r>
              <a:endParaRPr lang="en-SG" dirty="0"/>
            </a:p>
          </p:txBody>
        </p:sp>
        <p:cxnSp>
          <p:nvCxnSpPr>
            <p:cNvPr id="11" name="Connector: Elbow 10"/>
            <p:cNvCxnSpPr>
              <a:cxnSpLocks/>
              <a:stCxn id="8" idx="0"/>
              <a:endCxn id="9" idx="1"/>
            </p:cNvCxnSpPr>
            <p:nvPr/>
          </p:nvCxnSpPr>
          <p:spPr>
            <a:xfrm rot="5400000" flipH="1" flipV="1">
              <a:off x="5669901" y="4223200"/>
              <a:ext cx="274633" cy="122583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cxnSpLocks/>
              <a:stCxn id="7" idx="2"/>
              <a:endCxn id="9" idx="1"/>
            </p:cNvCxnSpPr>
            <p:nvPr/>
          </p:nvCxnSpPr>
          <p:spPr>
            <a:xfrm rot="16200000" flipH="1">
              <a:off x="5539077" y="3817742"/>
              <a:ext cx="358480" cy="140363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8200084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a:t>
            </a:r>
            <a:endParaRPr lang="en-SG" dirty="0"/>
          </a:p>
        </p:txBody>
      </p:sp>
      <p:sp>
        <p:nvSpPr>
          <p:cNvPr id="3" name="Content Placeholder 2"/>
          <p:cNvSpPr>
            <a:spLocks noGrp="1"/>
          </p:cNvSpPr>
          <p:nvPr>
            <p:ph idx="1"/>
          </p:nvPr>
        </p:nvSpPr>
        <p:spPr/>
        <p:txBody>
          <a:bodyPr/>
          <a:lstStyle/>
          <a:p>
            <a:r>
              <a:rPr lang="en-US" dirty="0"/>
              <a:t>As it is difficult to predict the nonce such that it satisfies the difficulty conditions, many rounds are needed.</a:t>
            </a:r>
          </a:p>
          <a:p>
            <a:r>
              <a:rPr lang="en-US" dirty="0"/>
              <a:t>This also proves that the system has done sufficient amount of work and is rewarded accordingly </a:t>
            </a:r>
            <a:endParaRPr lang="en-SG" dirty="0"/>
          </a:p>
        </p:txBody>
      </p:sp>
    </p:spTree>
    <p:extLst>
      <p:ext uri="{BB962C8B-B14F-4D97-AF65-F5344CB8AC3E}">
        <p14:creationId xmlns:p14="http://schemas.microsoft.com/office/powerpoint/2010/main" val="793466797"/>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a:t>
            </a:r>
            <a:endParaRPr lang="en-SG" dirty="0"/>
          </a:p>
        </p:txBody>
      </p:sp>
      <p:sp>
        <p:nvSpPr>
          <p:cNvPr id="3" name="Content Placeholder 2"/>
          <p:cNvSpPr>
            <a:spLocks noGrp="1"/>
          </p:cNvSpPr>
          <p:nvPr>
            <p:ph idx="1"/>
          </p:nvPr>
        </p:nvSpPr>
        <p:spPr/>
        <p:txBody>
          <a:bodyPr anchor="t"/>
          <a:lstStyle/>
          <a:p>
            <a:r>
              <a:rPr lang="en-US" dirty="0" err="1"/>
              <a:t>Hashrate</a:t>
            </a:r>
            <a:r>
              <a:rPr lang="en-US" dirty="0"/>
              <a:t> calculator (Bitcoin): </a:t>
            </a:r>
            <a:r>
              <a:rPr lang="en-US" dirty="0">
                <a:hlinkClick r:id="rId3"/>
              </a:rPr>
              <a:t>https://bitcoinwisdom.com/bitcoin/difficulty</a:t>
            </a:r>
            <a:br>
              <a:rPr lang="en-US" dirty="0"/>
            </a:br>
            <a:br>
              <a:rPr lang="en-US" dirty="0"/>
            </a:br>
            <a:endParaRPr lang="en-US" dirty="0"/>
          </a:p>
        </p:txBody>
      </p:sp>
      <p:pic>
        <p:nvPicPr>
          <p:cNvPr id="5" name="Picture 4"/>
          <p:cNvPicPr>
            <a:picLocks noChangeAspect="1"/>
          </p:cNvPicPr>
          <p:nvPr/>
        </p:nvPicPr>
        <p:blipFill>
          <a:blip r:embed="rId4"/>
          <a:stretch>
            <a:fillRect/>
          </a:stretch>
        </p:blipFill>
        <p:spPr>
          <a:xfrm>
            <a:off x="3637256" y="1610436"/>
            <a:ext cx="8020333" cy="4537455"/>
          </a:xfrm>
          <a:prstGeom prst="rect">
            <a:avLst/>
          </a:prstGeom>
        </p:spPr>
      </p:pic>
    </p:spTree>
    <p:extLst>
      <p:ext uri="{BB962C8B-B14F-4D97-AF65-F5344CB8AC3E}">
        <p14:creationId xmlns:p14="http://schemas.microsoft.com/office/powerpoint/2010/main" val="3592989274"/>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a:t>
            </a:r>
            <a:endParaRPr lang="en-SG" dirty="0"/>
          </a:p>
        </p:txBody>
      </p:sp>
      <p:sp>
        <p:nvSpPr>
          <p:cNvPr id="3" name="Content Placeholder 2"/>
          <p:cNvSpPr>
            <a:spLocks noGrp="1"/>
          </p:cNvSpPr>
          <p:nvPr>
            <p:ph idx="1"/>
          </p:nvPr>
        </p:nvSpPr>
        <p:spPr/>
        <p:txBody>
          <a:bodyPr/>
          <a:lstStyle/>
          <a:p>
            <a:r>
              <a:rPr lang="en-US" dirty="0"/>
              <a:t>Create tradable digital token</a:t>
            </a:r>
          </a:p>
          <a:p>
            <a:r>
              <a:rPr lang="en-US" dirty="0"/>
              <a:t>Representation of assets, virtual shares, memberships</a:t>
            </a:r>
          </a:p>
          <a:p>
            <a:r>
              <a:rPr lang="en-US" dirty="0"/>
              <a:t>Puzzle-based Cryptocurrencies</a:t>
            </a:r>
          </a:p>
          <a:p>
            <a:r>
              <a:rPr lang="en-US" dirty="0"/>
              <a:t>Crowdfunding</a:t>
            </a:r>
          </a:p>
          <a:p>
            <a:r>
              <a:rPr lang="en-US" dirty="0"/>
              <a:t>Auction</a:t>
            </a:r>
          </a:p>
          <a:p>
            <a:r>
              <a:rPr lang="en-US" dirty="0"/>
              <a:t>Shareholder voting</a:t>
            </a:r>
          </a:p>
          <a:p>
            <a:r>
              <a:rPr lang="en-US" dirty="0"/>
              <a:t>and others [25]</a:t>
            </a:r>
            <a:endParaRPr lang="en-SG" dirty="0"/>
          </a:p>
        </p:txBody>
      </p:sp>
    </p:spTree>
    <p:extLst>
      <p:ext uri="{BB962C8B-B14F-4D97-AF65-F5344CB8AC3E}">
        <p14:creationId xmlns:p14="http://schemas.microsoft.com/office/powerpoint/2010/main" val="2474689930"/>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18">
            <a:extLst>
              <a:ext uri="{FF2B5EF4-FFF2-40B4-BE49-F238E27FC236}">
                <a16:creationId xmlns:a16="http://schemas.microsoft.com/office/drawing/2014/main" id="{71816973-9E53-4A2F-B963-FD3081D060BA}"/>
              </a:ext>
            </a:extLst>
          </p:cNvPr>
          <p:cNvGraphicFramePr>
            <a:graphicFrameLocks/>
          </p:cNvGraphicFramePr>
          <p:nvPr>
            <p:extLst>
              <p:ext uri="{D42A27DB-BD31-4B8C-83A1-F6EECF244321}">
                <p14:modId xmlns:p14="http://schemas.microsoft.com/office/powerpoint/2010/main" val="3156630628"/>
              </p:ext>
            </p:extLst>
          </p:nvPr>
        </p:nvGraphicFramePr>
        <p:xfrm>
          <a:off x="3543300" y="1576539"/>
          <a:ext cx="8105737" cy="4132603"/>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a:t>Mining</a:t>
            </a:r>
            <a:endParaRPr lang="en-SG" dirty="0"/>
          </a:p>
        </p:txBody>
      </p:sp>
      <p:sp>
        <p:nvSpPr>
          <p:cNvPr id="3" name="Content Placeholder 2"/>
          <p:cNvSpPr>
            <a:spLocks noGrp="1"/>
          </p:cNvSpPr>
          <p:nvPr>
            <p:ph idx="1"/>
          </p:nvPr>
        </p:nvSpPr>
        <p:spPr>
          <a:xfrm>
            <a:off x="3869268" y="876808"/>
            <a:ext cx="7315200" cy="5120640"/>
          </a:xfrm>
        </p:spPr>
        <p:txBody>
          <a:bodyPr anchor="t"/>
          <a:lstStyle/>
          <a:p>
            <a:r>
              <a:rPr lang="en-US" dirty="0" err="1"/>
              <a:t>Hashrate</a:t>
            </a:r>
            <a:r>
              <a:rPr lang="en-US" dirty="0"/>
              <a:t> calculator (Bitcoin): </a:t>
            </a:r>
            <a:r>
              <a:rPr lang="en-US" dirty="0">
                <a:hlinkClick r:id="rId4"/>
              </a:rPr>
              <a:t>http://www.coinwarz.com/calculators/bitcoin-mining-calculator</a:t>
            </a:r>
            <a:r>
              <a:rPr lang="en-US" dirty="0"/>
              <a:t> </a:t>
            </a:r>
            <a:br>
              <a:rPr lang="en-US" dirty="0"/>
            </a:br>
            <a:br>
              <a:rPr lang="en-US" dirty="0"/>
            </a:br>
            <a:endParaRPr lang="en-US" dirty="0"/>
          </a:p>
        </p:txBody>
      </p:sp>
      <p:cxnSp>
        <p:nvCxnSpPr>
          <p:cNvPr id="11" name="Straight Arrow Connector 10"/>
          <p:cNvCxnSpPr>
            <a:cxnSpLocks/>
          </p:cNvCxnSpPr>
          <p:nvPr/>
        </p:nvCxnSpPr>
        <p:spPr>
          <a:xfrm>
            <a:off x="4216400" y="2895600"/>
            <a:ext cx="52705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216400" y="2526268"/>
            <a:ext cx="5203669" cy="369332"/>
          </a:xfrm>
          <a:prstGeom prst="rect">
            <a:avLst/>
          </a:prstGeom>
          <a:noFill/>
        </p:spPr>
        <p:txBody>
          <a:bodyPr wrap="none" rtlCol="0">
            <a:spAutoFit/>
          </a:bodyPr>
          <a:lstStyle/>
          <a:p>
            <a:r>
              <a:rPr lang="en-US" dirty="0"/>
              <a:t>As hash rates </a:t>
            </a:r>
            <a:r>
              <a:rPr lang="en-US" u="sng" dirty="0"/>
              <a:t>increases</a:t>
            </a:r>
            <a:r>
              <a:rPr lang="en-US" dirty="0"/>
              <a:t>, number of bitcoins </a:t>
            </a:r>
            <a:r>
              <a:rPr lang="en-US" u="sng" dirty="0"/>
              <a:t>increases</a:t>
            </a:r>
            <a:endParaRPr lang="en-SG" u="sng" dirty="0"/>
          </a:p>
        </p:txBody>
      </p:sp>
      <p:cxnSp>
        <p:nvCxnSpPr>
          <p:cNvPr id="13" name="Straight Arrow Connector 12"/>
          <p:cNvCxnSpPr>
            <a:cxnSpLocks/>
          </p:cNvCxnSpPr>
          <p:nvPr/>
        </p:nvCxnSpPr>
        <p:spPr>
          <a:xfrm flipV="1">
            <a:off x="10782300" y="2133600"/>
            <a:ext cx="0" cy="4025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560184" y="5709142"/>
            <a:ext cx="5129930" cy="369332"/>
          </a:xfrm>
          <a:prstGeom prst="rect">
            <a:avLst/>
          </a:prstGeom>
          <a:noFill/>
        </p:spPr>
        <p:txBody>
          <a:bodyPr wrap="none" rtlCol="0">
            <a:spAutoFit/>
          </a:bodyPr>
          <a:lstStyle/>
          <a:p>
            <a:r>
              <a:rPr lang="en-US" dirty="0"/>
              <a:t>As difficulty </a:t>
            </a:r>
            <a:r>
              <a:rPr lang="en-US" u="sng" dirty="0"/>
              <a:t>increases</a:t>
            </a:r>
            <a:r>
              <a:rPr lang="en-US" dirty="0"/>
              <a:t>, number of bitcoins </a:t>
            </a:r>
            <a:r>
              <a:rPr lang="en-US" u="sng" dirty="0"/>
              <a:t>decreases</a:t>
            </a:r>
            <a:endParaRPr lang="en-SG" u="sng" dirty="0"/>
          </a:p>
        </p:txBody>
      </p:sp>
    </p:spTree>
    <p:extLst>
      <p:ext uri="{BB962C8B-B14F-4D97-AF65-F5344CB8AC3E}">
        <p14:creationId xmlns:p14="http://schemas.microsoft.com/office/powerpoint/2010/main" val="143921454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00"/>
                                        <p:tgtEl>
                                          <p:spTgt spid="17"/>
                                        </p:tgtEl>
                                      </p:cBhvr>
                                    </p:animEffect>
                                  </p:childTnLst>
                                </p:cTn>
                              </p:par>
                              <p:par>
                                <p:cTn id="16" presetID="22" presetClass="entr" presetSubtype="4"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a:t>
            </a:r>
            <a:endParaRPr lang="en-S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can deduce from the graph and the variables that</a:t>
                </a:r>
              </a:p>
              <a:p>
                <a:pPr marL="457200" indent="-457200">
                  <a:buFont typeface="+mj-lt"/>
                  <a:buAutoNum type="arabicPeriod"/>
                </a:pPr>
                <a:r>
                  <a:rPr lang="en-US" dirty="0"/>
                  <a:t>Hash rates is directly proportional to amount of bitcoins obtained while mining</a:t>
                </a:r>
              </a:p>
              <a:p>
                <a:pPr marL="457200" indent="-457200">
                  <a:buFont typeface="+mj-lt"/>
                  <a:buAutoNum type="arabicPeriod"/>
                </a:pPr>
                <a:r>
                  <a:rPr lang="en-US" dirty="0"/>
                  <a:t>Difficulty is inversely proportional to amount of bitcoins obtained while mining</a:t>
                </a:r>
                <a:br>
                  <a:rPr lang="en-US" dirty="0"/>
                </a:br>
                <a:br>
                  <a:rPr lang="en-US" dirty="0"/>
                </a:br>
                <a:endParaRPr lang="en-US" dirty="0"/>
              </a:p>
              <a:p>
                <a:r>
                  <a:rPr lang="en-US" dirty="0"/>
                  <a:t>We can further assume that the formula can be deduced as</a:t>
                </a:r>
                <a:br>
                  <a:rPr lang="en-US" dirty="0"/>
                </a:br>
                <a:br>
                  <a:rPr lang="en-SG" dirty="0"/>
                </a:br>
                <a14:m>
                  <m:oMath xmlns:m="http://schemas.openxmlformats.org/officeDocument/2006/math">
                    <m:r>
                      <a:rPr lang="en-US" b="0" i="1" smtClean="0">
                        <a:latin typeface="Cambria Math" panose="02040503050406030204" pitchFamily="18" charset="0"/>
                      </a:rPr>
                      <m:t>𝐵𝑖𝑡𝑐𝑜𝑖𝑛𝑠</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𝐻𝑎𝑠h</m:t>
                        </m:r>
                        <m:r>
                          <a:rPr lang="en-US" b="0" i="1" smtClean="0">
                            <a:latin typeface="Cambria Math" panose="02040503050406030204" pitchFamily="18" charset="0"/>
                          </a:rPr>
                          <m:t> </m:t>
                        </m:r>
                        <m:r>
                          <a:rPr lang="en-US" b="0" i="1" smtClean="0">
                            <a:latin typeface="Cambria Math" panose="02040503050406030204" pitchFamily="18" charset="0"/>
                          </a:rPr>
                          <m:t>𝑅𝑎𝑡𝑒</m:t>
                        </m:r>
                      </m:num>
                      <m:den>
                        <m:r>
                          <a:rPr lang="en-US" b="0" i="1" smtClean="0">
                            <a:latin typeface="Cambria Math" panose="02040503050406030204" pitchFamily="18" charset="0"/>
                          </a:rPr>
                          <m:t>𝐷𝑖𝑓𝑓𝑖𝑐𝑢𝑙𝑡𝑦</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17"/>
                </a:stretch>
              </a:blipFill>
            </p:spPr>
            <p:txBody>
              <a:bodyPr/>
              <a:lstStyle/>
              <a:p>
                <a:r>
                  <a:rPr lang="en-SG">
                    <a:noFill/>
                  </a:rPr>
                  <a:t> </a:t>
                </a:r>
              </a:p>
            </p:txBody>
          </p:sp>
        </mc:Fallback>
      </mc:AlternateContent>
    </p:spTree>
    <p:extLst>
      <p:ext uri="{BB962C8B-B14F-4D97-AF65-F5344CB8AC3E}">
        <p14:creationId xmlns:p14="http://schemas.microsoft.com/office/powerpoint/2010/main" val="415049164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hart 17">
            <a:extLst/>
          </p:cNvPr>
          <p:cNvGraphicFramePr>
            <a:graphicFrameLocks/>
          </p:cNvGraphicFramePr>
          <p:nvPr>
            <p:extLst>
              <p:ext uri="{D42A27DB-BD31-4B8C-83A1-F6EECF244321}">
                <p14:modId xmlns:p14="http://schemas.microsoft.com/office/powerpoint/2010/main" val="3087429331"/>
              </p:ext>
            </p:extLst>
          </p:nvPr>
        </p:nvGraphicFramePr>
        <p:xfrm>
          <a:off x="3644900" y="1592417"/>
          <a:ext cx="8105737" cy="4132603"/>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a:t>Mining</a:t>
            </a:r>
            <a:endParaRPr lang="en-SG" dirty="0"/>
          </a:p>
        </p:txBody>
      </p:sp>
      <p:sp>
        <p:nvSpPr>
          <p:cNvPr id="3" name="Content Placeholder 2"/>
          <p:cNvSpPr>
            <a:spLocks noGrp="1"/>
          </p:cNvSpPr>
          <p:nvPr>
            <p:ph idx="1"/>
          </p:nvPr>
        </p:nvSpPr>
        <p:spPr>
          <a:xfrm>
            <a:off x="3869268" y="876808"/>
            <a:ext cx="7315200" cy="5120640"/>
          </a:xfrm>
        </p:spPr>
        <p:txBody>
          <a:bodyPr anchor="t"/>
          <a:lstStyle/>
          <a:p>
            <a:r>
              <a:rPr lang="en-US" dirty="0" err="1"/>
              <a:t>Hashrate</a:t>
            </a:r>
            <a:r>
              <a:rPr lang="en-US" dirty="0"/>
              <a:t> calculator (Bitcoin): </a:t>
            </a:r>
            <a:r>
              <a:rPr lang="en-US" dirty="0">
                <a:hlinkClick r:id="rId4"/>
              </a:rPr>
              <a:t>http://www.coinwarz.com/calculators/bitcoin-mining-calculator</a:t>
            </a:r>
            <a:r>
              <a:rPr lang="en-US" dirty="0"/>
              <a:t> </a:t>
            </a:r>
            <a:br>
              <a:rPr lang="en-US" dirty="0"/>
            </a:br>
            <a:br>
              <a:rPr lang="en-US" dirty="0"/>
            </a:br>
            <a:endParaRPr lang="en-US" dirty="0"/>
          </a:p>
        </p:txBody>
      </p:sp>
      <p:sp>
        <p:nvSpPr>
          <p:cNvPr id="4" name="Rectangle 3"/>
          <p:cNvSpPr/>
          <p:nvPr/>
        </p:nvSpPr>
        <p:spPr>
          <a:xfrm>
            <a:off x="4610100" y="4864100"/>
            <a:ext cx="445294" cy="596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 name="Straight Arrow Connector 7"/>
          <p:cNvCxnSpPr>
            <a:cxnSpLocks/>
            <a:stCxn id="9" idx="0"/>
            <a:endCxn id="4" idx="2"/>
          </p:cNvCxnSpPr>
          <p:nvPr/>
        </p:nvCxnSpPr>
        <p:spPr>
          <a:xfrm flipV="1">
            <a:off x="4832747" y="5461000"/>
            <a:ext cx="0" cy="5364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28817" y="5997448"/>
            <a:ext cx="607859" cy="369332"/>
          </a:xfrm>
          <a:prstGeom prst="rect">
            <a:avLst/>
          </a:prstGeom>
          <a:noFill/>
        </p:spPr>
        <p:txBody>
          <a:bodyPr wrap="none" rtlCol="0">
            <a:spAutoFit/>
          </a:bodyPr>
          <a:lstStyle/>
          <a:p>
            <a:r>
              <a:rPr lang="en-US" dirty="0"/>
              <a:t>CPU</a:t>
            </a:r>
          </a:p>
        </p:txBody>
      </p:sp>
      <p:sp>
        <p:nvSpPr>
          <p:cNvPr id="10" name="TextBox 9"/>
          <p:cNvSpPr txBox="1"/>
          <p:nvPr/>
        </p:nvSpPr>
        <p:spPr>
          <a:xfrm>
            <a:off x="4528817" y="6302248"/>
            <a:ext cx="2178802" cy="369332"/>
          </a:xfrm>
          <a:prstGeom prst="rect">
            <a:avLst/>
          </a:prstGeom>
          <a:noFill/>
        </p:spPr>
        <p:txBody>
          <a:bodyPr wrap="none" rtlCol="0">
            <a:spAutoFit/>
          </a:bodyPr>
          <a:lstStyle/>
          <a:p>
            <a:r>
              <a:rPr lang="en-US" dirty="0"/>
              <a:t>At most 140 </a:t>
            </a:r>
            <a:r>
              <a:rPr lang="en-US" dirty="0" err="1"/>
              <a:t>Mhash</a:t>
            </a:r>
            <a:r>
              <a:rPr lang="en-US" dirty="0"/>
              <a:t>/s</a:t>
            </a:r>
            <a:endParaRPr lang="en-SG" dirty="0"/>
          </a:p>
        </p:txBody>
      </p:sp>
    </p:spTree>
    <p:extLst>
      <p:ext uri="{BB962C8B-B14F-4D97-AF65-F5344CB8AC3E}">
        <p14:creationId xmlns:p14="http://schemas.microsoft.com/office/powerpoint/2010/main" val="3035376515"/>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a:t>
            </a:r>
            <a:endParaRPr lang="en-SG" dirty="0"/>
          </a:p>
        </p:txBody>
      </p:sp>
      <p:sp>
        <p:nvSpPr>
          <p:cNvPr id="3" name="Content Placeholder 2"/>
          <p:cNvSpPr>
            <a:spLocks noGrp="1"/>
          </p:cNvSpPr>
          <p:nvPr>
            <p:ph idx="1"/>
          </p:nvPr>
        </p:nvSpPr>
        <p:spPr>
          <a:xfrm>
            <a:off x="3869268" y="876808"/>
            <a:ext cx="7315200" cy="5120640"/>
          </a:xfrm>
        </p:spPr>
        <p:txBody>
          <a:bodyPr anchor="ctr"/>
          <a:lstStyle/>
          <a:p>
            <a:r>
              <a:rPr lang="en-US" dirty="0"/>
              <a:t>Assumptions:</a:t>
            </a:r>
          </a:p>
          <a:p>
            <a:endParaRPr lang="en-US" dirty="0"/>
          </a:p>
          <a:p>
            <a:pPr marL="457200" indent="-457200">
              <a:buFont typeface="+mj-lt"/>
              <a:buAutoNum type="arabicPeriod"/>
            </a:pPr>
            <a:r>
              <a:rPr lang="en-US" dirty="0"/>
              <a:t>Power (cost) is free</a:t>
            </a:r>
          </a:p>
          <a:p>
            <a:pPr marL="457200" indent="-457200">
              <a:buFont typeface="+mj-lt"/>
              <a:buAutoNum type="arabicPeriod"/>
            </a:pPr>
            <a:r>
              <a:rPr lang="en-US" dirty="0"/>
              <a:t>Power usage (of system) is not measured</a:t>
            </a:r>
          </a:p>
          <a:p>
            <a:pPr marL="457200" indent="-457200">
              <a:buFont typeface="+mj-lt"/>
              <a:buAutoNum type="arabicPeriod"/>
            </a:pPr>
            <a:r>
              <a:rPr lang="en-US" dirty="0"/>
              <a:t>Pool fees are negligible</a:t>
            </a:r>
          </a:p>
          <a:p>
            <a:pPr marL="457200" indent="-457200">
              <a:buFont typeface="+mj-lt"/>
              <a:buAutoNum type="arabicPeriod"/>
            </a:pPr>
            <a:r>
              <a:rPr lang="en-US" dirty="0"/>
              <a:t>No hardware costs</a:t>
            </a:r>
          </a:p>
        </p:txBody>
      </p:sp>
    </p:spTree>
    <p:extLst>
      <p:ext uri="{BB962C8B-B14F-4D97-AF65-F5344CB8AC3E}">
        <p14:creationId xmlns:p14="http://schemas.microsoft.com/office/powerpoint/2010/main" val="1230890019"/>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8269261" y="3675081"/>
            <a:ext cx="2584752" cy="492443"/>
          </a:xfrm>
          <a:prstGeom prst="rect">
            <a:avLst/>
          </a:prstGeom>
          <a:noFill/>
        </p:spPr>
        <p:txBody>
          <a:bodyPr wrap="square" rtlCol="0">
            <a:spAutoFit/>
          </a:bodyPr>
          <a:lstStyle/>
          <a:p>
            <a:r>
              <a:rPr lang="en-US" sz="2600" dirty="0"/>
              <a:t>Desktop</a:t>
            </a:r>
            <a:endParaRPr lang="en-SG" sz="2600" dirty="0"/>
          </a:p>
        </p:txBody>
      </p:sp>
      <p:sp>
        <p:nvSpPr>
          <p:cNvPr id="2" name="Title 1"/>
          <p:cNvSpPr>
            <a:spLocks noGrp="1"/>
          </p:cNvSpPr>
          <p:nvPr>
            <p:ph type="title"/>
          </p:nvPr>
        </p:nvSpPr>
        <p:spPr/>
        <p:txBody>
          <a:bodyPr/>
          <a:lstStyle/>
          <a:p>
            <a:r>
              <a:rPr lang="en-US" dirty="0"/>
              <a:t>Mining</a:t>
            </a:r>
            <a:endParaRPr lang="en-SG" dirty="0"/>
          </a:p>
        </p:txBody>
      </p:sp>
      <p:sp>
        <p:nvSpPr>
          <p:cNvPr id="3" name="Content Placeholder 2"/>
          <p:cNvSpPr>
            <a:spLocks noGrp="1"/>
          </p:cNvSpPr>
          <p:nvPr>
            <p:ph idx="1"/>
          </p:nvPr>
        </p:nvSpPr>
        <p:spPr/>
        <p:txBody>
          <a:bodyPr anchor="t"/>
          <a:lstStyle/>
          <a:p>
            <a:r>
              <a:rPr lang="en-US" dirty="0"/>
              <a:t>CPU mining [11]:</a:t>
            </a:r>
          </a:p>
          <a:p>
            <a:r>
              <a:rPr lang="en-US" dirty="0"/>
              <a:t>Intel:</a:t>
            </a:r>
            <a:br>
              <a:rPr lang="en-US" dirty="0"/>
            </a:br>
            <a:endParaRPr lang="en-SG" dirty="0"/>
          </a:p>
        </p:txBody>
      </p:sp>
      <p:pic>
        <p:nvPicPr>
          <p:cNvPr id="4" name="Picture 3"/>
          <p:cNvPicPr>
            <a:picLocks noChangeAspect="1"/>
          </p:cNvPicPr>
          <p:nvPr/>
        </p:nvPicPr>
        <p:blipFill rotWithShape="1">
          <a:blip r:embed="rId2"/>
          <a:srcRect r="25886" b="37118"/>
          <a:stretch/>
        </p:blipFill>
        <p:spPr>
          <a:xfrm>
            <a:off x="4006169" y="1768325"/>
            <a:ext cx="2902631" cy="4216424"/>
          </a:xfrm>
          <a:prstGeom prst="rect">
            <a:avLst/>
          </a:prstGeom>
        </p:spPr>
      </p:pic>
      <p:cxnSp>
        <p:nvCxnSpPr>
          <p:cNvPr id="6" name="Straight Arrow Connector 5"/>
          <p:cNvCxnSpPr/>
          <p:nvPr/>
        </p:nvCxnSpPr>
        <p:spPr>
          <a:xfrm flipH="1">
            <a:off x="6908800" y="3033485"/>
            <a:ext cx="101816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6923314" y="4477656"/>
            <a:ext cx="101816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923314" y="5080000"/>
            <a:ext cx="101816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6923314" y="5695990"/>
            <a:ext cx="101816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69261" y="3675082"/>
            <a:ext cx="1915885" cy="492443"/>
          </a:xfrm>
          <a:prstGeom prst="rect">
            <a:avLst/>
          </a:prstGeom>
          <a:noFill/>
        </p:spPr>
        <p:txBody>
          <a:bodyPr wrap="square" rtlCol="0">
            <a:spAutoFit/>
          </a:bodyPr>
          <a:lstStyle/>
          <a:p>
            <a:r>
              <a:rPr lang="en-US" sz="2600" dirty="0"/>
              <a:t>Server</a:t>
            </a:r>
            <a:endParaRPr lang="en-SG" sz="2600" dirty="0"/>
          </a:p>
        </p:txBody>
      </p:sp>
      <p:sp>
        <p:nvSpPr>
          <p:cNvPr id="13" name="Rectangle 12"/>
          <p:cNvSpPr/>
          <p:nvPr/>
        </p:nvSpPr>
        <p:spPr>
          <a:xfrm>
            <a:off x="8269261" y="4044493"/>
            <a:ext cx="2379177" cy="492443"/>
          </a:xfrm>
          <a:prstGeom prst="rect">
            <a:avLst/>
          </a:prstGeom>
        </p:spPr>
        <p:txBody>
          <a:bodyPr wrap="none">
            <a:spAutoFit/>
          </a:bodyPr>
          <a:lstStyle/>
          <a:p>
            <a:r>
              <a:rPr lang="en-US" sz="2600" dirty="0">
                <a:solidFill>
                  <a:srgbClr val="000000"/>
                </a:solidFill>
              </a:rPr>
              <a:t>class processors</a:t>
            </a:r>
            <a:endParaRPr lang="en-SG" dirty="0"/>
          </a:p>
        </p:txBody>
      </p:sp>
      <p:cxnSp>
        <p:nvCxnSpPr>
          <p:cNvPr id="15" name="Straight Arrow Connector 14"/>
          <p:cNvCxnSpPr/>
          <p:nvPr/>
        </p:nvCxnSpPr>
        <p:spPr>
          <a:xfrm flipH="1">
            <a:off x="6916057" y="3753167"/>
            <a:ext cx="101816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812336" y="6354159"/>
            <a:ext cx="3379664" cy="492443"/>
          </a:xfrm>
          <a:prstGeom prst="rect">
            <a:avLst/>
          </a:prstGeom>
          <a:noFill/>
        </p:spPr>
        <p:txBody>
          <a:bodyPr wrap="square" rtlCol="0">
            <a:spAutoFit/>
          </a:bodyPr>
          <a:lstStyle/>
          <a:p>
            <a:pPr algn="r"/>
            <a:r>
              <a:rPr lang="en-US" sz="2600" dirty="0"/>
              <a:t>*p/t: core/threads</a:t>
            </a:r>
            <a:endParaRPr lang="en-SG" sz="2600" dirty="0"/>
          </a:p>
        </p:txBody>
      </p:sp>
    </p:spTree>
    <p:extLst>
      <p:ext uri="{BB962C8B-B14F-4D97-AF65-F5344CB8AC3E}">
        <p14:creationId xmlns:p14="http://schemas.microsoft.com/office/powerpoint/2010/main" val="233067714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8"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1" nodeType="clickEffect">
                                  <p:stCondLst>
                                    <p:cond delay="0"/>
                                  </p:stCondLst>
                                  <p:childTnLst>
                                    <p:animEffect transition="out" filter="wipe(left)">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par>
                                <p:cTn id="28" presetID="22" presetClass="exit" presetSubtype="4" fill="hold" nodeType="withEffect">
                                  <p:stCondLst>
                                    <p:cond delay="0"/>
                                  </p:stCondLst>
                                  <p:childTnLst>
                                    <p:animEffect transition="out" filter="wipe(down)">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par>
                                <p:cTn id="31" presetID="22" presetClass="exit" presetSubtype="4" fill="hold" nodeType="withEffect">
                                  <p:stCondLst>
                                    <p:cond delay="0"/>
                                  </p:stCondLst>
                                  <p:childTnLst>
                                    <p:animEffect transition="out" filter="wipe(down)">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22" presetClass="exit" presetSubtype="4" fill="hold" nodeType="withEffect">
                                  <p:stCondLst>
                                    <p:cond delay="0"/>
                                  </p:stCondLst>
                                  <p:childTnLst>
                                    <p:animEffect transition="out" filter="wipe(down)">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par>
                                <p:cTn id="37" presetID="22" presetClass="exit" presetSubtype="4" fill="hold" nodeType="withEffect">
                                  <p:stCondLst>
                                    <p:cond delay="0"/>
                                  </p:stCondLst>
                                  <p:childTnLst>
                                    <p:animEffect transition="out" filter="wipe(down)">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par>
                                <p:cTn id="40" presetID="22" presetClass="entr" presetSubtype="8"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left)">
                                      <p:cBhvr>
                                        <p:cTn id="4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0" grpId="1"/>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8541898" y="3050967"/>
            <a:ext cx="2584752" cy="492443"/>
          </a:xfrm>
          <a:prstGeom prst="rect">
            <a:avLst/>
          </a:prstGeom>
          <a:noFill/>
        </p:spPr>
        <p:txBody>
          <a:bodyPr wrap="square" rtlCol="0">
            <a:spAutoFit/>
          </a:bodyPr>
          <a:lstStyle/>
          <a:p>
            <a:r>
              <a:rPr lang="en-US" sz="2600" dirty="0"/>
              <a:t>Desktop</a:t>
            </a:r>
            <a:endParaRPr lang="en-SG" sz="2600" dirty="0"/>
          </a:p>
        </p:txBody>
      </p:sp>
      <p:sp>
        <p:nvSpPr>
          <p:cNvPr id="2" name="Title 1"/>
          <p:cNvSpPr>
            <a:spLocks noGrp="1"/>
          </p:cNvSpPr>
          <p:nvPr>
            <p:ph type="title"/>
          </p:nvPr>
        </p:nvSpPr>
        <p:spPr/>
        <p:txBody>
          <a:bodyPr/>
          <a:lstStyle/>
          <a:p>
            <a:r>
              <a:rPr lang="en-US" dirty="0"/>
              <a:t>Mining</a:t>
            </a:r>
            <a:endParaRPr lang="en-SG" dirty="0"/>
          </a:p>
        </p:txBody>
      </p:sp>
      <p:sp>
        <p:nvSpPr>
          <p:cNvPr id="3" name="Content Placeholder 2"/>
          <p:cNvSpPr>
            <a:spLocks noGrp="1"/>
          </p:cNvSpPr>
          <p:nvPr>
            <p:ph idx="1"/>
          </p:nvPr>
        </p:nvSpPr>
        <p:spPr/>
        <p:txBody>
          <a:bodyPr anchor="t"/>
          <a:lstStyle/>
          <a:p>
            <a:r>
              <a:rPr lang="en-US" dirty="0"/>
              <a:t>CPU/APU mining [11]:</a:t>
            </a:r>
          </a:p>
          <a:p>
            <a:r>
              <a:rPr lang="en-US" dirty="0"/>
              <a:t>AMD:</a:t>
            </a:r>
            <a:br>
              <a:rPr lang="en-US" dirty="0"/>
            </a:br>
            <a:endParaRPr lang="en-SG" dirty="0"/>
          </a:p>
        </p:txBody>
      </p:sp>
      <p:cxnSp>
        <p:nvCxnSpPr>
          <p:cNvPr id="6" name="Straight Arrow Connector 5"/>
          <p:cNvCxnSpPr/>
          <p:nvPr/>
        </p:nvCxnSpPr>
        <p:spPr>
          <a:xfrm flipH="1">
            <a:off x="7181437" y="2409371"/>
            <a:ext cx="101816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41898" y="3050968"/>
            <a:ext cx="1915885" cy="492443"/>
          </a:xfrm>
          <a:prstGeom prst="rect">
            <a:avLst/>
          </a:prstGeom>
          <a:noFill/>
        </p:spPr>
        <p:txBody>
          <a:bodyPr wrap="square" rtlCol="0">
            <a:spAutoFit/>
          </a:bodyPr>
          <a:lstStyle/>
          <a:p>
            <a:r>
              <a:rPr lang="en-US" sz="2600" dirty="0"/>
              <a:t>Server</a:t>
            </a:r>
            <a:endParaRPr lang="en-SG" sz="2600" dirty="0"/>
          </a:p>
        </p:txBody>
      </p:sp>
      <p:sp>
        <p:nvSpPr>
          <p:cNvPr id="13" name="Rectangle 12"/>
          <p:cNvSpPr/>
          <p:nvPr/>
        </p:nvSpPr>
        <p:spPr>
          <a:xfrm>
            <a:off x="8541898" y="3420379"/>
            <a:ext cx="2379177" cy="492443"/>
          </a:xfrm>
          <a:prstGeom prst="rect">
            <a:avLst/>
          </a:prstGeom>
        </p:spPr>
        <p:txBody>
          <a:bodyPr wrap="none">
            <a:spAutoFit/>
          </a:bodyPr>
          <a:lstStyle/>
          <a:p>
            <a:r>
              <a:rPr lang="en-US" sz="2600" dirty="0">
                <a:solidFill>
                  <a:srgbClr val="000000"/>
                </a:solidFill>
              </a:rPr>
              <a:t>class processors</a:t>
            </a:r>
            <a:endParaRPr lang="en-SG" dirty="0"/>
          </a:p>
        </p:txBody>
      </p:sp>
      <p:cxnSp>
        <p:nvCxnSpPr>
          <p:cNvPr id="15" name="Straight Arrow Connector 14"/>
          <p:cNvCxnSpPr/>
          <p:nvPr/>
        </p:nvCxnSpPr>
        <p:spPr>
          <a:xfrm flipH="1">
            <a:off x="7188694" y="3056483"/>
            <a:ext cx="101816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rotWithShape="1">
          <a:blip r:embed="rId2"/>
          <a:srcRect r="3431" b="10143"/>
          <a:stretch/>
        </p:blipFill>
        <p:spPr>
          <a:xfrm>
            <a:off x="4118442" y="1698104"/>
            <a:ext cx="3062995" cy="4139153"/>
          </a:xfrm>
          <a:prstGeom prst="rect">
            <a:avLst/>
          </a:prstGeom>
        </p:spPr>
      </p:pic>
      <p:cxnSp>
        <p:nvCxnSpPr>
          <p:cNvPr id="16" name="Straight Arrow Connector 15"/>
          <p:cNvCxnSpPr/>
          <p:nvPr/>
        </p:nvCxnSpPr>
        <p:spPr>
          <a:xfrm flipH="1">
            <a:off x="7181437" y="4181340"/>
            <a:ext cx="101816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188694" y="5139283"/>
            <a:ext cx="101816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7181437" y="5630677"/>
            <a:ext cx="101816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89675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8" fill="hold" grpId="1" nodeType="clickEffect">
                                  <p:stCondLst>
                                    <p:cond delay="0"/>
                                  </p:stCondLst>
                                  <p:childTnLst>
                                    <p:animEffect transition="out" filter="wipe(left)">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par>
                                <p:cTn id="22" presetID="22" presetClass="exit" presetSubtype="4" fill="hold" nodeType="withEffect">
                                  <p:stCondLst>
                                    <p:cond delay="0"/>
                                  </p:stCondLst>
                                  <p:childTnLst>
                                    <p:animEffect transition="out" filter="wipe(down)">
                                      <p:cBhvr>
                                        <p:cTn id="23" dur="500"/>
                                        <p:tgtEl>
                                          <p:spTgt spid="19"/>
                                        </p:tgtEl>
                                      </p:cBhvr>
                                    </p:animEffect>
                                    <p:set>
                                      <p:cBhvr>
                                        <p:cTn id="24" dur="1" fill="hold">
                                          <p:stCondLst>
                                            <p:cond delay="499"/>
                                          </p:stCondLst>
                                        </p:cTn>
                                        <p:tgtEl>
                                          <p:spTgt spid="19"/>
                                        </p:tgtEl>
                                        <p:attrNameLst>
                                          <p:attrName>style.visibility</p:attrName>
                                        </p:attrNameLst>
                                      </p:cBhvr>
                                      <p:to>
                                        <p:strVal val="hidden"/>
                                      </p:to>
                                    </p:set>
                                  </p:childTnLst>
                                </p:cTn>
                              </p:par>
                              <p:par>
                                <p:cTn id="25" presetID="22" presetClass="exit" presetSubtype="4" fill="hold" nodeType="withEffect">
                                  <p:stCondLst>
                                    <p:cond delay="0"/>
                                  </p:stCondLst>
                                  <p:childTnLst>
                                    <p:animEffect transition="out" filter="wipe(down)">
                                      <p:cBhvr>
                                        <p:cTn id="26" dur="500"/>
                                        <p:tgtEl>
                                          <p:spTgt spid="6"/>
                                        </p:tgtEl>
                                      </p:cBhvr>
                                    </p:animEffect>
                                    <p:set>
                                      <p:cBhvr>
                                        <p:cTn id="27" dur="1" fill="hold">
                                          <p:stCondLst>
                                            <p:cond delay="499"/>
                                          </p:stCondLst>
                                        </p:cTn>
                                        <p:tgtEl>
                                          <p:spTgt spid="6"/>
                                        </p:tgtEl>
                                        <p:attrNameLst>
                                          <p:attrName>style.visibility</p:attrName>
                                        </p:attrNameLst>
                                      </p:cBhvr>
                                      <p:to>
                                        <p:strVal val="hidden"/>
                                      </p:to>
                                    </p:set>
                                  </p:childTnLst>
                                </p:cTn>
                              </p:par>
                              <p:par>
                                <p:cTn id="28" presetID="22" presetClass="entr" presetSubtype="8"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par>
                                <p:cTn id="34" presetID="22" presetClass="entr" presetSubtype="8"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0" grpId="1"/>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a:t>
            </a:r>
            <a:endParaRPr lang="en-SG" dirty="0"/>
          </a:p>
        </p:txBody>
      </p:sp>
      <p:sp>
        <p:nvSpPr>
          <p:cNvPr id="3" name="Content Placeholder 2"/>
          <p:cNvSpPr>
            <a:spLocks noGrp="1"/>
          </p:cNvSpPr>
          <p:nvPr>
            <p:ph idx="1"/>
          </p:nvPr>
        </p:nvSpPr>
        <p:spPr/>
        <p:txBody>
          <a:bodyPr anchor="t"/>
          <a:lstStyle/>
          <a:p>
            <a:r>
              <a:rPr lang="en-US" dirty="0"/>
              <a:t>CPU mining [11]:</a:t>
            </a:r>
          </a:p>
          <a:p>
            <a:r>
              <a:rPr lang="en-US" dirty="0"/>
              <a:t>ARM:</a:t>
            </a:r>
            <a:br>
              <a:rPr lang="en-US" dirty="0"/>
            </a:br>
            <a:endParaRPr lang="en-SG" dirty="0"/>
          </a:p>
        </p:txBody>
      </p:sp>
      <p:pic>
        <p:nvPicPr>
          <p:cNvPr id="4" name="Picture 3"/>
          <p:cNvPicPr>
            <a:picLocks noChangeAspect="1"/>
          </p:cNvPicPr>
          <p:nvPr/>
        </p:nvPicPr>
        <p:blipFill rotWithShape="1">
          <a:blip r:embed="rId3"/>
          <a:srcRect r="3176" b="1718"/>
          <a:stretch/>
        </p:blipFill>
        <p:spPr>
          <a:xfrm>
            <a:off x="3869268" y="1697975"/>
            <a:ext cx="3912657" cy="4453361"/>
          </a:xfrm>
          <a:prstGeom prst="rect">
            <a:avLst/>
          </a:prstGeom>
        </p:spPr>
      </p:pic>
      <p:sp>
        <p:nvSpPr>
          <p:cNvPr id="18" name="TextBox 17"/>
          <p:cNvSpPr txBox="1"/>
          <p:nvPr/>
        </p:nvSpPr>
        <p:spPr>
          <a:xfrm>
            <a:off x="8812336" y="6354159"/>
            <a:ext cx="3379664" cy="492443"/>
          </a:xfrm>
          <a:prstGeom prst="rect">
            <a:avLst/>
          </a:prstGeom>
          <a:noFill/>
        </p:spPr>
        <p:txBody>
          <a:bodyPr wrap="square" rtlCol="0">
            <a:spAutoFit/>
          </a:bodyPr>
          <a:lstStyle/>
          <a:p>
            <a:pPr algn="r"/>
            <a:r>
              <a:rPr lang="en-US" sz="2600" dirty="0"/>
              <a:t>*p/t: core/threads</a:t>
            </a:r>
            <a:endParaRPr lang="en-SG" sz="2600" dirty="0"/>
          </a:p>
        </p:txBody>
      </p:sp>
    </p:spTree>
    <p:extLst>
      <p:ext uri="{BB962C8B-B14F-4D97-AF65-F5344CB8AC3E}">
        <p14:creationId xmlns:p14="http://schemas.microsoft.com/office/powerpoint/2010/main" val="381845931"/>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a:t>
            </a:r>
            <a:endParaRPr lang="en-SG" dirty="0"/>
          </a:p>
        </p:txBody>
      </p:sp>
      <p:sp>
        <p:nvSpPr>
          <p:cNvPr id="3" name="Content Placeholder 2"/>
          <p:cNvSpPr>
            <a:spLocks noGrp="1"/>
          </p:cNvSpPr>
          <p:nvPr>
            <p:ph idx="1"/>
          </p:nvPr>
        </p:nvSpPr>
        <p:spPr>
          <a:xfrm>
            <a:off x="3869268" y="876808"/>
            <a:ext cx="7315200" cy="5120640"/>
          </a:xfrm>
        </p:spPr>
        <p:txBody>
          <a:bodyPr anchor="t"/>
          <a:lstStyle/>
          <a:p>
            <a:r>
              <a:rPr lang="en-US" dirty="0" err="1"/>
              <a:t>Hashrate</a:t>
            </a:r>
            <a:r>
              <a:rPr lang="en-US" dirty="0"/>
              <a:t> calculator (Bitcoin): </a:t>
            </a:r>
            <a:r>
              <a:rPr lang="en-US" dirty="0">
                <a:hlinkClick r:id="rId3"/>
              </a:rPr>
              <a:t>http://www.coinwarz.com/calculators/bitcoin-mining-calculator</a:t>
            </a:r>
            <a:r>
              <a:rPr lang="en-US" dirty="0"/>
              <a:t> </a:t>
            </a:r>
            <a:br>
              <a:rPr lang="en-US" dirty="0"/>
            </a:br>
            <a:br>
              <a:rPr lang="en-US" dirty="0"/>
            </a:br>
            <a:endParaRPr lang="en-US" dirty="0"/>
          </a:p>
        </p:txBody>
      </p:sp>
      <p:sp>
        <p:nvSpPr>
          <p:cNvPr id="4" name="Rectangle 3"/>
          <p:cNvSpPr/>
          <p:nvPr/>
        </p:nvSpPr>
        <p:spPr>
          <a:xfrm>
            <a:off x="4806951" y="4864100"/>
            <a:ext cx="349250" cy="596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 name="Straight Arrow Connector 7"/>
          <p:cNvCxnSpPr>
            <a:cxnSpLocks/>
            <a:stCxn id="9" idx="0"/>
            <a:endCxn id="4" idx="2"/>
          </p:cNvCxnSpPr>
          <p:nvPr/>
        </p:nvCxnSpPr>
        <p:spPr>
          <a:xfrm flipV="1">
            <a:off x="4981576" y="5461000"/>
            <a:ext cx="0" cy="5364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68830" y="5997448"/>
            <a:ext cx="625492" cy="369332"/>
          </a:xfrm>
          <a:prstGeom prst="rect">
            <a:avLst/>
          </a:prstGeom>
          <a:noFill/>
        </p:spPr>
        <p:txBody>
          <a:bodyPr wrap="none" rtlCol="0">
            <a:spAutoFit/>
          </a:bodyPr>
          <a:lstStyle/>
          <a:p>
            <a:r>
              <a:rPr lang="en-US" dirty="0"/>
              <a:t>GPU</a:t>
            </a:r>
          </a:p>
        </p:txBody>
      </p:sp>
      <p:sp>
        <p:nvSpPr>
          <p:cNvPr id="10" name="TextBox 9"/>
          <p:cNvSpPr txBox="1"/>
          <p:nvPr/>
        </p:nvSpPr>
        <p:spPr>
          <a:xfrm>
            <a:off x="4668830" y="6302248"/>
            <a:ext cx="2323649" cy="369332"/>
          </a:xfrm>
          <a:prstGeom prst="rect">
            <a:avLst/>
          </a:prstGeom>
          <a:noFill/>
        </p:spPr>
        <p:txBody>
          <a:bodyPr wrap="none" rtlCol="0">
            <a:spAutoFit/>
          </a:bodyPr>
          <a:lstStyle/>
          <a:p>
            <a:r>
              <a:rPr lang="en-US" dirty="0"/>
              <a:t>At most 2.568 </a:t>
            </a:r>
            <a:r>
              <a:rPr lang="en-US" dirty="0" err="1"/>
              <a:t>Ghash</a:t>
            </a:r>
            <a:r>
              <a:rPr lang="en-US" dirty="0"/>
              <a:t>/s</a:t>
            </a:r>
            <a:endParaRPr lang="en-SG" dirty="0"/>
          </a:p>
        </p:txBody>
      </p:sp>
      <p:graphicFrame>
        <p:nvGraphicFramePr>
          <p:cNvPr id="13" name="Chart 12">
            <a:extLst/>
          </p:cNvPr>
          <p:cNvGraphicFramePr>
            <a:graphicFrameLocks/>
          </p:cNvGraphicFramePr>
          <p:nvPr>
            <p:extLst>
              <p:ext uri="{D42A27DB-BD31-4B8C-83A1-F6EECF244321}">
                <p14:modId xmlns:p14="http://schemas.microsoft.com/office/powerpoint/2010/main" val="3787388271"/>
              </p:ext>
            </p:extLst>
          </p:nvPr>
        </p:nvGraphicFramePr>
        <p:xfrm>
          <a:off x="3644900" y="1576539"/>
          <a:ext cx="8105737" cy="413260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43608950"/>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8541898" y="3050967"/>
            <a:ext cx="2584752" cy="492443"/>
          </a:xfrm>
          <a:prstGeom prst="rect">
            <a:avLst/>
          </a:prstGeom>
          <a:noFill/>
        </p:spPr>
        <p:txBody>
          <a:bodyPr wrap="square" rtlCol="0">
            <a:spAutoFit/>
          </a:bodyPr>
          <a:lstStyle/>
          <a:p>
            <a:r>
              <a:rPr lang="en-US" sz="2600" dirty="0"/>
              <a:t>Desktop</a:t>
            </a:r>
            <a:endParaRPr lang="en-SG" sz="2600" dirty="0"/>
          </a:p>
        </p:txBody>
      </p:sp>
      <p:sp>
        <p:nvSpPr>
          <p:cNvPr id="2" name="Title 1"/>
          <p:cNvSpPr>
            <a:spLocks noGrp="1"/>
          </p:cNvSpPr>
          <p:nvPr>
            <p:ph type="title"/>
          </p:nvPr>
        </p:nvSpPr>
        <p:spPr/>
        <p:txBody>
          <a:bodyPr/>
          <a:lstStyle/>
          <a:p>
            <a:r>
              <a:rPr lang="en-US" dirty="0"/>
              <a:t>Mining</a:t>
            </a:r>
            <a:endParaRPr lang="en-SG" dirty="0"/>
          </a:p>
        </p:txBody>
      </p:sp>
      <p:sp>
        <p:nvSpPr>
          <p:cNvPr id="3" name="Content Placeholder 2"/>
          <p:cNvSpPr>
            <a:spLocks noGrp="1"/>
          </p:cNvSpPr>
          <p:nvPr>
            <p:ph idx="1"/>
          </p:nvPr>
        </p:nvSpPr>
        <p:spPr>
          <a:xfrm>
            <a:off x="3869268" y="864108"/>
            <a:ext cx="7315200" cy="5120640"/>
          </a:xfrm>
        </p:spPr>
        <p:txBody>
          <a:bodyPr anchor="t"/>
          <a:lstStyle/>
          <a:p>
            <a:r>
              <a:rPr lang="en-US" dirty="0"/>
              <a:t>GPU mining [11]:</a:t>
            </a:r>
          </a:p>
          <a:p>
            <a:r>
              <a:rPr lang="en-US" dirty="0"/>
              <a:t>NVIDIA:</a:t>
            </a:r>
            <a:br>
              <a:rPr lang="en-US" dirty="0"/>
            </a:br>
            <a:endParaRPr lang="en-SG" dirty="0"/>
          </a:p>
        </p:txBody>
      </p:sp>
      <p:cxnSp>
        <p:nvCxnSpPr>
          <p:cNvPr id="6" name="Straight Arrow Connector 5"/>
          <p:cNvCxnSpPr/>
          <p:nvPr/>
        </p:nvCxnSpPr>
        <p:spPr>
          <a:xfrm flipH="1">
            <a:off x="6381750" y="2380342"/>
            <a:ext cx="101816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41898" y="3050968"/>
            <a:ext cx="1915885" cy="492443"/>
          </a:xfrm>
          <a:prstGeom prst="rect">
            <a:avLst/>
          </a:prstGeom>
          <a:noFill/>
        </p:spPr>
        <p:txBody>
          <a:bodyPr wrap="square" rtlCol="0">
            <a:spAutoFit/>
          </a:bodyPr>
          <a:lstStyle/>
          <a:p>
            <a:r>
              <a:rPr lang="en-US" sz="2600" dirty="0"/>
              <a:t>HPC Server</a:t>
            </a:r>
            <a:endParaRPr lang="en-SG" sz="2600" dirty="0"/>
          </a:p>
        </p:txBody>
      </p:sp>
      <p:sp>
        <p:nvSpPr>
          <p:cNvPr id="13" name="Rectangle 12"/>
          <p:cNvSpPr/>
          <p:nvPr/>
        </p:nvSpPr>
        <p:spPr>
          <a:xfrm>
            <a:off x="8541898" y="3420379"/>
            <a:ext cx="2379177" cy="492443"/>
          </a:xfrm>
          <a:prstGeom prst="rect">
            <a:avLst/>
          </a:prstGeom>
        </p:spPr>
        <p:txBody>
          <a:bodyPr wrap="none">
            <a:spAutoFit/>
          </a:bodyPr>
          <a:lstStyle/>
          <a:p>
            <a:r>
              <a:rPr lang="en-US" sz="2600" dirty="0">
                <a:solidFill>
                  <a:srgbClr val="000000"/>
                </a:solidFill>
              </a:rPr>
              <a:t>class processors</a:t>
            </a:r>
            <a:endParaRPr lang="en-SG" dirty="0"/>
          </a:p>
        </p:txBody>
      </p:sp>
      <p:cxnSp>
        <p:nvCxnSpPr>
          <p:cNvPr id="15" name="Straight Arrow Connector 14"/>
          <p:cNvCxnSpPr/>
          <p:nvPr/>
        </p:nvCxnSpPr>
        <p:spPr>
          <a:xfrm flipH="1">
            <a:off x="6389007" y="2722657"/>
            <a:ext cx="101816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381750" y="3339520"/>
            <a:ext cx="101816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6389007" y="4094267"/>
            <a:ext cx="101816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3"/>
          <a:srcRect r="5352" b="4871"/>
          <a:stretch/>
        </p:blipFill>
        <p:spPr>
          <a:xfrm>
            <a:off x="4068198" y="1805891"/>
            <a:ext cx="2313552" cy="4042459"/>
          </a:xfrm>
          <a:prstGeom prst="rect">
            <a:avLst/>
          </a:prstGeom>
        </p:spPr>
      </p:pic>
      <p:cxnSp>
        <p:nvCxnSpPr>
          <p:cNvPr id="18" name="Straight Arrow Connector 17"/>
          <p:cNvCxnSpPr/>
          <p:nvPr/>
        </p:nvCxnSpPr>
        <p:spPr>
          <a:xfrm flipH="1">
            <a:off x="6389007" y="5132029"/>
            <a:ext cx="101816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26868" y="2149509"/>
            <a:ext cx="2492990" cy="461665"/>
          </a:xfrm>
          <a:prstGeom prst="rect">
            <a:avLst/>
          </a:prstGeom>
          <a:noFill/>
        </p:spPr>
        <p:txBody>
          <a:bodyPr wrap="none" rtlCol="0">
            <a:spAutoFit/>
          </a:bodyPr>
          <a:lstStyle/>
          <a:p>
            <a:r>
              <a:rPr lang="en-US" sz="2400" b="1" dirty="0"/>
              <a:t>USD $18,995 [12]</a:t>
            </a:r>
            <a:endParaRPr lang="en-SG" sz="2400" b="1" dirty="0"/>
          </a:p>
        </p:txBody>
      </p:sp>
    </p:spTree>
    <p:extLst>
      <p:ext uri="{BB962C8B-B14F-4D97-AF65-F5344CB8AC3E}">
        <p14:creationId xmlns:p14="http://schemas.microsoft.com/office/powerpoint/2010/main" val="22782482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nodeType="with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wipe(left)">
                                      <p:cBhvr>
                                        <p:cTn id="16" dur="500"/>
                                        <p:tgtEl>
                                          <p:spTgt spid="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8" fill="hold" grpId="1" nodeType="clickEffect">
                                  <p:stCondLst>
                                    <p:cond delay="0"/>
                                  </p:stCondLst>
                                  <p:childTnLst>
                                    <p:animEffect transition="out" filter="wipe(left)">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par>
                                <p:cTn id="22" presetID="22" presetClass="exit" presetSubtype="4" fill="hold" nodeType="withEffect">
                                  <p:stCondLst>
                                    <p:cond delay="0"/>
                                  </p:stCondLst>
                                  <p:childTnLst>
                                    <p:animEffect transition="out" filter="wipe(down)">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22" presetClass="entr" presetSubtype="8"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par>
                                <p:cTn id="31" presetID="22" presetClass="entr" presetSubtype="8"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par>
                                <p:cTn id="34" presetID="22" presetClass="entr" presetSubtype="8"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par>
                                <p:cTn id="37" presetID="22" presetClass="entr" presetSubtype="8"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par>
                                <p:cTn id="40" presetID="22" presetClass="exit" presetSubtype="8" fill="hold" grpId="0" nodeType="withEffect">
                                  <p:stCondLst>
                                    <p:cond delay="0"/>
                                  </p:stCondLst>
                                  <p:childTnLst>
                                    <p:animEffect transition="out" filter="wipe(left)">
                                      <p:cBhvr>
                                        <p:cTn id="41" dur="500"/>
                                        <p:tgtEl>
                                          <p:spTgt spid="7">
                                            <p:txEl>
                                              <p:pRg st="0" end="0"/>
                                            </p:txEl>
                                          </p:spTgt>
                                        </p:tgtEl>
                                      </p:cBhvr>
                                    </p:animEffect>
                                    <p:set>
                                      <p:cBhvr>
                                        <p:cTn id="42" dur="1" fill="hold">
                                          <p:stCondLst>
                                            <p:cond delay="499"/>
                                          </p:stCondLst>
                                        </p:cTn>
                                        <p:tgtEl>
                                          <p:spTgt spid="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0" grpId="1"/>
      <p:bldP spid="13" grpId="0"/>
      <p:bldP spid="7" grpId="0"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8541898" y="3050967"/>
            <a:ext cx="2584752" cy="492443"/>
          </a:xfrm>
          <a:prstGeom prst="rect">
            <a:avLst/>
          </a:prstGeom>
          <a:noFill/>
        </p:spPr>
        <p:txBody>
          <a:bodyPr wrap="square" rtlCol="0">
            <a:spAutoFit/>
          </a:bodyPr>
          <a:lstStyle/>
          <a:p>
            <a:r>
              <a:rPr lang="en-US" sz="2600" dirty="0"/>
              <a:t>Desktop</a:t>
            </a:r>
            <a:endParaRPr lang="en-SG" sz="2600" dirty="0"/>
          </a:p>
        </p:txBody>
      </p:sp>
      <p:sp>
        <p:nvSpPr>
          <p:cNvPr id="2" name="Title 1"/>
          <p:cNvSpPr>
            <a:spLocks noGrp="1"/>
          </p:cNvSpPr>
          <p:nvPr>
            <p:ph type="title"/>
          </p:nvPr>
        </p:nvSpPr>
        <p:spPr/>
        <p:txBody>
          <a:bodyPr/>
          <a:lstStyle/>
          <a:p>
            <a:r>
              <a:rPr lang="en-US" dirty="0"/>
              <a:t>Mining</a:t>
            </a:r>
            <a:endParaRPr lang="en-SG" dirty="0"/>
          </a:p>
        </p:txBody>
      </p:sp>
      <p:sp>
        <p:nvSpPr>
          <p:cNvPr id="3" name="Content Placeholder 2"/>
          <p:cNvSpPr>
            <a:spLocks noGrp="1"/>
          </p:cNvSpPr>
          <p:nvPr>
            <p:ph idx="1"/>
          </p:nvPr>
        </p:nvSpPr>
        <p:spPr>
          <a:xfrm>
            <a:off x="3869268" y="864108"/>
            <a:ext cx="7315200" cy="5120640"/>
          </a:xfrm>
        </p:spPr>
        <p:txBody>
          <a:bodyPr anchor="t"/>
          <a:lstStyle/>
          <a:p>
            <a:r>
              <a:rPr lang="en-US" dirty="0"/>
              <a:t>GPU mining [11]:</a:t>
            </a:r>
          </a:p>
          <a:p>
            <a:r>
              <a:rPr lang="en-US" dirty="0"/>
              <a:t>AMD:</a:t>
            </a:r>
            <a:br>
              <a:rPr lang="en-US" dirty="0"/>
            </a:br>
            <a:endParaRPr lang="en-SG" dirty="0"/>
          </a:p>
        </p:txBody>
      </p:sp>
      <p:cxnSp>
        <p:nvCxnSpPr>
          <p:cNvPr id="6" name="Straight Arrow Connector 5"/>
          <p:cNvCxnSpPr/>
          <p:nvPr/>
        </p:nvCxnSpPr>
        <p:spPr>
          <a:xfrm flipH="1">
            <a:off x="6538913" y="2408917"/>
            <a:ext cx="101816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541898" y="3420379"/>
            <a:ext cx="2379177" cy="492443"/>
          </a:xfrm>
          <a:prstGeom prst="rect">
            <a:avLst/>
          </a:prstGeom>
        </p:spPr>
        <p:txBody>
          <a:bodyPr wrap="none">
            <a:spAutoFit/>
          </a:bodyPr>
          <a:lstStyle/>
          <a:p>
            <a:r>
              <a:rPr lang="en-US" sz="2600" dirty="0">
                <a:solidFill>
                  <a:srgbClr val="000000"/>
                </a:solidFill>
              </a:rPr>
              <a:t>class processors</a:t>
            </a:r>
            <a:endParaRPr lang="en-SG" dirty="0"/>
          </a:p>
        </p:txBody>
      </p:sp>
      <p:cxnSp>
        <p:nvCxnSpPr>
          <p:cNvPr id="15" name="Straight Arrow Connector 14"/>
          <p:cNvCxnSpPr/>
          <p:nvPr/>
        </p:nvCxnSpPr>
        <p:spPr>
          <a:xfrm flipH="1">
            <a:off x="6546170" y="3398932"/>
            <a:ext cx="101816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538913" y="4187245"/>
            <a:ext cx="101816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6546170" y="4646717"/>
            <a:ext cx="101816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6546170" y="5103454"/>
            <a:ext cx="101816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rotWithShape="1">
          <a:blip r:embed="rId3"/>
          <a:srcRect t="1" r="5682" b="30708"/>
          <a:stretch/>
        </p:blipFill>
        <p:spPr>
          <a:xfrm>
            <a:off x="4113281" y="1654058"/>
            <a:ext cx="2425632" cy="3689467"/>
          </a:xfrm>
          <a:prstGeom prst="rect">
            <a:avLst/>
          </a:prstGeom>
        </p:spPr>
      </p:pic>
      <p:sp>
        <p:nvSpPr>
          <p:cNvPr id="8" name="Rectangle 7"/>
          <p:cNvSpPr/>
          <p:nvPr/>
        </p:nvSpPr>
        <p:spPr>
          <a:xfrm>
            <a:off x="4552950" y="2152650"/>
            <a:ext cx="190500" cy="31908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p:cNvSpPr/>
          <p:nvPr/>
        </p:nvSpPr>
        <p:spPr>
          <a:xfrm>
            <a:off x="4902760" y="5675965"/>
            <a:ext cx="3639138" cy="369332"/>
          </a:xfrm>
          <a:prstGeom prst="rect">
            <a:avLst/>
          </a:prstGeom>
        </p:spPr>
        <p:txBody>
          <a:bodyPr wrap="none">
            <a:spAutoFit/>
          </a:bodyPr>
          <a:lstStyle/>
          <a:p>
            <a:r>
              <a:rPr lang="en-US" dirty="0">
                <a:solidFill>
                  <a:srgbClr val="000000"/>
                </a:solidFill>
              </a:rPr>
              <a:t>Number of graphic cards in a system</a:t>
            </a:r>
            <a:endParaRPr lang="en-SG" dirty="0"/>
          </a:p>
        </p:txBody>
      </p:sp>
      <p:cxnSp>
        <p:nvCxnSpPr>
          <p:cNvPr id="11" name="Connector: Elbow 10"/>
          <p:cNvCxnSpPr>
            <a:stCxn id="19" idx="1"/>
            <a:endCxn id="8" idx="2"/>
          </p:cNvCxnSpPr>
          <p:nvPr/>
        </p:nvCxnSpPr>
        <p:spPr>
          <a:xfrm rot="10800000">
            <a:off x="4648200" y="5343525"/>
            <a:ext cx="254560" cy="51710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863064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8"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par>
                                <p:cTn id="17" presetID="22" presetClass="entr" presetSubtype="8"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par>
                                <p:cTn id="20" presetID="22" presetClass="entr" presetSubtype="8"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par>
                                <p:cTn id="23" presetID="22" presetClass="entr" presetSubtype="8"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00"/>
                                        <p:tgtEl>
                                          <p:spTgt spid="8"/>
                                        </p:tgtEl>
                                      </p:cBhvr>
                                    </p:animEffect>
                                  </p:childTnLst>
                                </p:cTn>
                              </p:par>
                              <p:par>
                                <p:cTn id="34" presetID="22" presetClass="entr" presetSubtype="4"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down)">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8" grpId="0" animBg="1"/>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467AD-64DA-4D23-864C-CFA90B42798F}"/>
              </a:ext>
            </a:extLst>
          </p:cNvPr>
          <p:cNvSpPr>
            <a:spLocks noGrp="1"/>
          </p:cNvSpPr>
          <p:nvPr>
            <p:ph type="title"/>
          </p:nvPr>
        </p:nvSpPr>
        <p:spPr/>
        <p:txBody>
          <a:bodyPr/>
          <a:lstStyle/>
          <a:p>
            <a:r>
              <a:rPr lang="en-US" dirty="0"/>
              <a:t>Database</a:t>
            </a:r>
            <a:endParaRPr lang="en-SG" dirty="0"/>
          </a:p>
        </p:txBody>
      </p:sp>
      <p:sp>
        <p:nvSpPr>
          <p:cNvPr id="3" name="Content Placeholder 2">
            <a:extLst>
              <a:ext uri="{FF2B5EF4-FFF2-40B4-BE49-F238E27FC236}">
                <a16:creationId xmlns:a16="http://schemas.microsoft.com/office/drawing/2014/main" id="{2DA99054-00EA-4591-BA52-231044FEB657}"/>
              </a:ext>
            </a:extLst>
          </p:cNvPr>
          <p:cNvSpPr>
            <a:spLocks noGrp="1"/>
          </p:cNvSpPr>
          <p:nvPr>
            <p:ph idx="1"/>
          </p:nvPr>
        </p:nvSpPr>
        <p:spPr/>
        <p:txBody>
          <a:bodyPr/>
          <a:lstStyle/>
          <a:p>
            <a:r>
              <a:rPr lang="en-US" dirty="0" err="1"/>
              <a:t>Ethereum</a:t>
            </a:r>
            <a:r>
              <a:rPr lang="en-US"/>
              <a:t> (and Bitcoin) uses </a:t>
            </a:r>
            <a:r>
              <a:rPr lang="en-US" dirty="0" err="1"/>
              <a:t>levelDB</a:t>
            </a:r>
            <a:r>
              <a:rPr lang="en-US" dirty="0"/>
              <a:t> for its database. </a:t>
            </a:r>
            <a:r>
              <a:rPr lang="en-US" dirty="0" err="1"/>
              <a:t>LevelDB</a:t>
            </a:r>
            <a:r>
              <a:rPr lang="en-US" dirty="0"/>
              <a:t> is a key-value database, similar to </a:t>
            </a:r>
            <a:r>
              <a:rPr lang="en-US" dirty="0" err="1"/>
              <a:t>BoltDB</a:t>
            </a:r>
            <a:r>
              <a:rPr lang="en-US" dirty="0"/>
              <a:t> that is used by </a:t>
            </a:r>
            <a:r>
              <a:rPr lang="en-US" dirty="0" err="1"/>
              <a:t>Carbonchain</a:t>
            </a:r>
            <a:r>
              <a:rPr lang="en-US" dirty="0"/>
              <a:t>.</a:t>
            </a:r>
            <a:br>
              <a:rPr lang="en-US" dirty="0"/>
            </a:br>
            <a:endParaRPr lang="en-US" dirty="0"/>
          </a:p>
          <a:p>
            <a:r>
              <a:rPr lang="en-US" dirty="0" err="1"/>
              <a:t>LevelDB</a:t>
            </a:r>
            <a:r>
              <a:rPr lang="en-US" dirty="0"/>
              <a:t> was used as no additional software is not required to be installed, is cross-platform and written in Go.</a:t>
            </a:r>
            <a:br>
              <a:rPr lang="en-US" dirty="0"/>
            </a:br>
            <a:endParaRPr lang="en-US" dirty="0"/>
          </a:p>
          <a:p>
            <a:r>
              <a:rPr lang="en-US" dirty="0"/>
              <a:t>Due to </a:t>
            </a:r>
            <a:r>
              <a:rPr lang="en-US" dirty="0" err="1"/>
              <a:t>Ethereum’s</a:t>
            </a:r>
            <a:r>
              <a:rPr lang="en-US" dirty="0"/>
              <a:t> structure, it uses hashes to identify anything. </a:t>
            </a:r>
            <a:r>
              <a:rPr lang="en-US" dirty="0" err="1"/>
              <a:t>LevelDB</a:t>
            </a:r>
            <a:r>
              <a:rPr lang="en-US" dirty="0"/>
              <a:t> keeps keys organized “alphabetically” on disk.</a:t>
            </a:r>
            <a:endParaRPr lang="en-SG" dirty="0"/>
          </a:p>
        </p:txBody>
      </p:sp>
      <p:sp>
        <p:nvSpPr>
          <p:cNvPr id="4" name="TextBox 3">
            <a:extLst>
              <a:ext uri="{FF2B5EF4-FFF2-40B4-BE49-F238E27FC236}">
                <a16:creationId xmlns:a16="http://schemas.microsoft.com/office/drawing/2014/main" id="{D9D7CF0D-D169-43B8-A672-A317F974BBD8}"/>
              </a:ext>
            </a:extLst>
          </p:cNvPr>
          <p:cNvSpPr txBox="1"/>
          <p:nvPr/>
        </p:nvSpPr>
        <p:spPr>
          <a:xfrm>
            <a:off x="0" y="6488668"/>
            <a:ext cx="569387" cy="369332"/>
          </a:xfrm>
          <a:prstGeom prst="rect">
            <a:avLst/>
          </a:prstGeom>
          <a:noFill/>
        </p:spPr>
        <p:txBody>
          <a:bodyPr wrap="none" rtlCol="0">
            <a:spAutoFit/>
          </a:bodyPr>
          <a:lstStyle/>
          <a:p>
            <a:r>
              <a:rPr lang="en-US" dirty="0"/>
              <a:t>[29]</a:t>
            </a:r>
            <a:endParaRPr lang="en-SG" dirty="0"/>
          </a:p>
        </p:txBody>
      </p:sp>
    </p:spTree>
    <p:extLst>
      <p:ext uri="{BB962C8B-B14F-4D97-AF65-F5344CB8AC3E}">
        <p14:creationId xmlns:p14="http://schemas.microsoft.com/office/powerpoint/2010/main" val="10822262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a:t>
            </a:r>
            <a:endParaRPr lang="en-SG" dirty="0"/>
          </a:p>
        </p:txBody>
      </p:sp>
      <p:sp>
        <p:nvSpPr>
          <p:cNvPr id="3" name="Content Placeholder 2"/>
          <p:cNvSpPr>
            <a:spLocks noGrp="1"/>
          </p:cNvSpPr>
          <p:nvPr>
            <p:ph idx="1"/>
          </p:nvPr>
        </p:nvSpPr>
        <p:spPr>
          <a:xfrm>
            <a:off x="3869268" y="876808"/>
            <a:ext cx="7315200" cy="5120640"/>
          </a:xfrm>
        </p:spPr>
        <p:txBody>
          <a:bodyPr anchor="t"/>
          <a:lstStyle/>
          <a:p>
            <a:r>
              <a:rPr lang="en-US" dirty="0" err="1"/>
              <a:t>Hashrate</a:t>
            </a:r>
            <a:r>
              <a:rPr lang="en-US" dirty="0"/>
              <a:t> calculator (Bitcoin): </a:t>
            </a:r>
            <a:r>
              <a:rPr lang="en-US" dirty="0">
                <a:hlinkClick r:id="rId3"/>
              </a:rPr>
              <a:t>http://www.coinwarz.com/calculators/bitcoin-mining-calculator</a:t>
            </a:r>
            <a:r>
              <a:rPr lang="en-US" dirty="0"/>
              <a:t> </a:t>
            </a:r>
            <a:br>
              <a:rPr lang="en-US" dirty="0"/>
            </a:br>
            <a:br>
              <a:rPr lang="en-US" dirty="0"/>
            </a:br>
            <a:endParaRPr lang="en-US" dirty="0"/>
          </a:p>
        </p:txBody>
      </p:sp>
      <p:sp>
        <p:nvSpPr>
          <p:cNvPr id="4" name="Rectangle 3"/>
          <p:cNvSpPr/>
          <p:nvPr/>
        </p:nvSpPr>
        <p:spPr>
          <a:xfrm>
            <a:off x="4630730" y="4864100"/>
            <a:ext cx="732893" cy="596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 name="Straight Arrow Connector 7"/>
          <p:cNvCxnSpPr>
            <a:cxnSpLocks/>
            <a:stCxn id="9" idx="0"/>
            <a:endCxn id="4" idx="2"/>
          </p:cNvCxnSpPr>
          <p:nvPr/>
        </p:nvCxnSpPr>
        <p:spPr>
          <a:xfrm flipV="1">
            <a:off x="4997177" y="5461000"/>
            <a:ext cx="0" cy="5364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30730" y="5997448"/>
            <a:ext cx="732893" cy="369332"/>
          </a:xfrm>
          <a:prstGeom prst="rect">
            <a:avLst/>
          </a:prstGeom>
          <a:noFill/>
        </p:spPr>
        <p:txBody>
          <a:bodyPr wrap="none" rtlCol="0">
            <a:spAutoFit/>
          </a:bodyPr>
          <a:lstStyle/>
          <a:p>
            <a:r>
              <a:rPr lang="en-US" dirty="0"/>
              <a:t>FPGA</a:t>
            </a:r>
          </a:p>
        </p:txBody>
      </p:sp>
      <p:sp>
        <p:nvSpPr>
          <p:cNvPr id="10" name="TextBox 9"/>
          <p:cNvSpPr txBox="1"/>
          <p:nvPr/>
        </p:nvSpPr>
        <p:spPr>
          <a:xfrm>
            <a:off x="4630730" y="6302248"/>
            <a:ext cx="1783117" cy="369332"/>
          </a:xfrm>
          <a:prstGeom prst="rect">
            <a:avLst/>
          </a:prstGeom>
          <a:noFill/>
        </p:spPr>
        <p:txBody>
          <a:bodyPr wrap="none" rtlCol="0">
            <a:spAutoFit/>
          </a:bodyPr>
          <a:lstStyle/>
          <a:p>
            <a:r>
              <a:rPr lang="en-US" dirty="0"/>
              <a:t>Up to 25 </a:t>
            </a:r>
            <a:r>
              <a:rPr lang="en-US" dirty="0" err="1"/>
              <a:t>Ghash</a:t>
            </a:r>
            <a:r>
              <a:rPr lang="en-US" dirty="0"/>
              <a:t>/s</a:t>
            </a:r>
            <a:endParaRPr lang="en-SG" dirty="0"/>
          </a:p>
        </p:txBody>
      </p:sp>
      <p:graphicFrame>
        <p:nvGraphicFramePr>
          <p:cNvPr id="11" name="Chart 10">
            <a:extLst/>
          </p:cNvPr>
          <p:cNvGraphicFramePr>
            <a:graphicFrameLocks/>
          </p:cNvGraphicFramePr>
          <p:nvPr>
            <p:extLst>
              <p:ext uri="{D42A27DB-BD31-4B8C-83A1-F6EECF244321}">
                <p14:modId xmlns:p14="http://schemas.microsoft.com/office/powerpoint/2010/main" val="3291824800"/>
              </p:ext>
            </p:extLst>
          </p:nvPr>
        </p:nvGraphicFramePr>
        <p:xfrm>
          <a:off x="3517900" y="1576539"/>
          <a:ext cx="8105737" cy="413260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11425044"/>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a:t>
            </a:r>
            <a:endParaRPr lang="en-SG" dirty="0"/>
          </a:p>
        </p:txBody>
      </p:sp>
      <p:sp>
        <p:nvSpPr>
          <p:cNvPr id="3" name="Content Placeholder 2"/>
          <p:cNvSpPr>
            <a:spLocks noGrp="1"/>
          </p:cNvSpPr>
          <p:nvPr>
            <p:ph idx="1"/>
          </p:nvPr>
        </p:nvSpPr>
        <p:spPr/>
        <p:txBody>
          <a:bodyPr/>
          <a:lstStyle/>
          <a:p>
            <a:r>
              <a:rPr lang="en-US" dirty="0"/>
              <a:t>FPGA: Field Programming Gate Array</a:t>
            </a:r>
          </a:p>
          <a:p>
            <a:r>
              <a:rPr lang="en-US" dirty="0"/>
              <a:t>Integrated Circuit (IC) that can be specially programmed for certain uses by the user after manufacture. [13]</a:t>
            </a:r>
            <a:endParaRPr lang="en-SG" dirty="0"/>
          </a:p>
        </p:txBody>
      </p:sp>
    </p:spTree>
    <p:extLst>
      <p:ext uri="{BB962C8B-B14F-4D97-AF65-F5344CB8AC3E}">
        <p14:creationId xmlns:p14="http://schemas.microsoft.com/office/powerpoint/2010/main" val="2533854783"/>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a:t>
            </a:r>
            <a:endParaRPr lang="en-SG" dirty="0"/>
          </a:p>
        </p:txBody>
      </p:sp>
      <p:sp>
        <p:nvSpPr>
          <p:cNvPr id="5" name="Content Placeholder 4"/>
          <p:cNvSpPr>
            <a:spLocks noGrp="1"/>
          </p:cNvSpPr>
          <p:nvPr>
            <p:ph idx="1"/>
          </p:nvPr>
        </p:nvSpPr>
        <p:spPr>
          <a:xfrm>
            <a:off x="3869268" y="864108"/>
            <a:ext cx="7665006" cy="5120640"/>
          </a:xfrm>
        </p:spPr>
        <p:txBody>
          <a:bodyPr anchor="t"/>
          <a:lstStyle/>
          <a:p>
            <a:r>
              <a:rPr lang="en-US" dirty="0"/>
              <a:t>Depending on the manufacturing, FPGA can be stacked together [14]</a:t>
            </a:r>
            <a:endParaRPr lang="en-SG" dirty="0"/>
          </a:p>
        </p:txBody>
      </p:sp>
      <p:pic>
        <p:nvPicPr>
          <p:cNvPr id="2050" name="Picture 2" descr="https://ae01.alicdn.com/kf/HTB1ckMXKpXXXXXwXpXXq6xXFXXXL/1PCS-400MH-s-FPGA-Bitcoin-Miner-X-1Pcs-Ship-No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4543" y="1453546"/>
            <a:ext cx="3362325" cy="4531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813790"/>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a:t>
            </a:r>
            <a:endParaRPr lang="en-SG" dirty="0"/>
          </a:p>
        </p:txBody>
      </p:sp>
      <p:sp>
        <p:nvSpPr>
          <p:cNvPr id="3" name="Content Placeholder 2"/>
          <p:cNvSpPr>
            <a:spLocks noGrp="1"/>
          </p:cNvSpPr>
          <p:nvPr>
            <p:ph idx="1"/>
          </p:nvPr>
        </p:nvSpPr>
        <p:spPr>
          <a:xfrm>
            <a:off x="3869268" y="864108"/>
            <a:ext cx="7315200" cy="5120640"/>
          </a:xfrm>
        </p:spPr>
        <p:txBody>
          <a:bodyPr anchor="t"/>
          <a:lstStyle/>
          <a:p>
            <a:r>
              <a:rPr lang="en-US" dirty="0"/>
              <a:t>FPGA mining (per unit) [15]:</a:t>
            </a:r>
            <a:br>
              <a:rPr lang="en-US" dirty="0"/>
            </a:br>
            <a:endParaRPr lang="en-SG" dirty="0"/>
          </a:p>
        </p:txBody>
      </p:sp>
      <p:pic>
        <p:nvPicPr>
          <p:cNvPr id="5" name="Picture 4"/>
          <p:cNvPicPr>
            <a:picLocks noChangeAspect="1"/>
          </p:cNvPicPr>
          <p:nvPr/>
        </p:nvPicPr>
        <p:blipFill>
          <a:blip r:embed="rId3"/>
          <a:stretch>
            <a:fillRect/>
          </a:stretch>
        </p:blipFill>
        <p:spPr>
          <a:xfrm>
            <a:off x="4138322" y="1391725"/>
            <a:ext cx="4468649" cy="5070643"/>
          </a:xfrm>
          <a:prstGeom prst="rect">
            <a:avLst/>
          </a:prstGeom>
        </p:spPr>
      </p:pic>
      <p:sp>
        <p:nvSpPr>
          <p:cNvPr id="19" name="TextBox 18"/>
          <p:cNvSpPr txBox="1"/>
          <p:nvPr/>
        </p:nvSpPr>
        <p:spPr>
          <a:xfrm>
            <a:off x="9064412" y="3680824"/>
            <a:ext cx="2584752" cy="492443"/>
          </a:xfrm>
          <a:prstGeom prst="rect">
            <a:avLst/>
          </a:prstGeom>
          <a:noFill/>
        </p:spPr>
        <p:txBody>
          <a:bodyPr wrap="square" rtlCol="0">
            <a:spAutoFit/>
          </a:bodyPr>
          <a:lstStyle/>
          <a:p>
            <a:r>
              <a:rPr lang="en-US" sz="2600" dirty="0"/>
              <a:t>5-25200 </a:t>
            </a:r>
            <a:r>
              <a:rPr lang="en-US" sz="2600" dirty="0" err="1"/>
              <a:t>Mhash</a:t>
            </a:r>
            <a:r>
              <a:rPr lang="en-US" sz="2600" dirty="0"/>
              <a:t>/s</a:t>
            </a:r>
            <a:endParaRPr lang="en-SG" sz="2600" dirty="0"/>
          </a:p>
        </p:txBody>
      </p:sp>
    </p:spTree>
    <p:extLst>
      <p:ext uri="{BB962C8B-B14F-4D97-AF65-F5344CB8AC3E}">
        <p14:creationId xmlns:p14="http://schemas.microsoft.com/office/powerpoint/2010/main" val="307967638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a:t>
            </a:r>
            <a:endParaRPr lang="en-SG" dirty="0"/>
          </a:p>
        </p:txBody>
      </p:sp>
      <p:sp>
        <p:nvSpPr>
          <p:cNvPr id="3" name="Content Placeholder 2"/>
          <p:cNvSpPr>
            <a:spLocks noGrp="1"/>
          </p:cNvSpPr>
          <p:nvPr>
            <p:ph idx="1"/>
          </p:nvPr>
        </p:nvSpPr>
        <p:spPr>
          <a:xfrm>
            <a:off x="3869268" y="876808"/>
            <a:ext cx="7315200" cy="5120640"/>
          </a:xfrm>
        </p:spPr>
        <p:txBody>
          <a:bodyPr anchor="t"/>
          <a:lstStyle/>
          <a:p>
            <a:r>
              <a:rPr lang="en-US" dirty="0" err="1"/>
              <a:t>Hashrate</a:t>
            </a:r>
            <a:r>
              <a:rPr lang="en-US" dirty="0"/>
              <a:t> calculator (Bitcoin): </a:t>
            </a:r>
            <a:r>
              <a:rPr lang="en-US" dirty="0">
                <a:hlinkClick r:id="rId3"/>
              </a:rPr>
              <a:t>http://www.coinwarz.com/calculators/bitcoin-mining-calculator</a:t>
            </a:r>
            <a:r>
              <a:rPr lang="en-US" dirty="0"/>
              <a:t> </a:t>
            </a:r>
            <a:br>
              <a:rPr lang="en-US" dirty="0"/>
            </a:br>
            <a:br>
              <a:rPr lang="en-US" dirty="0"/>
            </a:br>
            <a:endParaRPr lang="en-US" dirty="0"/>
          </a:p>
        </p:txBody>
      </p:sp>
      <p:sp>
        <p:nvSpPr>
          <p:cNvPr id="4" name="Rectangle 3"/>
          <p:cNvSpPr/>
          <p:nvPr/>
        </p:nvSpPr>
        <p:spPr>
          <a:xfrm>
            <a:off x="4668830" y="4864100"/>
            <a:ext cx="1061410" cy="596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 name="Straight Arrow Connector 7"/>
          <p:cNvCxnSpPr>
            <a:cxnSpLocks/>
            <a:stCxn id="9" idx="0"/>
            <a:endCxn id="4" idx="2"/>
          </p:cNvCxnSpPr>
          <p:nvPr/>
        </p:nvCxnSpPr>
        <p:spPr>
          <a:xfrm flipV="1">
            <a:off x="5199535" y="5461000"/>
            <a:ext cx="0" cy="5364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874766" y="5997448"/>
            <a:ext cx="649537" cy="369332"/>
          </a:xfrm>
          <a:prstGeom prst="rect">
            <a:avLst/>
          </a:prstGeom>
          <a:noFill/>
        </p:spPr>
        <p:txBody>
          <a:bodyPr wrap="none" rtlCol="0">
            <a:spAutoFit/>
          </a:bodyPr>
          <a:lstStyle/>
          <a:p>
            <a:r>
              <a:rPr lang="en-US" dirty="0"/>
              <a:t>ASIC</a:t>
            </a:r>
          </a:p>
        </p:txBody>
      </p:sp>
      <p:sp>
        <p:nvSpPr>
          <p:cNvPr id="10" name="TextBox 9"/>
          <p:cNvSpPr txBox="1"/>
          <p:nvPr/>
        </p:nvSpPr>
        <p:spPr>
          <a:xfrm>
            <a:off x="4874766" y="6302248"/>
            <a:ext cx="1811971" cy="369332"/>
          </a:xfrm>
          <a:prstGeom prst="rect">
            <a:avLst/>
          </a:prstGeom>
          <a:noFill/>
        </p:spPr>
        <p:txBody>
          <a:bodyPr wrap="none" rtlCol="0">
            <a:spAutoFit/>
          </a:bodyPr>
          <a:lstStyle/>
          <a:p>
            <a:r>
              <a:rPr lang="en-US" dirty="0"/>
              <a:t>Up to 14 </a:t>
            </a:r>
            <a:r>
              <a:rPr lang="en-US" dirty="0" err="1"/>
              <a:t>Thash</a:t>
            </a:r>
            <a:r>
              <a:rPr lang="en-US" dirty="0"/>
              <a:t>/s</a:t>
            </a:r>
            <a:endParaRPr lang="en-SG" dirty="0"/>
          </a:p>
        </p:txBody>
      </p:sp>
      <p:graphicFrame>
        <p:nvGraphicFramePr>
          <p:cNvPr id="13" name="Chart 12">
            <a:extLst/>
          </p:cNvPr>
          <p:cNvGraphicFramePr>
            <a:graphicFrameLocks/>
          </p:cNvGraphicFramePr>
          <p:nvPr>
            <p:extLst>
              <p:ext uri="{D42A27DB-BD31-4B8C-83A1-F6EECF244321}">
                <p14:modId xmlns:p14="http://schemas.microsoft.com/office/powerpoint/2010/main" val="1544826731"/>
              </p:ext>
            </p:extLst>
          </p:nvPr>
        </p:nvGraphicFramePr>
        <p:xfrm>
          <a:off x="3581400" y="1576539"/>
          <a:ext cx="8105737" cy="413260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85836902"/>
      </p:ext>
    </p:extLst>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a:t>
            </a:r>
            <a:endParaRPr lang="en-SG" dirty="0"/>
          </a:p>
        </p:txBody>
      </p:sp>
      <p:sp>
        <p:nvSpPr>
          <p:cNvPr id="3" name="Content Placeholder 2"/>
          <p:cNvSpPr>
            <a:spLocks noGrp="1"/>
          </p:cNvSpPr>
          <p:nvPr>
            <p:ph idx="1"/>
          </p:nvPr>
        </p:nvSpPr>
        <p:spPr/>
        <p:txBody>
          <a:bodyPr/>
          <a:lstStyle/>
          <a:p>
            <a:r>
              <a:rPr lang="en-US" dirty="0"/>
              <a:t>ASIC: Application Specific Integrated Circuit</a:t>
            </a:r>
          </a:p>
          <a:p>
            <a:r>
              <a:rPr lang="en-US" dirty="0"/>
              <a:t>Specially programmed for a specific task during manufacture[16] (Usually made in the form of a USB stick for bitcoin)</a:t>
            </a:r>
            <a:endParaRPr lang="en-SG" dirty="0"/>
          </a:p>
        </p:txBody>
      </p:sp>
    </p:spTree>
    <p:extLst>
      <p:ext uri="{BB962C8B-B14F-4D97-AF65-F5344CB8AC3E}">
        <p14:creationId xmlns:p14="http://schemas.microsoft.com/office/powerpoint/2010/main" val="1473783225"/>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a:t>
            </a:r>
            <a:endParaRPr lang="en-SG" dirty="0"/>
          </a:p>
        </p:txBody>
      </p:sp>
      <p:sp>
        <p:nvSpPr>
          <p:cNvPr id="3" name="Content Placeholder 2"/>
          <p:cNvSpPr>
            <a:spLocks noGrp="1"/>
          </p:cNvSpPr>
          <p:nvPr>
            <p:ph idx="1"/>
          </p:nvPr>
        </p:nvSpPr>
        <p:spPr>
          <a:xfrm>
            <a:off x="3869268" y="864108"/>
            <a:ext cx="7315200" cy="5120640"/>
          </a:xfrm>
        </p:spPr>
        <p:txBody>
          <a:bodyPr anchor="t"/>
          <a:lstStyle/>
          <a:p>
            <a:r>
              <a:rPr lang="en-US" dirty="0"/>
              <a:t>ASIC mining (per unit) [15]:</a:t>
            </a:r>
            <a:br>
              <a:rPr lang="en-US" dirty="0"/>
            </a:br>
            <a:endParaRPr lang="en-SG" dirty="0"/>
          </a:p>
        </p:txBody>
      </p:sp>
      <p:sp>
        <p:nvSpPr>
          <p:cNvPr id="19" name="TextBox 18"/>
          <p:cNvSpPr txBox="1"/>
          <p:nvPr/>
        </p:nvSpPr>
        <p:spPr>
          <a:xfrm>
            <a:off x="8343900" y="2978152"/>
            <a:ext cx="3279864" cy="892552"/>
          </a:xfrm>
          <a:prstGeom prst="rect">
            <a:avLst/>
          </a:prstGeom>
          <a:noFill/>
        </p:spPr>
        <p:txBody>
          <a:bodyPr wrap="square" rtlCol="0">
            <a:spAutoFit/>
          </a:bodyPr>
          <a:lstStyle/>
          <a:p>
            <a:r>
              <a:rPr lang="en-US" sz="2600" dirty="0"/>
              <a:t>Up to 14 </a:t>
            </a:r>
            <a:r>
              <a:rPr lang="en-US" sz="2600" dirty="0" err="1"/>
              <a:t>Thash</a:t>
            </a:r>
            <a:r>
              <a:rPr lang="en-US" sz="2600" dirty="0"/>
              <a:t>/s, but many discontinued</a:t>
            </a:r>
            <a:endParaRPr lang="en-SG" sz="2600" dirty="0"/>
          </a:p>
        </p:txBody>
      </p:sp>
      <p:pic>
        <p:nvPicPr>
          <p:cNvPr id="4" name="Picture 3"/>
          <p:cNvPicPr>
            <a:picLocks noChangeAspect="1"/>
          </p:cNvPicPr>
          <p:nvPr/>
        </p:nvPicPr>
        <p:blipFill rotWithShape="1">
          <a:blip r:embed="rId3"/>
          <a:srcRect t="1" r="939" b="36150"/>
          <a:stretch/>
        </p:blipFill>
        <p:spPr>
          <a:xfrm>
            <a:off x="4097439" y="1226636"/>
            <a:ext cx="3803664" cy="4856663"/>
          </a:xfrm>
          <a:prstGeom prst="rect">
            <a:avLst/>
          </a:prstGeom>
        </p:spPr>
      </p:pic>
    </p:spTree>
    <p:extLst>
      <p:ext uri="{BB962C8B-B14F-4D97-AF65-F5344CB8AC3E}">
        <p14:creationId xmlns:p14="http://schemas.microsoft.com/office/powerpoint/2010/main" val="399135167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a:t>
            </a:r>
            <a:endParaRPr lang="en-SG" dirty="0"/>
          </a:p>
        </p:txBody>
      </p:sp>
      <p:sp>
        <p:nvSpPr>
          <p:cNvPr id="5" name="Content Placeholder 4"/>
          <p:cNvSpPr>
            <a:spLocks noGrp="1"/>
          </p:cNvSpPr>
          <p:nvPr>
            <p:ph idx="1"/>
          </p:nvPr>
        </p:nvSpPr>
        <p:spPr/>
        <p:txBody>
          <a:bodyPr anchor="t"/>
          <a:lstStyle/>
          <a:p>
            <a:r>
              <a:rPr lang="en-US" dirty="0"/>
              <a:t>Like ASIC, it can be used together [17]:</a:t>
            </a:r>
            <a:endParaRPr lang="en-SG" dirty="0"/>
          </a:p>
        </p:txBody>
      </p:sp>
      <p:pic>
        <p:nvPicPr>
          <p:cNvPr id="3074" name="Picture 2" descr="https://i.ytimg.com/vi/5QFceDeP6mQ/hqdefault.jpg"/>
          <p:cNvPicPr>
            <a:picLocks noChangeAspect="1" noChangeArrowheads="1"/>
          </p:cNvPicPr>
          <p:nvPr/>
        </p:nvPicPr>
        <p:blipFill rotWithShape="1">
          <a:blip r:embed="rId3">
            <a:extLst>
              <a:ext uri="{28A0092B-C50C-407E-A947-70E740481C1C}">
                <a14:useLocalDpi xmlns:a14="http://schemas.microsoft.com/office/drawing/2010/main" val="0"/>
              </a:ext>
            </a:extLst>
          </a:blip>
          <a:srcRect t="5488" b="5418"/>
          <a:stretch/>
        </p:blipFill>
        <p:spPr bwMode="auto">
          <a:xfrm>
            <a:off x="4089400" y="1714500"/>
            <a:ext cx="6172200"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441079"/>
      </p:ext>
    </p:extLst>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a:t>
            </a:r>
            <a:endParaRPr lang="en-SG" dirty="0"/>
          </a:p>
        </p:txBody>
      </p:sp>
      <p:sp>
        <p:nvSpPr>
          <p:cNvPr id="5" name="Content Placeholder 4"/>
          <p:cNvSpPr>
            <a:spLocks noGrp="1"/>
          </p:cNvSpPr>
          <p:nvPr>
            <p:ph idx="1"/>
          </p:nvPr>
        </p:nvSpPr>
        <p:spPr/>
        <p:txBody>
          <a:bodyPr anchor="t"/>
          <a:lstStyle/>
          <a:p>
            <a:r>
              <a:rPr lang="en-US" dirty="0"/>
              <a:t>Datacenters have been created to mine bitcoins [18]</a:t>
            </a:r>
            <a:endParaRPr lang="en-SG" dirty="0"/>
          </a:p>
        </p:txBody>
      </p:sp>
      <p:pic>
        <p:nvPicPr>
          <p:cNvPr id="4098" name="Picture 2" descr="Bitcoin mine technicia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7439" y="1600200"/>
            <a:ext cx="7789862" cy="367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581341"/>
      </p:ext>
    </p:extLst>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a:t>
            </a:r>
            <a:endParaRPr lang="en-SG" dirty="0"/>
          </a:p>
        </p:txBody>
      </p:sp>
      <p:sp>
        <p:nvSpPr>
          <p:cNvPr id="3" name="Content Placeholder 2"/>
          <p:cNvSpPr>
            <a:spLocks noGrp="1"/>
          </p:cNvSpPr>
          <p:nvPr>
            <p:ph idx="1"/>
          </p:nvPr>
        </p:nvSpPr>
        <p:spPr/>
        <p:txBody>
          <a:bodyPr/>
          <a:lstStyle/>
          <a:p>
            <a:r>
              <a:rPr lang="en-US" dirty="0"/>
              <a:t>Advantages of ASIC/FPGA mining over CPU/GPU:</a:t>
            </a:r>
          </a:p>
          <a:p>
            <a:pPr lvl="1"/>
            <a:r>
              <a:rPr lang="en-US" dirty="0"/>
              <a:t>High hash rate</a:t>
            </a:r>
          </a:p>
          <a:p>
            <a:pPr lvl="1"/>
            <a:r>
              <a:rPr lang="en-US" dirty="0"/>
              <a:t>Specially built for bitcoin mining</a:t>
            </a:r>
          </a:p>
          <a:p>
            <a:pPr lvl="1"/>
            <a:r>
              <a:rPr lang="en-US" dirty="0"/>
              <a:t>Less power used per hash → Less heat</a:t>
            </a:r>
          </a:p>
          <a:p>
            <a:pPr lvl="1"/>
            <a:r>
              <a:rPr lang="en-US" dirty="0"/>
              <a:t>Cheaper per hash</a:t>
            </a:r>
          </a:p>
          <a:p>
            <a:r>
              <a:rPr lang="en-US" dirty="0"/>
              <a:t>Disadvantages:</a:t>
            </a:r>
          </a:p>
          <a:p>
            <a:pPr lvl="1"/>
            <a:r>
              <a:rPr lang="en-US" dirty="0"/>
              <a:t>Diminishing returns (Since difficulty will only get harder with higher hashes, the amount of cryptocurrency mined will only decrease with time)</a:t>
            </a:r>
          </a:p>
        </p:txBody>
      </p:sp>
    </p:spTree>
    <p:extLst>
      <p:ext uri="{BB962C8B-B14F-4D97-AF65-F5344CB8AC3E}">
        <p14:creationId xmlns:p14="http://schemas.microsoft.com/office/powerpoint/2010/main" val="3266785042"/>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Cryptography</a:t>
            </a:r>
            <a:endParaRPr lang="en-SG" dirty="0"/>
          </a:p>
        </p:txBody>
      </p:sp>
      <p:sp>
        <p:nvSpPr>
          <p:cNvPr id="3" name="Content Placeholder 2"/>
          <p:cNvSpPr>
            <a:spLocks noGrp="1"/>
          </p:cNvSpPr>
          <p:nvPr>
            <p:ph idx="1"/>
          </p:nvPr>
        </p:nvSpPr>
        <p:spPr>
          <a:xfrm>
            <a:off x="3550723" y="864108"/>
            <a:ext cx="8182098" cy="5120640"/>
          </a:xfrm>
        </p:spPr>
        <p:txBody>
          <a:bodyPr>
            <a:normAutofit/>
          </a:bodyPr>
          <a:lstStyle/>
          <a:p>
            <a:r>
              <a:rPr lang="en-US" dirty="0"/>
              <a:t>All hashes in </a:t>
            </a:r>
            <a:r>
              <a:rPr lang="en-US" dirty="0" err="1"/>
              <a:t>Ethereum</a:t>
            </a:r>
            <a:r>
              <a:rPr lang="en-US" dirty="0"/>
              <a:t> use Keccak-256 (variant of SHA3), unless otherwise stated.</a:t>
            </a:r>
            <a:br>
              <a:rPr lang="en-US" dirty="0"/>
            </a:br>
            <a:br>
              <a:rPr lang="en-US" dirty="0"/>
            </a:br>
            <a:r>
              <a:rPr lang="en-US" dirty="0"/>
              <a:t>Using the word “testing”:</a:t>
            </a:r>
          </a:p>
          <a:p>
            <a:r>
              <a:rPr lang="en-US" dirty="0"/>
              <a:t>SHA3: 7f5979fb78f082e8b1c676635db8795c4ac6faba03525fb708cb5fd68fd40c5e</a:t>
            </a:r>
          </a:p>
          <a:p>
            <a:r>
              <a:rPr lang="en-US" dirty="0"/>
              <a:t>Keccak-256 &amp; </a:t>
            </a:r>
            <a:r>
              <a:rPr lang="en-US" dirty="0" err="1"/>
              <a:t>Ethereum</a:t>
            </a:r>
            <a:r>
              <a:rPr lang="en-US" dirty="0"/>
              <a:t>:</a:t>
            </a:r>
            <a:br>
              <a:rPr lang="en-SG" dirty="0"/>
            </a:br>
            <a:r>
              <a:rPr lang="en-SG" dirty="0"/>
              <a:t>5f16f4c7f149ac4f9510d9cf8cf384038ad348b3bcdc01915f95de12df9d1b02</a:t>
            </a:r>
            <a:br>
              <a:rPr lang="en-SG" dirty="0"/>
            </a:br>
            <a:br>
              <a:rPr lang="en-SG" dirty="0"/>
            </a:br>
            <a:r>
              <a:rPr lang="en-SG" dirty="0" err="1"/>
              <a:t>Ethereum</a:t>
            </a:r>
            <a:r>
              <a:rPr lang="en-SG" dirty="0"/>
              <a:t>: </a:t>
            </a:r>
            <a:r>
              <a:rPr lang="en-SG" dirty="0">
                <a:hlinkClick r:id="rId3"/>
              </a:rPr>
              <a:t>https://ethereum.github.io/browser-solidity/#gist=f50128d63b5188490fa2</a:t>
            </a:r>
            <a:br>
              <a:rPr lang="en-SG" dirty="0"/>
            </a:br>
            <a:br>
              <a:rPr lang="en-SG" dirty="0"/>
            </a:br>
            <a:r>
              <a:rPr lang="en-SG" dirty="0"/>
              <a:t>Keccak-256: </a:t>
            </a:r>
            <a:r>
              <a:rPr lang="en-SG" dirty="0">
                <a:hlinkClick r:id="rId4"/>
              </a:rPr>
              <a:t>http://emn178.github.io/online-tools/keccak_256.html</a:t>
            </a:r>
            <a:r>
              <a:rPr lang="en-SG" dirty="0"/>
              <a:t> </a:t>
            </a:r>
            <a:br>
              <a:rPr lang="en-SG" dirty="0"/>
            </a:br>
            <a:br>
              <a:rPr lang="en-SG" dirty="0"/>
            </a:br>
            <a:r>
              <a:rPr lang="en-US" dirty="0"/>
              <a:t>S</a:t>
            </a:r>
            <a:r>
              <a:rPr lang="en-SG" dirty="0"/>
              <a:t>HA256 (NIST standard): </a:t>
            </a:r>
            <a:r>
              <a:rPr lang="en-SG" dirty="0">
                <a:hlinkClick r:id="rId5"/>
              </a:rPr>
              <a:t>http://emn178.github.io/online-tools/sha3_256.html</a:t>
            </a:r>
            <a:r>
              <a:rPr lang="en-SG" dirty="0"/>
              <a:t> </a:t>
            </a:r>
            <a:endParaRPr lang="en-US" dirty="0"/>
          </a:p>
        </p:txBody>
      </p:sp>
    </p:spTree>
    <p:extLst>
      <p:ext uri="{BB962C8B-B14F-4D97-AF65-F5344CB8AC3E}">
        <p14:creationId xmlns:p14="http://schemas.microsoft.com/office/powerpoint/2010/main" val="2220887741"/>
      </p:ext>
    </p:extLst>
  </p:cSld>
  <p:clrMapOvr>
    <a:overrideClrMapping bg1="lt1" tx1="dk1" bg2="lt2" tx2="dk2" accent1="accent1" accent2="accent2" accent3="accent3" accent4="accent4" accent5="accent5" accent6="accent6" hlink="hlink" folHlink="folHlink"/>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a:t>
            </a:r>
            <a:endParaRPr lang="en-SG" dirty="0"/>
          </a:p>
        </p:txBody>
      </p:sp>
      <p:sp>
        <p:nvSpPr>
          <p:cNvPr id="3" name="Content Placeholder 2"/>
          <p:cNvSpPr>
            <a:spLocks noGrp="1"/>
          </p:cNvSpPr>
          <p:nvPr>
            <p:ph idx="1"/>
          </p:nvPr>
        </p:nvSpPr>
        <p:spPr>
          <a:xfrm>
            <a:off x="3581400" y="864108"/>
            <a:ext cx="8140700" cy="5120640"/>
          </a:xfrm>
        </p:spPr>
        <p:txBody>
          <a:bodyPr/>
          <a:lstStyle/>
          <a:p>
            <a:r>
              <a:rPr lang="en-US" dirty="0"/>
              <a:t>We also note that mining full blocks using CPU/GPU on Bitcoin blockchain is close to impossible due to the low hash rate</a:t>
            </a:r>
          </a:p>
          <a:p>
            <a:r>
              <a:rPr lang="en-US" dirty="0"/>
              <a:t>Instead, miners connect to a pool to pull their hash rates together</a:t>
            </a:r>
            <a:br>
              <a:rPr lang="en-US" dirty="0"/>
            </a:br>
            <a:r>
              <a:rPr lang="en-US" dirty="0"/>
              <a:t>Example: </a:t>
            </a:r>
            <a:r>
              <a:rPr lang="en-US" dirty="0">
                <a:hlinkClick r:id="rId3"/>
              </a:rPr>
              <a:t>https://minergate.com/</a:t>
            </a:r>
            <a:r>
              <a:rPr lang="en-US" dirty="0"/>
              <a:t> </a:t>
            </a:r>
            <a:br>
              <a:rPr lang="en-US" dirty="0"/>
            </a:br>
            <a:r>
              <a:rPr lang="en-US" dirty="0"/>
              <a:t>*Using a pool does not require the user to download the blockchain since the pool has already downloaded it.</a:t>
            </a:r>
          </a:p>
          <a:p>
            <a:r>
              <a:rPr lang="en-US" dirty="0"/>
              <a:t>Finding a block will give the pool the reward for the block (currently at 12.5 bitcoins/block) and it is divided according to the amount of hashing power that each person provides.</a:t>
            </a:r>
            <a:br>
              <a:rPr lang="en-US" dirty="0"/>
            </a:br>
            <a:r>
              <a:rPr lang="en-US" dirty="0"/>
              <a:t>*Rewards per block will halve for every 210000 blocks [19] </a:t>
            </a:r>
          </a:p>
          <a:p>
            <a:r>
              <a:rPr lang="en-US" dirty="0"/>
              <a:t>However, aggregation of miners also causes problems such as the 51% attack. (Controlling more than half of the total </a:t>
            </a:r>
            <a:r>
              <a:rPr lang="en-US" dirty="0" err="1"/>
              <a:t>hashrate</a:t>
            </a:r>
            <a:r>
              <a:rPr lang="en-US" dirty="0"/>
              <a:t> of the blockchain)</a:t>
            </a:r>
            <a:br>
              <a:rPr lang="en-US" dirty="0"/>
            </a:br>
            <a:r>
              <a:rPr lang="en-US" dirty="0"/>
              <a:t>[20]</a:t>
            </a:r>
          </a:p>
        </p:txBody>
      </p:sp>
    </p:spTree>
    <p:extLst>
      <p:ext uri="{BB962C8B-B14F-4D97-AF65-F5344CB8AC3E}">
        <p14:creationId xmlns:p14="http://schemas.microsoft.com/office/powerpoint/2010/main" val="3687508862"/>
      </p:ext>
    </p:extLst>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a:t>
            </a:r>
            <a:endParaRPr lang="en-SG" dirty="0"/>
          </a:p>
        </p:txBody>
      </p:sp>
      <p:sp>
        <p:nvSpPr>
          <p:cNvPr id="3" name="Content Placeholder 2"/>
          <p:cNvSpPr>
            <a:spLocks noGrp="1"/>
          </p:cNvSpPr>
          <p:nvPr>
            <p:ph idx="1"/>
          </p:nvPr>
        </p:nvSpPr>
        <p:spPr>
          <a:xfrm>
            <a:off x="3416300" y="649995"/>
            <a:ext cx="8394700" cy="5574535"/>
          </a:xfrm>
        </p:spPr>
        <p:txBody>
          <a:bodyPr anchor="ctr">
            <a:normAutofit/>
          </a:bodyPr>
          <a:lstStyle/>
          <a:p>
            <a:r>
              <a:rPr lang="en-US" dirty="0" err="1"/>
              <a:t>Ethereum</a:t>
            </a:r>
            <a:r>
              <a:rPr lang="en-US" dirty="0"/>
              <a:t>:</a:t>
            </a:r>
            <a:br>
              <a:rPr lang="en-US" dirty="0"/>
            </a:br>
            <a:r>
              <a:rPr lang="en-US" dirty="0"/>
              <a:t>Proof of Work (</a:t>
            </a:r>
            <a:r>
              <a:rPr lang="en-US" dirty="0" err="1"/>
              <a:t>PoW</a:t>
            </a:r>
            <a:r>
              <a:rPr lang="en-US" dirty="0"/>
              <a:t>)</a:t>
            </a:r>
            <a:br>
              <a:rPr lang="en-US" dirty="0"/>
            </a:br>
            <a:r>
              <a:rPr lang="en-US" dirty="0"/>
              <a:t>Algorithm: </a:t>
            </a:r>
            <a:r>
              <a:rPr lang="en-US" dirty="0" err="1"/>
              <a:t>Ethash</a:t>
            </a:r>
            <a:r>
              <a:rPr lang="en-US" dirty="0"/>
              <a:t> [21] </a:t>
            </a:r>
            <a:br>
              <a:rPr lang="en-US" dirty="0"/>
            </a:br>
            <a:endParaRPr lang="en-US" dirty="0"/>
          </a:p>
          <a:p>
            <a:r>
              <a:rPr lang="en-US" dirty="0"/>
              <a:t>Uses Bitcoin’s method of adding nonce</a:t>
            </a:r>
          </a:p>
          <a:p>
            <a:endParaRPr lang="en-US" dirty="0"/>
          </a:p>
          <a:p>
            <a:r>
              <a:rPr lang="en-US" dirty="0"/>
              <a:t>A new block is added every 12 seconds. Every block mined has a reward of 5 ether. There is an infinite supply for ether as there is no halving of block reward.</a:t>
            </a:r>
          </a:p>
          <a:p>
            <a:r>
              <a:rPr lang="en-US" dirty="0"/>
              <a:t>Including uncles as part of the block will also reward additional ether. [22] </a:t>
            </a:r>
            <a:br>
              <a:rPr lang="en-US" dirty="0"/>
            </a:br>
            <a:r>
              <a:rPr lang="en-US" dirty="0"/>
              <a:t>*Stale blocks/uncles are not rewarded when mining bitcoin</a:t>
            </a:r>
          </a:p>
        </p:txBody>
      </p:sp>
    </p:spTree>
    <p:extLst>
      <p:ext uri="{BB962C8B-B14F-4D97-AF65-F5344CB8AC3E}">
        <p14:creationId xmlns:p14="http://schemas.microsoft.com/office/powerpoint/2010/main" val="4129498206"/>
      </p:ext>
    </p:extLst>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a:t>
            </a:r>
            <a:endParaRPr lang="en-SG" dirty="0"/>
          </a:p>
        </p:txBody>
      </p:sp>
      <p:sp>
        <p:nvSpPr>
          <p:cNvPr id="3" name="Content Placeholder 2"/>
          <p:cNvSpPr>
            <a:spLocks noGrp="1"/>
          </p:cNvSpPr>
          <p:nvPr>
            <p:ph idx="1"/>
          </p:nvPr>
        </p:nvSpPr>
        <p:spPr>
          <a:xfrm>
            <a:off x="3416300" y="649995"/>
            <a:ext cx="8394700" cy="5574535"/>
          </a:xfrm>
        </p:spPr>
        <p:txBody>
          <a:bodyPr anchor="ctr">
            <a:normAutofit/>
          </a:bodyPr>
          <a:lstStyle/>
          <a:p>
            <a:r>
              <a:rPr lang="en-US" dirty="0" err="1"/>
              <a:t>Ethereum</a:t>
            </a:r>
            <a:r>
              <a:rPr lang="en-US" dirty="0"/>
              <a:t> uses </a:t>
            </a:r>
            <a:r>
              <a:rPr lang="en-US" i="1" dirty="0"/>
              <a:t>memory hard</a:t>
            </a:r>
            <a:r>
              <a:rPr lang="en-US" dirty="0"/>
              <a:t> Keccak algorithm to prevent ASIC miners from getting an advantage as sufficient memory is required to mine. (At least 2GB+ due to creation of a DAG (Directed Acyclic Graph) at present)</a:t>
            </a:r>
            <a:br>
              <a:rPr lang="en-US" dirty="0"/>
            </a:br>
            <a:br>
              <a:rPr lang="en-US" dirty="0"/>
            </a:br>
            <a:r>
              <a:rPr lang="en-US" dirty="0"/>
              <a:t>DAG:</a:t>
            </a:r>
          </a:p>
          <a:p>
            <a:endParaRPr lang="en-US" dirty="0"/>
          </a:p>
          <a:p>
            <a:endParaRPr lang="en-US" dirty="0"/>
          </a:p>
          <a:p>
            <a:endParaRPr lang="en-US" dirty="0"/>
          </a:p>
          <a:p>
            <a:endParaRPr lang="en-US" dirty="0"/>
          </a:p>
          <a:p>
            <a:pPr marL="0" indent="0">
              <a:buNone/>
            </a:pPr>
            <a:endParaRPr lang="en-US" dirty="0"/>
          </a:p>
          <a:p>
            <a:r>
              <a:rPr lang="en-US" dirty="0"/>
              <a:t>The DAG is recreated every 30000 blocks (approximately every 100 hours) and therefore memory intensive</a:t>
            </a:r>
          </a:p>
          <a:p>
            <a:r>
              <a:rPr lang="en-US" dirty="0"/>
              <a:t>The DAG also increases in size at about 0.73x per year to emulate Moore’s law [23] </a:t>
            </a:r>
          </a:p>
        </p:txBody>
      </p:sp>
      <p:pic>
        <p:nvPicPr>
          <p:cNvPr id="6146" name="Picture 2" descr="enter image description he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2283936"/>
            <a:ext cx="1947228" cy="19472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207250" y="2518886"/>
            <a:ext cx="3898900" cy="1477328"/>
          </a:xfrm>
          <a:prstGeom prst="rect">
            <a:avLst/>
          </a:prstGeom>
          <a:noFill/>
        </p:spPr>
        <p:txBody>
          <a:bodyPr wrap="square" rtlCol="0">
            <a:spAutoFit/>
          </a:bodyPr>
          <a:lstStyle/>
          <a:p>
            <a:r>
              <a:rPr lang="en-US" dirty="0"/>
              <a:t>A DAG consists of finite number of vertices and edges, with each edge directed from one vertex to another vertex such that it will never loop back to the beginning of the chain</a:t>
            </a:r>
            <a:endParaRPr lang="en-SG" dirty="0"/>
          </a:p>
        </p:txBody>
      </p:sp>
    </p:spTree>
    <p:extLst>
      <p:ext uri="{BB962C8B-B14F-4D97-AF65-F5344CB8AC3E}">
        <p14:creationId xmlns:p14="http://schemas.microsoft.com/office/powerpoint/2010/main" val="560125636"/>
      </p:ext>
    </p:extLst>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a:t>
            </a:r>
            <a:endParaRPr lang="en-SG" dirty="0"/>
          </a:p>
        </p:txBody>
      </p:sp>
      <p:sp>
        <p:nvSpPr>
          <p:cNvPr id="3" name="Content Placeholder 2"/>
          <p:cNvSpPr>
            <a:spLocks noGrp="1"/>
          </p:cNvSpPr>
          <p:nvPr>
            <p:ph idx="1"/>
          </p:nvPr>
        </p:nvSpPr>
        <p:spPr/>
        <p:txBody>
          <a:bodyPr/>
          <a:lstStyle/>
          <a:p>
            <a:r>
              <a:rPr lang="en-US" dirty="0"/>
              <a:t>Considerations:</a:t>
            </a:r>
            <a:br>
              <a:rPr lang="en-US" dirty="0"/>
            </a:br>
            <a:r>
              <a:rPr lang="en-US" dirty="0"/>
              <a:t>Bitcoin: Computationally-intensive</a:t>
            </a:r>
            <a:br>
              <a:rPr lang="en-US" dirty="0"/>
            </a:br>
            <a:r>
              <a:rPr lang="en-US" dirty="0" err="1"/>
              <a:t>Ethereum</a:t>
            </a:r>
            <a:r>
              <a:rPr lang="en-US" dirty="0"/>
              <a:t>: Memory-intensive</a:t>
            </a:r>
          </a:p>
          <a:p>
            <a:r>
              <a:rPr lang="en-US" dirty="0"/>
              <a:t>As such, an average user is able to mine the </a:t>
            </a:r>
            <a:r>
              <a:rPr lang="en-US" dirty="0" err="1"/>
              <a:t>ethereum</a:t>
            </a:r>
            <a:r>
              <a:rPr lang="en-US" dirty="0"/>
              <a:t> blockchain using the GPU and receive a bigger reward compared to bitcoin.</a:t>
            </a:r>
            <a:endParaRPr lang="en-SG" dirty="0"/>
          </a:p>
        </p:txBody>
      </p:sp>
    </p:spTree>
    <p:extLst>
      <p:ext uri="{BB962C8B-B14F-4D97-AF65-F5344CB8AC3E}">
        <p14:creationId xmlns:p14="http://schemas.microsoft.com/office/powerpoint/2010/main" val="2935987354"/>
      </p:ext>
    </p:extLst>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9E5778DB-6123-4128-8C1C-8C89311BAF31}"/>
              </a:ext>
            </a:extLst>
          </p:cNvPr>
          <p:cNvGraphicFramePr>
            <a:graphicFrameLocks/>
          </p:cNvGraphicFramePr>
          <p:nvPr>
            <p:extLst>
              <p:ext uri="{D42A27DB-BD31-4B8C-83A1-F6EECF244321}">
                <p14:modId xmlns:p14="http://schemas.microsoft.com/office/powerpoint/2010/main" val="2535577632"/>
              </p:ext>
            </p:extLst>
          </p:nvPr>
        </p:nvGraphicFramePr>
        <p:xfrm>
          <a:off x="3530600" y="1562101"/>
          <a:ext cx="8102600" cy="4673599"/>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a:t>Mining</a:t>
            </a:r>
            <a:endParaRPr lang="en-SG" dirty="0"/>
          </a:p>
        </p:txBody>
      </p:sp>
      <p:sp>
        <p:nvSpPr>
          <p:cNvPr id="3" name="Content Placeholder 2"/>
          <p:cNvSpPr>
            <a:spLocks noGrp="1"/>
          </p:cNvSpPr>
          <p:nvPr>
            <p:ph idx="1"/>
          </p:nvPr>
        </p:nvSpPr>
        <p:spPr>
          <a:xfrm>
            <a:off x="3869268" y="864108"/>
            <a:ext cx="7903632" cy="5041392"/>
          </a:xfrm>
        </p:spPr>
        <p:txBody>
          <a:bodyPr anchor="t"/>
          <a:lstStyle/>
          <a:p>
            <a:r>
              <a:rPr lang="en-US" dirty="0" err="1"/>
              <a:t>Hashrate</a:t>
            </a:r>
            <a:r>
              <a:rPr lang="en-US" dirty="0"/>
              <a:t> calculator (</a:t>
            </a:r>
            <a:r>
              <a:rPr lang="en-US" dirty="0" err="1"/>
              <a:t>Ethereum</a:t>
            </a:r>
            <a:r>
              <a:rPr lang="en-US" dirty="0"/>
              <a:t>)</a:t>
            </a:r>
            <a:br>
              <a:rPr lang="en-US" dirty="0"/>
            </a:br>
            <a:r>
              <a:rPr lang="en-US" dirty="0">
                <a:hlinkClick r:id="rId4"/>
              </a:rPr>
              <a:t>http://www.coinwarz.com/calculators/ethereum-mining-calculator</a:t>
            </a:r>
            <a:r>
              <a:rPr lang="en-US" dirty="0"/>
              <a:t> </a:t>
            </a:r>
          </a:p>
        </p:txBody>
      </p:sp>
      <p:cxnSp>
        <p:nvCxnSpPr>
          <p:cNvPr id="5" name="Straight Arrow Connector 4"/>
          <p:cNvCxnSpPr>
            <a:cxnSpLocks/>
          </p:cNvCxnSpPr>
          <p:nvPr/>
        </p:nvCxnSpPr>
        <p:spPr>
          <a:xfrm>
            <a:off x="4470400" y="3302000"/>
            <a:ext cx="52705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470400" y="2932668"/>
            <a:ext cx="4966424" cy="369332"/>
          </a:xfrm>
          <a:prstGeom prst="rect">
            <a:avLst/>
          </a:prstGeom>
          <a:noFill/>
        </p:spPr>
        <p:txBody>
          <a:bodyPr wrap="none" rtlCol="0">
            <a:spAutoFit/>
          </a:bodyPr>
          <a:lstStyle/>
          <a:p>
            <a:r>
              <a:rPr lang="en-US" dirty="0"/>
              <a:t>As hash rates </a:t>
            </a:r>
            <a:r>
              <a:rPr lang="en-US" u="sng" dirty="0"/>
              <a:t>increases</a:t>
            </a:r>
            <a:r>
              <a:rPr lang="en-US" dirty="0"/>
              <a:t>, number of ether </a:t>
            </a:r>
            <a:r>
              <a:rPr lang="en-US" u="sng" dirty="0"/>
              <a:t>increases</a:t>
            </a:r>
            <a:endParaRPr lang="en-SG" u="sng" dirty="0"/>
          </a:p>
        </p:txBody>
      </p:sp>
      <p:cxnSp>
        <p:nvCxnSpPr>
          <p:cNvPr id="7" name="Straight Arrow Connector 6"/>
          <p:cNvCxnSpPr>
            <a:cxnSpLocks/>
          </p:cNvCxnSpPr>
          <p:nvPr/>
        </p:nvCxnSpPr>
        <p:spPr>
          <a:xfrm flipV="1">
            <a:off x="10779014" y="2420956"/>
            <a:ext cx="0" cy="4025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623684" y="6138878"/>
            <a:ext cx="4892686" cy="369332"/>
          </a:xfrm>
          <a:prstGeom prst="rect">
            <a:avLst/>
          </a:prstGeom>
          <a:noFill/>
        </p:spPr>
        <p:txBody>
          <a:bodyPr wrap="none" rtlCol="0">
            <a:spAutoFit/>
          </a:bodyPr>
          <a:lstStyle/>
          <a:p>
            <a:r>
              <a:rPr lang="en-US" dirty="0"/>
              <a:t>As difficulty </a:t>
            </a:r>
            <a:r>
              <a:rPr lang="en-US" u="sng" dirty="0"/>
              <a:t>increases</a:t>
            </a:r>
            <a:r>
              <a:rPr lang="en-US" dirty="0"/>
              <a:t>, number of ether </a:t>
            </a:r>
            <a:r>
              <a:rPr lang="en-US" u="sng" dirty="0"/>
              <a:t>decreases</a:t>
            </a:r>
            <a:endParaRPr lang="en-SG" u="sng" dirty="0"/>
          </a:p>
        </p:txBody>
      </p:sp>
    </p:spTree>
    <p:extLst>
      <p:ext uri="{BB962C8B-B14F-4D97-AF65-F5344CB8AC3E}">
        <p14:creationId xmlns:p14="http://schemas.microsoft.com/office/powerpoint/2010/main" val="1116813122"/>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a:t>
            </a:r>
            <a:endParaRPr lang="en-S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Similar to bitcoin, the graph shows the following:</a:t>
                </a:r>
              </a:p>
              <a:p>
                <a:pPr marL="457200" indent="-457200">
                  <a:buFont typeface="+mj-lt"/>
                  <a:buAutoNum type="arabicPeriod"/>
                </a:pPr>
                <a:r>
                  <a:rPr lang="en-US" dirty="0"/>
                  <a:t>Hash rates is directly proportional to amount of ether obtained while mining</a:t>
                </a:r>
              </a:p>
              <a:p>
                <a:pPr marL="457200" indent="-457200">
                  <a:buFont typeface="+mj-lt"/>
                  <a:buAutoNum type="arabicPeriod"/>
                </a:pPr>
                <a:r>
                  <a:rPr lang="en-US" dirty="0"/>
                  <a:t>Difficulty is inversely proportional to amount of ether obtained while mining</a:t>
                </a:r>
                <a:br>
                  <a:rPr lang="en-US" dirty="0"/>
                </a:br>
                <a:br>
                  <a:rPr lang="en-US" dirty="0"/>
                </a:br>
                <a:endParaRPr lang="en-US" dirty="0"/>
              </a:p>
              <a:p>
                <a:r>
                  <a:rPr lang="en-US" dirty="0"/>
                  <a:t>We can assume that the formula can be deduced as</a:t>
                </a:r>
                <a:br>
                  <a:rPr lang="en-US" dirty="0"/>
                </a:br>
                <a:br>
                  <a:rPr lang="en-SG" dirty="0"/>
                </a:br>
                <a14:m>
                  <m:oMath xmlns:m="http://schemas.openxmlformats.org/officeDocument/2006/math">
                    <m:r>
                      <a:rPr lang="en-US" b="0" i="1" smtClean="0">
                        <a:latin typeface="Cambria Math" panose="02040503050406030204" pitchFamily="18" charset="0"/>
                      </a:rPr>
                      <m:t>𝐸𝑡h𝑒𝑟</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𝐻𝑎𝑠h</m:t>
                        </m:r>
                        <m:r>
                          <a:rPr lang="en-US" b="0" i="1" smtClean="0">
                            <a:latin typeface="Cambria Math" panose="02040503050406030204" pitchFamily="18" charset="0"/>
                          </a:rPr>
                          <m:t> </m:t>
                        </m:r>
                        <m:r>
                          <a:rPr lang="en-US" b="0" i="1" smtClean="0">
                            <a:latin typeface="Cambria Math" panose="02040503050406030204" pitchFamily="18" charset="0"/>
                          </a:rPr>
                          <m:t>𝑅𝑎𝑡𝑒</m:t>
                        </m:r>
                      </m:num>
                      <m:den>
                        <m:r>
                          <a:rPr lang="en-US" b="0" i="1" smtClean="0">
                            <a:latin typeface="Cambria Math" panose="02040503050406030204" pitchFamily="18" charset="0"/>
                          </a:rPr>
                          <m:t>𝐷𝑖𝑓𝑓𝑖𝑐𝑢𝑙𝑡𝑦</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17"/>
                </a:stretch>
              </a:blipFill>
            </p:spPr>
            <p:txBody>
              <a:bodyPr/>
              <a:lstStyle/>
              <a:p>
                <a:r>
                  <a:rPr lang="en-SG">
                    <a:noFill/>
                  </a:rPr>
                  <a:t> </a:t>
                </a:r>
              </a:p>
            </p:txBody>
          </p:sp>
        </mc:Fallback>
      </mc:AlternateContent>
    </p:spTree>
    <p:extLst>
      <p:ext uri="{BB962C8B-B14F-4D97-AF65-F5344CB8AC3E}">
        <p14:creationId xmlns:p14="http://schemas.microsoft.com/office/powerpoint/2010/main" val="835491661"/>
      </p:ext>
    </p:extLst>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a:t>
            </a:r>
            <a:endParaRPr lang="en-SG" dirty="0"/>
          </a:p>
        </p:txBody>
      </p:sp>
      <p:sp>
        <p:nvSpPr>
          <p:cNvPr id="3" name="Content Placeholder 2"/>
          <p:cNvSpPr>
            <a:spLocks noGrp="1"/>
          </p:cNvSpPr>
          <p:nvPr>
            <p:ph idx="1"/>
          </p:nvPr>
        </p:nvSpPr>
        <p:spPr>
          <a:xfrm>
            <a:off x="3869268" y="876808"/>
            <a:ext cx="7315200" cy="5120640"/>
          </a:xfrm>
        </p:spPr>
        <p:txBody>
          <a:bodyPr anchor="ctr"/>
          <a:lstStyle/>
          <a:p>
            <a:r>
              <a:rPr lang="en-US" dirty="0"/>
              <a:t>Assumptions:</a:t>
            </a:r>
          </a:p>
          <a:p>
            <a:endParaRPr lang="en-US" dirty="0"/>
          </a:p>
          <a:p>
            <a:pPr marL="457200" indent="-457200">
              <a:buFont typeface="+mj-lt"/>
              <a:buAutoNum type="arabicPeriod"/>
            </a:pPr>
            <a:r>
              <a:rPr lang="en-US" dirty="0"/>
              <a:t>Power (cost) is free</a:t>
            </a:r>
          </a:p>
          <a:p>
            <a:pPr marL="457200" indent="-457200">
              <a:buFont typeface="+mj-lt"/>
              <a:buAutoNum type="arabicPeriod"/>
            </a:pPr>
            <a:r>
              <a:rPr lang="en-US" dirty="0"/>
              <a:t>Power usage (of system) is not measured</a:t>
            </a:r>
          </a:p>
          <a:p>
            <a:pPr marL="457200" indent="-457200">
              <a:buFont typeface="+mj-lt"/>
              <a:buAutoNum type="arabicPeriod"/>
            </a:pPr>
            <a:r>
              <a:rPr lang="en-US" dirty="0"/>
              <a:t>Pool fees are negligible</a:t>
            </a:r>
          </a:p>
          <a:p>
            <a:pPr marL="457200" indent="-457200">
              <a:buFont typeface="+mj-lt"/>
              <a:buAutoNum type="arabicPeriod"/>
            </a:pPr>
            <a:r>
              <a:rPr lang="en-US" dirty="0"/>
              <a:t>No hardware costs</a:t>
            </a:r>
          </a:p>
        </p:txBody>
      </p:sp>
    </p:spTree>
    <p:extLst>
      <p:ext uri="{BB962C8B-B14F-4D97-AF65-F5344CB8AC3E}">
        <p14:creationId xmlns:p14="http://schemas.microsoft.com/office/powerpoint/2010/main" val="2442533617"/>
      </p:ext>
    </p:extLst>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a:t>
            </a:r>
            <a:endParaRPr lang="en-SG" dirty="0"/>
          </a:p>
        </p:txBody>
      </p:sp>
      <p:sp>
        <p:nvSpPr>
          <p:cNvPr id="3" name="Content Placeholder 2"/>
          <p:cNvSpPr>
            <a:spLocks noGrp="1"/>
          </p:cNvSpPr>
          <p:nvPr>
            <p:ph idx="1"/>
          </p:nvPr>
        </p:nvSpPr>
        <p:spPr>
          <a:xfrm>
            <a:off x="3869268" y="876808"/>
            <a:ext cx="7315200" cy="5120640"/>
          </a:xfrm>
        </p:spPr>
        <p:txBody>
          <a:bodyPr anchor="ctr"/>
          <a:lstStyle/>
          <a:p>
            <a:r>
              <a:rPr lang="en-US" dirty="0"/>
              <a:t>We ignore CPU mining as </a:t>
            </a:r>
            <a:r>
              <a:rPr lang="en-US" dirty="0" err="1"/>
              <a:t>hashrates</a:t>
            </a:r>
            <a:r>
              <a:rPr lang="en-US" dirty="0"/>
              <a:t> are too small as seen from Bitcoin mining statistics (and similarly for </a:t>
            </a:r>
            <a:r>
              <a:rPr lang="en-US" dirty="0" err="1"/>
              <a:t>Ethereum</a:t>
            </a:r>
            <a:r>
              <a:rPr lang="en-US" dirty="0"/>
              <a:t>)</a:t>
            </a:r>
          </a:p>
        </p:txBody>
      </p:sp>
    </p:spTree>
    <p:extLst>
      <p:ext uri="{BB962C8B-B14F-4D97-AF65-F5344CB8AC3E}">
        <p14:creationId xmlns:p14="http://schemas.microsoft.com/office/powerpoint/2010/main" val="3583484927"/>
      </p:ext>
    </p:extLst>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8541898" y="3050967"/>
            <a:ext cx="2584752" cy="492443"/>
          </a:xfrm>
          <a:prstGeom prst="rect">
            <a:avLst/>
          </a:prstGeom>
          <a:noFill/>
        </p:spPr>
        <p:txBody>
          <a:bodyPr wrap="square" rtlCol="0">
            <a:spAutoFit/>
          </a:bodyPr>
          <a:lstStyle/>
          <a:p>
            <a:r>
              <a:rPr lang="en-US" sz="2600" dirty="0"/>
              <a:t>Desktop</a:t>
            </a:r>
            <a:endParaRPr lang="en-SG" sz="2600" dirty="0"/>
          </a:p>
        </p:txBody>
      </p:sp>
      <p:sp>
        <p:nvSpPr>
          <p:cNvPr id="2" name="Title 1"/>
          <p:cNvSpPr>
            <a:spLocks noGrp="1"/>
          </p:cNvSpPr>
          <p:nvPr>
            <p:ph type="title"/>
          </p:nvPr>
        </p:nvSpPr>
        <p:spPr/>
        <p:txBody>
          <a:bodyPr/>
          <a:lstStyle/>
          <a:p>
            <a:r>
              <a:rPr lang="en-US" dirty="0"/>
              <a:t>Mining</a:t>
            </a:r>
            <a:endParaRPr lang="en-SG" dirty="0"/>
          </a:p>
        </p:txBody>
      </p:sp>
      <p:sp>
        <p:nvSpPr>
          <p:cNvPr id="3" name="Content Placeholder 2"/>
          <p:cNvSpPr>
            <a:spLocks noGrp="1"/>
          </p:cNvSpPr>
          <p:nvPr>
            <p:ph idx="1"/>
          </p:nvPr>
        </p:nvSpPr>
        <p:spPr/>
        <p:txBody>
          <a:bodyPr anchor="t"/>
          <a:lstStyle/>
          <a:p>
            <a:r>
              <a:rPr lang="en-US" dirty="0"/>
              <a:t>GPU mining:</a:t>
            </a:r>
          </a:p>
          <a:p>
            <a:r>
              <a:rPr lang="en-US" dirty="0"/>
              <a:t>NVIDIA:</a:t>
            </a:r>
            <a:br>
              <a:rPr lang="en-US" dirty="0"/>
            </a:br>
            <a:endParaRPr lang="en-SG" dirty="0"/>
          </a:p>
        </p:txBody>
      </p:sp>
      <p:sp>
        <p:nvSpPr>
          <p:cNvPr id="13" name="Rectangle 12"/>
          <p:cNvSpPr/>
          <p:nvPr/>
        </p:nvSpPr>
        <p:spPr>
          <a:xfrm>
            <a:off x="8541898" y="3420379"/>
            <a:ext cx="1532599" cy="492443"/>
          </a:xfrm>
          <a:prstGeom prst="rect">
            <a:avLst/>
          </a:prstGeom>
        </p:spPr>
        <p:txBody>
          <a:bodyPr wrap="none">
            <a:spAutoFit/>
          </a:bodyPr>
          <a:lstStyle/>
          <a:p>
            <a:r>
              <a:rPr lang="en-US" sz="2600" dirty="0">
                <a:solidFill>
                  <a:srgbClr val="000000"/>
                </a:solidFill>
              </a:rPr>
              <a:t>class GPU</a:t>
            </a:r>
            <a:endParaRPr lang="en-SG" dirty="0"/>
          </a:p>
        </p:txBody>
      </p:sp>
      <p:grpSp>
        <p:nvGrpSpPr>
          <p:cNvPr id="7" name="Group 6"/>
          <p:cNvGrpSpPr/>
          <p:nvPr/>
        </p:nvGrpSpPr>
        <p:grpSpPr>
          <a:xfrm>
            <a:off x="4195160" y="1724942"/>
            <a:ext cx="4141163" cy="4375759"/>
            <a:chOff x="-3497647" y="1440528"/>
            <a:chExt cx="4915364" cy="5348717"/>
          </a:xfrm>
        </p:grpSpPr>
        <p:pic>
          <p:nvPicPr>
            <p:cNvPr id="4" name="Picture 3"/>
            <p:cNvPicPr>
              <a:picLocks noChangeAspect="1"/>
            </p:cNvPicPr>
            <p:nvPr/>
          </p:nvPicPr>
          <p:blipFill rotWithShape="1">
            <a:blip r:embed="rId3"/>
            <a:srcRect l="66191" t="612"/>
            <a:stretch/>
          </p:blipFill>
          <p:spPr>
            <a:xfrm>
              <a:off x="-1477384" y="1440528"/>
              <a:ext cx="2895101" cy="5348717"/>
            </a:xfrm>
            <a:prstGeom prst="rect">
              <a:avLst/>
            </a:prstGeom>
          </p:spPr>
        </p:pic>
        <p:pic>
          <p:nvPicPr>
            <p:cNvPr id="18" name="Picture 17"/>
            <p:cNvPicPr>
              <a:picLocks noChangeAspect="1"/>
            </p:cNvPicPr>
            <p:nvPr/>
          </p:nvPicPr>
          <p:blipFill rotWithShape="1">
            <a:blip r:embed="rId3"/>
            <a:srcRect t="612" r="75920"/>
            <a:stretch/>
          </p:blipFill>
          <p:spPr>
            <a:xfrm>
              <a:off x="-3497647" y="1440528"/>
              <a:ext cx="2061992" cy="5348716"/>
            </a:xfrm>
            <a:prstGeom prst="rect">
              <a:avLst/>
            </a:prstGeom>
          </p:spPr>
        </p:pic>
      </p:grpSp>
      <p:sp>
        <p:nvSpPr>
          <p:cNvPr id="9" name="Rectangle 8">
            <a:extLst>
              <a:ext uri="{FF2B5EF4-FFF2-40B4-BE49-F238E27FC236}">
                <a16:creationId xmlns:a16="http://schemas.microsoft.com/office/drawing/2014/main" id="{D39FBC30-BD94-4605-92A1-FB1B68B63C52}"/>
              </a:ext>
            </a:extLst>
          </p:cNvPr>
          <p:cNvSpPr/>
          <p:nvPr/>
        </p:nvSpPr>
        <p:spPr>
          <a:xfrm>
            <a:off x="7581094" y="1586593"/>
            <a:ext cx="701888" cy="45141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8758BBD9-870B-4971-9996-B17C954F245D}"/>
              </a:ext>
            </a:extLst>
          </p:cNvPr>
          <p:cNvSpPr/>
          <p:nvPr/>
        </p:nvSpPr>
        <p:spPr>
          <a:xfrm>
            <a:off x="8541898" y="4179750"/>
            <a:ext cx="1845249" cy="492443"/>
          </a:xfrm>
          <a:prstGeom prst="rect">
            <a:avLst/>
          </a:prstGeom>
        </p:spPr>
        <p:txBody>
          <a:bodyPr wrap="none">
            <a:spAutoFit/>
          </a:bodyPr>
          <a:lstStyle/>
          <a:p>
            <a:r>
              <a:rPr lang="en-US" sz="2600" dirty="0">
                <a:solidFill>
                  <a:srgbClr val="000000"/>
                </a:solidFill>
              </a:rPr>
              <a:t>~20Mhash/s</a:t>
            </a:r>
            <a:endParaRPr lang="en-SG" dirty="0"/>
          </a:p>
        </p:txBody>
      </p:sp>
    </p:spTree>
    <p:extLst>
      <p:ext uri="{BB962C8B-B14F-4D97-AF65-F5344CB8AC3E}">
        <p14:creationId xmlns:p14="http://schemas.microsoft.com/office/powerpoint/2010/main" val="180080137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9" grpId="0" animBg="1"/>
      <p:bldP spid="1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8541898" y="3050967"/>
            <a:ext cx="2584752" cy="492443"/>
          </a:xfrm>
          <a:prstGeom prst="rect">
            <a:avLst/>
          </a:prstGeom>
          <a:noFill/>
        </p:spPr>
        <p:txBody>
          <a:bodyPr wrap="square" rtlCol="0">
            <a:spAutoFit/>
          </a:bodyPr>
          <a:lstStyle/>
          <a:p>
            <a:r>
              <a:rPr lang="en-US" sz="2600" dirty="0"/>
              <a:t>Desktop</a:t>
            </a:r>
            <a:endParaRPr lang="en-SG" sz="2600" dirty="0"/>
          </a:p>
        </p:txBody>
      </p:sp>
      <p:sp>
        <p:nvSpPr>
          <p:cNvPr id="2" name="Title 1"/>
          <p:cNvSpPr>
            <a:spLocks noGrp="1"/>
          </p:cNvSpPr>
          <p:nvPr>
            <p:ph type="title"/>
          </p:nvPr>
        </p:nvSpPr>
        <p:spPr/>
        <p:txBody>
          <a:bodyPr/>
          <a:lstStyle/>
          <a:p>
            <a:r>
              <a:rPr lang="en-US" dirty="0"/>
              <a:t>Mining</a:t>
            </a:r>
            <a:endParaRPr lang="en-SG" dirty="0"/>
          </a:p>
        </p:txBody>
      </p:sp>
      <p:sp>
        <p:nvSpPr>
          <p:cNvPr id="3" name="Content Placeholder 2"/>
          <p:cNvSpPr>
            <a:spLocks noGrp="1"/>
          </p:cNvSpPr>
          <p:nvPr>
            <p:ph idx="1"/>
          </p:nvPr>
        </p:nvSpPr>
        <p:spPr/>
        <p:txBody>
          <a:bodyPr anchor="t"/>
          <a:lstStyle/>
          <a:p>
            <a:r>
              <a:rPr lang="en-US" dirty="0"/>
              <a:t>GPU mining:</a:t>
            </a:r>
          </a:p>
          <a:p>
            <a:r>
              <a:rPr lang="en-US" dirty="0"/>
              <a:t>AMD:</a:t>
            </a:r>
            <a:br>
              <a:rPr lang="en-US" dirty="0"/>
            </a:br>
            <a:endParaRPr lang="en-SG" dirty="0"/>
          </a:p>
        </p:txBody>
      </p:sp>
      <p:sp>
        <p:nvSpPr>
          <p:cNvPr id="13" name="Rectangle 12"/>
          <p:cNvSpPr/>
          <p:nvPr/>
        </p:nvSpPr>
        <p:spPr>
          <a:xfrm>
            <a:off x="8541898" y="3420379"/>
            <a:ext cx="1532599" cy="492443"/>
          </a:xfrm>
          <a:prstGeom prst="rect">
            <a:avLst/>
          </a:prstGeom>
        </p:spPr>
        <p:txBody>
          <a:bodyPr wrap="none">
            <a:spAutoFit/>
          </a:bodyPr>
          <a:lstStyle/>
          <a:p>
            <a:r>
              <a:rPr lang="en-US" sz="2600" dirty="0">
                <a:solidFill>
                  <a:srgbClr val="000000"/>
                </a:solidFill>
              </a:rPr>
              <a:t>class GPU</a:t>
            </a:r>
            <a:endParaRPr lang="en-SG" dirty="0"/>
          </a:p>
        </p:txBody>
      </p:sp>
      <p:grpSp>
        <p:nvGrpSpPr>
          <p:cNvPr id="7" name="Group 6"/>
          <p:cNvGrpSpPr/>
          <p:nvPr/>
        </p:nvGrpSpPr>
        <p:grpSpPr>
          <a:xfrm>
            <a:off x="3869268" y="2086470"/>
            <a:ext cx="4467055" cy="3057030"/>
            <a:chOff x="4706937" y="1905000"/>
            <a:chExt cx="5305425" cy="3752850"/>
          </a:xfrm>
        </p:grpSpPr>
        <p:pic>
          <p:nvPicPr>
            <p:cNvPr id="4" name="Picture 3"/>
            <p:cNvPicPr>
              <a:picLocks noChangeAspect="1"/>
            </p:cNvPicPr>
            <p:nvPr/>
          </p:nvPicPr>
          <p:blipFill rotWithShape="1">
            <a:blip r:embed="rId2"/>
            <a:srcRect l="49475" t="1219" b="1737"/>
            <a:stretch/>
          </p:blipFill>
          <p:spPr>
            <a:xfrm>
              <a:off x="5734050" y="1905000"/>
              <a:ext cx="4278312" cy="3752850"/>
            </a:xfrm>
            <a:prstGeom prst="rect">
              <a:avLst/>
            </a:prstGeom>
          </p:spPr>
        </p:pic>
        <p:pic>
          <p:nvPicPr>
            <p:cNvPr id="18" name="Picture 17"/>
            <p:cNvPicPr>
              <a:picLocks noChangeAspect="1"/>
            </p:cNvPicPr>
            <p:nvPr/>
          </p:nvPicPr>
          <p:blipFill rotWithShape="1">
            <a:blip r:embed="rId2"/>
            <a:srcRect t="1219" r="87195" b="1737"/>
            <a:stretch/>
          </p:blipFill>
          <p:spPr>
            <a:xfrm>
              <a:off x="4706937" y="1905000"/>
              <a:ext cx="1084263" cy="3752850"/>
            </a:xfrm>
            <a:prstGeom prst="rect">
              <a:avLst/>
            </a:prstGeom>
          </p:spPr>
        </p:pic>
      </p:grpSp>
      <p:sp>
        <p:nvSpPr>
          <p:cNvPr id="9" name="Rectangle 8">
            <a:extLst>
              <a:ext uri="{FF2B5EF4-FFF2-40B4-BE49-F238E27FC236}">
                <a16:creationId xmlns:a16="http://schemas.microsoft.com/office/drawing/2014/main" id="{7EB43CC2-7837-4D8E-A27D-7F558911973B}"/>
              </a:ext>
            </a:extLst>
          </p:cNvPr>
          <p:cNvSpPr/>
          <p:nvPr/>
        </p:nvSpPr>
        <p:spPr>
          <a:xfrm>
            <a:off x="7431927" y="1905000"/>
            <a:ext cx="734173" cy="32385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12CA6C47-CDEB-46A6-8CD1-296901D70554}"/>
              </a:ext>
            </a:extLst>
          </p:cNvPr>
          <p:cNvSpPr/>
          <p:nvPr/>
        </p:nvSpPr>
        <p:spPr>
          <a:xfrm>
            <a:off x="8541898" y="4179750"/>
            <a:ext cx="2002471" cy="492443"/>
          </a:xfrm>
          <a:prstGeom prst="rect">
            <a:avLst/>
          </a:prstGeom>
        </p:spPr>
        <p:txBody>
          <a:bodyPr wrap="none">
            <a:spAutoFit/>
          </a:bodyPr>
          <a:lstStyle/>
          <a:p>
            <a:r>
              <a:rPr lang="en-US" sz="2600" dirty="0">
                <a:solidFill>
                  <a:srgbClr val="000000"/>
                </a:solidFill>
              </a:rPr>
              <a:t>~100Mhash/s</a:t>
            </a:r>
            <a:endParaRPr lang="en-SG" dirty="0"/>
          </a:p>
        </p:txBody>
      </p:sp>
    </p:spTree>
    <p:extLst>
      <p:ext uri="{BB962C8B-B14F-4D97-AF65-F5344CB8AC3E}">
        <p14:creationId xmlns:p14="http://schemas.microsoft.com/office/powerpoint/2010/main" val="28758972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9" grpId="0" animBg="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a:t>
            </a:r>
            <a:br>
              <a:rPr lang="en-US" dirty="0"/>
            </a:br>
            <a:r>
              <a:rPr lang="en-US" dirty="0"/>
              <a:t>Terminologies</a:t>
            </a:r>
            <a:endParaRPr lang="en-SG" dirty="0"/>
          </a:p>
        </p:txBody>
      </p:sp>
      <p:sp>
        <p:nvSpPr>
          <p:cNvPr id="3" name="Content Placeholder 2"/>
          <p:cNvSpPr>
            <a:spLocks noGrp="1"/>
          </p:cNvSpPr>
          <p:nvPr>
            <p:ph idx="1"/>
          </p:nvPr>
        </p:nvSpPr>
        <p:spPr>
          <a:xfrm>
            <a:off x="3515097" y="469233"/>
            <a:ext cx="8277100" cy="5455358"/>
          </a:xfrm>
        </p:spPr>
        <p:txBody>
          <a:bodyPr/>
          <a:lstStyle/>
          <a:p>
            <a:r>
              <a:rPr lang="en-US" dirty="0"/>
              <a:t>Uncles: Stale blocks on the same blockchain height</a:t>
            </a:r>
          </a:p>
          <a:p>
            <a:r>
              <a:rPr lang="en-US" dirty="0"/>
              <a:t>Gas: Measurement of computational effort</a:t>
            </a:r>
            <a:br>
              <a:rPr lang="en-US" dirty="0"/>
            </a:br>
            <a:r>
              <a:rPr lang="en-US" dirty="0"/>
              <a:t>(Also easily understood as transaction step) [5]</a:t>
            </a:r>
          </a:p>
          <a:p>
            <a:r>
              <a:rPr lang="en-US" dirty="0"/>
              <a:t>Radix Tree: Data structure representing a space-optimized </a:t>
            </a:r>
            <a:r>
              <a:rPr lang="en-US" dirty="0" err="1"/>
              <a:t>trie</a:t>
            </a:r>
            <a:r>
              <a:rPr lang="en-US" dirty="0"/>
              <a:t> (digital tree) where each node that is the only child is merged with its parent. [6]</a:t>
            </a:r>
          </a:p>
          <a:p>
            <a:endParaRPr lang="en-US" dirty="0"/>
          </a:p>
          <a:p>
            <a:endParaRPr lang="en-US" dirty="0"/>
          </a:p>
          <a:p>
            <a:endParaRPr lang="en-US" dirty="0"/>
          </a:p>
          <a:p>
            <a:endParaRPr lang="en-US" dirty="0"/>
          </a:p>
          <a:p>
            <a:endParaRPr lang="en-US" dirty="0"/>
          </a:p>
        </p:txBody>
      </p:sp>
      <p:sp>
        <p:nvSpPr>
          <p:cNvPr id="4" name="Oval 3"/>
          <p:cNvSpPr/>
          <p:nvPr/>
        </p:nvSpPr>
        <p:spPr>
          <a:xfrm>
            <a:off x="7215762" y="3196912"/>
            <a:ext cx="792000" cy="792000"/>
          </a:xfrm>
          <a:prstGeom prst="ellips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A</a:t>
            </a:r>
            <a:endParaRPr lang="en-SG" dirty="0"/>
          </a:p>
        </p:txBody>
      </p:sp>
      <p:cxnSp>
        <p:nvCxnSpPr>
          <p:cNvPr id="6" name="Straight Connector 5"/>
          <p:cNvCxnSpPr>
            <a:cxnSpLocks/>
            <a:stCxn id="4" idx="3"/>
            <a:endCxn id="8" idx="7"/>
          </p:cNvCxnSpPr>
          <p:nvPr/>
        </p:nvCxnSpPr>
        <p:spPr>
          <a:xfrm flipH="1">
            <a:off x="6833176" y="3872926"/>
            <a:ext cx="498572" cy="455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7215762" y="4214073"/>
            <a:ext cx="792000" cy="792000"/>
          </a:xfrm>
          <a:prstGeom prst="ellips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l</a:t>
            </a:r>
            <a:endParaRPr lang="en-SG" dirty="0"/>
          </a:p>
        </p:txBody>
      </p:sp>
      <p:sp>
        <p:nvSpPr>
          <p:cNvPr id="8" name="Oval 7"/>
          <p:cNvSpPr/>
          <p:nvPr/>
        </p:nvSpPr>
        <p:spPr>
          <a:xfrm>
            <a:off x="6157162" y="4212177"/>
            <a:ext cx="792000" cy="792000"/>
          </a:xfrm>
          <a:prstGeom prst="ellips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b</a:t>
            </a:r>
            <a:endParaRPr lang="en-SG" dirty="0"/>
          </a:p>
        </p:txBody>
      </p:sp>
      <p:sp>
        <p:nvSpPr>
          <p:cNvPr id="9" name="Oval 8"/>
          <p:cNvSpPr/>
          <p:nvPr/>
        </p:nvSpPr>
        <p:spPr>
          <a:xfrm>
            <a:off x="8269393" y="4215510"/>
            <a:ext cx="792000" cy="792000"/>
          </a:xfrm>
          <a:prstGeom prst="ellips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m</a:t>
            </a:r>
            <a:endParaRPr lang="en-SG" dirty="0"/>
          </a:p>
        </p:txBody>
      </p:sp>
      <p:cxnSp>
        <p:nvCxnSpPr>
          <p:cNvPr id="11" name="Straight Connector 10"/>
          <p:cNvCxnSpPr>
            <a:cxnSpLocks/>
            <a:stCxn id="4" idx="5"/>
            <a:endCxn id="9" idx="1"/>
          </p:cNvCxnSpPr>
          <p:nvPr/>
        </p:nvCxnSpPr>
        <p:spPr>
          <a:xfrm>
            <a:off x="7891776" y="3872926"/>
            <a:ext cx="493603" cy="4585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a:stCxn id="4" idx="4"/>
            <a:endCxn id="7" idx="0"/>
          </p:cNvCxnSpPr>
          <p:nvPr/>
        </p:nvCxnSpPr>
        <p:spPr>
          <a:xfrm>
            <a:off x="7611762" y="3988912"/>
            <a:ext cx="0" cy="225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7215762" y="5343428"/>
            <a:ext cx="792000" cy="792000"/>
          </a:xfrm>
          <a:prstGeom prst="ellips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one</a:t>
            </a:r>
            <a:endParaRPr lang="en-SG" dirty="0"/>
          </a:p>
        </p:txBody>
      </p:sp>
      <p:sp>
        <p:nvSpPr>
          <p:cNvPr id="20" name="Oval 19"/>
          <p:cNvSpPr/>
          <p:nvPr/>
        </p:nvSpPr>
        <p:spPr>
          <a:xfrm>
            <a:off x="6157162" y="5343428"/>
            <a:ext cx="792000" cy="792000"/>
          </a:xfrm>
          <a:prstGeom prst="ellips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out</a:t>
            </a:r>
            <a:endParaRPr lang="en-SG" dirty="0"/>
          </a:p>
        </p:txBody>
      </p:sp>
      <p:sp>
        <p:nvSpPr>
          <p:cNvPr id="24" name="Oval 23"/>
          <p:cNvSpPr/>
          <p:nvPr/>
        </p:nvSpPr>
        <p:spPr>
          <a:xfrm>
            <a:off x="5098562" y="5343428"/>
            <a:ext cx="792000" cy="792000"/>
          </a:xfrm>
          <a:prstGeom prst="ellips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err="1"/>
              <a:t>ner</a:t>
            </a:r>
            <a:endParaRPr lang="en-SG" dirty="0"/>
          </a:p>
        </p:txBody>
      </p:sp>
      <p:sp>
        <p:nvSpPr>
          <p:cNvPr id="25" name="Oval 24"/>
          <p:cNvSpPr/>
          <p:nvPr/>
        </p:nvSpPr>
        <p:spPr>
          <a:xfrm>
            <a:off x="8269393" y="5343428"/>
            <a:ext cx="792000" cy="792000"/>
          </a:xfrm>
          <a:prstGeom prst="ellips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ack</a:t>
            </a:r>
            <a:endParaRPr lang="en-SG" dirty="0"/>
          </a:p>
        </p:txBody>
      </p:sp>
      <p:sp>
        <p:nvSpPr>
          <p:cNvPr id="26" name="Oval 25"/>
          <p:cNvSpPr/>
          <p:nvPr/>
        </p:nvSpPr>
        <p:spPr>
          <a:xfrm>
            <a:off x="9324728" y="5342949"/>
            <a:ext cx="792000" cy="792000"/>
          </a:xfrm>
          <a:prstGeom prst="ellips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err="1"/>
              <a:t>mo</a:t>
            </a:r>
            <a:endParaRPr lang="en-SG" dirty="0"/>
          </a:p>
        </p:txBody>
      </p:sp>
      <p:cxnSp>
        <p:nvCxnSpPr>
          <p:cNvPr id="27" name="Straight Connector 26"/>
          <p:cNvCxnSpPr>
            <a:cxnSpLocks/>
            <a:stCxn id="8" idx="3"/>
            <a:endCxn id="24" idx="7"/>
          </p:cNvCxnSpPr>
          <p:nvPr/>
        </p:nvCxnSpPr>
        <p:spPr>
          <a:xfrm flipH="1">
            <a:off x="5774576" y="4888191"/>
            <a:ext cx="498572" cy="5712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cxnSpLocks/>
            <a:stCxn id="8" idx="4"/>
            <a:endCxn id="20" idx="0"/>
          </p:cNvCxnSpPr>
          <p:nvPr/>
        </p:nvCxnSpPr>
        <p:spPr>
          <a:xfrm>
            <a:off x="6553162" y="5004177"/>
            <a:ext cx="0" cy="3392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a:stCxn id="7" idx="4"/>
            <a:endCxn id="19" idx="0"/>
          </p:cNvCxnSpPr>
          <p:nvPr/>
        </p:nvCxnSpPr>
        <p:spPr>
          <a:xfrm>
            <a:off x="7611762" y="5006073"/>
            <a:ext cx="0" cy="3373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a:stCxn id="7" idx="5"/>
            <a:endCxn id="25" idx="0"/>
          </p:cNvCxnSpPr>
          <p:nvPr/>
        </p:nvCxnSpPr>
        <p:spPr>
          <a:xfrm>
            <a:off x="7891776" y="4890087"/>
            <a:ext cx="773617" cy="4533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cxnSpLocks/>
            <a:stCxn id="9" idx="5"/>
            <a:endCxn id="26" idx="1"/>
          </p:cNvCxnSpPr>
          <p:nvPr/>
        </p:nvCxnSpPr>
        <p:spPr>
          <a:xfrm>
            <a:off x="8945407" y="4891524"/>
            <a:ext cx="495307" cy="567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098562" y="6488668"/>
            <a:ext cx="792000" cy="369332"/>
          </a:xfrm>
          <a:prstGeom prst="rect">
            <a:avLst/>
          </a:prstGeom>
          <a:noFill/>
        </p:spPr>
        <p:txBody>
          <a:bodyPr wrap="square" rtlCol="0">
            <a:spAutoFit/>
          </a:bodyPr>
          <a:lstStyle/>
          <a:p>
            <a:r>
              <a:rPr lang="en-US" dirty="0"/>
              <a:t>Abner</a:t>
            </a:r>
            <a:endParaRPr lang="en-SG" dirty="0"/>
          </a:p>
        </p:txBody>
      </p:sp>
      <p:sp>
        <p:nvSpPr>
          <p:cNvPr id="52" name="TextBox 51"/>
          <p:cNvSpPr txBox="1"/>
          <p:nvPr/>
        </p:nvSpPr>
        <p:spPr>
          <a:xfrm>
            <a:off x="6157163" y="6488668"/>
            <a:ext cx="791999" cy="369332"/>
          </a:xfrm>
          <a:prstGeom prst="rect">
            <a:avLst/>
          </a:prstGeom>
          <a:noFill/>
        </p:spPr>
        <p:txBody>
          <a:bodyPr wrap="square" rtlCol="0">
            <a:spAutoFit/>
          </a:bodyPr>
          <a:lstStyle/>
          <a:p>
            <a:r>
              <a:rPr lang="en-US" dirty="0"/>
              <a:t>About</a:t>
            </a:r>
            <a:endParaRPr lang="en-SG" dirty="0"/>
          </a:p>
        </p:txBody>
      </p:sp>
      <p:sp>
        <p:nvSpPr>
          <p:cNvPr id="53" name="TextBox 52"/>
          <p:cNvSpPr txBox="1"/>
          <p:nvPr/>
        </p:nvSpPr>
        <p:spPr>
          <a:xfrm>
            <a:off x="7215762" y="6488668"/>
            <a:ext cx="791999" cy="369332"/>
          </a:xfrm>
          <a:prstGeom prst="rect">
            <a:avLst/>
          </a:prstGeom>
          <a:noFill/>
        </p:spPr>
        <p:txBody>
          <a:bodyPr wrap="square" rtlCol="0">
            <a:spAutoFit/>
          </a:bodyPr>
          <a:lstStyle/>
          <a:p>
            <a:r>
              <a:rPr lang="en-US" dirty="0"/>
              <a:t>Alone</a:t>
            </a:r>
            <a:endParaRPr lang="en-SG" dirty="0"/>
          </a:p>
        </p:txBody>
      </p:sp>
      <p:sp>
        <p:nvSpPr>
          <p:cNvPr id="54" name="TextBox 53"/>
          <p:cNvSpPr txBox="1"/>
          <p:nvPr/>
        </p:nvSpPr>
        <p:spPr>
          <a:xfrm>
            <a:off x="8269394" y="6488668"/>
            <a:ext cx="791999" cy="369332"/>
          </a:xfrm>
          <a:prstGeom prst="rect">
            <a:avLst/>
          </a:prstGeom>
          <a:noFill/>
        </p:spPr>
        <p:txBody>
          <a:bodyPr wrap="square" rtlCol="0">
            <a:spAutoFit/>
          </a:bodyPr>
          <a:lstStyle/>
          <a:p>
            <a:r>
              <a:rPr lang="en-US" dirty="0"/>
              <a:t>Alack</a:t>
            </a:r>
            <a:endParaRPr lang="en-SG" dirty="0"/>
          </a:p>
        </p:txBody>
      </p:sp>
      <p:sp>
        <p:nvSpPr>
          <p:cNvPr id="55" name="TextBox 54"/>
          <p:cNvSpPr txBox="1"/>
          <p:nvPr/>
        </p:nvSpPr>
        <p:spPr>
          <a:xfrm>
            <a:off x="9297626" y="6488668"/>
            <a:ext cx="843323" cy="369332"/>
          </a:xfrm>
          <a:prstGeom prst="rect">
            <a:avLst/>
          </a:prstGeom>
          <a:noFill/>
        </p:spPr>
        <p:txBody>
          <a:bodyPr wrap="square" rtlCol="0">
            <a:spAutoFit/>
          </a:bodyPr>
          <a:lstStyle/>
          <a:p>
            <a:pPr algn="ctr"/>
            <a:r>
              <a:rPr lang="en-US" dirty="0"/>
              <a:t>Ammo</a:t>
            </a:r>
            <a:endParaRPr lang="en-SG" dirty="0"/>
          </a:p>
        </p:txBody>
      </p:sp>
      <p:cxnSp>
        <p:nvCxnSpPr>
          <p:cNvPr id="56" name="Straight Connector 55"/>
          <p:cNvCxnSpPr>
            <a:cxnSpLocks/>
            <a:stCxn id="24" idx="4"/>
            <a:endCxn id="51" idx="0"/>
          </p:cNvCxnSpPr>
          <p:nvPr/>
        </p:nvCxnSpPr>
        <p:spPr>
          <a:xfrm>
            <a:off x="5494562" y="6135428"/>
            <a:ext cx="0" cy="353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cxnSpLocks/>
            <a:stCxn id="20" idx="4"/>
            <a:endCxn id="52" idx="0"/>
          </p:cNvCxnSpPr>
          <p:nvPr/>
        </p:nvCxnSpPr>
        <p:spPr>
          <a:xfrm>
            <a:off x="6553162" y="6135428"/>
            <a:ext cx="1" cy="353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a:stCxn id="19" idx="4"/>
            <a:endCxn id="53" idx="0"/>
          </p:cNvCxnSpPr>
          <p:nvPr/>
        </p:nvCxnSpPr>
        <p:spPr>
          <a:xfrm>
            <a:off x="7611762" y="6135428"/>
            <a:ext cx="0" cy="353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cxnSpLocks/>
            <a:stCxn id="25" idx="4"/>
            <a:endCxn id="54" idx="0"/>
          </p:cNvCxnSpPr>
          <p:nvPr/>
        </p:nvCxnSpPr>
        <p:spPr>
          <a:xfrm>
            <a:off x="8665393" y="6135428"/>
            <a:ext cx="1" cy="353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a:stCxn id="26" idx="4"/>
            <a:endCxn id="55" idx="0"/>
          </p:cNvCxnSpPr>
          <p:nvPr/>
        </p:nvCxnSpPr>
        <p:spPr>
          <a:xfrm flipH="1">
            <a:off x="9719288" y="6134949"/>
            <a:ext cx="1440" cy="3537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897830"/>
      </p:ext>
    </p:extLst>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a:t>
            </a:r>
            <a:endParaRPr lang="en-SG" dirty="0"/>
          </a:p>
        </p:txBody>
      </p:sp>
      <p:sp>
        <p:nvSpPr>
          <p:cNvPr id="3" name="Content Placeholder 2"/>
          <p:cNvSpPr>
            <a:spLocks noGrp="1"/>
          </p:cNvSpPr>
          <p:nvPr>
            <p:ph idx="1"/>
          </p:nvPr>
        </p:nvSpPr>
        <p:spPr/>
        <p:txBody>
          <a:bodyPr/>
          <a:lstStyle/>
          <a:p>
            <a:r>
              <a:rPr lang="en-US" dirty="0"/>
              <a:t>AMD cards in general are faster than their NVIDIA counterparts.</a:t>
            </a:r>
          </a:p>
          <a:p>
            <a:r>
              <a:rPr lang="en-US" dirty="0"/>
              <a:t>This is due to AMD cards having more (but slower) processors compared to NVIDIA cards having less (but faster) processors.</a:t>
            </a:r>
          </a:p>
          <a:p>
            <a:r>
              <a:rPr lang="en-US" dirty="0"/>
              <a:t>Results in NVIDIA cards reaching a performance ceiling faster and remaining stagnant. [24] </a:t>
            </a:r>
            <a:endParaRPr lang="en-SG" dirty="0"/>
          </a:p>
        </p:txBody>
      </p:sp>
    </p:spTree>
    <p:extLst>
      <p:ext uri="{BB962C8B-B14F-4D97-AF65-F5344CB8AC3E}">
        <p14:creationId xmlns:p14="http://schemas.microsoft.com/office/powerpoint/2010/main" val="1178641949"/>
      </p:ext>
    </p:extLst>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Currency</a:t>
            </a:r>
            <a:br>
              <a:rPr lang="en-US" dirty="0"/>
            </a:br>
            <a:r>
              <a:rPr lang="en-US" dirty="0"/>
              <a:t>(Bitcoin)</a:t>
            </a:r>
            <a:endParaRPr lang="en-S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As previous mentioned, rewards will halve for every 210000 blocks (Starting from 50BTC) [19], so the upper bound of total currency in circulation is defined to be the following by geometric progression:</a:t>
                </a:r>
                <a:br>
                  <a:rPr lang="en-US" dirty="0"/>
                </a:br>
                <a:br>
                  <a:rPr lang="en-SG" dirty="0"/>
                </a:br>
                <a14:m>
                  <m:oMath xmlns:m="http://schemas.openxmlformats.org/officeDocument/2006/math">
                    <m:r>
                      <a:rPr lang="en-US">
                        <a:latin typeface="Cambria Math" panose="02040503050406030204" pitchFamily="18" charset="0"/>
                      </a:rPr>
                      <m:t>2</m:t>
                    </m:r>
                    <m:r>
                      <a:rPr lang="en-US" b="0" i="0" smtClean="0">
                        <a:latin typeface="Cambria Math" panose="02040503050406030204" pitchFamily="18" charset="0"/>
                      </a:rPr>
                      <m:t>10000</m:t>
                    </m:r>
                    <m:nary>
                      <m:naryPr>
                        <m:chr m:val="∑"/>
                        <m:ctrlPr>
                          <a:rPr lang="en-SG"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f>
                          <m:fPr>
                            <m:ctrlPr>
                              <a:rPr lang="en-US" b="0" i="1" smtClean="0">
                                <a:latin typeface="Cambria Math" panose="02040503050406030204" pitchFamily="18" charset="0"/>
                              </a:rPr>
                            </m:ctrlPr>
                          </m:fPr>
                          <m:num>
                            <m:r>
                              <a:rPr lang="en-US" b="0" i="1" smtClean="0">
                                <a:latin typeface="Cambria Math" panose="02040503050406030204" pitchFamily="18" charset="0"/>
                              </a:rPr>
                              <m:t>50</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𝑖</m:t>
                                </m:r>
                              </m:sup>
                            </m:sSup>
                          </m:den>
                        </m:f>
                      </m:e>
                    </m:nary>
                    <m:r>
                      <a:rPr lang="en-US" b="0" i="1" smtClean="0">
                        <a:latin typeface="Cambria Math" panose="02040503050406030204" pitchFamily="18" charset="0"/>
                      </a:rPr>
                      <m:t>=21000000</m:t>
                    </m:r>
                  </m:oMath>
                </a14:m>
                <a:endParaRPr lang="en-US" dirty="0"/>
              </a:p>
              <a:p>
                <a:endParaRPr lang="en-US" dirty="0"/>
              </a:p>
              <a:p>
                <a:r>
                  <a:rPr lang="en-US" dirty="0"/>
                  <a:t>If we consider events which include loss of wallet, death of wallet holder, etc. The amount of usable decreases even further, which leads to constant deflation of currency.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67" r="-1083"/>
                </a:stretch>
              </a:blipFill>
            </p:spPr>
            <p:txBody>
              <a:bodyPr/>
              <a:lstStyle/>
              <a:p>
                <a:r>
                  <a:rPr lang="en-SG">
                    <a:noFill/>
                  </a:rPr>
                  <a:t> </a:t>
                </a:r>
              </a:p>
            </p:txBody>
          </p:sp>
        </mc:Fallback>
      </mc:AlternateContent>
    </p:spTree>
    <p:extLst>
      <p:ext uri="{BB962C8B-B14F-4D97-AF65-F5344CB8AC3E}">
        <p14:creationId xmlns:p14="http://schemas.microsoft.com/office/powerpoint/2010/main" val="3659376644"/>
      </p:ext>
    </p:extLst>
  </p:cSld>
  <p:clrMapOvr>
    <a:masterClrMapping/>
  </p:clrMapOvr>
  <p:transition spd="slow">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Currency</a:t>
            </a:r>
            <a:br>
              <a:rPr lang="en-US" dirty="0"/>
            </a:br>
            <a:r>
              <a:rPr lang="en-US" dirty="0"/>
              <a:t>(</a:t>
            </a:r>
            <a:r>
              <a:rPr lang="en-US" dirty="0" err="1"/>
              <a:t>Ethereum</a:t>
            </a:r>
            <a:r>
              <a:rPr lang="en-US" dirty="0"/>
              <a:t>)</a:t>
            </a:r>
            <a:endParaRPr lang="en-SG" dirty="0"/>
          </a:p>
        </p:txBody>
      </p:sp>
      <p:sp>
        <p:nvSpPr>
          <p:cNvPr id="3" name="Content Placeholder 2"/>
          <p:cNvSpPr>
            <a:spLocks noGrp="1"/>
          </p:cNvSpPr>
          <p:nvPr>
            <p:ph idx="1"/>
          </p:nvPr>
        </p:nvSpPr>
        <p:spPr>
          <a:xfrm>
            <a:off x="3492500" y="864108"/>
            <a:ext cx="8255000" cy="5120640"/>
          </a:xfrm>
        </p:spPr>
        <p:txBody>
          <a:bodyPr/>
          <a:lstStyle/>
          <a:p>
            <a:r>
              <a:rPr lang="en-US" dirty="0" err="1"/>
              <a:t>Ethereum</a:t>
            </a:r>
            <a:r>
              <a:rPr lang="en-US" dirty="0"/>
              <a:t> has a constant block reward of 5 ether, with additional reward for finding uncles.</a:t>
            </a:r>
            <a:r>
              <a:rPr lang="en-SG" dirty="0"/>
              <a:t> This would technically lead to an infinite supply of ether in circulation.</a:t>
            </a:r>
            <a:endParaRPr lang="en-US" dirty="0"/>
          </a:p>
          <a:p>
            <a:r>
              <a:rPr lang="en-US" dirty="0"/>
              <a:t>Events which include loss of wallet, death of wallet holder, etc. will be expected to stabilize with the supply being generated (0% net gain/loss of currency).</a:t>
            </a: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a:p>
            <a:r>
              <a:rPr lang="en-US" dirty="0"/>
              <a:t>Hence, it would be reasonable to assume that deflation will slow down or be stable in the long run, compared to Bitcoin.</a:t>
            </a:r>
          </a:p>
        </p:txBody>
      </p:sp>
      <p:pic>
        <p:nvPicPr>
          <p:cNvPr id="5" name="Picture 4">
            <a:extLst>
              <a:ext uri="{FF2B5EF4-FFF2-40B4-BE49-F238E27FC236}">
                <a16:creationId xmlns:a16="http://schemas.microsoft.com/office/drawing/2014/main" id="{D380C6EF-3AAA-4EE4-9F17-96B64B520D39}"/>
              </a:ext>
            </a:extLst>
          </p:cNvPr>
          <p:cNvPicPr>
            <a:picLocks noChangeAspect="1"/>
          </p:cNvPicPr>
          <p:nvPr/>
        </p:nvPicPr>
        <p:blipFill>
          <a:blip r:embed="rId3"/>
          <a:stretch>
            <a:fillRect/>
          </a:stretch>
        </p:blipFill>
        <p:spPr>
          <a:xfrm>
            <a:off x="3875087" y="2752725"/>
            <a:ext cx="7491413" cy="2571750"/>
          </a:xfrm>
          <a:prstGeom prst="rect">
            <a:avLst/>
          </a:prstGeom>
        </p:spPr>
      </p:pic>
    </p:spTree>
    <p:extLst>
      <p:ext uri="{BB962C8B-B14F-4D97-AF65-F5344CB8AC3E}">
        <p14:creationId xmlns:p14="http://schemas.microsoft.com/office/powerpoint/2010/main" val="1365944088"/>
      </p:ext>
    </p:extLst>
  </p:cSld>
  <p:clrMapOvr>
    <a:masterClrMapping/>
  </p:clrMapOvr>
  <p:transition spd="slow">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SG" dirty="0"/>
          </a:p>
        </p:txBody>
      </p:sp>
      <p:sp>
        <p:nvSpPr>
          <p:cNvPr id="3" name="Content Placeholder 2"/>
          <p:cNvSpPr>
            <a:spLocks noGrp="1"/>
          </p:cNvSpPr>
          <p:nvPr>
            <p:ph idx="1"/>
          </p:nvPr>
        </p:nvSpPr>
        <p:spPr>
          <a:xfrm>
            <a:off x="4109900" y="6858000"/>
            <a:ext cx="7315200" cy="16404096"/>
          </a:xfrm>
        </p:spPr>
        <p:txBody>
          <a:bodyPr>
            <a:noAutofit/>
          </a:bodyPr>
          <a:lstStyle/>
          <a:p>
            <a:pPr marL="457200" indent="-457200">
              <a:buFont typeface="+mj-lt"/>
              <a:buAutoNum type="arabicPeriod"/>
            </a:pPr>
            <a:r>
              <a:rPr lang="en-US" dirty="0">
                <a:hlinkClick r:id="rId2"/>
              </a:rPr>
              <a:t>http://www.blockchaintechnologies.com/blockchain-smart-contracts#smart-contract-definition</a:t>
            </a:r>
            <a:endParaRPr lang="en-US" dirty="0"/>
          </a:p>
          <a:p>
            <a:pPr marL="457200" indent="-457200">
              <a:buFont typeface="+mj-lt"/>
              <a:buAutoNum type="arabicPeriod"/>
            </a:pPr>
            <a:r>
              <a:rPr lang="en-SG" dirty="0">
                <a:hlinkClick r:id="rId3"/>
              </a:rPr>
              <a:t>https://solidity.readthedocs.io/en/develop/</a:t>
            </a:r>
          </a:p>
          <a:p>
            <a:pPr marL="457200" indent="-457200">
              <a:buFont typeface="+mj-lt"/>
              <a:buAutoNum type="arabicPeriod"/>
            </a:pPr>
            <a:r>
              <a:rPr lang="en-SG" dirty="0">
                <a:hlinkClick r:id="rId3"/>
              </a:rPr>
              <a:t>http://www.ethdocs.org/en/latest/</a:t>
            </a:r>
          </a:p>
          <a:p>
            <a:pPr marL="457200" indent="-457200">
              <a:buFont typeface="+mj-lt"/>
              <a:buAutoNum type="arabicPeriod"/>
            </a:pPr>
            <a:r>
              <a:rPr lang="en-SG" dirty="0">
                <a:hlinkClick r:id="rId3"/>
              </a:rPr>
              <a:t>https://ethereum.stackexchange.com/questions/268/ethereum-block-architecture</a:t>
            </a:r>
            <a:endParaRPr lang="en-SG" dirty="0"/>
          </a:p>
          <a:p>
            <a:pPr marL="457200" indent="-457200">
              <a:buFont typeface="+mj-lt"/>
              <a:buAutoNum type="arabicPeriod"/>
            </a:pPr>
            <a:r>
              <a:rPr lang="en-SG" dirty="0">
                <a:hlinkClick r:id="rId4"/>
              </a:rPr>
              <a:t>https://ethereum.stackexchange.com/questions/3/what-is-gas-and-transaction-fee-in-ethereum</a:t>
            </a:r>
            <a:r>
              <a:rPr lang="en-SG" dirty="0"/>
              <a:t> </a:t>
            </a:r>
          </a:p>
          <a:p>
            <a:pPr marL="457200" indent="-457200">
              <a:buFont typeface="+mj-lt"/>
              <a:buAutoNum type="arabicPeriod"/>
            </a:pPr>
            <a:r>
              <a:rPr lang="en-SG" dirty="0">
                <a:hlinkClick r:id="rId5"/>
              </a:rPr>
              <a:t>https://en.wikipedia.org/wiki/Radix_tree</a:t>
            </a:r>
            <a:r>
              <a:rPr lang="en-SG" dirty="0"/>
              <a:t> </a:t>
            </a:r>
          </a:p>
          <a:p>
            <a:pPr marL="457200" indent="-457200">
              <a:buFont typeface="+mj-lt"/>
              <a:buAutoNum type="arabicPeriod"/>
            </a:pPr>
            <a:r>
              <a:rPr lang="en-SG" dirty="0">
                <a:hlinkClick r:id="rId6"/>
              </a:rPr>
              <a:t>https://github.com/ethereum/yellowpaper</a:t>
            </a:r>
            <a:r>
              <a:rPr lang="en-SG" dirty="0"/>
              <a:t> </a:t>
            </a:r>
          </a:p>
          <a:p>
            <a:pPr marL="457200" indent="-457200">
              <a:buFont typeface="+mj-lt"/>
              <a:buAutoNum type="arabicPeriod"/>
            </a:pPr>
            <a:r>
              <a:rPr lang="en-US" dirty="0">
                <a:hlinkClick r:id="rId7"/>
              </a:rPr>
              <a:t>https://ethereum.stackexchange.com/questions/15288/ethereum-merkle-tree-explanation</a:t>
            </a:r>
            <a:endParaRPr lang="en-US" dirty="0"/>
          </a:p>
          <a:p>
            <a:pPr marL="457200" indent="-457200">
              <a:buFont typeface="+mj-lt"/>
              <a:buAutoNum type="arabicPeriod"/>
            </a:pPr>
            <a:r>
              <a:rPr lang="en-US" dirty="0">
                <a:hlinkClick r:id="rId8"/>
              </a:rPr>
              <a:t>https://github.com/ethereum/wiki/wiki/Light-client-protocol</a:t>
            </a:r>
            <a:endParaRPr lang="en-US" dirty="0"/>
          </a:p>
          <a:p>
            <a:pPr marL="457200" indent="-457200">
              <a:buFont typeface="+mj-lt"/>
              <a:buAutoNum type="arabicPeriod"/>
            </a:pPr>
            <a:r>
              <a:rPr lang="en-US" dirty="0">
                <a:hlinkClick r:id="rId9"/>
              </a:rPr>
              <a:t>https://en.bitcoin.it/wiki/Proof_of_work</a:t>
            </a:r>
            <a:endParaRPr lang="en-SG" dirty="0"/>
          </a:p>
          <a:p>
            <a:pPr marL="457200" indent="-457200">
              <a:buFont typeface="+mj-lt"/>
              <a:buAutoNum type="arabicPeriod"/>
            </a:pPr>
            <a:r>
              <a:rPr lang="en-SG" dirty="0">
                <a:hlinkClick r:id="rId10"/>
              </a:rPr>
              <a:t>https://en.bitcoin.it/wiki/Non-specialized_hardware_comparison</a:t>
            </a:r>
            <a:endParaRPr lang="en-SG" dirty="0"/>
          </a:p>
          <a:p>
            <a:pPr marL="457200" indent="-457200">
              <a:buFont typeface="+mj-lt"/>
              <a:buAutoNum type="arabicPeriod"/>
            </a:pPr>
            <a:r>
              <a:rPr lang="en-US" dirty="0">
                <a:hlinkClick r:id="rId11"/>
              </a:rPr>
              <a:t>https://forums.geforce.com/default/topic/452490/the-geforce-lounge/new-nvidia-tesla-gpus-reduce-cost-of-supercomputing-by-a-factor-of-10/</a:t>
            </a:r>
            <a:r>
              <a:rPr lang="en-US" dirty="0"/>
              <a:t> </a:t>
            </a:r>
          </a:p>
          <a:p>
            <a:pPr marL="457200" indent="-457200">
              <a:buFont typeface="+mj-lt"/>
              <a:buAutoNum type="arabicPeriod"/>
            </a:pPr>
            <a:r>
              <a:rPr lang="en-SG" dirty="0"/>
              <a:t> </a:t>
            </a:r>
            <a:r>
              <a:rPr lang="en-SG" dirty="0">
                <a:hlinkClick r:id="rId12"/>
              </a:rPr>
              <a:t>http://whatis.techtarget.com/definition/field-programmable-gate-array-FPGA</a:t>
            </a:r>
            <a:endParaRPr lang="en-SG" dirty="0"/>
          </a:p>
          <a:p>
            <a:pPr marL="457200" indent="-457200">
              <a:buFont typeface="+mj-lt"/>
              <a:buAutoNum type="arabicPeriod"/>
            </a:pPr>
            <a:r>
              <a:rPr lang="en-SG" dirty="0">
                <a:hlinkClick r:id="rId13"/>
              </a:rPr>
              <a:t>https://www.aliexpress.com/store/product/1PCS-400MH-s-FPGA-Bitcoin-Miner-X-1Pcs-Ship-Now/105890_1190143554.html</a:t>
            </a:r>
            <a:r>
              <a:rPr lang="en-SG" dirty="0"/>
              <a:t> </a:t>
            </a:r>
          </a:p>
          <a:p>
            <a:pPr marL="457200" indent="-457200">
              <a:buFont typeface="+mj-lt"/>
              <a:buAutoNum type="arabicPeriod"/>
            </a:pPr>
            <a:r>
              <a:rPr lang="en-SG" dirty="0">
                <a:hlinkClick r:id="rId14"/>
              </a:rPr>
              <a:t>https://en.bitcoin.it/wiki/Mining_hardware_comparison</a:t>
            </a:r>
            <a:r>
              <a:rPr lang="en-SG" dirty="0"/>
              <a:t> </a:t>
            </a:r>
          </a:p>
          <a:p>
            <a:pPr marL="457200" indent="-457200">
              <a:buFont typeface="+mj-lt"/>
              <a:buAutoNum type="arabicPeriod"/>
            </a:pPr>
            <a:r>
              <a:rPr lang="en-SG" dirty="0">
                <a:hlinkClick r:id="rId15"/>
              </a:rPr>
              <a:t>http://whatis.techtarget.com/definition/ASIC-application-specific-integrated-circuit</a:t>
            </a:r>
            <a:r>
              <a:rPr lang="en-SG" dirty="0"/>
              <a:t> </a:t>
            </a:r>
          </a:p>
          <a:p>
            <a:pPr marL="457200" indent="-457200">
              <a:buFont typeface="+mj-lt"/>
              <a:buAutoNum type="arabicPeriod"/>
            </a:pPr>
            <a:r>
              <a:rPr lang="en-SG" dirty="0">
                <a:hlinkClick r:id="rId16"/>
              </a:rPr>
              <a:t>https://i.ytimg.com/vi/5QFceDeP6mQ/hqdefault.jpg</a:t>
            </a:r>
            <a:r>
              <a:rPr lang="en-SG" dirty="0"/>
              <a:t> </a:t>
            </a:r>
          </a:p>
          <a:p>
            <a:pPr marL="457200" indent="-457200">
              <a:buFont typeface="+mj-lt"/>
              <a:buAutoNum type="arabicPeriod"/>
            </a:pPr>
            <a:r>
              <a:rPr lang="en-SG" dirty="0">
                <a:hlinkClick r:id="rId17"/>
              </a:rPr>
              <a:t>https://motherboard.vice.com/en_us/article/chinas-biggest-secret-bitcoin-mine</a:t>
            </a:r>
            <a:r>
              <a:rPr lang="en-SG" dirty="0"/>
              <a:t> </a:t>
            </a:r>
          </a:p>
          <a:p>
            <a:pPr marL="457200" indent="-457200">
              <a:buFont typeface="+mj-lt"/>
              <a:buAutoNum type="arabicPeriod"/>
            </a:pPr>
            <a:r>
              <a:rPr lang="en-US" dirty="0">
                <a:hlinkClick r:id="rId18"/>
              </a:rPr>
              <a:t>https://en.bitcoin.it/wiki/Controlled_supply</a:t>
            </a:r>
            <a:endParaRPr lang="en-US" dirty="0"/>
          </a:p>
          <a:p>
            <a:pPr marL="457200" indent="-457200">
              <a:buFont typeface="+mj-lt"/>
              <a:buAutoNum type="arabicPeriod"/>
            </a:pPr>
            <a:r>
              <a:rPr lang="en-US" dirty="0">
                <a:hlinkClick r:id="rId19"/>
              </a:rPr>
              <a:t>https://arstechnica.com/security/2014/06/after-reaching-51-network-power-bitcoin-mining-pool-says-trust-us/</a:t>
            </a:r>
            <a:endParaRPr lang="en-US" dirty="0"/>
          </a:p>
          <a:p>
            <a:pPr marL="457200" indent="-457200">
              <a:buFont typeface="+mj-lt"/>
              <a:buAutoNum type="arabicPeriod"/>
            </a:pPr>
            <a:r>
              <a:rPr lang="en-US" dirty="0">
                <a:hlinkClick r:id="rId20"/>
              </a:rPr>
              <a:t>https://github.com/ethereum/wiki/wiki/Ethash</a:t>
            </a:r>
            <a:endParaRPr lang="en-US" dirty="0"/>
          </a:p>
          <a:p>
            <a:pPr marL="457200" indent="-457200">
              <a:buFont typeface="+mj-lt"/>
              <a:buAutoNum type="arabicPeriod"/>
            </a:pPr>
            <a:r>
              <a:rPr lang="en-US" dirty="0">
                <a:hlinkClick r:id="rId21"/>
              </a:rPr>
              <a:t>https://blog.ethereum.org/2014/07/11/toward-a-12-second-block-time/</a:t>
            </a:r>
            <a:endParaRPr lang="en-US" dirty="0"/>
          </a:p>
          <a:p>
            <a:pPr marL="457200" indent="-457200">
              <a:buFont typeface="+mj-lt"/>
              <a:buAutoNum type="arabicPeriod"/>
            </a:pPr>
            <a:r>
              <a:rPr lang="en-US" dirty="0">
                <a:hlinkClick r:id="rId22"/>
              </a:rPr>
              <a:t>https://github.com/ethereum/wiki/wiki/Ethash-Design-Rationale</a:t>
            </a:r>
            <a:endParaRPr lang="en-US" dirty="0"/>
          </a:p>
          <a:p>
            <a:pPr marL="457200" indent="-457200">
              <a:buFont typeface="+mj-lt"/>
              <a:buAutoNum type="arabicPeriod"/>
            </a:pPr>
            <a:r>
              <a:rPr lang="en-US" dirty="0">
                <a:hlinkClick r:id="rId23"/>
              </a:rPr>
              <a:t>https://bitcoin.stackexchange.com/questions/9854/why-do-amds-gpus-mine-faster-than-nvidias/9855</a:t>
            </a:r>
            <a:endParaRPr lang="en-US" dirty="0"/>
          </a:p>
          <a:p>
            <a:pPr marL="457200" indent="-457200">
              <a:buFont typeface="+mj-lt"/>
              <a:buAutoNum type="arabicPeriod"/>
            </a:pPr>
            <a:r>
              <a:rPr lang="en-US" dirty="0">
                <a:hlinkClick r:id="rId24"/>
              </a:rPr>
              <a:t>https://dapps.ethercasts.com/</a:t>
            </a:r>
            <a:endParaRPr lang="en-US" dirty="0"/>
          </a:p>
          <a:p>
            <a:pPr marL="457200" indent="-457200">
              <a:buFont typeface="+mj-lt"/>
              <a:buAutoNum type="arabicPeriod"/>
            </a:pPr>
            <a:r>
              <a:rPr lang="en-SG" dirty="0">
                <a:hlinkClick r:id="rId25"/>
              </a:rPr>
              <a:t>http://www.investopedia.com/terms/d/deflation.asp</a:t>
            </a:r>
            <a:r>
              <a:rPr lang="en-SG" dirty="0"/>
              <a:t> </a:t>
            </a:r>
          </a:p>
          <a:p>
            <a:pPr marL="457200" indent="-457200">
              <a:buFont typeface="+mj-lt"/>
              <a:buAutoNum type="arabicPeriod"/>
            </a:pPr>
            <a:r>
              <a:rPr lang="en-SG" dirty="0">
                <a:hlinkClick r:id="rId26"/>
              </a:rPr>
              <a:t>https://github.com/ethereum/wiki/wiki/White-Paper</a:t>
            </a:r>
            <a:r>
              <a:rPr lang="en-SG" dirty="0"/>
              <a:t> </a:t>
            </a:r>
          </a:p>
          <a:p>
            <a:pPr marL="457200" indent="-457200">
              <a:buFont typeface="+mj-lt"/>
              <a:buAutoNum type="arabicPeriod"/>
            </a:pPr>
            <a:r>
              <a:rPr lang="en-SG" dirty="0">
                <a:hlinkClick r:id="rId27"/>
              </a:rPr>
              <a:t>https://ethereum.stackexchange.com/questions/9313/how-do-i-find-out-how-big-the-chain-structure-is-for-a-particular-block</a:t>
            </a:r>
            <a:r>
              <a:rPr lang="en-SG" dirty="0"/>
              <a:t> </a:t>
            </a:r>
          </a:p>
          <a:p>
            <a:pPr marL="457200" indent="-457200">
              <a:buFont typeface="+mj-lt"/>
              <a:buAutoNum type="arabicPeriod"/>
            </a:pPr>
            <a:r>
              <a:rPr lang="en-SG" dirty="0">
                <a:hlinkClick r:id="rId28"/>
              </a:rPr>
              <a:t>https://ethereum.stackexchange.com/questions/824/which-databases-do-the-ethereum-clients-use-and-why</a:t>
            </a:r>
            <a:r>
              <a:rPr lang="en-SG" dirty="0"/>
              <a:t> </a:t>
            </a:r>
          </a:p>
        </p:txBody>
      </p:sp>
    </p:spTree>
    <p:extLst>
      <p:ext uri="{BB962C8B-B14F-4D97-AF65-F5344CB8AC3E}">
        <p14:creationId xmlns:p14="http://schemas.microsoft.com/office/powerpoint/2010/main" val="135791399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fill="hold" grpId="0" nodeType="withEffect">
                                  <p:stCondLst>
                                    <p:cond delay="0"/>
                                  </p:stCondLst>
                                  <p:childTnLst>
                                    <p:animMotion origin="layout" path="M 6.25E-7 -3.33333E-6 L 0.00143 -3.43472 " pathEditMode="relative" rAng="0" ptsTypes="AA">
                                      <p:cBhvr>
                                        <p:cTn id="6" dur="10000" fill="hold"/>
                                        <p:tgtEl>
                                          <p:spTgt spid="3"/>
                                        </p:tgtEl>
                                        <p:attrNameLst>
                                          <p:attrName>ppt_x</p:attrName>
                                          <p:attrName>ppt_y</p:attrName>
                                        </p:attrNameLst>
                                      </p:cBhvr>
                                      <p:rCtr x="65" y="-1717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p:cNvCxnSpPr>
            <a:cxnSpLocks/>
            <a:stCxn id="7" idx="2"/>
            <a:endCxn id="10" idx="0"/>
          </p:cNvCxnSpPr>
          <p:nvPr/>
        </p:nvCxnSpPr>
        <p:spPr>
          <a:xfrm>
            <a:off x="7050627" y="3585655"/>
            <a:ext cx="0" cy="200143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a:stCxn id="4" idx="2"/>
            <a:endCxn id="7" idx="0"/>
          </p:cNvCxnSpPr>
          <p:nvPr/>
        </p:nvCxnSpPr>
        <p:spPr>
          <a:xfrm>
            <a:off x="7050627" y="1060504"/>
            <a:ext cx="0" cy="198515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Uncle (</a:t>
            </a:r>
            <a:r>
              <a:rPr lang="en-US" dirty="0" err="1"/>
              <a:t>Ommer</a:t>
            </a:r>
            <a:r>
              <a:rPr lang="en-US" dirty="0"/>
              <a:t>)</a:t>
            </a:r>
            <a:endParaRPr lang="en-SG" dirty="0"/>
          </a:p>
        </p:txBody>
      </p:sp>
      <p:sp>
        <p:nvSpPr>
          <p:cNvPr id="4" name="Rectangle 3"/>
          <p:cNvSpPr/>
          <p:nvPr/>
        </p:nvSpPr>
        <p:spPr>
          <a:xfrm>
            <a:off x="6780627" y="520504"/>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p:cNvSpPr/>
          <p:nvPr/>
        </p:nvSpPr>
        <p:spPr>
          <a:xfrm>
            <a:off x="6780627" y="1362221"/>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p:cNvSpPr/>
          <p:nvPr/>
        </p:nvSpPr>
        <p:spPr>
          <a:xfrm>
            <a:off x="6780627" y="2203938"/>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p:cNvSpPr/>
          <p:nvPr/>
        </p:nvSpPr>
        <p:spPr>
          <a:xfrm>
            <a:off x="6780627" y="3045655"/>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p:nvSpPr>
        <p:spPr>
          <a:xfrm>
            <a:off x="6780627" y="3892799"/>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p:cNvSpPr/>
          <p:nvPr/>
        </p:nvSpPr>
        <p:spPr>
          <a:xfrm>
            <a:off x="6780627" y="4739943"/>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p:cNvSpPr/>
          <p:nvPr/>
        </p:nvSpPr>
        <p:spPr>
          <a:xfrm>
            <a:off x="6780627" y="5587087"/>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5964702" y="2660270"/>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p:cNvSpPr/>
          <p:nvPr/>
        </p:nvSpPr>
        <p:spPr>
          <a:xfrm>
            <a:off x="5148777" y="2933665"/>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4470815" y="2483685"/>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5" name="Straight Arrow Connector 14"/>
          <p:cNvCxnSpPr/>
          <p:nvPr/>
        </p:nvCxnSpPr>
        <p:spPr>
          <a:xfrm>
            <a:off x="3981157" y="520504"/>
            <a:ext cx="0" cy="560658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p:cNvCxnSpPr>
            <a:stCxn id="5" idx="2"/>
            <a:endCxn id="13" idx="0"/>
          </p:cNvCxnSpPr>
          <p:nvPr/>
        </p:nvCxnSpPr>
        <p:spPr>
          <a:xfrm rot="5400000">
            <a:off x="5604989" y="1038047"/>
            <a:ext cx="581464" cy="2309812"/>
          </a:xfrm>
          <a:prstGeom prst="bentConnector3">
            <a:avLst>
              <a:gd name="adj1" fmla="val 3265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or: Elbow 25"/>
          <p:cNvCxnSpPr>
            <a:cxnSpLocks/>
            <a:stCxn id="5" idx="2"/>
            <a:endCxn id="12" idx="0"/>
          </p:cNvCxnSpPr>
          <p:nvPr/>
        </p:nvCxnSpPr>
        <p:spPr>
          <a:xfrm rot="5400000">
            <a:off x="5718980" y="1602018"/>
            <a:ext cx="1031444" cy="1631850"/>
          </a:xfrm>
          <a:prstGeom prst="bentConnector3">
            <a:avLst>
              <a:gd name="adj1" fmla="val 184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nector: Elbow 29"/>
          <p:cNvCxnSpPr>
            <a:cxnSpLocks/>
            <a:stCxn id="5" idx="2"/>
            <a:endCxn id="11" idx="0"/>
          </p:cNvCxnSpPr>
          <p:nvPr/>
        </p:nvCxnSpPr>
        <p:spPr>
          <a:xfrm rot="5400000">
            <a:off x="6263641" y="1873283"/>
            <a:ext cx="758049" cy="815925"/>
          </a:xfrm>
          <a:prstGeom prst="bentConnector3">
            <a:avLst>
              <a:gd name="adj1" fmla="val 25276"/>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456013" y="6195455"/>
            <a:ext cx="1050288" cy="584775"/>
          </a:xfrm>
          <a:prstGeom prst="rect">
            <a:avLst/>
          </a:prstGeom>
          <a:noFill/>
        </p:spPr>
        <p:txBody>
          <a:bodyPr wrap="none" rtlCol="0">
            <a:spAutoFit/>
          </a:bodyPr>
          <a:lstStyle/>
          <a:p>
            <a:r>
              <a:rPr lang="en-US" sz="3200" dirty="0"/>
              <a:t>Time</a:t>
            </a:r>
            <a:endParaRPr lang="en-SG" sz="3200" dirty="0"/>
          </a:p>
        </p:txBody>
      </p:sp>
      <p:sp>
        <p:nvSpPr>
          <p:cNvPr id="42" name="TextBox 41"/>
          <p:cNvSpPr txBox="1"/>
          <p:nvPr/>
        </p:nvSpPr>
        <p:spPr>
          <a:xfrm>
            <a:off x="8001001" y="81642"/>
            <a:ext cx="3820885" cy="584775"/>
          </a:xfrm>
          <a:prstGeom prst="rect">
            <a:avLst/>
          </a:prstGeom>
          <a:noFill/>
        </p:spPr>
        <p:txBody>
          <a:bodyPr wrap="square" rtlCol="0">
            <a:spAutoFit/>
          </a:bodyPr>
          <a:lstStyle/>
          <a:p>
            <a:pPr algn="r"/>
            <a:r>
              <a:rPr lang="en-US" sz="3200" dirty="0"/>
              <a:t>Blockchain</a:t>
            </a:r>
            <a:endParaRPr lang="en-SG" sz="3200" dirty="0"/>
          </a:p>
        </p:txBody>
      </p:sp>
      <p:sp>
        <p:nvSpPr>
          <p:cNvPr id="43" name="Right Brace 42"/>
          <p:cNvSpPr/>
          <p:nvPr/>
        </p:nvSpPr>
        <p:spPr>
          <a:xfrm rot="5400000">
            <a:off x="5209030" y="2865156"/>
            <a:ext cx="557456" cy="2033886"/>
          </a:xfrm>
          <a:prstGeom prst="rightBrace">
            <a:avLst>
              <a:gd name="adj1" fmla="val 91213"/>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44" name="TextBox 43"/>
          <p:cNvSpPr txBox="1"/>
          <p:nvPr/>
        </p:nvSpPr>
        <p:spPr>
          <a:xfrm>
            <a:off x="4538619" y="4201334"/>
            <a:ext cx="1898276" cy="1569660"/>
          </a:xfrm>
          <a:prstGeom prst="rect">
            <a:avLst/>
          </a:prstGeom>
          <a:noFill/>
        </p:spPr>
        <p:txBody>
          <a:bodyPr wrap="none" rtlCol="0">
            <a:spAutoFit/>
          </a:bodyPr>
          <a:lstStyle/>
          <a:p>
            <a:pPr algn="ctr"/>
            <a:r>
              <a:rPr lang="en-US" sz="3200" dirty="0"/>
              <a:t>Orphaned</a:t>
            </a:r>
          </a:p>
          <a:p>
            <a:pPr algn="ctr"/>
            <a:r>
              <a:rPr lang="en-US" sz="3200" dirty="0"/>
              <a:t>blocks</a:t>
            </a:r>
          </a:p>
          <a:p>
            <a:pPr algn="ctr"/>
            <a:r>
              <a:rPr lang="en-US" sz="3200" dirty="0"/>
              <a:t>(Uncles)</a:t>
            </a:r>
            <a:endParaRPr lang="en-SG" sz="3200" dirty="0"/>
          </a:p>
        </p:txBody>
      </p:sp>
      <p:sp>
        <p:nvSpPr>
          <p:cNvPr id="45" name="TextBox 44"/>
          <p:cNvSpPr txBox="1"/>
          <p:nvPr/>
        </p:nvSpPr>
        <p:spPr>
          <a:xfrm>
            <a:off x="7623288" y="3929850"/>
            <a:ext cx="4129854" cy="2246769"/>
          </a:xfrm>
          <a:prstGeom prst="rect">
            <a:avLst/>
          </a:prstGeom>
          <a:noFill/>
        </p:spPr>
        <p:txBody>
          <a:bodyPr wrap="square" rtlCol="0">
            <a:spAutoFit/>
          </a:bodyPr>
          <a:lstStyle/>
          <a:p>
            <a:pPr algn="r"/>
            <a:r>
              <a:rPr lang="en-US" sz="2800" dirty="0"/>
              <a:t>Orphaned blocks are duplicate blocks found by miners but were too slow in propagating into the blockchain network </a:t>
            </a:r>
            <a:endParaRPr lang="en-SG" sz="2800" dirty="0"/>
          </a:p>
        </p:txBody>
      </p:sp>
      <p:cxnSp>
        <p:nvCxnSpPr>
          <p:cNvPr id="47" name="Connector: Elbow 46"/>
          <p:cNvCxnSpPr>
            <a:stCxn id="11" idx="2"/>
            <a:endCxn id="7" idx="2"/>
          </p:cNvCxnSpPr>
          <p:nvPr/>
        </p:nvCxnSpPr>
        <p:spPr>
          <a:xfrm rot="16200000" flipH="1">
            <a:off x="6449972" y="2984999"/>
            <a:ext cx="385385" cy="815925"/>
          </a:xfrm>
          <a:prstGeom prst="bentConnector3">
            <a:avLst>
              <a:gd name="adj1" fmla="val 15931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p:cNvCxnSpPr>
            <a:stCxn id="12" idx="2"/>
            <a:endCxn id="7" idx="2"/>
          </p:cNvCxnSpPr>
          <p:nvPr/>
        </p:nvCxnSpPr>
        <p:spPr>
          <a:xfrm rot="16200000" flipH="1">
            <a:off x="6178707" y="2713735"/>
            <a:ext cx="111990" cy="1631850"/>
          </a:xfrm>
          <a:prstGeom prst="bentConnector3">
            <a:avLst>
              <a:gd name="adj1" fmla="val 304125"/>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nector: Elbow 50"/>
          <p:cNvCxnSpPr>
            <a:cxnSpLocks/>
          </p:cNvCxnSpPr>
          <p:nvPr/>
        </p:nvCxnSpPr>
        <p:spPr>
          <a:xfrm rot="16200000" flipH="1">
            <a:off x="5614736" y="2148454"/>
            <a:ext cx="561970" cy="2309812"/>
          </a:xfrm>
          <a:prstGeom prst="bentConnector3">
            <a:avLst>
              <a:gd name="adj1" fmla="val 140678"/>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349812" y="3752882"/>
            <a:ext cx="1043877" cy="584775"/>
          </a:xfrm>
          <a:prstGeom prst="rect">
            <a:avLst/>
          </a:prstGeom>
          <a:noFill/>
        </p:spPr>
        <p:txBody>
          <a:bodyPr wrap="none" rtlCol="0">
            <a:spAutoFit/>
          </a:bodyPr>
          <a:lstStyle/>
          <a:p>
            <a:pPr algn="ctr"/>
            <a:r>
              <a:rPr lang="en-US" sz="3200" dirty="0"/>
              <a:t>Hash</a:t>
            </a:r>
            <a:endParaRPr lang="en-SG" sz="3200" dirty="0"/>
          </a:p>
        </p:txBody>
      </p:sp>
      <p:cxnSp>
        <p:nvCxnSpPr>
          <p:cNvPr id="54" name="Straight Arrow Connector 53"/>
          <p:cNvCxnSpPr>
            <a:cxnSpLocks/>
            <a:endCxn id="7" idx="3"/>
          </p:cNvCxnSpPr>
          <p:nvPr/>
        </p:nvCxnSpPr>
        <p:spPr>
          <a:xfrm flipH="1">
            <a:off x="7320627" y="3315655"/>
            <a:ext cx="4803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839075" y="3019425"/>
            <a:ext cx="2866535" cy="584775"/>
          </a:xfrm>
          <a:prstGeom prst="rect">
            <a:avLst/>
          </a:prstGeom>
          <a:noFill/>
        </p:spPr>
        <p:txBody>
          <a:bodyPr wrap="square" rtlCol="0">
            <a:spAutoFit/>
          </a:bodyPr>
          <a:lstStyle/>
          <a:p>
            <a:pPr algn="ctr"/>
            <a:r>
              <a:rPr lang="en-US" sz="3200" dirty="0"/>
              <a:t>Header of block</a:t>
            </a:r>
            <a:endParaRPr lang="en-SG" sz="3200" dirty="0"/>
          </a:p>
        </p:txBody>
      </p:sp>
      <p:sp>
        <p:nvSpPr>
          <p:cNvPr id="57" name="TextBox 56"/>
          <p:cNvSpPr txBox="1"/>
          <p:nvPr/>
        </p:nvSpPr>
        <p:spPr>
          <a:xfrm>
            <a:off x="7887802" y="3010971"/>
            <a:ext cx="2866535" cy="584775"/>
          </a:xfrm>
          <a:prstGeom prst="rect">
            <a:avLst/>
          </a:prstGeom>
          <a:noFill/>
        </p:spPr>
        <p:txBody>
          <a:bodyPr wrap="square" rtlCol="0">
            <a:spAutoFit/>
          </a:bodyPr>
          <a:lstStyle/>
          <a:p>
            <a:r>
              <a:rPr lang="en-US" sz="3200" dirty="0"/>
              <a:t>Child</a:t>
            </a:r>
            <a:endParaRPr lang="en-SG" sz="3200" dirty="0"/>
          </a:p>
        </p:txBody>
      </p:sp>
      <p:cxnSp>
        <p:nvCxnSpPr>
          <p:cNvPr id="58" name="Straight Arrow Connector 57"/>
          <p:cNvCxnSpPr>
            <a:cxnSpLocks/>
            <a:endCxn id="6" idx="3"/>
          </p:cNvCxnSpPr>
          <p:nvPr/>
        </p:nvCxnSpPr>
        <p:spPr>
          <a:xfrm flipH="1">
            <a:off x="7320627" y="2473938"/>
            <a:ext cx="40796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839075" y="2181550"/>
            <a:ext cx="2866535" cy="584775"/>
          </a:xfrm>
          <a:prstGeom prst="rect">
            <a:avLst/>
          </a:prstGeom>
          <a:noFill/>
        </p:spPr>
        <p:txBody>
          <a:bodyPr wrap="square" rtlCol="0">
            <a:spAutoFit/>
          </a:bodyPr>
          <a:lstStyle/>
          <a:p>
            <a:r>
              <a:rPr lang="en-US" sz="3200" dirty="0"/>
              <a:t>Parent</a:t>
            </a:r>
            <a:endParaRPr lang="en-SG" sz="3200" dirty="0"/>
          </a:p>
        </p:txBody>
      </p:sp>
      <p:cxnSp>
        <p:nvCxnSpPr>
          <p:cNvPr id="63" name="Connector: Elbow 62"/>
          <p:cNvCxnSpPr>
            <a:cxnSpLocks/>
          </p:cNvCxnSpPr>
          <p:nvPr/>
        </p:nvCxnSpPr>
        <p:spPr>
          <a:xfrm flipV="1">
            <a:off x="4331368" y="2933665"/>
            <a:ext cx="4668253" cy="775542"/>
          </a:xfrm>
          <a:prstGeom prst="bentConnector3">
            <a:avLst>
              <a:gd name="adj1" fmla="val 50000"/>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9037721" y="2139547"/>
            <a:ext cx="2866535" cy="1569660"/>
          </a:xfrm>
          <a:prstGeom prst="rect">
            <a:avLst/>
          </a:prstGeom>
          <a:noFill/>
        </p:spPr>
        <p:txBody>
          <a:bodyPr wrap="square" rtlCol="0">
            <a:spAutoFit/>
          </a:bodyPr>
          <a:lstStyle/>
          <a:p>
            <a:r>
              <a:rPr lang="en-US" sz="3200" dirty="0"/>
              <a:t>Same blockchain height</a:t>
            </a:r>
            <a:endParaRPr lang="en-SG" sz="3200" dirty="0"/>
          </a:p>
        </p:txBody>
      </p:sp>
      <p:cxnSp>
        <p:nvCxnSpPr>
          <p:cNvPr id="74" name="Straight Connector 73"/>
          <p:cNvCxnSpPr>
            <a:cxnSpLocks/>
          </p:cNvCxnSpPr>
          <p:nvPr/>
        </p:nvCxnSpPr>
        <p:spPr>
          <a:xfrm flipV="1">
            <a:off x="4355180" y="1988820"/>
            <a:ext cx="0" cy="1744764"/>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Connector: Elbow 76"/>
          <p:cNvCxnSpPr>
            <a:cxnSpLocks/>
          </p:cNvCxnSpPr>
          <p:nvPr/>
        </p:nvCxnSpPr>
        <p:spPr>
          <a:xfrm>
            <a:off x="4331368" y="1988820"/>
            <a:ext cx="3669633" cy="944845"/>
          </a:xfrm>
          <a:prstGeom prst="bentConnector3">
            <a:avLst>
              <a:gd name="adj1" fmla="val 89454"/>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21200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1"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right)">
                                      <p:cBhvr>
                                        <p:cTn id="7" dur="1000"/>
                                        <p:tgtEl>
                                          <p:spTgt spid="68"/>
                                        </p:tgtEl>
                                      </p:cBhvr>
                                    </p:animEffect>
                                  </p:childTnLst>
                                </p:cTn>
                              </p:par>
                              <p:par>
                                <p:cTn id="8" presetID="22" presetClass="entr" presetSubtype="8"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wipe(left)">
                                      <p:cBhvr>
                                        <p:cTn id="10" dur="500"/>
                                        <p:tgtEl>
                                          <p:spTgt spid="63"/>
                                        </p:tgtEl>
                                      </p:cBhvr>
                                    </p:animEffect>
                                  </p:childTnLst>
                                </p:cTn>
                              </p:par>
                              <p:par>
                                <p:cTn id="11" presetID="22" presetClass="entr" presetSubtype="8" fill="hold"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wipe(left)">
                                      <p:cBhvr>
                                        <p:cTn id="13" dur="500"/>
                                        <p:tgtEl>
                                          <p:spTgt spid="77"/>
                                        </p:tgtEl>
                                      </p:cBhvr>
                                    </p:animEffect>
                                  </p:childTnLst>
                                </p:cTn>
                              </p:par>
                              <p:par>
                                <p:cTn id="14" presetID="22" presetClass="entr" presetSubtype="8" fill="hold" nodeType="with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wipe(left)">
                                      <p:cBhvr>
                                        <p:cTn id="16" dur="500"/>
                                        <p:tgtEl>
                                          <p:spTgt spid="74"/>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nodeType="clickEffect">
                                  <p:stCondLst>
                                    <p:cond delay="0"/>
                                  </p:stCondLst>
                                  <p:childTnLst>
                                    <p:animEffect transition="out" filter="fade">
                                      <p:cBhvr>
                                        <p:cTn id="20" dur="1000"/>
                                        <p:tgtEl>
                                          <p:spTgt spid="20"/>
                                        </p:tgtEl>
                                      </p:cBhvr>
                                    </p:animEffect>
                                    <p:anim calcmode="lin" valueType="num">
                                      <p:cBhvr>
                                        <p:cTn id="21" dur="1000"/>
                                        <p:tgtEl>
                                          <p:spTgt spid="20"/>
                                        </p:tgtEl>
                                        <p:attrNameLst>
                                          <p:attrName>ppt_x</p:attrName>
                                        </p:attrNameLst>
                                      </p:cBhvr>
                                      <p:tavLst>
                                        <p:tav tm="0">
                                          <p:val>
                                            <p:strVal val="ppt_x"/>
                                          </p:val>
                                        </p:tav>
                                        <p:tav tm="100000">
                                          <p:val>
                                            <p:strVal val="ppt_x"/>
                                          </p:val>
                                        </p:tav>
                                      </p:tavLst>
                                    </p:anim>
                                    <p:anim calcmode="lin" valueType="num">
                                      <p:cBhvr>
                                        <p:cTn id="22" dur="1000"/>
                                        <p:tgtEl>
                                          <p:spTgt spid="20"/>
                                        </p:tgtEl>
                                        <p:attrNameLst>
                                          <p:attrName>ppt_y</p:attrName>
                                        </p:attrNameLst>
                                      </p:cBhvr>
                                      <p:tavLst>
                                        <p:tav tm="0">
                                          <p:val>
                                            <p:strVal val="ppt_y"/>
                                          </p:val>
                                        </p:tav>
                                        <p:tav tm="100000">
                                          <p:val>
                                            <p:strVal val="ppt_y+.1"/>
                                          </p:val>
                                        </p:tav>
                                      </p:tavLst>
                                    </p:anim>
                                    <p:set>
                                      <p:cBhvr>
                                        <p:cTn id="23" dur="1" fill="hold">
                                          <p:stCondLst>
                                            <p:cond delay="999"/>
                                          </p:stCondLst>
                                        </p:cTn>
                                        <p:tgtEl>
                                          <p:spTgt spid="20"/>
                                        </p:tgtEl>
                                        <p:attrNameLst>
                                          <p:attrName>style.visibility</p:attrName>
                                        </p:attrNameLst>
                                      </p:cBhvr>
                                      <p:to>
                                        <p:strVal val="hidden"/>
                                      </p:to>
                                    </p:set>
                                  </p:childTnLst>
                                </p:cTn>
                              </p:par>
                              <p:par>
                                <p:cTn id="24" presetID="22" presetClass="exit" presetSubtype="2" fill="hold" nodeType="withEffect">
                                  <p:stCondLst>
                                    <p:cond delay="0"/>
                                  </p:stCondLst>
                                  <p:childTnLst>
                                    <p:animEffect transition="out" filter="wipe(right)">
                                      <p:cBhvr>
                                        <p:cTn id="25" dur="500"/>
                                        <p:tgtEl>
                                          <p:spTgt spid="63"/>
                                        </p:tgtEl>
                                      </p:cBhvr>
                                    </p:animEffect>
                                    <p:set>
                                      <p:cBhvr>
                                        <p:cTn id="26" dur="1" fill="hold">
                                          <p:stCondLst>
                                            <p:cond delay="499"/>
                                          </p:stCondLst>
                                        </p:cTn>
                                        <p:tgtEl>
                                          <p:spTgt spid="63"/>
                                        </p:tgtEl>
                                        <p:attrNameLst>
                                          <p:attrName>style.visibility</p:attrName>
                                        </p:attrNameLst>
                                      </p:cBhvr>
                                      <p:to>
                                        <p:strVal val="hidden"/>
                                      </p:to>
                                    </p:set>
                                  </p:childTnLst>
                                </p:cTn>
                              </p:par>
                              <p:par>
                                <p:cTn id="27" presetID="22" presetClass="exit" presetSubtype="2" fill="hold" nodeType="withEffect">
                                  <p:stCondLst>
                                    <p:cond delay="0"/>
                                  </p:stCondLst>
                                  <p:childTnLst>
                                    <p:animEffect transition="out" filter="wipe(right)">
                                      <p:cBhvr>
                                        <p:cTn id="28" dur="500"/>
                                        <p:tgtEl>
                                          <p:spTgt spid="77"/>
                                        </p:tgtEl>
                                      </p:cBhvr>
                                    </p:animEffect>
                                    <p:set>
                                      <p:cBhvr>
                                        <p:cTn id="29" dur="1" fill="hold">
                                          <p:stCondLst>
                                            <p:cond delay="499"/>
                                          </p:stCondLst>
                                        </p:cTn>
                                        <p:tgtEl>
                                          <p:spTgt spid="77"/>
                                        </p:tgtEl>
                                        <p:attrNameLst>
                                          <p:attrName>style.visibility</p:attrName>
                                        </p:attrNameLst>
                                      </p:cBhvr>
                                      <p:to>
                                        <p:strVal val="hidden"/>
                                      </p:to>
                                    </p:set>
                                  </p:childTnLst>
                                </p:cTn>
                              </p:par>
                              <p:par>
                                <p:cTn id="30" presetID="22" presetClass="exit" presetSubtype="2" fill="hold" nodeType="withEffect">
                                  <p:stCondLst>
                                    <p:cond delay="0"/>
                                  </p:stCondLst>
                                  <p:childTnLst>
                                    <p:animEffect transition="out" filter="wipe(right)">
                                      <p:cBhvr>
                                        <p:cTn id="31" dur="500"/>
                                        <p:tgtEl>
                                          <p:spTgt spid="74"/>
                                        </p:tgtEl>
                                      </p:cBhvr>
                                    </p:animEffect>
                                    <p:set>
                                      <p:cBhvr>
                                        <p:cTn id="32" dur="1" fill="hold">
                                          <p:stCondLst>
                                            <p:cond delay="499"/>
                                          </p:stCondLst>
                                        </p:cTn>
                                        <p:tgtEl>
                                          <p:spTgt spid="74"/>
                                        </p:tgtEl>
                                        <p:attrNameLst>
                                          <p:attrName>style.visibility</p:attrName>
                                        </p:attrNameLst>
                                      </p:cBhvr>
                                      <p:to>
                                        <p:strVal val="hidden"/>
                                      </p:to>
                                    </p:set>
                                  </p:childTnLst>
                                </p:cTn>
                              </p:par>
                              <p:par>
                                <p:cTn id="33" presetID="22" presetClass="exit" presetSubtype="8" fill="hold" grpId="0" nodeType="withEffect">
                                  <p:stCondLst>
                                    <p:cond delay="0"/>
                                  </p:stCondLst>
                                  <p:childTnLst>
                                    <p:animEffect transition="out" filter="wipe(left)">
                                      <p:cBhvr>
                                        <p:cTn id="34" dur="1000"/>
                                        <p:tgtEl>
                                          <p:spTgt spid="68"/>
                                        </p:tgtEl>
                                      </p:cBhvr>
                                    </p:animEffect>
                                    <p:set>
                                      <p:cBhvr>
                                        <p:cTn id="35" dur="1" fill="hold">
                                          <p:stCondLst>
                                            <p:cond delay="999"/>
                                          </p:stCondLst>
                                        </p:cTn>
                                        <p:tgtEl>
                                          <p:spTgt spid="68"/>
                                        </p:tgtEl>
                                        <p:attrNameLst>
                                          <p:attrName>style.visibility</p:attrName>
                                        </p:attrNameLst>
                                      </p:cBhvr>
                                      <p:to>
                                        <p:strVal val="hidden"/>
                                      </p:to>
                                    </p:set>
                                  </p:childTnLst>
                                </p:cTn>
                              </p:par>
                              <p:par>
                                <p:cTn id="36" presetID="42" presetClass="exit" presetSubtype="0" fill="hold" grpId="0" nodeType="withEffect">
                                  <p:stCondLst>
                                    <p:cond delay="0"/>
                                  </p:stCondLst>
                                  <p:childTnLst>
                                    <p:animEffect transition="out" filter="fade">
                                      <p:cBhvr>
                                        <p:cTn id="37" dur="1000"/>
                                        <p:tgtEl>
                                          <p:spTgt spid="8"/>
                                        </p:tgtEl>
                                      </p:cBhvr>
                                    </p:animEffect>
                                    <p:anim calcmode="lin" valueType="num">
                                      <p:cBhvr>
                                        <p:cTn id="38" dur="1000"/>
                                        <p:tgtEl>
                                          <p:spTgt spid="8"/>
                                        </p:tgtEl>
                                        <p:attrNameLst>
                                          <p:attrName>ppt_x</p:attrName>
                                        </p:attrNameLst>
                                      </p:cBhvr>
                                      <p:tavLst>
                                        <p:tav tm="0">
                                          <p:val>
                                            <p:strVal val="ppt_x"/>
                                          </p:val>
                                        </p:tav>
                                        <p:tav tm="100000">
                                          <p:val>
                                            <p:strVal val="ppt_x"/>
                                          </p:val>
                                        </p:tav>
                                      </p:tavLst>
                                    </p:anim>
                                    <p:anim calcmode="lin" valueType="num">
                                      <p:cBhvr>
                                        <p:cTn id="39" dur="1000"/>
                                        <p:tgtEl>
                                          <p:spTgt spid="8"/>
                                        </p:tgtEl>
                                        <p:attrNameLst>
                                          <p:attrName>ppt_y</p:attrName>
                                        </p:attrNameLst>
                                      </p:cBhvr>
                                      <p:tavLst>
                                        <p:tav tm="0">
                                          <p:val>
                                            <p:strVal val="ppt_y"/>
                                          </p:val>
                                        </p:tav>
                                        <p:tav tm="100000">
                                          <p:val>
                                            <p:strVal val="ppt_y+.1"/>
                                          </p:val>
                                        </p:tav>
                                      </p:tavLst>
                                    </p:anim>
                                    <p:set>
                                      <p:cBhvr>
                                        <p:cTn id="40" dur="1" fill="hold">
                                          <p:stCondLst>
                                            <p:cond delay="999"/>
                                          </p:stCondLst>
                                        </p:cTn>
                                        <p:tgtEl>
                                          <p:spTgt spid="8"/>
                                        </p:tgtEl>
                                        <p:attrNameLst>
                                          <p:attrName>style.visibility</p:attrName>
                                        </p:attrNameLst>
                                      </p:cBhvr>
                                      <p:to>
                                        <p:strVal val="hidden"/>
                                      </p:to>
                                    </p:set>
                                  </p:childTnLst>
                                </p:cTn>
                              </p:par>
                              <p:par>
                                <p:cTn id="41" presetID="42" presetClass="exit" presetSubtype="0" fill="hold" grpId="0" nodeType="withEffect">
                                  <p:stCondLst>
                                    <p:cond delay="0"/>
                                  </p:stCondLst>
                                  <p:childTnLst>
                                    <p:animEffect transition="out" filter="fade">
                                      <p:cBhvr>
                                        <p:cTn id="42" dur="1000"/>
                                        <p:tgtEl>
                                          <p:spTgt spid="9"/>
                                        </p:tgtEl>
                                      </p:cBhvr>
                                    </p:animEffect>
                                    <p:anim calcmode="lin" valueType="num">
                                      <p:cBhvr>
                                        <p:cTn id="43" dur="1000"/>
                                        <p:tgtEl>
                                          <p:spTgt spid="9"/>
                                        </p:tgtEl>
                                        <p:attrNameLst>
                                          <p:attrName>ppt_x</p:attrName>
                                        </p:attrNameLst>
                                      </p:cBhvr>
                                      <p:tavLst>
                                        <p:tav tm="0">
                                          <p:val>
                                            <p:strVal val="ppt_x"/>
                                          </p:val>
                                        </p:tav>
                                        <p:tav tm="100000">
                                          <p:val>
                                            <p:strVal val="ppt_x"/>
                                          </p:val>
                                        </p:tav>
                                      </p:tavLst>
                                    </p:anim>
                                    <p:anim calcmode="lin" valueType="num">
                                      <p:cBhvr>
                                        <p:cTn id="44" dur="1000"/>
                                        <p:tgtEl>
                                          <p:spTgt spid="9"/>
                                        </p:tgtEl>
                                        <p:attrNameLst>
                                          <p:attrName>ppt_y</p:attrName>
                                        </p:attrNameLst>
                                      </p:cBhvr>
                                      <p:tavLst>
                                        <p:tav tm="0">
                                          <p:val>
                                            <p:strVal val="ppt_y"/>
                                          </p:val>
                                        </p:tav>
                                        <p:tav tm="100000">
                                          <p:val>
                                            <p:strVal val="ppt_y+.1"/>
                                          </p:val>
                                        </p:tav>
                                      </p:tavLst>
                                    </p:anim>
                                    <p:set>
                                      <p:cBhvr>
                                        <p:cTn id="45" dur="1" fill="hold">
                                          <p:stCondLst>
                                            <p:cond delay="999"/>
                                          </p:stCondLst>
                                        </p:cTn>
                                        <p:tgtEl>
                                          <p:spTgt spid="9"/>
                                        </p:tgtEl>
                                        <p:attrNameLst>
                                          <p:attrName>style.visibility</p:attrName>
                                        </p:attrNameLst>
                                      </p:cBhvr>
                                      <p:to>
                                        <p:strVal val="hidden"/>
                                      </p:to>
                                    </p:set>
                                  </p:childTnLst>
                                </p:cTn>
                              </p:par>
                              <p:par>
                                <p:cTn id="46" presetID="42" presetClass="exit" presetSubtype="0" fill="hold" grpId="0" nodeType="withEffect">
                                  <p:stCondLst>
                                    <p:cond delay="0"/>
                                  </p:stCondLst>
                                  <p:childTnLst>
                                    <p:animEffect transition="out" filter="fade">
                                      <p:cBhvr>
                                        <p:cTn id="47" dur="1000"/>
                                        <p:tgtEl>
                                          <p:spTgt spid="10"/>
                                        </p:tgtEl>
                                      </p:cBhvr>
                                    </p:animEffect>
                                    <p:anim calcmode="lin" valueType="num">
                                      <p:cBhvr>
                                        <p:cTn id="48" dur="1000"/>
                                        <p:tgtEl>
                                          <p:spTgt spid="10"/>
                                        </p:tgtEl>
                                        <p:attrNameLst>
                                          <p:attrName>ppt_x</p:attrName>
                                        </p:attrNameLst>
                                      </p:cBhvr>
                                      <p:tavLst>
                                        <p:tav tm="0">
                                          <p:val>
                                            <p:strVal val="ppt_x"/>
                                          </p:val>
                                        </p:tav>
                                        <p:tav tm="100000">
                                          <p:val>
                                            <p:strVal val="ppt_x"/>
                                          </p:val>
                                        </p:tav>
                                      </p:tavLst>
                                    </p:anim>
                                    <p:anim calcmode="lin" valueType="num">
                                      <p:cBhvr>
                                        <p:cTn id="49" dur="1000"/>
                                        <p:tgtEl>
                                          <p:spTgt spid="10"/>
                                        </p:tgtEl>
                                        <p:attrNameLst>
                                          <p:attrName>ppt_y</p:attrName>
                                        </p:attrNameLst>
                                      </p:cBhvr>
                                      <p:tavLst>
                                        <p:tav tm="0">
                                          <p:val>
                                            <p:strVal val="ppt_y"/>
                                          </p:val>
                                        </p:tav>
                                        <p:tav tm="100000">
                                          <p:val>
                                            <p:strVal val="ppt_y+.1"/>
                                          </p:val>
                                        </p:tav>
                                      </p:tavLst>
                                    </p:anim>
                                    <p:set>
                                      <p:cBhvr>
                                        <p:cTn id="50" dur="1" fill="hold">
                                          <p:stCondLst>
                                            <p:cond delay="999"/>
                                          </p:stCondLst>
                                        </p:cTn>
                                        <p:tgtEl>
                                          <p:spTgt spid="10"/>
                                        </p:tgtEl>
                                        <p:attrNameLst>
                                          <p:attrName>style.visibility</p:attrName>
                                        </p:attrNameLst>
                                      </p:cBhvr>
                                      <p:to>
                                        <p:strVal val="hidden"/>
                                      </p:to>
                                    </p:set>
                                  </p:childTnLst>
                                </p:cTn>
                              </p:par>
                              <p:par>
                                <p:cTn id="51" presetID="42"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1000"/>
                                        <p:tgtEl>
                                          <p:spTgt spid="43"/>
                                        </p:tgtEl>
                                      </p:cBhvr>
                                    </p:animEffect>
                                    <p:anim calcmode="lin" valueType="num">
                                      <p:cBhvr>
                                        <p:cTn id="54" dur="1000" fill="hold"/>
                                        <p:tgtEl>
                                          <p:spTgt spid="43"/>
                                        </p:tgtEl>
                                        <p:attrNameLst>
                                          <p:attrName>ppt_x</p:attrName>
                                        </p:attrNameLst>
                                      </p:cBhvr>
                                      <p:tavLst>
                                        <p:tav tm="0">
                                          <p:val>
                                            <p:strVal val="#ppt_x"/>
                                          </p:val>
                                        </p:tav>
                                        <p:tav tm="100000">
                                          <p:val>
                                            <p:strVal val="#ppt_x"/>
                                          </p:val>
                                        </p:tav>
                                      </p:tavLst>
                                    </p:anim>
                                    <p:anim calcmode="lin" valueType="num">
                                      <p:cBhvr>
                                        <p:cTn id="55" dur="1000" fill="hold"/>
                                        <p:tgtEl>
                                          <p:spTgt spid="43"/>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1000"/>
                                        <p:tgtEl>
                                          <p:spTgt spid="44"/>
                                        </p:tgtEl>
                                      </p:cBhvr>
                                    </p:animEffect>
                                    <p:anim calcmode="lin" valueType="num">
                                      <p:cBhvr>
                                        <p:cTn id="59" dur="1000" fill="hold"/>
                                        <p:tgtEl>
                                          <p:spTgt spid="44"/>
                                        </p:tgtEl>
                                        <p:attrNameLst>
                                          <p:attrName>ppt_x</p:attrName>
                                        </p:attrNameLst>
                                      </p:cBhvr>
                                      <p:tavLst>
                                        <p:tav tm="0">
                                          <p:val>
                                            <p:strVal val="#ppt_x"/>
                                          </p:val>
                                        </p:tav>
                                        <p:tav tm="100000">
                                          <p:val>
                                            <p:strVal val="#ppt_x"/>
                                          </p:val>
                                        </p:tav>
                                      </p:tavLst>
                                    </p:anim>
                                    <p:anim calcmode="lin" valueType="num">
                                      <p:cBhvr>
                                        <p:cTn id="60" dur="1000" fill="hold"/>
                                        <p:tgtEl>
                                          <p:spTgt spid="44"/>
                                        </p:tgtEl>
                                        <p:attrNameLst>
                                          <p:attrName>ppt_y</p:attrName>
                                        </p:attrNameLst>
                                      </p:cBhvr>
                                      <p:tavLst>
                                        <p:tav tm="0">
                                          <p:val>
                                            <p:strVal val="#ppt_y+.1"/>
                                          </p:val>
                                        </p:tav>
                                        <p:tav tm="100000">
                                          <p:val>
                                            <p:strVal val="#ppt_y"/>
                                          </p:val>
                                        </p:tav>
                                      </p:tavLst>
                                    </p:anim>
                                  </p:childTnLst>
                                </p:cTn>
                              </p:par>
                              <p:par>
                                <p:cTn id="61" presetID="9"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dissolve">
                                      <p:cBhvr>
                                        <p:cTn id="63" dur="1000"/>
                                        <p:tgtEl>
                                          <p:spTgt spid="45"/>
                                        </p:tgtEl>
                                      </p:cBhvr>
                                    </p:animEffect>
                                  </p:childTnLst>
                                </p:cTn>
                              </p:par>
                              <p:par>
                                <p:cTn id="64" presetID="22" presetClass="entr" presetSubtype="2" fill="hold" grpId="2" nodeType="with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wipe(right)">
                                      <p:cBhvr>
                                        <p:cTn id="66" dur="1000"/>
                                        <p:tgtEl>
                                          <p:spTgt spid="57"/>
                                        </p:tgtEl>
                                      </p:cBhvr>
                                    </p:animEffect>
                                  </p:childTnLst>
                                </p:cTn>
                              </p:par>
                              <p:par>
                                <p:cTn id="67" presetID="22" presetClass="entr" presetSubtype="2" fill="hold" nodeType="with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wipe(right)">
                                      <p:cBhvr>
                                        <p:cTn id="69" dur="1000"/>
                                        <p:tgtEl>
                                          <p:spTgt spid="54"/>
                                        </p:tgtEl>
                                      </p:cBhvr>
                                    </p:animEffect>
                                  </p:childTnLst>
                                </p:cTn>
                              </p:par>
                              <p:par>
                                <p:cTn id="70" presetID="22" presetClass="entr" presetSubtype="2" fill="hold" grpId="1" nodeType="with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wipe(right)">
                                      <p:cBhvr>
                                        <p:cTn id="72" dur="1000"/>
                                        <p:tgtEl>
                                          <p:spTgt spid="61"/>
                                        </p:tgtEl>
                                      </p:cBhvr>
                                    </p:animEffect>
                                  </p:childTnLst>
                                </p:cTn>
                              </p:par>
                              <p:par>
                                <p:cTn id="73" presetID="22" presetClass="entr" presetSubtype="2" fill="hold" nodeType="with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wipe(right)">
                                      <p:cBhvr>
                                        <p:cTn id="75" dur="1000"/>
                                        <p:tgtEl>
                                          <p:spTgt spid="58"/>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exit" presetSubtype="0" fill="hold" grpId="1" nodeType="clickEffect">
                                  <p:stCondLst>
                                    <p:cond delay="0"/>
                                  </p:stCondLst>
                                  <p:childTnLst>
                                    <p:animEffect transition="out" filter="fade">
                                      <p:cBhvr>
                                        <p:cTn id="79" dur="1000"/>
                                        <p:tgtEl>
                                          <p:spTgt spid="43"/>
                                        </p:tgtEl>
                                      </p:cBhvr>
                                    </p:animEffect>
                                    <p:anim calcmode="lin" valueType="num">
                                      <p:cBhvr>
                                        <p:cTn id="80" dur="1000"/>
                                        <p:tgtEl>
                                          <p:spTgt spid="43"/>
                                        </p:tgtEl>
                                        <p:attrNameLst>
                                          <p:attrName>ppt_x</p:attrName>
                                        </p:attrNameLst>
                                      </p:cBhvr>
                                      <p:tavLst>
                                        <p:tav tm="0">
                                          <p:val>
                                            <p:strVal val="ppt_x"/>
                                          </p:val>
                                        </p:tav>
                                        <p:tav tm="100000">
                                          <p:val>
                                            <p:strVal val="ppt_x"/>
                                          </p:val>
                                        </p:tav>
                                      </p:tavLst>
                                    </p:anim>
                                    <p:anim calcmode="lin" valueType="num">
                                      <p:cBhvr>
                                        <p:cTn id="81" dur="1000"/>
                                        <p:tgtEl>
                                          <p:spTgt spid="43"/>
                                        </p:tgtEl>
                                        <p:attrNameLst>
                                          <p:attrName>ppt_y</p:attrName>
                                        </p:attrNameLst>
                                      </p:cBhvr>
                                      <p:tavLst>
                                        <p:tav tm="0">
                                          <p:val>
                                            <p:strVal val="ppt_y"/>
                                          </p:val>
                                        </p:tav>
                                        <p:tav tm="100000">
                                          <p:val>
                                            <p:strVal val="ppt_y+.1"/>
                                          </p:val>
                                        </p:tav>
                                      </p:tavLst>
                                    </p:anim>
                                    <p:set>
                                      <p:cBhvr>
                                        <p:cTn id="82" dur="1" fill="hold">
                                          <p:stCondLst>
                                            <p:cond delay="999"/>
                                          </p:stCondLst>
                                        </p:cTn>
                                        <p:tgtEl>
                                          <p:spTgt spid="43"/>
                                        </p:tgtEl>
                                        <p:attrNameLst>
                                          <p:attrName>style.visibility</p:attrName>
                                        </p:attrNameLst>
                                      </p:cBhvr>
                                      <p:to>
                                        <p:strVal val="hidden"/>
                                      </p:to>
                                    </p:set>
                                  </p:childTnLst>
                                </p:cTn>
                              </p:par>
                              <p:par>
                                <p:cTn id="83" presetID="42" presetClass="exit" presetSubtype="0" fill="hold" grpId="1" nodeType="withEffect">
                                  <p:stCondLst>
                                    <p:cond delay="0"/>
                                  </p:stCondLst>
                                  <p:childTnLst>
                                    <p:animEffect transition="out" filter="fade">
                                      <p:cBhvr>
                                        <p:cTn id="84" dur="1000"/>
                                        <p:tgtEl>
                                          <p:spTgt spid="44"/>
                                        </p:tgtEl>
                                      </p:cBhvr>
                                    </p:animEffect>
                                    <p:anim calcmode="lin" valueType="num">
                                      <p:cBhvr>
                                        <p:cTn id="85" dur="1000"/>
                                        <p:tgtEl>
                                          <p:spTgt spid="44"/>
                                        </p:tgtEl>
                                        <p:attrNameLst>
                                          <p:attrName>ppt_x</p:attrName>
                                        </p:attrNameLst>
                                      </p:cBhvr>
                                      <p:tavLst>
                                        <p:tav tm="0">
                                          <p:val>
                                            <p:strVal val="ppt_x"/>
                                          </p:val>
                                        </p:tav>
                                        <p:tav tm="100000">
                                          <p:val>
                                            <p:strVal val="ppt_x"/>
                                          </p:val>
                                        </p:tav>
                                      </p:tavLst>
                                    </p:anim>
                                    <p:anim calcmode="lin" valueType="num">
                                      <p:cBhvr>
                                        <p:cTn id="86" dur="1000"/>
                                        <p:tgtEl>
                                          <p:spTgt spid="44"/>
                                        </p:tgtEl>
                                        <p:attrNameLst>
                                          <p:attrName>ppt_y</p:attrName>
                                        </p:attrNameLst>
                                      </p:cBhvr>
                                      <p:tavLst>
                                        <p:tav tm="0">
                                          <p:val>
                                            <p:strVal val="ppt_y"/>
                                          </p:val>
                                        </p:tav>
                                        <p:tav tm="100000">
                                          <p:val>
                                            <p:strVal val="ppt_y+.1"/>
                                          </p:val>
                                        </p:tav>
                                      </p:tavLst>
                                    </p:anim>
                                    <p:set>
                                      <p:cBhvr>
                                        <p:cTn id="87" dur="1" fill="hold">
                                          <p:stCondLst>
                                            <p:cond delay="999"/>
                                          </p:stCondLst>
                                        </p:cTn>
                                        <p:tgtEl>
                                          <p:spTgt spid="44"/>
                                        </p:tgtEl>
                                        <p:attrNameLst>
                                          <p:attrName>style.visibility</p:attrName>
                                        </p:attrNameLst>
                                      </p:cBhvr>
                                      <p:to>
                                        <p:strVal val="hidden"/>
                                      </p:to>
                                    </p:set>
                                  </p:childTnLst>
                                </p:cTn>
                              </p:par>
                              <p:par>
                                <p:cTn id="88" presetID="42" presetClass="exit" presetSubtype="0" fill="hold" grpId="1" nodeType="withEffect">
                                  <p:stCondLst>
                                    <p:cond delay="0"/>
                                  </p:stCondLst>
                                  <p:childTnLst>
                                    <p:animEffect transition="out" filter="fade">
                                      <p:cBhvr>
                                        <p:cTn id="89" dur="1000"/>
                                        <p:tgtEl>
                                          <p:spTgt spid="45"/>
                                        </p:tgtEl>
                                      </p:cBhvr>
                                    </p:animEffect>
                                    <p:anim calcmode="lin" valueType="num">
                                      <p:cBhvr>
                                        <p:cTn id="90" dur="1000"/>
                                        <p:tgtEl>
                                          <p:spTgt spid="45"/>
                                        </p:tgtEl>
                                        <p:attrNameLst>
                                          <p:attrName>ppt_x</p:attrName>
                                        </p:attrNameLst>
                                      </p:cBhvr>
                                      <p:tavLst>
                                        <p:tav tm="0">
                                          <p:val>
                                            <p:strVal val="ppt_x"/>
                                          </p:val>
                                        </p:tav>
                                        <p:tav tm="100000">
                                          <p:val>
                                            <p:strVal val="ppt_x"/>
                                          </p:val>
                                        </p:tav>
                                      </p:tavLst>
                                    </p:anim>
                                    <p:anim calcmode="lin" valueType="num">
                                      <p:cBhvr>
                                        <p:cTn id="91" dur="1000"/>
                                        <p:tgtEl>
                                          <p:spTgt spid="45"/>
                                        </p:tgtEl>
                                        <p:attrNameLst>
                                          <p:attrName>ppt_y</p:attrName>
                                        </p:attrNameLst>
                                      </p:cBhvr>
                                      <p:tavLst>
                                        <p:tav tm="0">
                                          <p:val>
                                            <p:strVal val="ppt_y"/>
                                          </p:val>
                                        </p:tav>
                                        <p:tav tm="100000">
                                          <p:val>
                                            <p:strVal val="ppt_y+.1"/>
                                          </p:val>
                                        </p:tav>
                                      </p:tavLst>
                                    </p:anim>
                                    <p:set>
                                      <p:cBhvr>
                                        <p:cTn id="92" dur="1" fill="hold">
                                          <p:stCondLst>
                                            <p:cond delay="999"/>
                                          </p:stCondLst>
                                        </p:cTn>
                                        <p:tgtEl>
                                          <p:spTgt spid="45"/>
                                        </p:tgtEl>
                                        <p:attrNameLst>
                                          <p:attrName>style.visibility</p:attrName>
                                        </p:attrNameLst>
                                      </p:cBhvr>
                                      <p:to>
                                        <p:strVal val="hidden"/>
                                      </p:to>
                                    </p:set>
                                  </p:childTnLst>
                                </p:cTn>
                              </p:par>
                              <p:par>
                                <p:cTn id="93" presetID="42" presetClass="entr" presetSubtype="0"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Effect transition="in" filter="fade">
                                      <p:cBhvr>
                                        <p:cTn id="95" dur="1000"/>
                                        <p:tgtEl>
                                          <p:spTgt spid="51"/>
                                        </p:tgtEl>
                                      </p:cBhvr>
                                    </p:animEffect>
                                    <p:anim calcmode="lin" valueType="num">
                                      <p:cBhvr>
                                        <p:cTn id="96" dur="1000" fill="hold"/>
                                        <p:tgtEl>
                                          <p:spTgt spid="51"/>
                                        </p:tgtEl>
                                        <p:attrNameLst>
                                          <p:attrName>ppt_x</p:attrName>
                                        </p:attrNameLst>
                                      </p:cBhvr>
                                      <p:tavLst>
                                        <p:tav tm="0">
                                          <p:val>
                                            <p:strVal val="#ppt_x"/>
                                          </p:val>
                                        </p:tav>
                                        <p:tav tm="100000">
                                          <p:val>
                                            <p:strVal val="#ppt_x"/>
                                          </p:val>
                                        </p:tav>
                                      </p:tavLst>
                                    </p:anim>
                                    <p:anim calcmode="lin" valueType="num">
                                      <p:cBhvr>
                                        <p:cTn id="97" dur="1000" fill="hold"/>
                                        <p:tgtEl>
                                          <p:spTgt spid="51"/>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49"/>
                                        </p:tgtEl>
                                        <p:attrNameLst>
                                          <p:attrName>style.visibility</p:attrName>
                                        </p:attrNameLst>
                                      </p:cBhvr>
                                      <p:to>
                                        <p:strVal val="visible"/>
                                      </p:to>
                                    </p:set>
                                    <p:animEffect transition="in" filter="fade">
                                      <p:cBhvr>
                                        <p:cTn id="100" dur="1000"/>
                                        <p:tgtEl>
                                          <p:spTgt spid="49"/>
                                        </p:tgtEl>
                                      </p:cBhvr>
                                    </p:animEffect>
                                    <p:anim calcmode="lin" valueType="num">
                                      <p:cBhvr>
                                        <p:cTn id="101" dur="1000" fill="hold"/>
                                        <p:tgtEl>
                                          <p:spTgt spid="49"/>
                                        </p:tgtEl>
                                        <p:attrNameLst>
                                          <p:attrName>ppt_x</p:attrName>
                                        </p:attrNameLst>
                                      </p:cBhvr>
                                      <p:tavLst>
                                        <p:tav tm="0">
                                          <p:val>
                                            <p:strVal val="#ppt_x"/>
                                          </p:val>
                                        </p:tav>
                                        <p:tav tm="100000">
                                          <p:val>
                                            <p:strVal val="#ppt_x"/>
                                          </p:val>
                                        </p:tav>
                                      </p:tavLst>
                                    </p:anim>
                                    <p:anim calcmode="lin" valueType="num">
                                      <p:cBhvr>
                                        <p:cTn id="102" dur="1000" fill="hold"/>
                                        <p:tgtEl>
                                          <p:spTgt spid="49"/>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47"/>
                                        </p:tgtEl>
                                        <p:attrNameLst>
                                          <p:attrName>style.visibility</p:attrName>
                                        </p:attrNameLst>
                                      </p:cBhvr>
                                      <p:to>
                                        <p:strVal val="visible"/>
                                      </p:to>
                                    </p:set>
                                    <p:animEffect transition="in" filter="fade">
                                      <p:cBhvr>
                                        <p:cTn id="105" dur="1000"/>
                                        <p:tgtEl>
                                          <p:spTgt spid="47"/>
                                        </p:tgtEl>
                                      </p:cBhvr>
                                    </p:animEffect>
                                    <p:anim calcmode="lin" valueType="num">
                                      <p:cBhvr>
                                        <p:cTn id="106" dur="1000" fill="hold"/>
                                        <p:tgtEl>
                                          <p:spTgt spid="47"/>
                                        </p:tgtEl>
                                        <p:attrNameLst>
                                          <p:attrName>ppt_x</p:attrName>
                                        </p:attrNameLst>
                                      </p:cBhvr>
                                      <p:tavLst>
                                        <p:tav tm="0">
                                          <p:val>
                                            <p:strVal val="#ppt_x"/>
                                          </p:val>
                                        </p:tav>
                                        <p:tav tm="100000">
                                          <p:val>
                                            <p:strVal val="#ppt_x"/>
                                          </p:val>
                                        </p:tav>
                                      </p:tavLst>
                                    </p:anim>
                                    <p:anim calcmode="lin" valueType="num">
                                      <p:cBhvr>
                                        <p:cTn id="107" dur="1000" fill="hold"/>
                                        <p:tgtEl>
                                          <p:spTgt spid="47"/>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fade">
                                      <p:cBhvr>
                                        <p:cTn id="110" dur="1000"/>
                                        <p:tgtEl>
                                          <p:spTgt spid="52"/>
                                        </p:tgtEl>
                                      </p:cBhvr>
                                    </p:animEffect>
                                    <p:anim calcmode="lin" valueType="num">
                                      <p:cBhvr>
                                        <p:cTn id="111" dur="1000" fill="hold"/>
                                        <p:tgtEl>
                                          <p:spTgt spid="52"/>
                                        </p:tgtEl>
                                        <p:attrNameLst>
                                          <p:attrName>ppt_x</p:attrName>
                                        </p:attrNameLst>
                                      </p:cBhvr>
                                      <p:tavLst>
                                        <p:tav tm="0">
                                          <p:val>
                                            <p:strVal val="#ppt_x"/>
                                          </p:val>
                                        </p:tav>
                                        <p:tav tm="100000">
                                          <p:val>
                                            <p:strVal val="#ppt_x"/>
                                          </p:val>
                                        </p:tav>
                                      </p:tavLst>
                                    </p:anim>
                                    <p:anim calcmode="lin" valueType="num">
                                      <p:cBhvr>
                                        <p:cTn id="112" dur="1000" fill="hold"/>
                                        <p:tgtEl>
                                          <p:spTgt spid="52"/>
                                        </p:tgtEl>
                                        <p:attrNameLst>
                                          <p:attrName>ppt_y</p:attrName>
                                        </p:attrNameLst>
                                      </p:cBhvr>
                                      <p:tavLst>
                                        <p:tav tm="0">
                                          <p:val>
                                            <p:strVal val="#ppt_y+.1"/>
                                          </p:val>
                                        </p:tav>
                                        <p:tav tm="100000">
                                          <p:val>
                                            <p:strVal val="#ppt_y"/>
                                          </p:val>
                                        </p:tav>
                                      </p:tavLst>
                                    </p:anim>
                                  </p:childTnLst>
                                </p:cTn>
                              </p:par>
                              <p:par>
                                <p:cTn id="113" presetID="22" presetClass="entr" presetSubtype="2" fill="hold" grpId="0" nodeType="with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wipe(right)">
                                      <p:cBhvr>
                                        <p:cTn id="115" dur="1000"/>
                                        <p:tgtEl>
                                          <p:spTgt spid="56"/>
                                        </p:tgtEl>
                                      </p:cBhvr>
                                    </p:animEffect>
                                  </p:childTnLst>
                                </p:cTn>
                              </p:par>
                              <p:par>
                                <p:cTn id="116" presetID="22" presetClass="exit" presetSubtype="8" fill="hold" grpId="1" nodeType="withEffect">
                                  <p:stCondLst>
                                    <p:cond delay="0"/>
                                  </p:stCondLst>
                                  <p:childTnLst>
                                    <p:animEffect transition="out" filter="wipe(left)">
                                      <p:cBhvr>
                                        <p:cTn id="117" dur="1000"/>
                                        <p:tgtEl>
                                          <p:spTgt spid="57"/>
                                        </p:tgtEl>
                                      </p:cBhvr>
                                    </p:animEffect>
                                    <p:set>
                                      <p:cBhvr>
                                        <p:cTn id="118" dur="1" fill="hold">
                                          <p:stCondLst>
                                            <p:cond delay="999"/>
                                          </p:stCondLst>
                                        </p:cTn>
                                        <p:tgtEl>
                                          <p:spTgt spid="57"/>
                                        </p:tgtEl>
                                        <p:attrNameLst>
                                          <p:attrName>style.visibility</p:attrName>
                                        </p:attrNameLst>
                                      </p:cBhvr>
                                      <p:to>
                                        <p:strVal val="hidden"/>
                                      </p:to>
                                    </p:set>
                                  </p:childTnLst>
                                </p:cTn>
                              </p:par>
                              <p:par>
                                <p:cTn id="119" presetID="22" presetClass="exit" presetSubtype="8" fill="hold" grpId="0" nodeType="withEffect">
                                  <p:stCondLst>
                                    <p:cond delay="0"/>
                                  </p:stCondLst>
                                  <p:childTnLst>
                                    <p:animEffect transition="out" filter="wipe(left)">
                                      <p:cBhvr>
                                        <p:cTn id="120" dur="1000"/>
                                        <p:tgtEl>
                                          <p:spTgt spid="61"/>
                                        </p:tgtEl>
                                      </p:cBhvr>
                                    </p:animEffect>
                                    <p:set>
                                      <p:cBhvr>
                                        <p:cTn id="121" dur="1" fill="hold">
                                          <p:stCondLst>
                                            <p:cond delay="999"/>
                                          </p:stCondLst>
                                        </p:cTn>
                                        <p:tgtEl>
                                          <p:spTgt spid="61"/>
                                        </p:tgtEl>
                                        <p:attrNameLst>
                                          <p:attrName>style.visibility</p:attrName>
                                        </p:attrNameLst>
                                      </p:cBhvr>
                                      <p:to>
                                        <p:strVal val="hidden"/>
                                      </p:to>
                                    </p:set>
                                  </p:childTnLst>
                                </p:cTn>
                              </p:par>
                              <p:par>
                                <p:cTn id="122" presetID="22" presetClass="exit" presetSubtype="8" fill="hold" nodeType="withEffect">
                                  <p:stCondLst>
                                    <p:cond delay="0"/>
                                  </p:stCondLst>
                                  <p:childTnLst>
                                    <p:animEffect transition="out" filter="wipe(left)">
                                      <p:cBhvr>
                                        <p:cTn id="123" dur="1000"/>
                                        <p:tgtEl>
                                          <p:spTgt spid="58"/>
                                        </p:tgtEl>
                                      </p:cBhvr>
                                    </p:animEffect>
                                    <p:set>
                                      <p:cBhvr>
                                        <p:cTn id="124" dur="1" fill="hold">
                                          <p:stCondLst>
                                            <p:cond delay="999"/>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43" grpId="0" animBg="1"/>
      <p:bldP spid="43" grpId="1" animBg="1"/>
      <p:bldP spid="44" grpId="0"/>
      <p:bldP spid="44" grpId="1"/>
      <p:bldP spid="45" grpId="0"/>
      <p:bldP spid="45" grpId="1"/>
      <p:bldP spid="52" grpId="0"/>
      <p:bldP spid="56" grpId="0"/>
      <p:bldP spid="57" grpId="1"/>
      <p:bldP spid="57" grpId="2"/>
      <p:bldP spid="61" grpId="0"/>
      <p:bldP spid="61" grpId="1"/>
      <p:bldP spid="68" grpId="0"/>
      <p:bldP spid="6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Gas</a:t>
            </a:r>
            <a:endParaRPr lang="en-SG" dirty="0"/>
          </a:p>
        </p:txBody>
      </p:sp>
      <p:pic>
        <p:nvPicPr>
          <p:cNvPr id="4" name="Picture 3"/>
          <p:cNvPicPr>
            <a:picLocks noChangeAspect="1"/>
          </p:cNvPicPr>
          <p:nvPr/>
        </p:nvPicPr>
        <p:blipFill rotWithShape="1">
          <a:blip r:embed="rId2"/>
          <a:srcRect t="-1" b="1136"/>
          <a:stretch/>
        </p:blipFill>
        <p:spPr>
          <a:xfrm>
            <a:off x="3693226" y="319509"/>
            <a:ext cx="7825131" cy="6209838"/>
          </a:xfrm>
          <a:prstGeom prst="rect">
            <a:avLst/>
          </a:prstGeom>
        </p:spPr>
      </p:pic>
      <p:sp>
        <p:nvSpPr>
          <p:cNvPr id="5" name="TextBox 4"/>
          <p:cNvSpPr txBox="1"/>
          <p:nvPr/>
        </p:nvSpPr>
        <p:spPr>
          <a:xfrm>
            <a:off x="0" y="6488668"/>
            <a:ext cx="428322" cy="369332"/>
          </a:xfrm>
          <a:prstGeom prst="rect">
            <a:avLst/>
          </a:prstGeom>
          <a:noFill/>
        </p:spPr>
        <p:txBody>
          <a:bodyPr wrap="none" rtlCol="0">
            <a:spAutoFit/>
          </a:bodyPr>
          <a:lstStyle/>
          <a:p>
            <a:r>
              <a:rPr lang="en-US" dirty="0"/>
              <a:t>[7]</a:t>
            </a:r>
            <a:endParaRPr lang="en-SG" dirty="0"/>
          </a:p>
        </p:txBody>
      </p:sp>
    </p:spTree>
    <p:extLst>
      <p:ext uri="{BB962C8B-B14F-4D97-AF65-F5344CB8AC3E}">
        <p14:creationId xmlns:p14="http://schemas.microsoft.com/office/powerpoint/2010/main" val="4039953071"/>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Gas</a:t>
            </a:r>
            <a:endParaRPr lang="en-S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89158" y="745958"/>
                <a:ext cx="8289757" cy="5342022"/>
              </a:xfrm>
            </p:spPr>
            <p:txBody>
              <a:bodyPr>
                <a:normAutofit/>
              </a:bodyPr>
              <a:lstStyle/>
              <a:p>
                <a:r>
                  <a:rPr lang="en-US" dirty="0"/>
                  <a:t>Transaction fee is calculated as</a:t>
                </a:r>
                <a:br>
                  <a:rPr lang="en-SG"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𝑎𝑚𝑜𝑢𝑛𝑡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𝑝𝑟𝑖𝑐𝑒</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𝑈𝑠𝑒𝑑</m:t>
                        </m:r>
                      </m:sub>
                    </m:sSub>
                    <m:r>
                      <a:rPr lang="en-US" b="0" i="1" smtClean="0">
                        <a:latin typeface="Cambria Math" panose="02040503050406030204" pitchFamily="18" charset="0"/>
                      </a:rPr>
                      <m:t> (</m:t>
                    </m:r>
                    <m:r>
                      <a:rPr lang="en-US" b="0" i="1" smtClean="0">
                        <a:latin typeface="Cambria Math" panose="02040503050406030204" pitchFamily="18" charset="0"/>
                      </a:rPr>
                      <m:t>𝑇𝑥𝐹𝑒𝑒</m:t>
                    </m:r>
                    <m:r>
                      <a:rPr lang="en-US" b="0" i="1" smtClean="0">
                        <a:latin typeface="Cambria Math" panose="02040503050406030204" pitchFamily="18" charset="0"/>
                      </a:rPr>
                      <m:t>)</m:t>
                    </m:r>
                  </m:oMath>
                </a14:m>
                <a:endParaRPr lang="en-US" dirty="0"/>
              </a:p>
              <a:p>
                <a:r>
                  <a:rPr lang="en-US" dirty="0"/>
                  <a:t>Table for converting ether to </a:t>
                </a:r>
                <a:r>
                  <a:rPr lang="en-US" dirty="0" err="1"/>
                  <a:t>wei</a:t>
                </a:r>
                <a:r>
                  <a:rPr lang="en-US" dirty="0"/>
                  <a:t> [3]</a:t>
                </a:r>
                <a:br>
                  <a:rPr lang="en-US" dirty="0"/>
                </a:br>
                <a:endParaRPr lang="en-US" dirty="0"/>
              </a:p>
              <a:p>
                <a:endParaRPr lang="en-US" dirty="0"/>
              </a:p>
              <a:p>
                <a:endParaRPr lang="en-US" dirty="0"/>
              </a:p>
              <a:p>
                <a:endParaRPr lang="en-US" dirty="0"/>
              </a:p>
              <a:p>
                <a:endParaRPr lang="en-US" dirty="0"/>
              </a:p>
              <a:p>
                <a:pPr marL="0" indent="0">
                  <a:buNone/>
                </a:pPr>
                <a:endParaRPr lang="en-US" dirty="0"/>
              </a:p>
              <a:p>
                <a:endParaRPr lang="en-US" dirty="0"/>
              </a:p>
              <a:p>
                <a:r>
                  <a:rPr lang="en-US" dirty="0"/>
                  <a:t>Only the required amount of ether is converted to </a:t>
                </a:r>
                <a:r>
                  <a:rPr lang="en-US" dirty="0" err="1"/>
                  <a:t>wei</a:t>
                </a:r>
                <a:r>
                  <a:rPr lang="en-US" dirty="0"/>
                  <a:t> when used to pay for gas [3]</a:t>
                </a:r>
              </a:p>
              <a:p>
                <a:r>
                  <a:rPr lang="en-US" dirty="0"/>
                  <a:t>Users can increase gas prices to incentivize miners to mine the transactions into the blockchain quickly and earlier [5]</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89158" y="745958"/>
                <a:ext cx="8289757" cy="5342022"/>
              </a:xfrm>
              <a:blipFill>
                <a:blip r:embed="rId2"/>
                <a:stretch>
                  <a:fillRect l="-515" t="-1026" r="-515" b="-1824"/>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36113345"/>
                  </p:ext>
                </p:extLst>
              </p:nvPr>
            </p:nvGraphicFramePr>
            <p:xfrm>
              <a:off x="4160699" y="1844815"/>
              <a:ext cx="5418666" cy="2747286"/>
            </p:xfrm>
            <a:graphic>
              <a:graphicData uri="http://schemas.openxmlformats.org/drawingml/2006/table">
                <a:tbl>
                  <a:tblPr firstRow="1" bandRow="1">
                    <a:tableStyleId>{93296810-A885-4BE3-A3E7-6D5BEEA58F35}</a:tableStyleId>
                  </a:tblPr>
                  <a:tblGrid>
                    <a:gridCol w="2709333">
                      <a:extLst>
                        <a:ext uri="{9D8B030D-6E8A-4147-A177-3AD203B41FA5}">
                          <a16:colId xmlns:a16="http://schemas.microsoft.com/office/drawing/2014/main" val="2644831422"/>
                        </a:ext>
                      </a:extLst>
                    </a:gridCol>
                    <a:gridCol w="2709333">
                      <a:extLst>
                        <a:ext uri="{9D8B030D-6E8A-4147-A177-3AD203B41FA5}">
                          <a16:colId xmlns:a16="http://schemas.microsoft.com/office/drawing/2014/main" val="466244855"/>
                        </a:ext>
                      </a:extLst>
                    </a:gridCol>
                  </a:tblGrid>
                  <a:tr h="358356">
                    <a:tc>
                      <a:txBody>
                        <a:bodyPr/>
                        <a:lstStyle/>
                        <a:p>
                          <a:r>
                            <a:rPr lang="en-US" dirty="0"/>
                            <a:t>Unit</a:t>
                          </a:r>
                          <a:endParaRPr lang="en-SG" dirty="0"/>
                        </a:p>
                      </a:txBody>
                      <a:tcPr/>
                    </a:tc>
                    <a:tc>
                      <a:txBody>
                        <a:bodyPr/>
                        <a:lstStyle/>
                        <a:p>
                          <a:r>
                            <a:rPr lang="en-US" dirty="0"/>
                            <a:t>Wei Value</a:t>
                          </a:r>
                          <a:endParaRPr lang="en-SG" dirty="0"/>
                        </a:p>
                      </a:txBody>
                      <a:tcPr/>
                    </a:tc>
                    <a:extLst>
                      <a:ext uri="{0D108BD9-81ED-4DB2-BD59-A6C34878D82A}">
                        <a16:rowId xmlns:a16="http://schemas.microsoft.com/office/drawing/2014/main" val="4112371892"/>
                      </a:ext>
                    </a:extLst>
                  </a:tr>
                  <a:tr h="340218">
                    <a:tc>
                      <a:txBody>
                        <a:bodyPr/>
                        <a:lstStyle/>
                        <a:p>
                          <a:r>
                            <a:rPr lang="en-US" sz="1600" dirty="0"/>
                            <a:t>Wei</a:t>
                          </a:r>
                          <a:endParaRPr lang="en-SG" sz="1600" dirty="0"/>
                        </a:p>
                      </a:txBody>
                      <a:tcPr/>
                    </a:tc>
                    <a:tc>
                      <a:txBody>
                        <a:bodyPr/>
                        <a:lstStyle/>
                        <a:p>
                          <a14:m>
                            <m:oMath xmlns:m="http://schemas.openxmlformats.org/officeDocument/2006/math">
                              <m:r>
                                <a:rPr lang="en-US" sz="1600" smtClean="0">
                                  <a:latin typeface="Cambria Math" panose="02040503050406030204" pitchFamily="18" charset="0"/>
                                </a:rPr>
                                <m:t>1</m:t>
                              </m:r>
                            </m:oMath>
                          </a14:m>
                          <a:r>
                            <a:rPr lang="en-SG" sz="1600" dirty="0"/>
                            <a:t> wei</a:t>
                          </a:r>
                        </a:p>
                      </a:txBody>
                      <a:tcPr/>
                    </a:tc>
                    <a:extLst>
                      <a:ext uri="{0D108BD9-81ED-4DB2-BD59-A6C34878D82A}">
                        <a16:rowId xmlns:a16="http://schemas.microsoft.com/office/drawing/2014/main" val="1933609965"/>
                      </a:ext>
                    </a:extLst>
                  </a:tr>
                  <a:tr h="340218">
                    <a:tc>
                      <a:txBody>
                        <a:bodyPr/>
                        <a:lstStyle/>
                        <a:p>
                          <a:r>
                            <a:rPr lang="en-US" sz="1600" dirty="0" err="1"/>
                            <a:t>Kwei</a:t>
                          </a:r>
                          <a:r>
                            <a:rPr lang="en-US" sz="1600" dirty="0"/>
                            <a:t> (</a:t>
                          </a:r>
                          <a:r>
                            <a:rPr lang="en-US" sz="1600" dirty="0" err="1"/>
                            <a:t>babbage</a:t>
                          </a:r>
                          <a:r>
                            <a:rPr lang="en-US" sz="1600" dirty="0"/>
                            <a:t>)</a:t>
                          </a:r>
                          <a:endParaRPr lang="en-SG"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600" smtClean="0">
                                  <a:latin typeface="Cambria Math" panose="02040503050406030204" pitchFamily="18" charset="0"/>
                                </a:rPr>
                                <m:t>1∗</m:t>
                              </m:r>
                              <m:sSup>
                                <m:sSupPr>
                                  <m:ctrlPr>
                                    <a:rPr lang="en-US" sz="1600" i="1" smtClean="0">
                                      <a:latin typeface="Cambria Math" panose="02040503050406030204" pitchFamily="18" charset="0"/>
                                    </a:rPr>
                                  </m:ctrlPr>
                                </m:sSupPr>
                                <m:e>
                                  <m:r>
                                    <a:rPr lang="en-US" sz="1600" smtClean="0">
                                      <a:latin typeface="Cambria Math" panose="02040503050406030204" pitchFamily="18" charset="0"/>
                                    </a:rPr>
                                    <m:t>10</m:t>
                                  </m:r>
                                </m:e>
                                <m:sup>
                                  <m:r>
                                    <a:rPr lang="en-US" sz="1600" smtClean="0">
                                      <a:latin typeface="Cambria Math" panose="02040503050406030204" pitchFamily="18" charset="0"/>
                                    </a:rPr>
                                    <m:t>3</m:t>
                                  </m:r>
                                </m:sup>
                              </m:sSup>
                            </m:oMath>
                          </a14:m>
                          <a:r>
                            <a:rPr lang="en-SG" sz="1600" dirty="0"/>
                            <a:t> wei</a:t>
                          </a:r>
                        </a:p>
                      </a:txBody>
                      <a:tcPr/>
                    </a:tc>
                    <a:extLst>
                      <a:ext uri="{0D108BD9-81ED-4DB2-BD59-A6C34878D82A}">
                        <a16:rowId xmlns:a16="http://schemas.microsoft.com/office/drawing/2014/main" val="3719527900"/>
                      </a:ext>
                    </a:extLst>
                  </a:tr>
                  <a:tr h="340218">
                    <a:tc>
                      <a:txBody>
                        <a:bodyPr/>
                        <a:lstStyle/>
                        <a:p>
                          <a:r>
                            <a:rPr lang="en-US" sz="1600" dirty="0" err="1"/>
                            <a:t>Mwei</a:t>
                          </a:r>
                          <a:r>
                            <a:rPr lang="en-US" sz="1600" dirty="0"/>
                            <a:t> (</a:t>
                          </a:r>
                          <a:r>
                            <a:rPr lang="en-US" sz="1600" dirty="0" err="1"/>
                            <a:t>lovelace</a:t>
                          </a:r>
                          <a:r>
                            <a:rPr lang="en-US" sz="1600" dirty="0"/>
                            <a:t>)</a:t>
                          </a:r>
                          <a:endParaRPr lang="en-SG"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600" smtClean="0">
                                  <a:latin typeface="Cambria Math" panose="02040503050406030204" pitchFamily="18" charset="0"/>
                                </a:rPr>
                                <m:t>1∗</m:t>
                              </m:r>
                              <m:sSup>
                                <m:sSupPr>
                                  <m:ctrlPr>
                                    <a:rPr lang="en-US" sz="1600" i="1" smtClean="0">
                                      <a:latin typeface="Cambria Math" panose="02040503050406030204" pitchFamily="18" charset="0"/>
                                    </a:rPr>
                                  </m:ctrlPr>
                                </m:sSupPr>
                                <m:e>
                                  <m:r>
                                    <a:rPr lang="en-US" sz="1600" smtClean="0">
                                      <a:latin typeface="Cambria Math" panose="02040503050406030204" pitchFamily="18" charset="0"/>
                                    </a:rPr>
                                    <m:t>10</m:t>
                                  </m:r>
                                </m:e>
                                <m:sup>
                                  <m:r>
                                    <a:rPr lang="en-US" sz="1600" smtClean="0">
                                      <a:latin typeface="Cambria Math" panose="02040503050406030204" pitchFamily="18" charset="0"/>
                                    </a:rPr>
                                    <m:t>6</m:t>
                                  </m:r>
                                </m:sup>
                              </m:sSup>
                            </m:oMath>
                          </a14:m>
                          <a:r>
                            <a:rPr lang="en-SG" sz="1600" dirty="0"/>
                            <a:t> wei</a:t>
                          </a:r>
                        </a:p>
                      </a:txBody>
                      <a:tcPr/>
                    </a:tc>
                    <a:extLst>
                      <a:ext uri="{0D108BD9-81ED-4DB2-BD59-A6C34878D82A}">
                        <a16:rowId xmlns:a16="http://schemas.microsoft.com/office/drawing/2014/main" val="3824480777"/>
                      </a:ext>
                    </a:extLst>
                  </a:tr>
                  <a:tr h="340218">
                    <a:tc>
                      <a:txBody>
                        <a:bodyPr/>
                        <a:lstStyle/>
                        <a:p>
                          <a:r>
                            <a:rPr lang="en-US" sz="1600" dirty="0" err="1"/>
                            <a:t>Gwei</a:t>
                          </a:r>
                          <a:r>
                            <a:rPr lang="en-US" sz="1600" dirty="0"/>
                            <a:t> (</a:t>
                          </a:r>
                          <a:r>
                            <a:rPr lang="en-US" sz="1600" dirty="0" err="1"/>
                            <a:t>shannon</a:t>
                          </a:r>
                          <a:r>
                            <a:rPr lang="en-US" sz="1600" dirty="0"/>
                            <a:t>)</a:t>
                          </a:r>
                          <a:endParaRPr lang="en-SG"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600" smtClean="0">
                                  <a:latin typeface="Cambria Math" panose="02040503050406030204" pitchFamily="18" charset="0"/>
                                </a:rPr>
                                <m:t>1∗</m:t>
                              </m:r>
                              <m:sSup>
                                <m:sSupPr>
                                  <m:ctrlPr>
                                    <a:rPr lang="en-US" sz="1600" i="1" smtClean="0">
                                      <a:latin typeface="Cambria Math" panose="02040503050406030204" pitchFamily="18" charset="0"/>
                                    </a:rPr>
                                  </m:ctrlPr>
                                </m:sSupPr>
                                <m:e>
                                  <m:r>
                                    <a:rPr lang="en-US" sz="1600" smtClean="0">
                                      <a:latin typeface="Cambria Math" panose="02040503050406030204" pitchFamily="18" charset="0"/>
                                    </a:rPr>
                                    <m:t>10</m:t>
                                  </m:r>
                                </m:e>
                                <m:sup>
                                  <m:r>
                                    <a:rPr lang="en-US" sz="1600" smtClean="0">
                                      <a:latin typeface="Cambria Math" panose="02040503050406030204" pitchFamily="18" charset="0"/>
                                    </a:rPr>
                                    <m:t>9</m:t>
                                  </m:r>
                                </m:sup>
                              </m:sSup>
                            </m:oMath>
                          </a14:m>
                          <a:r>
                            <a:rPr lang="en-SG" sz="1600" dirty="0"/>
                            <a:t> wei</a:t>
                          </a:r>
                        </a:p>
                      </a:txBody>
                      <a:tcPr/>
                    </a:tc>
                    <a:extLst>
                      <a:ext uri="{0D108BD9-81ED-4DB2-BD59-A6C34878D82A}">
                        <a16:rowId xmlns:a16="http://schemas.microsoft.com/office/drawing/2014/main" val="2142065299"/>
                      </a:ext>
                    </a:extLst>
                  </a:tr>
                  <a:tr h="340218">
                    <a:tc>
                      <a:txBody>
                        <a:bodyPr/>
                        <a:lstStyle/>
                        <a:p>
                          <a:r>
                            <a:rPr lang="en-US" sz="1600" dirty="0" err="1"/>
                            <a:t>microether</a:t>
                          </a:r>
                          <a:r>
                            <a:rPr lang="en-US" sz="1600" dirty="0"/>
                            <a:t> (</a:t>
                          </a:r>
                          <a:r>
                            <a:rPr lang="en-US" sz="1600" dirty="0" err="1"/>
                            <a:t>szabo</a:t>
                          </a:r>
                          <a:r>
                            <a:rPr lang="en-US" sz="1600" dirty="0"/>
                            <a:t>)</a:t>
                          </a:r>
                          <a:endParaRPr lang="en-SG"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600" smtClean="0">
                                  <a:latin typeface="Cambria Math" panose="02040503050406030204" pitchFamily="18" charset="0"/>
                                </a:rPr>
                                <m:t>1∗</m:t>
                              </m:r>
                              <m:sSup>
                                <m:sSupPr>
                                  <m:ctrlPr>
                                    <a:rPr lang="en-US" sz="1600" i="1" smtClean="0">
                                      <a:latin typeface="Cambria Math" panose="02040503050406030204" pitchFamily="18" charset="0"/>
                                    </a:rPr>
                                  </m:ctrlPr>
                                </m:sSupPr>
                                <m:e>
                                  <m:r>
                                    <a:rPr lang="en-US" sz="1600" smtClean="0">
                                      <a:latin typeface="Cambria Math" panose="02040503050406030204" pitchFamily="18" charset="0"/>
                                    </a:rPr>
                                    <m:t>10</m:t>
                                  </m:r>
                                </m:e>
                                <m:sup>
                                  <m:r>
                                    <a:rPr lang="en-US" sz="1600" smtClean="0">
                                      <a:latin typeface="Cambria Math" panose="02040503050406030204" pitchFamily="18" charset="0"/>
                                    </a:rPr>
                                    <m:t>12</m:t>
                                  </m:r>
                                </m:sup>
                              </m:sSup>
                            </m:oMath>
                          </a14:m>
                          <a:r>
                            <a:rPr lang="en-SG" sz="1600" dirty="0"/>
                            <a:t> wei</a:t>
                          </a:r>
                        </a:p>
                      </a:txBody>
                      <a:tcPr/>
                    </a:tc>
                    <a:extLst>
                      <a:ext uri="{0D108BD9-81ED-4DB2-BD59-A6C34878D82A}">
                        <a16:rowId xmlns:a16="http://schemas.microsoft.com/office/drawing/2014/main" val="667477303"/>
                      </a:ext>
                    </a:extLst>
                  </a:tr>
                  <a:tr h="340218">
                    <a:tc>
                      <a:txBody>
                        <a:bodyPr/>
                        <a:lstStyle/>
                        <a:p>
                          <a:r>
                            <a:rPr lang="en-US" sz="1600" dirty="0" err="1"/>
                            <a:t>milliether</a:t>
                          </a:r>
                          <a:r>
                            <a:rPr lang="en-US" sz="1600" dirty="0"/>
                            <a:t> (</a:t>
                          </a:r>
                          <a:r>
                            <a:rPr lang="en-US" sz="1600" dirty="0" err="1"/>
                            <a:t>finney</a:t>
                          </a:r>
                          <a:r>
                            <a:rPr lang="en-US" sz="1600" dirty="0"/>
                            <a:t>)</a:t>
                          </a:r>
                          <a:endParaRPr lang="en-SG"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600" smtClean="0">
                                  <a:latin typeface="Cambria Math" panose="02040503050406030204" pitchFamily="18" charset="0"/>
                                </a:rPr>
                                <m:t>1∗</m:t>
                              </m:r>
                              <m:sSup>
                                <m:sSupPr>
                                  <m:ctrlPr>
                                    <a:rPr lang="en-US" sz="1600" i="1" smtClean="0">
                                      <a:latin typeface="Cambria Math" panose="02040503050406030204" pitchFamily="18" charset="0"/>
                                    </a:rPr>
                                  </m:ctrlPr>
                                </m:sSupPr>
                                <m:e>
                                  <m:r>
                                    <a:rPr lang="en-US" sz="1600" smtClean="0">
                                      <a:latin typeface="Cambria Math" panose="02040503050406030204" pitchFamily="18" charset="0"/>
                                    </a:rPr>
                                    <m:t>10</m:t>
                                  </m:r>
                                </m:e>
                                <m:sup>
                                  <m:r>
                                    <a:rPr lang="en-US" sz="1600" smtClean="0">
                                      <a:latin typeface="Cambria Math" panose="02040503050406030204" pitchFamily="18" charset="0"/>
                                    </a:rPr>
                                    <m:t>15</m:t>
                                  </m:r>
                                </m:sup>
                              </m:sSup>
                            </m:oMath>
                          </a14:m>
                          <a:r>
                            <a:rPr lang="en-SG" sz="1600" dirty="0"/>
                            <a:t> wei</a:t>
                          </a:r>
                        </a:p>
                      </a:txBody>
                      <a:tcPr/>
                    </a:tc>
                    <a:extLst>
                      <a:ext uri="{0D108BD9-81ED-4DB2-BD59-A6C34878D82A}">
                        <a16:rowId xmlns:a16="http://schemas.microsoft.com/office/drawing/2014/main" val="2895045675"/>
                      </a:ext>
                    </a:extLst>
                  </a:tr>
                  <a:tr h="340218">
                    <a:tc>
                      <a:txBody>
                        <a:bodyPr/>
                        <a:lstStyle/>
                        <a:p>
                          <a:r>
                            <a:rPr lang="en-US" sz="1600" dirty="0"/>
                            <a:t>ether</a:t>
                          </a:r>
                          <a:endParaRPr lang="en-SG"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600" smtClean="0">
                                  <a:latin typeface="Cambria Math" panose="02040503050406030204" pitchFamily="18" charset="0"/>
                                </a:rPr>
                                <m:t>1∗</m:t>
                              </m:r>
                              <m:sSup>
                                <m:sSupPr>
                                  <m:ctrlPr>
                                    <a:rPr lang="en-US" sz="1600" i="1" smtClean="0">
                                      <a:latin typeface="Cambria Math" panose="02040503050406030204" pitchFamily="18" charset="0"/>
                                    </a:rPr>
                                  </m:ctrlPr>
                                </m:sSupPr>
                                <m:e>
                                  <m:r>
                                    <a:rPr lang="en-US" sz="1600" smtClean="0">
                                      <a:latin typeface="Cambria Math" panose="02040503050406030204" pitchFamily="18" charset="0"/>
                                    </a:rPr>
                                    <m:t>10</m:t>
                                  </m:r>
                                </m:e>
                                <m:sup>
                                  <m:r>
                                    <a:rPr lang="en-US" sz="1600" smtClean="0">
                                      <a:latin typeface="Cambria Math" panose="02040503050406030204" pitchFamily="18" charset="0"/>
                                    </a:rPr>
                                    <m:t>18</m:t>
                                  </m:r>
                                </m:sup>
                              </m:sSup>
                            </m:oMath>
                          </a14:m>
                          <a:r>
                            <a:rPr lang="en-SG" sz="1600" dirty="0"/>
                            <a:t> wei</a:t>
                          </a:r>
                        </a:p>
                      </a:txBody>
                      <a:tcPr/>
                    </a:tc>
                    <a:extLst>
                      <a:ext uri="{0D108BD9-81ED-4DB2-BD59-A6C34878D82A}">
                        <a16:rowId xmlns:a16="http://schemas.microsoft.com/office/drawing/2014/main" val="1445300632"/>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36113345"/>
                  </p:ext>
                </p:extLst>
              </p:nvPr>
            </p:nvGraphicFramePr>
            <p:xfrm>
              <a:off x="4160699" y="1844815"/>
              <a:ext cx="5418666" cy="2754427"/>
            </p:xfrm>
            <a:graphic>
              <a:graphicData uri="http://schemas.openxmlformats.org/drawingml/2006/table">
                <a:tbl>
                  <a:tblPr firstRow="1" bandRow="1">
                    <a:tableStyleId>{93296810-A885-4BE3-A3E7-6D5BEEA58F35}</a:tableStyleId>
                  </a:tblPr>
                  <a:tblGrid>
                    <a:gridCol w="2709333">
                      <a:extLst>
                        <a:ext uri="{9D8B030D-6E8A-4147-A177-3AD203B41FA5}">
                          <a16:colId xmlns:a16="http://schemas.microsoft.com/office/drawing/2014/main" val="2644831422"/>
                        </a:ext>
                      </a:extLst>
                    </a:gridCol>
                    <a:gridCol w="2709333">
                      <a:extLst>
                        <a:ext uri="{9D8B030D-6E8A-4147-A177-3AD203B41FA5}">
                          <a16:colId xmlns:a16="http://schemas.microsoft.com/office/drawing/2014/main" val="466244855"/>
                        </a:ext>
                      </a:extLst>
                    </a:gridCol>
                  </a:tblGrid>
                  <a:tr h="365760">
                    <a:tc>
                      <a:txBody>
                        <a:bodyPr/>
                        <a:lstStyle/>
                        <a:p>
                          <a:r>
                            <a:rPr lang="en-US" dirty="0"/>
                            <a:t>Unit</a:t>
                          </a:r>
                          <a:endParaRPr lang="en-SG" dirty="0"/>
                        </a:p>
                      </a:txBody>
                      <a:tcPr/>
                    </a:tc>
                    <a:tc>
                      <a:txBody>
                        <a:bodyPr/>
                        <a:lstStyle/>
                        <a:p>
                          <a:r>
                            <a:rPr lang="en-US" dirty="0"/>
                            <a:t>Wei Value</a:t>
                          </a:r>
                          <a:endParaRPr lang="en-SG" dirty="0"/>
                        </a:p>
                      </a:txBody>
                      <a:tcPr/>
                    </a:tc>
                    <a:extLst>
                      <a:ext uri="{0D108BD9-81ED-4DB2-BD59-A6C34878D82A}">
                        <a16:rowId xmlns:a16="http://schemas.microsoft.com/office/drawing/2014/main" val="4112371892"/>
                      </a:ext>
                    </a:extLst>
                  </a:tr>
                  <a:tr h="340218">
                    <a:tc>
                      <a:txBody>
                        <a:bodyPr/>
                        <a:lstStyle/>
                        <a:p>
                          <a:r>
                            <a:rPr lang="en-US" sz="1600" dirty="0"/>
                            <a:t>Wei</a:t>
                          </a:r>
                          <a:endParaRPr lang="en-SG" sz="1600" dirty="0"/>
                        </a:p>
                      </a:txBody>
                      <a:tcPr/>
                    </a:tc>
                    <a:tc>
                      <a:txBody>
                        <a:bodyPr/>
                        <a:lstStyle/>
                        <a:p>
                          <a:endParaRPr lang="en-US"/>
                        </a:p>
                      </a:txBody>
                      <a:tcPr>
                        <a:blipFill>
                          <a:blip r:embed="rId3"/>
                          <a:stretch>
                            <a:fillRect l="-100225" t="-116071" r="-899" b="-625000"/>
                          </a:stretch>
                        </a:blipFill>
                      </a:tcPr>
                    </a:tc>
                    <a:extLst>
                      <a:ext uri="{0D108BD9-81ED-4DB2-BD59-A6C34878D82A}">
                        <a16:rowId xmlns:a16="http://schemas.microsoft.com/office/drawing/2014/main" val="1933609965"/>
                      </a:ext>
                    </a:extLst>
                  </a:tr>
                  <a:tr h="340805">
                    <a:tc>
                      <a:txBody>
                        <a:bodyPr/>
                        <a:lstStyle/>
                        <a:p>
                          <a:r>
                            <a:rPr lang="en-US" sz="1600" dirty="0" err="1"/>
                            <a:t>Kwei</a:t>
                          </a:r>
                          <a:r>
                            <a:rPr lang="en-US" sz="1600" dirty="0"/>
                            <a:t> (</a:t>
                          </a:r>
                          <a:r>
                            <a:rPr lang="en-US" sz="1600" dirty="0" err="1"/>
                            <a:t>babbage</a:t>
                          </a:r>
                          <a:r>
                            <a:rPr lang="en-US" sz="1600" dirty="0"/>
                            <a:t>)</a:t>
                          </a:r>
                          <a:endParaRPr lang="en-SG" sz="1600" dirty="0"/>
                        </a:p>
                      </a:txBody>
                      <a:tcPr/>
                    </a:tc>
                    <a:tc>
                      <a:txBody>
                        <a:bodyPr/>
                        <a:lstStyle/>
                        <a:p>
                          <a:endParaRPr lang="en-US"/>
                        </a:p>
                      </a:txBody>
                      <a:tcPr>
                        <a:blipFill>
                          <a:blip r:embed="rId3"/>
                          <a:stretch>
                            <a:fillRect l="-100225" t="-216071" r="-899" b="-525000"/>
                          </a:stretch>
                        </a:blipFill>
                      </a:tcPr>
                    </a:tc>
                    <a:extLst>
                      <a:ext uri="{0D108BD9-81ED-4DB2-BD59-A6C34878D82A}">
                        <a16:rowId xmlns:a16="http://schemas.microsoft.com/office/drawing/2014/main" val="3719527900"/>
                      </a:ext>
                    </a:extLst>
                  </a:tr>
                  <a:tr h="340805">
                    <a:tc>
                      <a:txBody>
                        <a:bodyPr/>
                        <a:lstStyle/>
                        <a:p>
                          <a:r>
                            <a:rPr lang="en-US" sz="1600" dirty="0" err="1"/>
                            <a:t>Mwei</a:t>
                          </a:r>
                          <a:r>
                            <a:rPr lang="en-US" sz="1600" dirty="0"/>
                            <a:t> (</a:t>
                          </a:r>
                          <a:r>
                            <a:rPr lang="en-US" sz="1600" dirty="0" err="1"/>
                            <a:t>lovelace</a:t>
                          </a:r>
                          <a:r>
                            <a:rPr lang="en-US" sz="1600" dirty="0"/>
                            <a:t>)</a:t>
                          </a:r>
                          <a:endParaRPr lang="en-SG" sz="1600" dirty="0"/>
                        </a:p>
                      </a:txBody>
                      <a:tcPr/>
                    </a:tc>
                    <a:tc>
                      <a:txBody>
                        <a:bodyPr/>
                        <a:lstStyle/>
                        <a:p>
                          <a:endParaRPr lang="en-US"/>
                        </a:p>
                      </a:txBody>
                      <a:tcPr>
                        <a:blipFill>
                          <a:blip r:embed="rId3"/>
                          <a:stretch>
                            <a:fillRect l="-100225" t="-316071" r="-899" b="-425000"/>
                          </a:stretch>
                        </a:blipFill>
                      </a:tcPr>
                    </a:tc>
                    <a:extLst>
                      <a:ext uri="{0D108BD9-81ED-4DB2-BD59-A6C34878D82A}">
                        <a16:rowId xmlns:a16="http://schemas.microsoft.com/office/drawing/2014/main" val="3824480777"/>
                      </a:ext>
                    </a:extLst>
                  </a:tr>
                  <a:tr h="340805">
                    <a:tc>
                      <a:txBody>
                        <a:bodyPr/>
                        <a:lstStyle/>
                        <a:p>
                          <a:r>
                            <a:rPr lang="en-US" sz="1600" dirty="0" err="1"/>
                            <a:t>Gwei</a:t>
                          </a:r>
                          <a:r>
                            <a:rPr lang="en-US" sz="1600" dirty="0"/>
                            <a:t> (</a:t>
                          </a:r>
                          <a:r>
                            <a:rPr lang="en-US" sz="1600" dirty="0" err="1"/>
                            <a:t>shannon</a:t>
                          </a:r>
                          <a:r>
                            <a:rPr lang="en-US" sz="1600" dirty="0"/>
                            <a:t>)</a:t>
                          </a:r>
                          <a:endParaRPr lang="en-SG" sz="1600" dirty="0"/>
                        </a:p>
                      </a:txBody>
                      <a:tcPr/>
                    </a:tc>
                    <a:tc>
                      <a:txBody>
                        <a:bodyPr/>
                        <a:lstStyle/>
                        <a:p>
                          <a:endParaRPr lang="en-US"/>
                        </a:p>
                      </a:txBody>
                      <a:tcPr>
                        <a:blipFill>
                          <a:blip r:embed="rId3"/>
                          <a:stretch>
                            <a:fillRect l="-100225" t="-416071" r="-899" b="-325000"/>
                          </a:stretch>
                        </a:blipFill>
                      </a:tcPr>
                    </a:tc>
                    <a:extLst>
                      <a:ext uri="{0D108BD9-81ED-4DB2-BD59-A6C34878D82A}">
                        <a16:rowId xmlns:a16="http://schemas.microsoft.com/office/drawing/2014/main" val="2142065299"/>
                      </a:ext>
                    </a:extLst>
                  </a:tr>
                  <a:tr h="340805">
                    <a:tc>
                      <a:txBody>
                        <a:bodyPr/>
                        <a:lstStyle/>
                        <a:p>
                          <a:r>
                            <a:rPr lang="en-US" sz="1600" dirty="0" err="1"/>
                            <a:t>microether</a:t>
                          </a:r>
                          <a:r>
                            <a:rPr lang="en-US" sz="1600" dirty="0"/>
                            <a:t> (</a:t>
                          </a:r>
                          <a:r>
                            <a:rPr lang="en-US" sz="1600" dirty="0" err="1"/>
                            <a:t>szabo</a:t>
                          </a:r>
                          <a:r>
                            <a:rPr lang="en-US" sz="1600" dirty="0"/>
                            <a:t>)</a:t>
                          </a:r>
                          <a:endParaRPr lang="en-SG" sz="1600" dirty="0"/>
                        </a:p>
                      </a:txBody>
                      <a:tcPr/>
                    </a:tc>
                    <a:tc>
                      <a:txBody>
                        <a:bodyPr/>
                        <a:lstStyle/>
                        <a:p>
                          <a:endParaRPr lang="en-US"/>
                        </a:p>
                      </a:txBody>
                      <a:tcPr>
                        <a:blipFill>
                          <a:blip r:embed="rId3"/>
                          <a:stretch>
                            <a:fillRect l="-100225" t="-516071" r="-899" b="-225000"/>
                          </a:stretch>
                        </a:blipFill>
                      </a:tcPr>
                    </a:tc>
                    <a:extLst>
                      <a:ext uri="{0D108BD9-81ED-4DB2-BD59-A6C34878D82A}">
                        <a16:rowId xmlns:a16="http://schemas.microsoft.com/office/drawing/2014/main" val="667477303"/>
                      </a:ext>
                    </a:extLst>
                  </a:tr>
                  <a:tr h="344424">
                    <a:tc>
                      <a:txBody>
                        <a:bodyPr/>
                        <a:lstStyle/>
                        <a:p>
                          <a:r>
                            <a:rPr lang="en-US" sz="1600" dirty="0" err="1"/>
                            <a:t>milliether</a:t>
                          </a:r>
                          <a:r>
                            <a:rPr lang="en-US" sz="1600" dirty="0"/>
                            <a:t> (</a:t>
                          </a:r>
                          <a:r>
                            <a:rPr lang="en-US" sz="1600" dirty="0" err="1"/>
                            <a:t>finney</a:t>
                          </a:r>
                          <a:r>
                            <a:rPr lang="en-US" sz="1600" dirty="0"/>
                            <a:t>)</a:t>
                          </a:r>
                          <a:endParaRPr lang="en-SG" sz="1600" dirty="0"/>
                        </a:p>
                      </a:txBody>
                      <a:tcPr/>
                    </a:tc>
                    <a:tc>
                      <a:txBody>
                        <a:bodyPr/>
                        <a:lstStyle/>
                        <a:p>
                          <a:endParaRPr lang="en-US"/>
                        </a:p>
                      </a:txBody>
                      <a:tcPr>
                        <a:blipFill>
                          <a:blip r:embed="rId3"/>
                          <a:stretch>
                            <a:fillRect l="-100225" t="-605263" r="-899" b="-121053"/>
                          </a:stretch>
                        </a:blipFill>
                      </a:tcPr>
                    </a:tc>
                    <a:extLst>
                      <a:ext uri="{0D108BD9-81ED-4DB2-BD59-A6C34878D82A}">
                        <a16:rowId xmlns:a16="http://schemas.microsoft.com/office/drawing/2014/main" val="2895045675"/>
                      </a:ext>
                    </a:extLst>
                  </a:tr>
                  <a:tr h="340805">
                    <a:tc>
                      <a:txBody>
                        <a:bodyPr/>
                        <a:lstStyle/>
                        <a:p>
                          <a:r>
                            <a:rPr lang="en-US" sz="1600" dirty="0"/>
                            <a:t>ether</a:t>
                          </a:r>
                          <a:endParaRPr lang="en-SG" sz="1600" dirty="0"/>
                        </a:p>
                      </a:txBody>
                      <a:tcPr/>
                    </a:tc>
                    <a:tc>
                      <a:txBody>
                        <a:bodyPr/>
                        <a:lstStyle/>
                        <a:p>
                          <a:endParaRPr lang="en-US"/>
                        </a:p>
                      </a:txBody>
                      <a:tcPr>
                        <a:blipFill>
                          <a:blip r:embed="rId3"/>
                          <a:stretch>
                            <a:fillRect l="-100225" t="-717857" r="-899" b="-23214"/>
                          </a:stretch>
                        </a:blipFill>
                      </a:tcPr>
                    </a:tc>
                    <a:extLst>
                      <a:ext uri="{0D108BD9-81ED-4DB2-BD59-A6C34878D82A}">
                        <a16:rowId xmlns:a16="http://schemas.microsoft.com/office/drawing/2014/main" val="1445300632"/>
                      </a:ext>
                    </a:extLst>
                  </a:tr>
                </a:tbl>
              </a:graphicData>
            </a:graphic>
          </p:graphicFrame>
        </mc:Fallback>
      </mc:AlternateContent>
    </p:spTree>
    <p:extLst>
      <p:ext uri="{BB962C8B-B14F-4D97-AF65-F5344CB8AC3E}">
        <p14:creationId xmlns:p14="http://schemas.microsoft.com/office/powerpoint/2010/main" val="1231930363"/>
      </p:ext>
    </p:extLst>
  </p:cSld>
  <p:clrMapOvr>
    <a:masterClrMapping/>
  </p:clrMapOvr>
  <p:transition spd="slow">
    <p:wipe dir="r"/>
  </p:transition>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themeOverride>
</file>

<file path=_xmlsignatures/_rels/origin.sigs.rels><?xml version="1.0" encoding="UTF-8" standalone="yes"?>
<Relationships xmlns="http://schemas.openxmlformats.org/package/2006/relationships"><Relationship Id="rId2" Type="http://schemas.openxmlformats.org/package/2006/relationships/digital-signature/signature" Target="sig2.xml"/><Relationship Id="rId1" Type="http://schemas.openxmlformats.org/package/2006/relationships/digital-signature/signature" Target="sig1.xml"/></Relationships>
</file>

<file path=_xmlsignatures/sig1.xml><?xml version="1.0" encoding="utf-8"?>
<Signature xmlns="http://www.w3.org/2000/09/xmldsig#" Id="idPackageSignature">
  <SignedInfo>
    <CanonicalizationMethod Algorithm="http://www.w3.org/TR/2001/REC-xml-c14n-20010315"/>
    <SignatureMethod Algorithm="http://www.w3.org/2001/04/xmldsig-more#rsa-sha256"/>
    <Reference Type="http://www.w3.org/2000/09/xmldsig#Object" URI="#idPackageObject">
      <DigestMethod Algorithm="http://www.w3.org/2001/04/xmlenc#sha256"/>
      <DigestValue>05L8PdC6j9xtecsdbmEHTLd3/fMHs8EzheVIpLXQxWs=</DigestValue>
    </Reference>
    <Reference Type="http://www.w3.org/2000/09/xmldsig#Object" URI="#idOfficeObject">
      <DigestMethod Algorithm="http://www.w3.org/2001/04/xmlenc#sha256"/>
      <DigestValue>4ob9m0wzd09yFRJi2/aHKrLrKDq0jzqLdAFwoG/4leQ=</DigestValue>
    </Reference>
    <Reference Type="http://uri.etsi.org/01903#SignedProperties" URI="#idSignedProperties">
      <Transforms>
        <Transform Algorithm="http://www.w3.org/TR/2001/REC-xml-c14n-20010315"/>
      </Transforms>
      <DigestMethod Algorithm="http://www.w3.org/2001/04/xmlenc#sha256"/>
      <DigestValue>7Hk23Cwf244IicYsCcamQvz/w1XCdimK369Qaz0dk4Y=</DigestValue>
    </Reference>
  </SignedInfo>
  <SignatureValue>Z3oshPJPO2dXlZIbz8pHnxT9PhMoIQwIlfob+lfQh7lvhxTSxE+dX6nVpGAJxgKR/zqLgxOwaD0V
Uu8ym122FZSvK4mq0/WkRdYUqn+8oskUQLN9epe26SvdvnPn27/A/uLlwuT+r0UGU1SvdhIBidED
pAafpuxrESrVXS23F+qXChA3UCuWTNySXG4XjXde9EGoExo5BS5QS94kuc9U5t7+tV+eVClc+7F0
+eLF46MGs+J9AQcA+/07AXz0qCwpJPz6nNepaDNgTHhspPcMd70xJz5bGVfANWcqdqSn8DNv6moV
CBw2pAmNHeDl1kmLdI3CHEti4rfxuibYWKil1w==</SignatureValue>
  <KeyInfo>
    <X509Data>
      <X509Certificate>MIIFNDCCBBygAwIBAgIRAPJD1ijUppxp2BpqJ/nDrocwDQYJKoZIhvcNAQELBQAwgZcxCzAJBgNVBAYTAkdCMRswGQYDVQQIExJHcmVhdGVyIE1hbmNoZXN0ZXIxEDAOBgNVBAcTB1NhbGZvcmQxGjAYBgNVBAoTEUNPTU9ETyBDQSBMaW1pdGVkMT0wOwYDVQQDEzRDT01PRE8gUlNBIENsaWVudCBBdXRoZW50aWNhdGlvbiBhbmQgU2VjdXJlIEVtYWlsIENBMB4XDTE3MTExOTAwMDAwMFoXDTE4MTExOTIzNTk1OVowJTEjMCEGCSqGSIb3DQEJARYUYmdvaDAwOEBlLm50dS5lZHUuc2cwggEiMA0GCSqGSIb3DQEBAQUAA4IBDwAwggEKAoIBAQDsd1+oL36t5DJwyp6jv4hXMf5OXLC6Zw+f7B8O/6ICnIyaZfK4sk5Xb9fXI5zapbGStRkzXtJDuLB+CZL8sjnjDhGNwbEIwMpOd1wlHi6LwtYOzC1kK7GP/dbqZngVmbzXcr8BZ17oTLM34bBz7nGAp26VfR9uSSXeqkW2X7EF2bZuYdXK/qhX5d15+j5hlq46KIiGcAeMGQbiEGmdqhn1I70U4XUiF9lqE+uFFbnPSd4DErsntRc6eZmiEysbS8NsYCvlpxubyzqjwo29MPNTsqRjOSBnEhFlQKJQSDlx6AgTcn8nwd2frru2aMHKrwjInhtOmQSol2EONvZqmbtlAgMBAAGjggHqMIIB5jAfBgNVHSMEGDAWgBSCr2yM+MX+lmF86B89K3FIXsSLwDAdBgNVHQ4EFgQULNjeiGbsZp35/Rvr5kQZpENT+wEwDgYDVR0PAQH/BAQDAgWgMAwGA1UdEwEB/wQCMAAwIAYDVR0lBBkwFwYIKwYBBQUHAwQGCysGAQQBsjEBAwUCMBEGCWCGSAGG+EIBAQQEAwIFIDBGBgNVHSAEPzA9MDsGDCsGAQQBsjEBAgEBATArMCkGCCsGAQUFBwIBFh1odHRwczovL3NlY3VyZS5jb21vZG8ubmV0L0NQUzBaBgNVHR8EUzBRME+gTaBLhklodHRwOi8vY3JsLmNvbW9kb2NhLmNvbS9DT01PRE9SU0FDbGllbnRBdXRoZW50aWNhdGlvbmFuZFNlY3VyZUVtYWlsQ0EuY3JsMIGLBggrBgEFBQcBAQR/MH0wVQYIKwYBBQUHMAKGSWh0dHA6Ly9jcnQuY29tb2RvY2EuY29tL0NPTU9ET1JTQUNsaWVudEF1dGhlbnRpY2F0aW9uYW5kU2VjdXJlRW1haWxDQS5jcnQwJAYIKwYBBQUHMAGGGGh0dHA6Ly9vY3NwLmNvbW9kb2NhLmNvbTAfBgNVHREEGDAWgRRiZ29oMDA4QGUubnR1LmVkdS5zZzANBgkqhkiG9w0BAQsFAAOCAQEAYvPsFJB7FW+JDHrmU5RvHOIUcty8q2TzttRdHEiZcrtK22yTZN7gYOqv/mPC2JiJPW5NOBhmAQmkY/qYktHSYcxI33A05v5e0dTUNFLgWNPc8qU84ri9GFSZUDa1wAAyLQbtIjTKphtAQaalIqHllM72as3qaXlwNQSs+oUm+aby9Qcejkvzk2UZL5ezO9PyILLskZZDAFPR56ex6ivuBWhtTtvaId5iLZ05baaUWdzt0F0xUDodMmpFMNFmXkfdWtXWHb/4h+m+NzSGtIp/eaDEg9iv69FXp7tvUKC2UQwe/OYJPV4l/CI6SCP+Vw7+sZdllv8oJpDxlbc6tLatLQ==</X509Certificate>
    </X509Data>
  </KeyInfo>
  <Object Id="idPackageObject">
    <Manifest>
      <Reference URI="/_rels/.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ZA0yc/xO3JTsFCHnkGRYT0tE9b7806O9EDnxF1WjyYo=</DigestValue>
      </Reference>
      <Reference URI="/ppt/_rels/presentation.xml.rels?ContentType=application/vnd.openxmlformats-package.relationships+xml">
        <Transforms>
          <Transform Algorithm="http://schemas.openxmlformats.org/package/2006/RelationshipTransform">
            <mdssi:RelationshipReference xmlns:mdssi="http://schemas.openxmlformats.org/package/2006/digital-signature" SourceId="rId21"/>
            <mdssi:RelationshipReference xmlns:mdssi="http://schemas.openxmlformats.org/package/2006/digital-signature" SourceId="rId42"/>
            <mdssi:RelationshipReference xmlns:mdssi="http://schemas.openxmlformats.org/package/2006/digital-signature" SourceId="rId47"/>
            <mdssi:RelationshipReference xmlns:mdssi="http://schemas.openxmlformats.org/package/2006/digital-signature" SourceId="rId63"/>
            <mdssi:RelationshipReference xmlns:mdssi="http://schemas.openxmlformats.org/package/2006/digital-signature" SourceId="rId68"/>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9"/>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32"/>
            <mdssi:RelationshipReference xmlns:mdssi="http://schemas.openxmlformats.org/package/2006/digital-signature" SourceId="rId37"/>
            <mdssi:RelationshipReference xmlns:mdssi="http://schemas.openxmlformats.org/package/2006/digital-signature" SourceId="rId40"/>
            <mdssi:RelationshipReference xmlns:mdssi="http://schemas.openxmlformats.org/package/2006/digital-signature" SourceId="rId45"/>
            <mdssi:RelationshipReference xmlns:mdssi="http://schemas.openxmlformats.org/package/2006/digital-signature" SourceId="rId53"/>
            <mdssi:RelationshipReference xmlns:mdssi="http://schemas.openxmlformats.org/package/2006/digital-signature" SourceId="rId58"/>
            <mdssi:RelationshipReference xmlns:mdssi="http://schemas.openxmlformats.org/package/2006/digital-signature" SourceId="rId66"/>
            <mdssi:RelationshipReference xmlns:mdssi="http://schemas.openxmlformats.org/package/2006/digital-signature" SourceId="rId5"/>
            <mdssi:RelationshipReference xmlns:mdssi="http://schemas.openxmlformats.org/package/2006/digital-signature" SourceId="rId61"/>
            <mdssi:RelationshipReference xmlns:mdssi="http://schemas.openxmlformats.org/package/2006/digital-signature" SourceId="rId1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27"/>
            <mdssi:RelationshipReference xmlns:mdssi="http://schemas.openxmlformats.org/package/2006/digital-signature" SourceId="rId30"/>
            <mdssi:RelationshipReference xmlns:mdssi="http://schemas.openxmlformats.org/package/2006/digital-signature" SourceId="rId35"/>
            <mdssi:RelationshipReference xmlns:mdssi="http://schemas.openxmlformats.org/package/2006/digital-signature" SourceId="rId43"/>
            <mdssi:RelationshipReference xmlns:mdssi="http://schemas.openxmlformats.org/package/2006/digital-signature" SourceId="rId48"/>
            <mdssi:RelationshipReference xmlns:mdssi="http://schemas.openxmlformats.org/package/2006/digital-signature" SourceId="rId56"/>
            <mdssi:RelationshipReference xmlns:mdssi="http://schemas.openxmlformats.org/package/2006/digital-signature" SourceId="rId64"/>
            <mdssi:RelationshipReference xmlns:mdssi="http://schemas.openxmlformats.org/package/2006/digital-signature" SourceId="rId69"/>
            <mdssi:RelationshipReference xmlns:mdssi="http://schemas.openxmlformats.org/package/2006/digital-signature" SourceId="rId8"/>
            <mdssi:RelationshipReference xmlns:mdssi="http://schemas.openxmlformats.org/package/2006/digital-signature" SourceId="rId51"/>
            <mdssi:RelationshipReference xmlns:mdssi="http://schemas.openxmlformats.org/package/2006/digital-signature" SourceId="rId3"/>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mdssi:RelationshipReference xmlns:mdssi="http://schemas.openxmlformats.org/package/2006/digital-signature" SourceId="rId33"/>
            <mdssi:RelationshipReference xmlns:mdssi="http://schemas.openxmlformats.org/package/2006/digital-signature" SourceId="rId38"/>
            <mdssi:RelationshipReference xmlns:mdssi="http://schemas.openxmlformats.org/package/2006/digital-signature" SourceId="rId46"/>
            <mdssi:RelationshipReference xmlns:mdssi="http://schemas.openxmlformats.org/package/2006/digital-signature" SourceId="rId59"/>
            <mdssi:RelationshipReference xmlns:mdssi="http://schemas.openxmlformats.org/package/2006/digital-signature" SourceId="rId67"/>
            <mdssi:RelationshipReference xmlns:mdssi="http://schemas.openxmlformats.org/package/2006/digital-signature" SourceId="rId20"/>
            <mdssi:RelationshipReference xmlns:mdssi="http://schemas.openxmlformats.org/package/2006/digital-signature" SourceId="rId41"/>
            <mdssi:RelationshipReference xmlns:mdssi="http://schemas.openxmlformats.org/package/2006/digital-signature" SourceId="rId54"/>
            <mdssi:RelationshipReference xmlns:mdssi="http://schemas.openxmlformats.org/package/2006/digital-signature" SourceId="rId62"/>
            <mdssi:RelationshipReference xmlns:mdssi="http://schemas.openxmlformats.org/package/2006/digital-signature" SourceId="rId70"/>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28"/>
            <mdssi:RelationshipReference xmlns:mdssi="http://schemas.openxmlformats.org/package/2006/digital-signature" SourceId="rId36"/>
            <mdssi:RelationshipReference xmlns:mdssi="http://schemas.openxmlformats.org/package/2006/digital-signature" SourceId="rId49"/>
            <mdssi:RelationshipReference xmlns:mdssi="http://schemas.openxmlformats.org/package/2006/digital-signature" SourceId="rId57"/>
            <mdssi:RelationshipReference xmlns:mdssi="http://schemas.openxmlformats.org/package/2006/digital-signature" SourceId="rId10"/>
            <mdssi:RelationshipReference xmlns:mdssi="http://schemas.openxmlformats.org/package/2006/digital-signature" SourceId="rId31"/>
            <mdssi:RelationshipReference xmlns:mdssi="http://schemas.openxmlformats.org/package/2006/digital-signature" SourceId="rId44"/>
            <mdssi:RelationshipReference xmlns:mdssi="http://schemas.openxmlformats.org/package/2006/digital-signature" SourceId="rId52"/>
            <mdssi:RelationshipReference xmlns:mdssi="http://schemas.openxmlformats.org/package/2006/digital-signature" SourceId="rId60"/>
            <mdssi:RelationshipReference xmlns:mdssi="http://schemas.openxmlformats.org/package/2006/digital-signature" SourceId="rId65"/>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39"/>
            <mdssi:RelationshipReference xmlns:mdssi="http://schemas.openxmlformats.org/package/2006/digital-signature" SourceId="rId34"/>
            <mdssi:RelationshipReference xmlns:mdssi="http://schemas.openxmlformats.org/package/2006/digital-signature" SourceId="rId50"/>
            <mdssi:RelationshipReference xmlns:mdssi="http://schemas.openxmlformats.org/package/2006/digital-signature" SourceId="rId55"/>
            <mdssi:RelationshipReference xmlns:mdssi="http://schemas.openxmlformats.org/package/2006/digital-signature" SourceId="rId26"/>
          </Transform>
          <Transform Algorithm="http://www.w3.org/TR/2001/REC-xml-c14n-20010315"/>
        </Transforms>
        <DigestMethod Algorithm="http://www.w3.org/2001/04/xmlenc#sha256"/>
        <DigestValue>VIfb40YdvVs53Vs8ZUo3c6MS3qUVhCwEbOCaWWz6NWc=</DigestValue>
      </Reference>
      <Reference URI="/ppt/charts/_rels/chart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vMYd16TNrc0MBwXo/PSr+4oibEfdqowyA2ZdxcSTApI=</DigestValue>
      </Reference>
      <Reference URI="/ppt/charts/_rels/chart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cmlZ4LG5sIp9PDoHAldkk5Hxj1oCSA/te0bAYa81gOA=</DigestValue>
      </Reference>
      <Reference URI="/ppt/charts/_rels/chart3.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YzU3z8ubXBiPoc9b3docGNpxXBxtyWdc5Ly7ZeTh1n0=</DigestValue>
      </Reference>
      <Reference URI="/ppt/charts/_rels/chart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SBXI52WqbcwrGvvel/cOufe1A2LUeaVjGiObWyh0sM8=</DigestValue>
      </Reference>
      <Reference URI="/ppt/charts/_rels/chart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/lmcwqVjrgaxrggP3RkXm4IRRYToJh+VbwobvMk3Ads=</DigestValue>
      </Reference>
      <Reference URI="/ppt/charts/_rels/chart6.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sSjoz23B8224SBq11skKrC26vB6bP/sRdduovSywU9I=</DigestValue>
      </Reference>
      <Reference URI="/ppt/charts/chart1.xml?ContentType=application/vnd.openxmlformats-officedocument.drawingml.chart+xml">
        <DigestMethod Algorithm="http://www.w3.org/2001/04/xmlenc#sha256"/>
        <DigestValue>/6IjR/ltyXkdMINPTLEH0eCxf9PWvCQtbEBBo3SrywQ=</DigestValue>
      </Reference>
      <Reference URI="/ppt/charts/chart2.xml?ContentType=application/vnd.openxmlformats-officedocument.drawingml.chart+xml">
        <DigestMethod Algorithm="http://www.w3.org/2001/04/xmlenc#sha256"/>
        <DigestValue>xyvicJNn4L6yv4wdMUzmvwLZkHD8Rqqx9i2gI/pSbtA=</DigestValue>
      </Reference>
      <Reference URI="/ppt/charts/chart3.xml?ContentType=application/vnd.openxmlformats-officedocument.drawingml.chart+xml">
        <DigestMethod Algorithm="http://www.w3.org/2001/04/xmlenc#sha256"/>
        <DigestValue>MgXpP+HQ1RWbbPDlJD6lLIURsS078QSNsiLKjXcsvVQ=</DigestValue>
      </Reference>
      <Reference URI="/ppt/charts/chart4.xml?ContentType=application/vnd.openxmlformats-officedocument.drawingml.chart+xml">
        <DigestMethod Algorithm="http://www.w3.org/2001/04/xmlenc#sha256"/>
        <DigestValue>YBvU2YWpSOqS5A5w6P4GTpUwW6+eUKk6jm0XYl9xET4=</DigestValue>
      </Reference>
      <Reference URI="/ppt/charts/chart5.xml?ContentType=application/vnd.openxmlformats-officedocument.drawingml.chart+xml">
        <DigestMethod Algorithm="http://www.w3.org/2001/04/xmlenc#sha256"/>
        <DigestValue>sCOvMW6IrMbV4BpeCp8tjUmoxHc6/3ysG2Mbl9mK698=</DigestValue>
      </Reference>
      <Reference URI="/ppt/charts/chart6.xml?ContentType=application/vnd.openxmlformats-officedocument.drawingml.chart+xml">
        <DigestMethod Algorithm="http://www.w3.org/2001/04/xmlenc#sha256"/>
        <DigestValue>qVHYesE1RL99fwrqPPyXaWs0MvF6c4PQfFfWA6yzKwo=</DigestValue>
      </Reference>
      <Reference URI="/ppt/charts/colors1.xml?ContentType=application/vnd.ms-office.chartcolorstyle+xml">
        <DigestMethod Algorithm="http://www.w3.org/2001/04/xmlenc#sha256"/>
        <DigestValue>BP77p9MYU/oKpjblyLjjCPwxJqm0ih9EkJR//5HVqS8=</DigestValue>
      </Reference>
      <Reference URI="/ppt/charts/colors2.xml?ContentType=application/vnd.ms-office.chartcolorstyle+xml">
        <DigestMethod Algorithm="http://www.w3.org/2001/04/xmlenc#sha256"/>
        <DigestValue>BP77p9MYU/oKpjblyLjjCPwxJqm0ih9EkJR//5HVqS8=</DigestValue>
      </Reference>
      <Reference URI="/ppt/charts/colors3.xml?ContentType=application/vnd.ms-office.chartcolorstyle+xml">
        <DigestMethod Algorithm="http://www.w3.org/2001/04/xmlenc#sha256"/>
        <DigestValue>BP77p9MYU/oKpjblyLjjCPwxJqm0ih9EkJR//5HVqS8=</DigestValue>
      </Reference>
      <Reference URI="/ppt/charts/colors4.xml?ContentType=application/vnd.ms-office.chartcolorstyle+xml">
        <DigestMethod Algorithm="http://www.w3.org/2001/04/xmlenc#sha256"/>
        <DigestValue>BP77p9MYU/oKpjblyLjjCPwxJqm0ih9EkJR//5HVqS8=</DigestValue>
      </Reference>
      <Reference URI="/ppt/charts/colors5.xml?ContentType=application/vnd.ms-office.chartcolorstyle+xml">
        <DigestMethod Algorithm="http://www.w3.org/2001/04/xmlenc#sha256"/>
        <DigestValue>BP77p9MYU/oKpjblyLjjCPwxJqm0ih9EkJR//5HVqS8=</DigestValue>
      </Reference>
      <Reference URI="/ppt/charts/colors6.xml?ContentType=application/vnd.ms-office.chartcolorstyle+xml">
        <DigestMethod Algorithm="http://www.w3.org/2001/04/xmlenc#sha256"/>
        <DigestValue>BP77p9MYU/oKpjblyLjjCPwxJqm0ih9EkJR//5HVqS8=</DigestValue>
      </Reference>
      <Reference URI="/ppt/charts/style1.xml?ContentType=application/vnd.ms-office.chartstyle+xml">
        <DigestMethod Algorithm="http://www.w3.org/2001/04/xmlenc#sha256"/>
        <DigestValue>24E1vVLFmxMV3DtfCb1AmFRn8EwaB3VOfSklxhdWLYc=</DigestValue>
      </Reference>
      <Reference URI="/ppt/charts/style2.xml?ContentType=application/vnd.ms-office.chartstyle+xml">
        <DigestMethod Algorithm="http://www.w3.org/2001/04/xmlenc#sha256"/>
        <DigestValue>24E1vVLFmxMV3DtfCb1AmFRn8EwaB3VOfSklxhdWLYc=</DigestValue>
      </Reference>
      <Reference URI="/ppt/charts/style3.xml?ContentType=application/vnd.ms-office.chartstyle+xml">
        <DigestMethod Algorithm="http://www.w3.org/2001/04/xmlenc#sha256"/>
        <DigestValue>24E1vVLFmxMV3DtfCb1AmFRn8EwaB3VOfSklxhdWLYc=</DigestValue>
      </Reference>
      <Reference URI="/ppt/charts/style4.xml?ContentType=application/vnd.ms-office.chartstyle+xml">
        <DigestMethod Algorithm="http://www.w3.org/2001/04/xmlenc#sha256"/>
        <DigestValue>24E1vVLFmxMV3DtfCb1AmFRn8EwaB3VOfSklxhdWLYc=</DigestValue>
      </Reference>
      <Reference URI="/ppt/charts/style5.xml?ContentType=application/vnd.ms-office.chartstyle+xml">
        <DigestMethod Algorithm="http://www.w3.org/2001/04/xmlenc#sha256"/>
        <DigestValue>24E1vVLFmxMV3DtfCb1AmFRn8EwaB3VOfSklxhdWLYc=</DigestValue>
      </Reference>
      <Reference URI="/ppt/charts/style6.xml?ContentType=application/vnd.ms-office.chartstyle+xml">
        <DigestMethod Algorithm="http://www.w3.org/2001/04/xmlenc#sha256"/>
        <DigestValue>24E1vVLFmxMV3DtfCb1AmFRn8EwaB3VOfSklxhdWLYc=</DigestValue>
      </Reference>
      <Reference URI="/ppt/media/image1.png?ContentType=image/png">
        <DigestMethod Algorithm="http://www.w3.org/2001/04/xmlenc#sha256"/>
        <DigestValue>IPTCmeIBc2uhAfPwkTXuIASiK/OVFUKCEGxqTGpyOvo=</DigestValue>
      </Reference>
      <Reference URI="/ppt/media/image10.png?ContentType=image/png">
        <DigestMethod Algorithm="http://www.w3.org/2001/04/xmlenc#sha256"/>
        <DigestValue>l8r7crGHbR3Gk++qX2fH1hJr9wwA0prxLXB4H9BVicw=</DigestValue>
      </Reference>
      <Reference URI="/ppt/media/image11.png?ContentType=image/png">
        <DigestMethod Algorithm="http://www.w3.org/2001/04/xmlenc#sha256"/>
        <DigestValue>uVyk1+JVXYfYMbEzsrQiH2bZ+F7gd3YlW/O+JgbMrPo=</DigestValue>
      </Reference>
      <Reference URI="/ppt/media/image12.png?ContentType=image/png">
        <DigestMethod Algorithm="http://www.w3.org/2001/04/xmlenc#sha256"/>
        <DigestValue>+KUX6kkFdBPqgJqgBgPrLXiJ11AS5oFXkGoxDYM/6YY=</DigestValue>
      </Reference>
      <Reference URI="/ppt/media/image13.jpg?ContentType=image/jpeg">
        <DigestMethod Algorithm="http://www.w3.org/2001/04/xmlenc#sha256"/>
        <DigestValue>9qItiobvqykdUsETbyqZT9wJ1R0xsYdyWcTDehbzshk=</DigestValue>
      </Reference>
      <Reference URI="/ppt/media/image13.png?ContentType=image/png">
        <DigestMethod Algorithm="http://www.w3.org/2001/04/xmlenc#sha256"/>
        <DigestValue>yqZN2cO2wUMJMiRei2k+dTsJLpNsPrC9K0D+ENmVK6M=</DigestValue>
      </Reference>
      <Reference URI="/ppt/media/image14.png?ContentType=image/png">
        <DigestMethod Algorithm="http://www.w3.org/2001/04/xmlenc#sha256"/>
        <DigestValue>SYMMJQzCxcb2VC/cA3l1Ls5p1i4Yf/HKGvHIVvWPTW4=</DigestValue>
      </Reference>
      <Reference URI="/ppt/media/image15.png?ContentType=image/png">
        <DigestMethod Algorithm="http://www.w3.org/2001/04/xmlenc#sha256"/>
        <DigestValue>bXuY6JL2rbr2wWGKR8WctAPgHZ8adENLj+QO9aT+WWM=</DigestValue>
      </Reference>
      <Reference URI="/ppt/media/image16.png?ContentType=image/png">
        <DigestMethod Algorithm="http://www.w3.org/2001/04/xmlenc#sha256"/>
        <DigestValue>OnGKX1IwdhV+SeR6vTX6GAJ4VxE2ZRGPbhFAOMk54/w=</DigestValue>
      </Reference>
      <Reference URI="/ppt/media/image17.png?ContentType=image/png">
        <DigestMethod Algorithm="http://www.w3.org/2001/04/xmlenc#sha256"/>
        <DigestValue>EpKDsZa94HEo6tbhZQWDmxE1R6En3m0IHXW78E2bako=</DigestValue>
      </Reference>
      <Reference URI="/ppt/media/image18.png?ContentType=image/png">
        <DigestMethod Algorithm="http://www.w3.org/2001/04/xmlenc#sha256"/>
        <DigestValue>aGQ3T8PZlFV8XIeZ3IQbUQXbXG/x8LLS2BdtFcM4V6c=</DigestValue>
      </Reference>
      <Reference URI="/ppt/media/image19.png?ContentType=image/png">
        <DigestMethod Algorithm="http://www.w3.org/2001/04/xmlenc#sha256"/>
        <DigestValue>v6gjJI+C78oTKk4MWLH18dnoB/nR5VgqbxrKH0bTvAg=</DigestValue>
      </Reference>
      <Reference URI="/ppt/media/image2.png?ContentType=image/png">
        <DigestMethod Algorithm="http://www.w3.org/2001/04/xmlenc#sha256"/>
        <DigestValue>QfnNgHLLB9lbp7rDnBorlpmIjYrXGY9fbTJ/5X82gtQ=</DigestValue>
      </Reference>
      <Reference URI="/ppt/media/image20.png?ContentType=image/png">
        <DigestMethod Algorithm="http://www.w3.org/2001/04/xmlenc#sha256"/>
        <DigestValue>PfjZpBe/TOZg/aU1gdlGA3gHsaPksNMBl98YHtwVyqY=</DigestValue>
      </Reference>
      <Reference URI="/ppt/media/image21.jpeg?ContentType=image/jpeg">
        <DigestMethod Algorithm="http://www.w3.org/2001/04/xmlenc#sha256"/>
        <DigestValue>ova3J4k8jqlYyphphmrN5YPpVLLgWWnMu0Aryj3Gqzg=</DigestValue>
      </Reference>
      <Reference URI="/ppt/media/image22.png?ContentType=image/png">
        <DigestMethod Algorithm="http://www.w3.org/2001/04/xmlenc#sha256"/>
        <DigestValue>NhXQI4vfafb+d69TeS7enLcdx/LadzO8+01zoDWqo6s=</DigestValue>
      </Reference>
      <Reference URI="/ppt/media/image23.png?ContentType=image/png">
        <DigestMethod Algorithm="http://www.w3.org/2001/04/xmlenc#sha256"/>
        <DigestValue>bxyw2PUuoPvbTYVWyZ0e55nvZSWquDVGpgYzkVson/M=</DigestValue>
      </Reference>
      <Reference URI="/ppt/media/image24.jpeg?ContentType=image/jpeg">
        <DigestMethod Algorithm="http://www.w3.org/2001/04/xmlenc#sha256"/>
        <DigestValue>DZR64mjvkjBl7Uc5IsmqL55bybQxDx4bsjLRuwKtDsw=</DigestValue>
      </Reference>
      <Reference URI="/ppt/media/image25.png?ContentType=image/png">
        <DigestMethod Algorithm="http://www.w3.org/2001/04/xmlenc#sha256"/>
        <DigestValue>wrhmiIldn/jw5+prFllwbG5eRIM1cvrUwMfaVTVP7B0=</DigestValue>
      </Reference>
      <Reference URI="/ppt/media/image26.png?ContentType=image/png">
        <DigestMethod Algorithm="http://www.w3.org/2001/04/xmlenc#sha256"/>
        <DigestValue>KoYaSZQopiziw+z49WKFxOtfZFivUVCO8nxNI42fMx8=</DigestValue>
      </Reference>
      <Reference URI="/ppt/media/image27.png?ContentType=image/png">
        <DigestMethod Algorithm="http://www.w3.org/2001/04/xmlenc#sha256"/>
        <DigestValue>9DIqyZqW6ciJ0Bgz9RWrnTrw93ehKenY2NovTpImta0=</DigestValue>
      </Reference>
      <Reference URI="/ppt/media/image28.png?ContentType=image/png">
        <DigestMethod Algorithm="http://www.w3.org/2001/04/xmlenc#sha256"/>
        <DigestValue>R9ADOo76aHrQQkyaF+/HDIodBW/sW0cOttCnYZK48hY=</DigestValue>
      </Reference>
      <Reference URI="/ppt/media/image29.png?ContentType=image/png">
        <DigestMethod Algorithm="http://www.w3.org/2001/04/xmlenc#sha256"/>
        <DigestValue>yDsFLO9zuggzK7CJhJ8CZbnIM/+vXXZ/mtMT4DKpJkc=</DigestValue>
      </Reference>
      <Reference URI="/ppt/media/image3.png?ContentType=image/png">
        <DigestMethod Algorithm="http://www.w3.org/2001/04/xmlenc#sha256"/>
        <DigestValue>ielqfZ63GeRc0rx5Mu21G8seMk25SFw+BkpDvyPnYZ8=</DigestValue>
      </Reference>
      <Reference URI="/ppt/media/image30.png?ContentType=image/png">
        <DigestMethod Algorithm="http://www.w3.org/2001/04/xmlenc#sha256"/>
        <DigestValue>A275nkycmxG+SBOpx+Wyj7HAEWVLG3LdbmLeKm3Lnr0=</DigestValue>
      </Reference>
      <Reference URI="/ppt/media/image31.png?ContentType=image/png">
        <DigestMethod Algorithm="http://www.w3.org/2001/04/xmlenc#sha256"/>
        <DigestValue>8KsuyY3gNRbl7McPXLV9CT1Hso4drWMsc3InLj1NWLM=</DigestValue>
      </Reference>
      <Reference URI="/ppt/media/image4.png?ContentType=image/png">
        <DigestMethod Algorithm="http://www.w3.org/2001/04/xmlenc#sha256"/>
        <DigestValue>SaPv3DVyOK8R53pwzOmIOsGQVyKYA3vDtaS+rj9S2qo=</DigestValue>
      </Reference>
      <Reference URI="/ppt/media/image5.png?ContentType=image/png">
        <DigestMethod Algorithm="http://www.w3.org/2001/04/xmlenc#sha256"/>
        <DigestValue>V1bmo7Ma1U5mbS7Hr3jrPP5FQyTI7pMAHVkNKfUVxkQ=</DigestValue>
      </Reference>
      <Reference URI="/ppt/media/image6.png?ContentType=image/png">
        <DigestMethod Algorithm="http://www.w3.org/2001/04/xmlenc#sha256"/>
        <DigestValue>q507hfPAUsWbI622ifJcF4txoIn/HakTMdePOWUr0Z8=</DigestValue>
      </Reference>
      <Reference URI="/ppt/media/image7.png?ContentType=image/png">
        <DigestMethod Algorithm="http://www.w3.org/2001/04/xmlenc#sha256"/>
        <DigestValue>zQLzPTYBkEBy/FRM3G+E0YkGA2m/sUGCh+O33iDSKfo=</DigestValue>
      </Reference>
      <Reference URI="/ppt/media/image8.png?ContentType=image/png">
        <DigestMethod Algorithm="http://www.w3.org/2001/04/xmlenc#sha256"/>
        <DigestValue>TtTB1MxwONxMbzH8kw5CAEKXdS7TKONWosU2k8pz8UM=</DigestValue>
      </Reference>
      <Reference URI="/ppt/media/image9.png?ContentType=image/png">
        <DigestMethod Algorithm="http://www.w3.org/2001/04/xmlenc#sha256"/>
        <DigestValue>DdU7yDVJ5wOlcfKq4nIfHo4QM8sV4qQ/yWi8rSloHn0=</DigestValue>
      </Reference>
      <Reference URI="/ppt/notesMasters/_rels/notesMaster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/7uK4nOrjCm8I3MzWhp7br2N1LX5670v4kFsav/hBR0=</DigestValue>
      </Reference>
      <Reference URI="/ppt/notesMasters/notesMaster1.xml?ContentType=application/vnd.openxmlformats-officedocument.presentationml.notesMaster+xml">
        <DigestMethod Algorithm="http://www.w3.org/2001/04/xmlenc#sha256"/>
        <DigestValue>iGpPZJKXv+SV4ZcU+qPqtLZ4FfnuhQmwcQAnSuQYQuI=</DigestValue>
      </Reference>
      <Reference URI="/ppt/notesSlides/_rels/notesSlide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4LhxDTPvfXb9ydVFieuQdFYk+yT9fHUWrCKWprtpvCY=</DigestValue>
      </Reference>
      <Reference URI="/ppt/notesSlides/_rels/notesSlide10.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obFBTCb2NB7OwPiwEKSRyXTjRUCdV3fdwlW20G5Dc6A=</DigestValue>
      </Reference>
      <Reference URI="/ppt/notesSlides/_rels/notesSlide1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59/QlG4BApfFQsDhnWqTssSirjBCTRsXzfuSC5EL4Fc=</DigestValue>
      </Reference>
      <Reference URI="/ppt/notesSlides/_rels/notesSlide1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ERoXCVgJoyK9NbTaKKj3j3lsJjOewjQj0Hpaq3mW1lc=</DigestValue>
      </Reference>
      <Reference URI="/ppt/notesSlides/_rels/notesSlide13.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jFniGvVtA0NSLNI24q2r1LBr6WcXEvqP9rRbsxiSG+M=</DigestValue>
      </Reference>
      <Reference URI="/ppt/notesSlides/_rels/notesSlide1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D8tyBQjvU+Q5thsQmy3m+/ofh38IpbSB5zSCD0wa9Zk=</DigestValue>
      </Reference>
      <Reference URI="/ppt/notesSlides/_rels/notesSlide1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i+FrAvxhHT3cCNFbBxD2H3L57k+hxd67gErQe5vuJ6U=</DigestValue>
      </Reference>
      <Reference URI="/ppt/notesSlides/_rels/notesSlide1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s8g/ZC/uqsf/IBoj9/VN+fZUAehwA6omrEUOQxhQkkY=</DigestValue>
      </Reference>
      <Reference URI="/ppt/notesSlides/_rels/notesSlide17.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HWwDitQWX70j1vQnQqYdij8ask0bnJI7tuLDmUCfi8A=</DigestValue>
      </Reference>
      <Reference URI="/ppt/notesSlides/_rels/notesSlide18.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Ed3zPeNuVzXRESxzUwE4OP9OiSL7CIOf9qEZcaoISDI=</DigestValue>
      </Reference>
      <Reference URI="/ppt/notesSlides/_rels/notesSlide19.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cCt1h1nYJtSp4rtQ5XVspylUiF8vo10Qdk0Am5ORsmY=</DigestValue>
      </Reference>
      <Reference URI="/ppt/notesSlides/_rels/notesSlide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YK8FxVa1xWFgO62UR8D0Bkb7JpzP+2+6Tgu117aVP8Q=</DigestValue>
      </Reference>
      <Reference URI="/ppt/notesSlides/_rels/notesSlide20.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SXAkKH4hgURF+WiDDYG+gZIT4i+8uD3FdBtOsJDkCM8=</DigestValue>
      </Reference>
      <Reference URI="/ppt/notesSlides/_rels/notesSlide2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uOaSJRB1jjT+i+F9KxMPbz1D1on/rXtJlQB1bcaEozI=</DigestValue>
      </Reference>
      <Reference URI="/ppt/notesSlides/_rels/notesSlide2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javtiH6T+hCupy0nvBvmAsiIoilreUi6nwwdzXDmbp4=</DigestValue>
      </Reference>
      <Reference URI="/ppt/notesSlides/_rels/notesSlide23.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OAaZjeKJu+NKNk1c3A0b2h5fGgnvBjT9f4NhmxvDIlQ=</DigestValue>
      </Reference>
      <Reference URI="/ppt/notesSlides/_rels/notesSlide2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E+aEJEwVtGngS4V9niqd7KMU6STL7ffboyK8v2Gi2TE=</DigestValue>
      </Reference>
      <Reference URI="/ppt/notesSlides/_rels/notesSlide2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AqTp1MGIonogtT/q8TvbhiIe7kh93rwZKU2Hsc0BOSU=</DigestValue>
      </Reference>
      <Reference URI="/ppt/notesSlides/_rels/notesSlide2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vlr//nh5BtCUA7clENSm3vgzgOYZNeRG2nepOLezqhE=</DigestValue>
      </Reference>
      <Reference URI="/ppt/notesSlides/_rels/notesSlide2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J+WUh7aFqOfQyWrAmNhZqjM/4tkZs9AXVN05Sfu6HpA=</DigestValue>
      </Reference>
      <Reference URI="/ppt/notesSlides/_rels/notesSlide28.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rriP3iWwdCKEWoHMc8TCZfA01xneeJNEWhyAjP1uuOg=</DigestValue>
      </Reference>
      <Reference URI="/ppt/notesSlides/_rels/notesSlide2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+TOXbqeaxcQiCPxQnpsRGlqz28JZJ3eNi3XBRXc/T7w=</DigestValue>
      </Reference>
      <Reference URI="/ppt/notesSlides/_rels/notesSlide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LJD9r9ApfNJxBHgU6wW19C3I+pz+O9CG3OLlv5yKNCA=</DigestValue>
      </Reference>
      <Reference URI="/ppt/notesSlides/_rels/notesSlide30.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cbrUUvika9gWINLynlrLApo6ZISHi/KX5BbDO8wdzGc=</DigestValue>
      </Reference>
      <Reference URI="/ppt/notesSlides/_rels/notesSlide3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yha15IqBoonhEX2Gd1QytflQ07cvEWUZnThQd8MUE+k=</DigestValue>
      </Reference>
      <Reference URI="/ppt/notesSlides/_rels/notesSlide3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CIL0dELDC7D4QY1HRqMteTpXoSEXER5zc3hvMaG39kk=</DigestValue>
      </Reference>
      <Reference URI="/ppt/notesSlides/_rels/notesSlide3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7gGIYjybnxiogNbLIVuTWCGQxpYeMR3LvzHX6KF47fA=</DigestValue>
      </Reference>
      <Reference URI="/ppt/notesSlides/_rels/notesSlide3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q9Kl8AiCGWfJWftCrHhc0IA1URDIqCbXds3C2iaKQ3g=</DigestValue>
      </Reference>
      <Reference URI="/ppt/notesSlides/_rels/notesSlide3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Q2/2mWeKk1gc3oFg6FAIrw61oezjvTy+alFwQ3gY9nM=</DigestValue>
      </Reference>
      <Reference URI="/ppt/notesSlides/_rels/notesSlide3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Z7qAFinlK3zcvlSK3pFIwhGOMkl81knOT9aKZrOpOxM=</DigestValue>
      </Reference>
      <Reference URI="/ppt/notesSlides/_rels/notesSlide3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bSKalpS3RY1hkMSf3aYNQ3l1kA5bW+DhtFPNtLlSBo4=</DigestValue>
      </Reference>
      <Reference URI="/ppt/notesSlides/_rels/notesSlide3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3oANgbmZWy804Qub1xF9Tb5EhPmYa8egcsw96EqbftU=</DigestValue>
      </Reference>
      <Reference URI="/ppt/notesSlides/_rels/notesSlide39.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hwzLAmn8+CrCvhOY01wihGrj8u+dgx2V64bwl+KkMpU=</DigestValue>
      </Reference>
      <Reference URI="/ppt/notesSlides/_rels/notesSlide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mUGCtgSVj6b7Yos8oVJ3z2wQZIq9nWG+dUNxGmSKwQI=</DigestValue>
      </Reference>
      <Reference URI="/ppt/notesSlides/_rels/notesSlide40.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5KaNbjUvU9QaAFyzFbzH/M1s9kR2cnqW2DqP2A5lHuM=</DigestValue>
      </Reference>
      <Reference URI="/ppt/notesSlides/_rels/notesSlide4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D8xYMzrbK8zhSWQ0970JjbFWCvZXWmQ14NFKyXXuZM4=</DigestValue>
      </Reference>
      <Reference URI="/ppt/notesSlides/_rels/notesSlide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07i/d5H+TMjpFUtOZ/iIQpNGCMBVMmmn0IlYjlcaDUU=</DigestValue>
      </Reference>
      <Reference URI="/ppt/notesSlides/_rels/notesSlide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qAhTmNYwx+xyN/dLaEnpwBTY9AcU4mu8++Nzi6LHk1s=</DigestValue>
      </Reference>
      <Reference URI="/ppt/notesSlides/_rels/notesSlide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YzaJgsaDgvGhRaFSb1E695U4ltDTfniBUm7Gddzjibo=</DigestValue>
      </Reference>
      <Reference URI="/ppt/notesSlides/_rels/notesSlide8.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TBfn2h3Vn35SKPsDVnRgGPHEQMcPhXmGFa99ta03Y18=</DigestValue>
      </Reference>
      <Reference URI="/ppt/notesSlides/_rels/notesSlide9.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ihQ5+dt5OgH17TLYuLPbLMQBxOLXhES5/k4M9Hvj6Bs=</DigestValue>
      </Reference>
      <Reference URI="/ppt/notesSlides/notesSlide1.xml?ContentType=application/vnd.openxmlformats-officedocument.presentationml.notesSlide+xml">
        <DigestMethod Algorithm="http://www.w3.org/2001/04/xmlenc#sha256"/>
        <DigestValue>GssQYhfUe0MRPqnx2NmS8/Y3Pix1yD1cSkr5Ccp8ry0=</DigestValue>
      </Reference>
      <Reference URI="/ppt/notesSlides/notesSlide10.xml?ContentType=application/vnd.openxmlformats-officedocument.presentationml.notesSlide+xml">
        <DigestMethod Algorithm="http://www.w3.org/2001/04/xmlenc#sha256"/>
        <DigestValue>cuON1bntyjVnRV9/08eHawqsCYTq+PBTJsPuVPBLzys=</DigestValue>
      </Reference>
      <Reference URI="/ppt/notesSlides/notesSlide11.xml?ContentType=application/vnd.openxmlformats-officedocument.presentationml.notesSlide+xml">
        <DigestMethod Algorithm="http://www.w3.org/2001/04/xmlenc#sha256"/>
        <DigestValue>k+YL18fFP4/kI5nzgbdWL5M12075nPUjOYE808WwRqk=</DigestValue>
      </Reference>
      <Reference URI="/ppt/notesSlides/notesSlide12.xml?ContentType=application/vnd.openxmlformats-officedocument.presentationml.notesSlide+xml">
        <DigestMethod Algorithm="http://www.w3.org/2001/04/xmlenc#sha256"/>
        <DigestValue>IWeydg8/JtoHaFy7UJcmH4zMgunLdTWsCJKIXbtGfi0=</DigestValue>
      </Reference>
      <Reference URI="/ppt/notesSlides/notesSlide13.xml?ContentType=application/vnd.openxmlformats-officedocument.presentationml.notesSlide+xml">
        <DigestMethod Algorithm="http://www.w3.org/2001/04/xmlenc#sha256"/>
        <DigestValue>C+aHMmGNUUDyk7alpn7wsN7Fo9Vabn8Kw6PgYTmmwMA=</DigestValue>
      </Reference>
      <Reference URI="/ppt/notesSlides/notesSlide14.xml?ContentType=application/vnd.openxmlformats-officedocument.presentationml.notesSlide+xml">
        <DigestMethod Algorithm="http://www.w3.org/2001/04/xmlenc#sha256"/>
        <DigestValue>OFjMM0O2SFssK1Rxd8+MOHibk8bttDABXI1AELf0EW8=</DigestValue>
      </Reference>
      <Reference URI="/ppt/notesSlides/notesSlide15.xml?ContentType=application/vnd.openxmlformats-officedocument.presentationml.notesSlide+xml">
        <DigestMethod Algorithm="http://www.w3.org/2001/04/xmlenc#sha256"/>
        <DigestValue>3NXzj1pQ+yYwyeThhGDIYOKON2D2bUUI1MFEL3pC+cM=</DigestValue>
      </Reference>
      <Reference URI="/ppt/notesSlides/notesSlide16.xml?ContentType=application/vnd.openxmlformats-officedocument.presentationml.notesSlide+xml">
        <DigestMethod Algorithm="http://www.w3.org/2001/04/xmlenc#sha256"/>
        <DigestValue>XIvgqxnGlK/m0v4y1CDnOZDJAt/FNqw8t5C3WoSMQSo=</DigestValue>
      </Reference>
      <Reference URI="/ppt/notesSlides/notesSlide17.xml?ContentType=application/vnd.openxmlformats-officedocument.presentationml.notesSlide+xml">
        <DigestMethod Algorithm="http://www.w3.org/2001/04/xmlenc#sha256"/>
        <DigestValue>emd7YyMLFXXl/xrHJF4TAKzFl5q5y5njNWMCEUGH4Aw=</DigestValue>
      </Reference>
      <Reference URI="/ppt/notesSlides/notesSlide18.xml?ContentType=application/vnd.openxmlformats-officedocument.presentationml.notesSlide+xml">
        <DigestMethod Algorithm="http://www.w3.org/2001/04/xmlenc#sha256"/>
        <DigestValue>znr1NqAmjzg+R68NIzDKYhS+sppsOkfnLJnNnCKYKL8=</DigestValue>
      </Reference>
      <Reference URI="/ppt/notesSlides/notesSlide19.xml?ContentType=application/vnd.openxmlformats-officedocument.presentationml.notesSlide+xml">
        <DigestMethod Algorithm="http://www.w3.org/2001/04/xmlenc#sha256"/>
        <DigestValue>KMLxa4HrZso5UOanDnLCmBz3FPr5h8yOiLnv59MidwI=</DigestValue>
      </Reference>
      <Reference URI="/ppt/notesSlides/notesSlide2.xml?ContentType=application/vnd.openxmlformats-officedocument.presentationml.notesSlide+xml">
        <DigestMethod Algorithm="http://www.w3.org/2001/04/xmlenc#sha256"/>
        <DigestValue>ohuZqGTjsVj67wjcbHcYEwrB8ALqU5H4XiQo8sV8q90=</DigestValue>
      </Reference>
      <Reference URI="/ppt/notesSlides/notesSlide20.xml?ContentType=application/vnd.openxmlformats-officedocument.presentationml.notesSlide+xml">
        <DigestMethod Algorithm="http://www.w3.org/2001/04/xmlenc#sha256"/>
        <DigestValue>Tn1XZjqDfMyPNMQ1nzo0bJOcvorzV6D2H8FY2+wedhw=</DigestValue>
      </Reference>
      <Reference URI="/ppt/notesSlides/notesSlide21.xml?ContentType=application/vnd.openxmlformats-officedocument.presentationml.notesSlide+xml">
        <DigestMethod Algorithm="http://www.w3.org/2001/04/xmlenc#sha256"/>
        <DigestValue>wzHLceKZ0P3dPD4fZRPF/tuSumQl7CGj6QueYc+0BQ4=</DigestValue>
      </Reference>
      <Reference URI="/ppt/notesSlides/notesSlide22.xml?ContentType=application/vnd.openxmlformats-officedocument.presentationml.notesSlide+xml">
        <DigestMethod Algorithm="http://www.w3.org/2001/04/xmlenc#sha256"/>
        <DigestValue>y6Bxv5YbUSZgXN4F6CGOLR6tvb/0c6JH7921JKe06kY=</DigestValue>
      </Reference>
      <Reference URI="/ppt/notesSlides/notesSlide23.xml?ContentType=application/vnd.openxmlformats-officedocument.presentationml.notesSlide+xml">
        <DigestMethod Algorithm="http://www.w3.org/2001/04/xmlenc#sha256"/>
        <DigestValue>rNvv+ZTOjgctgecwKGkt+YQKRbWXTMmNbcbQxKwWH2w=</DigestValue>
      </Reference>
      <Reference URI="/ppt/notesSlides/notesSlide24.xml?ContentType=application/vnd.openxmlformats-officedocument.presentationml.notesSlide+xml">
        <DigestMethod Algorithm="http://www.w3.org/2001/04/xmlenc#sha256"/>
        <DigestValue>p/gq7mXl7BUjKdn/zmMWEUyXVeX2d6t3Ea/PT3cAdcA=</DigestValue>
      </Reference>
      <Reference URI="/ppt/notesSlides/notesSlide25.xml?ContentType=application/vnd.openxmlformats-officedocument.presentationml.notesSlide+xml">
        <DigestMethod Algorithm="http://www.w3.org/2001/04/xmlenc#sha256"/>
        <DigestValue>rTJsKsHva+OqUosBXIi5g0Db2apCYxugCBarO1HQCFE=</DigestValue>
      </Reference>
      <Reference URI="/ppt/notesSlides/notesSlide26.xml?ContentType=application/vnd.openxmlformats-officedocument.presentationml.notesSlide+xml">
        <DigestMethod Algorithm="http://www.w3.org/2001/04/xmlenc#sha256"/>
        <DigestValue>cwiC5YJHz5MqdRcCPcyoLa1pN4xYA+95dWs3YPt2qas=</DigestValue>
      </Reference>
      <Reference URI="/ppt/notesSlides/notesSlide27.xml?ContentType=application/vnd.openxmlformats-officedocument.presentationml.notesSlide+xml">
        <DigestMethod Algorithm="http://www.w3.org/2001/04/xmlenc#sha256"/>
        <DigestValue>uGuzHxT5JkWpN2hcUg839B0PWV2f+j7LKd2RWgh+TmM=</DigestValue>
      </Reference>
      <Reference URI="/ppt/notesSlides/notesSlide28.xml?ContentType=application/vnd.openxmlformats-officedocument.presentationml.notesSlide+xml">
        <DigestMethod Algorithm="http://www.w3.org/2001/04/xmlenc#sha256"/>
        <DigestValue>Uox8f/UR42LZZZfLE9NhmDabUBn0kiH0i15pM9Y98eE=</DigestValue>
      </Reference>
      <Reference URI="/ppt/notesSlides/notesSlide29.xml?ContentType=application/vnd.openxmlformats-officedocument.presentationml.notesSlide+xml">
        <DigestMethod Algorithm="http://www.w3.org/2001/04/xmlenc#sha256"/>
        <DigestValue>xUETUz9niChsPUqZbkEj2sY0hD7B9csUJAuT/YocoZk=</DigestValue>
      </Reference>
      <Reference URI="/ppt/notesSlides/notesSlide3.xml?ContentType=application/vnd.openxmlformats-officedocument.presentationml.notesSlide+xml">
        <DigestMethod Algorithm="http://www.w3.org/2001/04/xmlenc#sha256"/>
        <DigestValue>lRLSQB/IAJLaWM5V72hJJTjH8K028T5sna9OamsTI/8=</DigestValue>
      </Reference>
      <Reference URI="/ppt/notesSlides/notesSlide30.xml?ContentType=application/vnd.openxmlformats-officedocument.presentationml.notesSlide+xml">
        <DigestMethod Algorithm="http://www.w3.org/2001/04/xmlenc#sha256"/>
        <DigestValue>clLjyjJ4pCx6A6D1c1lHRWgqkhSHjthLkiGMN0nRiaU=</DigestValue>
      </Reference>
      <Reference URI="/ppt/notesSlides/notesSlide31.xml?ContentType=application/vnd.openxmlformats-officedocument.presentationml.notesSlide+xml">
        <DigestMethod Algorithm="http://www.w3.org/2001/04/xmlenc#sha256"/>
        <DigestValue>uMAabWJMJt3t1O8xNy5i9sucqb7vjNzUYSWoQDjsdUg=</DigestValue>
      </Reference>
      <Reference URI="/ppt/notesSlides/notesSlide32.xml?ContentType=application/vnd.openxmlformats-officedocument.presentationml.notesSlide+xml">
        <DigestMethod Algorithm="http://www.w3.org/2001/04/xmlenc#sha256"/>
        <DigestValue>ym1KzIOlA8+ffmPjDT94KWXIZ0oAkbThphqGj8R0hCI=</DigestValue>
      </Reference>
      <Reference URI="/ppt/notesSlides/notesSlide33.xml?ContentType=application/vnd.openxmlformats-officedocument.presentationml.notesSlide+xml">
        <DigestMethod Algorithm="http://www.w3.org/2001/04/xmlenc#sha256"/>
        <DigestValue>mHgXbdVYECDNRtvHWXjUpd1qT8vTfyle69H68Vskp6s=</DigestValue>
      </Reference>
      <Reference URI="/ppt/notesSlides/notesSlide34.xml?ContentType=application/vnd.openxmlformats-officedocument.presentationml.notesSlide+xml">
        <DigestMethod Algorithm="http://www.w3.org/2001/04/xmlenc#sha256"/>
        <DigestValue>/0g1w+ERBTGeLYQ5IF/qY/Oo7H6kDcqHMG7AHJCcxl0=</DigestValue>
      </Reference>
      <Reference URI="/ppt/notesSlides/notesSlide35.xml?ContentType=application/vnd.openxmlformats-officedocument.presentationml.notesSlide+xml">
        <DigestMethod Algorithm="http://www.w3.org/2001/04/xmlenc#sha256"/>
        <DigestValue>s0piNjSa79ME1I35HUy+AP1X1LrQ7wFT1AC7yLgu99I=</DigestValue>
      </Reference>
      <Reference URI="/ppt/notesSlides/notesSlide36.xml?ContentType=application/vnd.openxmlformats-officedocument.presentationml.notesSlide+xml">
        <DigestMethod Algorithm="http://www.w3.org/2001/04/xmlenc#sha256"/>
        <DigestValue>Lu3MECZaDwMIlk+2bKCmy+ukL4VwFgx2Tj3M0hk/MJ8=</DigestValue>
      </Reference>
      <Reference URI="/ppt/notesSlides/notesSlide37.xml?ContentType=application/vnd.openxmlformats-officedocument.presentationml.notesSlide+xml">
        <DigestMethod Algorithm="http://www.w3.org/2001/04/xmlenc#sha256"/>
        <DigestValue>V6W5WyLGOQ1e7eSmMA2Vcwl/FH/etS6xtOXxsTmwoyg=</DigestValue>
      </Reference>
      <Reference URI="/ppt/notesSlides/notesSlide38.xml?ContentType=application/vnd.openxmlformats-officedocument.presentationml.notesSlide+xml">
        <DigestMethod Algorithm="http://www.w3.org/2001/04/xmlenc#sha256"/>
        <DigestValue>KgMm5jE0PDuzKVc60K2pdOvccrfn0t0VI8Jc/U7jB/I=</DigestValue>
      </Reference>
      <Reference URI="/ppt/notesSlides/notesSlide39.xml?ContentType=application/vnd.openxmlformats-officedocument.presentationml.notesSlide+xml">
        <DigestMethod Algorithm="http://www.w3.org/2001/04/xmlenc#sha256"/>
        <DigestValue>ftAZXGqWTHeFRghkOBZ5Xiu37e173I3GYEckvoTRQBY=</DigestValue>
      </Reference>
      <Reference URI="/ppt/notesSlides/notesSlide4.xml?ContentType=application/vnd.openxmlformats-officedocument.presentationml.notesSlide+xml">
        <DigestMethod Algorithm="http://www.w3.org/2001/04/xmlenc#sha256"/>
        <DigestValue>bNnsnoiplUpRjn/J8jbz3dDTBvzoTbqIrJUCSM73feY=</DigestValue>
      </Reference>
      <Reference URI="/ppt/notesSlides/notesSlide40.xml?ContentType=application/vnd.openxmlformats-officedocument.presentationml.notesSlide+xml">
        <DigestMethod Algorithm="http://www.w3.org/2001/04/xmlenc#sha256"/>
        <DigestValue>Wn7gW8VYkTOvQFnnA/AmIPHiuqIzz5ooD6RPBKm6H24=</DigestValue>
      </Reference>
      <Reference URI="/ppt/notesSlides/notesSlide41.xml?ContentType=application/vnd.openxmlformats-officedocument.presentationml.notesSlide+xml">
        <DigestMethod Algorithm="http://www.w3.org/2001/04/xmlenc#sha256"/>
        <DigestValue>y1gvvuWm17FObgi3BAA8wEA4zf5764FhHq3z6oXte0c=</DigestValue>
      </Reference>
      <Reference URI="/ppt/notesSlides/notesSlide5.xml?ContentType=application/vnd.openxmlformats-officedocument.presentationml.notesSlide+xml">
        <DigestMethod Algorithm="http://www.w3.org/2001/04/xmlenc#sha256"/>
        <DigestValue>6tfxcNOkVgBahZVseNR7zfMLDk3RfWSm7gHnDSWKCzo=</DigestValue>
      </Reference>
      <Reference URI="/ppt/notesSlides/notesSlide6.xml?ContentType=application/vnd.openxmlformats-officedocument.presentationml.notesSlide+xml">
        <DigestMethod Algorithm="http://www.w3.org/2001/04/xmlenc#sha256"/>
        <DigestValue>FRRQrK1FQY0CL93kThdXGX/wMShb32aQfs/H5cbigig=</DigestValue>
      </Reference>
      <Reference URI="/ppt/notesSlides/notesSlide7.xml?ContentType=application/vnd.openxmlformats-officedocument.presentationml.notesSlide+xml">
        <DigestMethod Algorithm="http://www.w3.org/2001/04/xmlenc#sha256"/>
        <DigestValue>WYZOZRIIuBdQXHKQEJ434aW9ZDXurFVOr+6kG/m35ws=</DigestValue>
      </Reference>
      <Reference URI="/ppt/notesSlides/notesSlide8.xml?ContentType=application/vnd.openxmlformats-officedocument.presentationml.notesSlide+xml">
        <DigestMethod Algorithm="http://www.w3.org/2001/04/xmlenc#sha256"/>
        <DigestValue>0Y+usIr+d38yvY5wqsygpaVOLItG7lwOMIY2eGScuEc=</DigestValue>
      </Reference>
      <Reference URI="/ppt/notesSlides/notesSlide9.xml?ContentType=application/vnd.openxmlformats-officedocument.presentationml.notesSlide+xml">
        <DigestMethod Algorithm="http://www.w3.org/2001/04/xmlenc#sha256"/>
        <DigestValue>8JmnYMzd7HV3uWBwpJKVYJE15WR4VwHFJnhadRx81m4=</DigestValue>
      </Reference>
      <Reference URI="/ppt/presentation.xml?ContentType=application/vnd.openxmlformats-officedocument.presentationml.presentation.main+xml">
        <DigestMethod Algorithm="http://www.w3.org/2001/04/xmlenc#sha256"/>
        <DigestValue>y2f3efKwytiaSDlJIiwNtwWc6HFk9jOKKhpoWQE83Z8=</DigestValue>
      </Reference>
      <Reference URI="/ppt/presProps.xml?ContentType=application/vnd.openxmlformats-officedocument.presentationml.presProps+xml">
        <DigestMethod Algorithm="http://www.w3.org/2001/04/xmlenc#sha256"/>
        <DigestValue>YCZOGkW46UgW+OUn3NH0NEDadGOIpOBErlZJmJkEqrM=</DigestValue>
      </Reference>
      <Reference URI="/ppt/revisionInfo.xml?ContentType=application/vnd.ms-powerpoint.revisioninfo+xml">
        <DigestMethod Algorithm="http://www.w3.org/2001/04/xmlenc#sha256"/>
        <DigestValue>qjiV3Hyl5M2H57e7uN6S+VAqY6lIkWf+gUOG5FQk5cY=</DigestValue>
      </Reference>
      <Reference URI="/ppt/slideLayouts/_rels/slideLayout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10.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1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8.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9.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slideLayout1.xml?ContentType=application/vnd.openxmlformats-officedocument.presentationml.slideLayout+xml">
        <DigestMethod Algorithm="http://www.w3.org/2001/04/xmlenc#sha256"/>
        <DigestValue>KppgtZXta18HykqaszQtNDPuo941sUe05+qiR9ZXTGI=</DigestValue>
      </Reference>
      <Reference URI="/ppt/slideLayouts/slideLayout10.xml?ContentType=application/vnd.openxmlformats-officedocument.presentationml.slideLayout+xml">
        <DigestMethod Algorithm="http://www.w3.org/2001/04/xmlenc#sha256"/>
        <DigestValue>LeS+4YcISw3Apfxi1tGElDsSvpz/YcSaPe7o1dGF0Hw=</DigestValue>
      </Reference>
      <Reference URI="/ppt/slideLayouts/slideLayout11.xml?ContentType=application/vnd.openxmlformats-officedocument.presentationml.slideLayout+xml">
        <DigestMethod Algorithm="http://www.w3.org/2001/04/xmlenc#sha256"/>
        <DigestValue>YSl7Fja93ZLNUVTIj/mNYDPjgECkrZtQg8Nj/Bq9Q1w=</DigestValue>
      </Reference>
      <Reference URI="/ppt/slideLayouts/slideLayout2.xml?ContentType=application/vnd.openxmlformats-officedocument.presentationml.slideLayout+xml">
        <DigestMethod Algorithm="http://www.w3.org/2001/04/xmlenc#sha256"/>
        <DigestValue>JGhddwOIp6i6mhBgwCABApY/HkjZxlYCpvzXRb8kI4k=</DigestValue>
      </Reference>
      <Reference URI="/ppt/slideLayouts/slideLayout3.xml?ContentType=application/vnd.openxmlformats-officedocument.presentationml.slideLayout+xml">
        <DigestMethod Algorithm="http://www.w3.org/2001/04/xmlenc#sha256"/>
        <DigestValue>JUmHAg1n7WEgWuSJJDaZtnTM/bXLiv0HQ1mf+fyWrXg=</DigestValue>
      </Reference>
      <Reference URI="/ppt/slideLayouts/slideLayout4.xml?ContentType=application/vnd.openxmlformats-officedocument.presentationml.slideLayout+xml">
        <DigestMethod Algorithm="http://www.w3.org/2001/04/xmlenc#sha256"/>
        <DigestValue>qimcyIh8ritFO1+viyGNCq9AnSPenxz+UJGTU7JTwoM=</DigestValue>
      </Reference>
      <Reference URI="/ppt/slideLayouts/slideLayout5.xml?ContentType=application/vnd.openxmlformats-officedocument.presentationml.slideLayout+xml">
        <DigestMethod Algorithm="http://www.w3.org/2001/04/xmlenc#sha256"/>
        <DigestValue>VcSI8A7q5HmiP7y1vqTe5z0hQ/3z/kSd8ZL9w44p9Eg=</DigestValue>
      </Reference>
      <Reference URI="/ppt/slideLayouts/slideLayout6.xml?ContentType=application/vnd.openxmlformats-officedocument.presentationml.slideLayout+xml">
        <DigestMethod Algorithm="http://www.w3.org/2001/04/xmlenc#sha256"/>
        <DigestValue>zp/oQ2tqNqgpH7BJ3cPdMNsvKfXudH4D0AGa75BW0Ew=</DigestValue>
      </Reference>
      <Reference URI="/ppt/slideLayouts/slideLayout7.xml?ContentType=application/vnd.openxmlformats-officedocument.presentationml.slideLayout+xml">
        <DigestMethod Algorithm="http://www.w3.org/2001/04/xmlenc#sha256"/>
        <DigestValue>u6n1EPN6hnSVghOAu+8+l59BklWyfw1kdD0PPn+SijY=</DigestValue>
      </Reference>
      <Reference URI="/ppt/slideLayouts/slideLayout8.xml?ContentType=application/vnd.openxmlformats-officedocument.presentationml.slideLayout+xml">
        <DigestMethod Algorithm="http://www.w3.org/2001/04/xmlenc#sha256"/>
        <DigestValue>+WrUvZVhP1rU6gV6lHNsCqFGl09S0j1c4a/D0xNsxhs=</DigestValue>
      </Reference>
      <Reference URI="/ppt/slideLayouts/slideLayout9.xml?ContentType=application/vnd.openxmlformats-officedocument.presentationml.slideLayout+xml">
        <DigestMethod Algorithm="http://www.w3.org/2001/04/xmlenc#sha256"/>
        <DigestValue>WvrTilyvUTgxG6ADxdKtvS06s78s7SspcUpq1wEeBqU=</DigestValue>
      </Reference>
      <Reference URI="/ppt/slideMasters/_rels/slideMaster1.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Transform>
          <Transform Algorithm="http://www.w3.org/TR/2001/REC-xml-c14n-20010315"/>
        </Transforms>
        <DigestMethod Algorithm="http://www.w3.org/2001/04/xmlenc#sha256"/>
        <DigestValue>tSNfd+My+BfmzQxLC9EAQHv1RK/2+tNcci+9hfcJUEE=</DigestValue>
      </Reference>
      <Reference URI="/ppt/slideMasters/slideMaster1.xml?ContentType=application/vnd.openxmlformats-officedocument.presentationml.slideMaster+xml">
        <DigestMethod Algorithm="http://www.w3.org/2001/04/xmlenc#sha256"/>
        <DigestValue>cCPXCihtVXyxmDKqrSb71GcugA1WAvK5zhE9yYKchEo=</DigestValue>
      </Reference>
      <Reference URI="/ppt/slides/_rels/slide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0fZQqInNx0SxBHpLZFfCGKT9Eduk9FwDK3E+n9mgCUE=</DigestValue>
      </Reference>
      <Reference URI="/ppt/slides/_rels/slide10.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6mmlP4P7Eq+BZX3pKb3H/v2QQXteThWQc6ibtJnbnBA=</DigestValue>
      </Reference>
      <Reference URI="/ppt/slides/_rels/slide1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PRNGemENpeisvdr/HPF1M391nmd5OCuWepoj+qdY20A=</DigestValue>
      </Reference>
      <Reference URI="/ppt/slides/_rels/slide1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84twJtg5DdSJw2/8ExZKRBtS1NxwkQ+M5Zv2Vu365zs=</DigestValue>
      </Reference>
      <Reference URI="/ppt/slides/_rels/slide1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1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1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9gkylMgEPc5RYWHFRKKSU63kWQs/H98klmfO1/TSjPQ=</DigestValue>
      </Reference>
      <Reference URI="/ppt/slides/_rels/slide16.xml.rels?ContentType=application/vnd.openxmlformats-package.relationships+xml">
        <Transforms>
          <Transform Algorithm="http://schemas.openxmlformats.org/package/2006/RelationshipTransform">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Transform>
          <Transform Algorithm="http://www.w3.org/TR/2001/REC-xml-c14n-20010315"/>
        </Transforms>
        <DigestMethod Algorithm="http://www.w3.org/2001/04/xmlenc#sha256"/>
        <DigestValue>mg05DftPkg4uv8ehicGUTHENhmr+zTOCZmihKpFyNso=</DigestValue>
      </Reference>
      <Reference URI="/ppt/slides/_rels/slide1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bzgYoNlc5ATOlMHxxH0m0HJfKtXyopJB4T13gsPNTGA=</DigestValue>
      </Reference>
      <Reference URI="/ppt/slides/_rels/slide1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1/04/xmlenc#sha256"/>
        <DigestValue>ykbbPvESUBXHSlOeaHMLhxRQC++5nMcoFcBsWI+bwU8=</DigestValue>
      </Reference>
      <Reference URI="/ppt/slides/_rels/slide1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tCbEvs5HvyyyvZTVM1qiDduDQ+RwKkP0M23Zt7pdQ7o=</DigestValue>
      </Reference>
      <Reference URI="/ppt/slides/_rels/slide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RPe0mO3+ICuN7EPIWRt+BdIDPgzLE+oUJ2QUnvbuHgg=</DigestValue>
      </Reference>
      <Reference URI="/ppt/slides/_rels/slide20.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Ptt2xQhHbdfFn+KIViORwaZ497haalZbQzBaGXrK/tc=</DigestValue>
      </Reference>
      <Reference URI="/ppt/slides/_rels/slide21.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IzJ8feXMYK9syG+s47ehfE45Sm6ahVG6JFdg7hxJENU=</DigestValue>
      </Reference>
      <Reference URI="/ppt/slides/_rels/slide2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SVaqbMFUgX0GlAi7gaFrthcidUYopOWtaxSEk91LZsw=</DigestValue>
      </Reference>
      <Reference URI="/ppt/slides/_rels/slide23.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KRTre2acMxn1E2PDZTFXyWn4+3rUo9x9L7Xj5q1uYLI=</DigestValue>
      </Reference>
      <Reference URI="/ppt/slides/_rels/slide24.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/S0QcLg1CZsnSa7Q3VhV1xKLSC9imze9mnzTgFpL1Cg=</DigestValue>
      </Reference>
      <Reference URI="/ppt/slides/_rels/slide25.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ZR+LufI5e6JRBXxWlgwWxQoUriFZqzbJor8mt0W9uF4=</DigestValue>
      </Reference>
      <Reference URI="/ppt/slides/_rels/slide2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2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SE4zl8Q4X5tiWpGI4qnctATbHVVI0BrSXfqeyxu6qD0=</DigestValue>
      </Reference>
      <Reference URI="/ppt/slides/_rels/slide28.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29.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9qCBufy4ok/HVzHat5+WgVAd78yj6xZ8R+DppJwQpz8=</DigestValue>
      </Reference>
      <Reference URI="/ppt/slides/_rels/slide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30.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1/04/xmlenc#sha256"/>
        <DigestValue>5rpce9usUSFbDuRccDgG9Z7fGdKEoTSAo8WQoethsic=</DigestValue>
      </Reference>
      <Reference URI="/ppt/slides/_rels/slide3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Hs9ZalXvcPLTWQkJ+Nd8W/lc0RYRHyi9UF/cdZBkt1w=</DigestValue>
      </Reference>
      <Reference URI="/ppt/slides/_rels/slide32.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ggBloL9j1W5k/zS3wWvTCnMywfXPT64xJ7JDnZ9qITw=</DigestValue>
      </Reference>
      <Reference URI="/ppt/slides/_rels/slide3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lqvpbu7pSvXc0O+NNB171ItCbkBlSmlfTyYFVxDSf+0=</DigestValue>
      </Reference>
      <Reference URI="/ppt/slides/_rels/slide3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9uKyN8z6LWQZ/D+GMXC4eqyAnDv4efaIH6YoHDC8J80=</DigestValue>
      </Reference>
      <Reference URI="/ppt/slides/_rels/slide3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KQYy9OVHAE9cfFWkOEcZfNkQ3ISJ8+jFnyV3hoBL/Aw=</DigestValue>
      </Reference>
      <Reference URI="/ppt/slides/_rels/slide3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0H5B55GHDQZZRSh55K3eSwDErqVJMpX8gKeV/rrtZ3o=</DigestValue>
      </Reference>
      <Reference URI="/ppt/slides/_rels/slide37.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1/04/xmlenc#sha256"/>
        <DigestValue>uhGPgOeT45YR4Gd5/V9RHssXc1uYEnWsvJzGSiAGFkU=</DigestValue>
      </Reference>
      <Reference URI="/ppt/slides/_rels/slide38.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/Ma/MRBw+iPPjY08GUlvV2oKWhSzlitRTjryo0mG6EA=</DigestValue>
      </Reference>
      <Reference URI="/ppt/slides/_rels/slide3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FTJjwtU2GFuF6Ou5oEJ+XjSW0W2Ezalqe9ZTC90ZFjo=</DigestValue>
      </Reference>
      <Reference URI="/ppt/slides/_rels/slide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40.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i6fChpLTCa06X7QtMwHhkUTCktQri+bthh3ta3mBAww=</DigestValue>
      </Reference>
      <Reference URI="/ppt/slides/_rels/slide4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UMMdOuvQCw4YaroJDQZG/gNs7CHPadrmWU46rwn/fds=</DigestValue>
      </Reference>
      <Reference URI="/ppt/slides/_rels/slide4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VrRbwoSQyApcsTsKt4K7EL1Fs1IngUooRa2QNru6uok=</DigestValue>
      </Reference>
      <Reference URI="/ppt/slides/_rels/slide4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VUe6MOqMGLA7APCD05p+5O2XKTg1iNDeXSRR6pI/+gw=</DigestValue>
      </Reference>
      <Reference URI="/ppt/slides/_rels/slide44.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Transform>
          <Transform Algorithm="http://www.w3.org/TR/2001/REC-xml-c14n-20010315"/>
        </Transforms>
        <DigestMethod Algorithm="http://www.w3.org/2001/04/xmlenc#sha256"/>
        <DigestValue>QpE/fWW9fpSAYdRHhFFMcDKlMDLCpAws2OYkYX/UGk8=</DigestValue>
      </Reference>
      <Reference URI="/ppt/slides/_rels/slide4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y48SZoUC3iAtyKe+kpPAJEnOc7igyLODSKbKAp4UVJY=</DigestValue>
      </Reference>
      <Reference URI="/ppt/slides/_rels/slide4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DuY6+erZwFn/qCd7rS2v+zDBTiIyJO/5+JVn/cKTtd0=</DigestValue>
      </Reference>
      <Reference URI="/ppt/slides/_rels/slide47.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yehQoaAgs9o8G1DfSQowclOzhisBkQP6RY9QOCJdp+s=</DigestValue>
      </Reference>
      <Reference URI="/ppt/slides/_rels/slide48.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njtrOu6HKOSNKI168Pz80jcxefQA9WusTfG4wGO+i2w=</DigestValue>
      </Reference>
      <Reference URI="/ppt/slides/_rels/slide4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obBkcE5VjPgPC+cAD7xbfOO/BTj8Mwuuesd/MKxQTEo=</DigestValue>
      </Reference>
      <Reference URI="/ppt/slides/_rels/slide5.xml.rels?ContentType=application/vnd.openxmlformats-package.relationships+xml">
        <Transforms>
          <Transform Algorithm="http://schemas.openxmlformats.org/package/2006/RelationshipTransform">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e7qmb71R24PNsLools0RcgT8/NIILFf1C4J5XCMo+uI=</DigestValue>
      </Reference>
      <Reference URI="/ppt/slides/_rels/slide50.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xreVWiyH/TguXTpA0OLJy7Gnu44wlCr1u6zeT8xKjQA=</DigestValue>
      </Reference>
      <Reference URI="/ppt/slides/_rels/slide5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sUV31VpCdKEb7HINiv3svJO6U/VgjlRjTDhrItpFxRM=</DigestValue>
      </Reference>
      <Reference URI="/ppt/slides/_rels/slide52.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BZcjy75Ji/+swm6zF+kH91qO7Ao0DYs3nnxtZ12D6+k=</DigestValue>
      </Reference>
      <Reference URI="/ppt/slides/_rels/slide5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54.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Transform>
          <Transform Algorithm="http://www.w3.org/TR/2001/REC-xml-c14n-20010315"/>
        </Transforms>
        <DigestMethod Algorithm="http://www.w3.org/2001/04/xmlenc#sha256"/>
        <DigestValue>7NErIrlcSEF9Fyu4EuFy/b0dpb5nT5GV4DIwzABAUd8=</DigestValue>
      </Reference>
      <Reference URI="/ppt/slides/_rels/slide5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bZft4X7ghmdT96elKdsbwLPeQb4wtYAkw0IuKKZTLvA=</DigestValue>
      </Reference>
      <Reference URI="/ppt/slides/_rels/slide5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Uj1kTIYVcNdN08IwkSmoUse0SszLnan+p++Zt2vdcqs=</DigestValue>
      </Reference>
      <Reference URI="/ppt/slides/_rels/slide5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Vz5P4dpVZ+ND96KyVTUGJlOqKpq8Ftka4cpY79BQwoU=</DigestValue>
      </Reference>
      <Reference URI="/ppt/slides/_rels/slide58.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TCyAX+bKHGvUn2TIrwcQ1k7Vy+vHcjNQ35r/Evq2rPw=</DigestValue>
      </Reference>
      <Reference URI="/ppt/slides/_rels/slide5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KLnoH14WWzy7iBsNnHeVaIt1sTOlZNkocwBKaebDxWo=</DigestValue>
      </Reference>
      <Reference URI="/ppt/slides/_rels/slide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m/fJvgR3Rj13CiqrHSlTtIEKuSM5/UA70CnHTD3x+OM=</DigestValue>
      </Reference>
      <Reference URI="/ppt/slides/_rels/slide60.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61.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PTo+kzaZvun7k09MrazwHaCHfksI7gVtG8Dx+uDLysU=</DigestValue>
      </Reference>
      <Reference URI="/ppt/slides/_rels/slide6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0+71tBWKYsWB2K9bdrD6bhuNHkiyMCYIbO0sIV294kM=</DigestValue>
      </Reference>
      <Reference URI="/ppt/slides/_rels/slide63.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28"/>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27"/>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26"/>
            <mdssi:RelationshipReference xmlns:mdssi="http://schemas.openxmlformats.org/package/2006/digital-signature" SourceId="rId3"/>
            <mdssi:RelationshipReference xmlns:mdssi="http://schemas.openxmlformats.org/package/2006/digital-signature" SourceId="rId21"/>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Transform>
          <Transform Algorithm="http://www.w3.org/TR/2001/REC-xml-c14n-20010315"/>
        </Transforms>
        <DigestMethod Algorithm="http://www.w3.org/2001/04/xmlenc#sha256"/>
        <DigestValue>OjloW3WcDsPIJuP2RGfyc6Wr9vbDOCAgxiP9WETGauo=</DigestValue>
      </Reference>
      <Reference URI="/ppt/slides/_rels/slide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e1vn/1PFQd4JpEM7jAkfK4KhG8YfmerDPAvPk1iRFcw=</DigestValue>
      </Reference>
      <Reference URI="/ppt/slides/_rels/slide9.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/j4IG3EMgiW0Bw3LspjLf0O5tecXB/Ww47cbcyqMP98=</DigestValue>
      </Reference>
      <Reference URI="/ppt/slides/slide1.xml?ContentType=application/vnd.openxmlformats-officedocument.presentationml.slide+xml">
        <DigestMethod Algorithm="http://www.w3.org/2001/04/xmlenc#sha256"/>
        <DigestValue>7TO/ME4ctKkXqEckQyQtcWdHIPO7xeR3flp9bGljXuQ=</DigestValue>
      </Reference>
      <Reference URI="/ppt/slides/slide10.xml?ContentType=application/vnd.openxmlformats-officedocument.presentationml.slide+xml">
        <DigestMethod Algorithm="http://www.w3.org/2001/04/xmlenc#sha256"/>
        <DigestValue>Gt7SiYJnaWbo/BzlVAS8SNayJgbd6VuddXcZsbWIgww=</DigestValue>
      </Reference>
      <Reference URI="/ppt/slides/slide11.xml?ContentType=application/vnd.openxmlformats-officedocument.presentationml.slide+xml">
        <DigestMethod Algorithm="http://www.w3.org/2001/04/xmlenc#sha256"/>
        <DigestValue>jXy3kxm280YbkFwhHo12r2zlIRh6nn/giOs+lzdIGg8=</DigestValue>
      </Reference>
      <Reference URI="/ppt/slides/slide12.xml?ContentType=application/vnd.openxmlformats-officedocument.presentationml.slide+xml">
        <DigestMethod Algorithm="http://www.w3.org/2001/04/xmlenc#sha256"/>
        <DigestValue>FSv9rBjySAZ67Dn52w/0hWvheDHzK4NInO8TpCqQv8I=</DigestValue>
      </Reference>
      <Reference URI="/ppt/slides/slide13.xml?ContentType=application/vnd.openxmlformats-officedocument.presentationml.slide+xml">
        <DigestMethod Algorithm="http://www.w3.org/2001/04/xmlenc#sha256"/>
        <DigestValue>YsyldNyIXOAe/0dEX/OzVjFj+bbOZ7s3MI3Mw1aImR8=</DigestValue>
      </Reference>
      <Reference URI="/ppt/slides/slide14.xml?ContentType=application/vnd.openxmlformats-officedocument.presentationml.slide+xml">
        <DigestMethod Algorithm="http://www.w3.org/2001/04/xmlenc#sha256"/>
        <DigestValue>5pKX5jItmy1oBxC3/gSdLpKeqh+kkyUTyfTphQcPtvI=</DigestValue>
      </Reference>
      <Reference URI="/ppt/slides/slide15.xml?ContentType=application/vnd.openxmlformats-officedocument.presentationml.slide+xml">
        <DigestMethod Algorithm="http://www.w3.org/2001/04/xmlenc#sha256"/>
        <DigestValue>XX/yxW3YluWD11CjGTCTQuqEAgD2oXEPPncGhO1ki6o=</DigestValue>
      </Reference>
      <Reference URI="/ppt/slides/slide16.xml?ContentType=application/vnd.openxmlformats-officedocument.presentationml.slide+xml">
        <DigestMethod Algorithm="http://www.w3.org/2001/04/xmlenc#sha256"/>
        <DigestValue>lHq7x73aYiQ7lGZ9vuPZacWw4K3d63KIZ9KHxZR+LkI=</DigestValue>
      </Reference>
      <Reference URI="/ppt/slides/slide17.xml?ContentType=application/vnd.openxmlformats-officedocument.presentationml.slide+xml">
        <DigestMethod Algorithm="http://www.w3.org/2001/04/xmlenc#sha256"/>
        <DigestValue>p3hJetO6goHOiK6P03tq51UCgXWOKeEIMa+ygPurNHk=</DigestValue>
      </Reference>
      <Reference URI="/ppt/slides/slide18.xml?ContentType=application/vnd.openxmlformats-officedocument.presentationml.slide+xml">
        <DigestMethod Algorithm="http://www.w3.org/2001/04/xmlenc#sha256"/>
        <DigestValue>wquKw3Z5dM0fsaT93I2A9YlRqkGwhqhxkvaYwjTyfKQ=</DigestValue>
      </Reference>
      <Reference URI="/ppt/slides/slide19.xml?ContentType=application/vnd.openxmlformats-officedocument.presentationml.slide+xml">
        <DigestMethod Algorithm="http://www.w3.org/2001/04/xmlenc#sha256"/>
        <DigestValue>sRD5x2OtF54jFpy9ZkGL5/kRqIkgYQ771NyUIREA0ug=</DigestValue>
      </Reference>
      <Reference URI="/ppt/slides/slide2.xml?ContentType=application/vnd.openxmlformats-officedocument.presentationml.slide+xml">
        <DigestMethod Algorithm="http://www.w3.org/2001/04/xmlenc#sha256"/>
        <DigestValue>wXQGzHqu6ohRlgQbhcfSZU7uOTXxslHEakmmmNSq9Cs=</DigestValue>
      </Reference>
      <Reference URI="/ppt/slides/slide20.xml?ContentType=application/vnd.openxmlformats-officedocument.presentationml.slide+xml">
        <DigestMethod Algorithm="http://www.w3.org/2001/04/xmlenc#sha256"/>
        <DigestValue>gBdeISRbVsV2oGZVKa7hipsOdP+sCrUPDkYfXwNLHvI=</DigestValue>
      </Reference>
      <Reference URI="/ppt/slides/slide21.xml?ContentType=application/vnd.openxmlformats-officedocument.presentationml.slide+xml">
        <DigestMethod Algorithm="http://www.w3.org/2001/04/xmlenc#sha256"/>
        <DigestValue>CqU4cSCXgr8JjWWGEkGXb5HAMJslZHxUwieS2DruAZM=</DigestValue>
      </Reference>
      <Reference URI="/ppt/slides/slide22.xml?ContentType=application/vnd.openxmlformats-officedocument.presentationml.slide+xml">
        <DigestMethod Algorithm="http://www.w3.org/2001/04/xmlenc#sha256"/>
        <DigestValue>TzOd7IlQ4gTX0woh4tDXOnGD+mKIQBMMpGKn6c66xww=</DigestValue>
      </Reference>
      <Reference URI="/ppt/slides/slide23.xml?ContentType=application/vnd.openxmlformats-officedocument.presentationml.slide+xml">
        <DigestMethod Algorithm="http://www.w3.org/2001/04/xmlenc#sha256"/>
        <DigestValue>se0VSODGK3gd/0ui7tWgzgvQ2L75Xqr1zDwK6/ROZgs=</DigestValue>
      </Reference>
      <Reference URI="/ppt/slides/slide24.xml?ContentType=application/vnd.openxmlformats-officedocument.presentationml.slide+xml">
        <DigestMethod Algorithm="http://www.w3.org/2001/04/xmlenc#sha256"/>
        <DigestValue>dTiwGfZV/3knz6yYqY4+R9I6mmyj8IZWUSbQBlUjwkg=</DigestValue>
      </Reference>
      <Reference URI="/ppt/slides/slide25.xml?ContentType=application/vnd.openxmlformats-officedocument.presentationml.slide+xml">
        <DigestMethod Algorithm="http://www.w3.org/2001/04/xmlenc#sha256"/>
        <DigestValue>PDKrNzlaMqsmHkGDavdd0jE9AUSE4Z16MTniFtpQ2AU=</DigestValue>
      </Reference>
      <Reference URI="/ppt/slides/slide26.xml?ContentType=application/vnd.openxmlformats-officedocument.presentationml.slide+xml">
        <DigestMethod Algorithm="http://www.w3.org/2001/04/xmlenc#sha256"/>
        <DigestValue>+sdeOXtBrEvp6qAxpS2rundYlk7IrU1MK/a/LFwcVgQ=</DigestValue>
      </Reference>
      <Reference URI="/ppt/slides/slide27.xml?ContentType=application/vnd.openxmlformats-officedocument.presentationml.slide+xml">
        <DigestMethod Algorithm="http://www.w3.org/2001/04/xmlenc#sha256"/>
        <DigestValue>C8gEe0CK4IbqPV+s+62BnE33yEcLI9161RzHTJlSnvM=</DigestValue>
      </Reference>
      <Reference URI="/ppt/slides/slide28.xml?ContentType=application/vnd.openxmlformats-officedocument.presentationml.slide+xml">
        <DigestMethod Algorithm="http://www.w3.org/2001/04/xmlenc#sha256"/>
        <DigestValue>aAPmT+LDFdm91XCdYe35uGoWge0PrpGL/7l2ybC8wqU=</DigestValue>
      </Reference>
      <Reference URI="/ppt/slides/slide29.xml?ContentType=application/vnd.openxmlformats-officedocument.presentationml.slide+xml">
        <DigestMethod Algorithm="http://www.w3.org/2001/04/xmlenc#sha256"/>
        <DigestValue>Y+YQDU9kHFFg02U8OkYSrxSHk05xMsF/NNiM4UbGfk8=</DigestValue>
      </Reference>
      <Reference URI="/ppt/slides/slide3.xml?ContentType=application/vnd.openxmlformats-officedocument.presentationml.slide+xml">
        <DigestMethod Algorithm="http://www.w3.org/2001/04/xmlenc#sha256"/>
        <DigestValue>0Tb3UgW/yX+G9AX7qH8gDH44LGXHlKzeI3wiYJLKYoo=</DigestValue>
      </Reference>
      <Reference URI="/ppt/slides/slide30.xml?ContentType=application/vnd.openxmlformats-officedocument.presentationml.slide+xml">
        <DigestMethod Algorithm="http://www.w3.org/2001/04/xmlenc#sha256"/>
        <DigestValue>MnvmGodqWqkk0gziaQ9amHv9IZrjQLpiOPdCpA0GXLo=</DigestValue>
      </Reference>
      <Reference URI="/ppt/slides/slide31.xml?ContentType=application/vnd.openxmlformats-officedocument.presentationml.slide+xml">
        <DigestMethod Algorithm="http://www.w3.org/2001/04/xmlenc#sha256"/>
        <DigestValue>in9RRgkZU0kn9XqdxhSeQeH2ZS96JXLQveMfSzGcx7M=</DigestValue>
      </Reference>
      <Reference URI="/ppt/slides/slide32.xml?ContentType=application/vnd.openxmlformats-officedocument.presentationml.slide+xml">
        <DigestMethod Algorithm="http://www.w3.org/2001/04/xmlenc#sha256"/>
        <DigestValue>1CUy7jy6etTSS1a94XP3pPKrDdQxYgz1uiNpxP/nDhY=</DigestValue>
      </Reference>
      <Reference URI="/ppt/slides/slide33.xml?ContentType=application/vnd.openxmlformats-officedocument.presentationml.slide+xml">
        <DigestMethod Algorithm="http://www.w3.org/2001/04/xmlenc#sha256"/>
        <DigestValue>NGozg09t/VE5w4rF+JHCzG5hOfRnhwSL2PNHPk0B9d8=</DigestValue>
      </Reference>
      <Reference URI="/ppt/slides/slide34.xml?ContentType=application/vnd.openxmlformats-officedocument.presentationml.slide+xml">
        <DigestMethod Algorithm="http://www.w3.org/2001/04/xmlenc#sha256"/>
        <DigestValue>hq/sWEX/IUrCSRERdO84A2lUINZhS4n2wtvwNAeLrFQ=</DigestValue>
      </Reference>
      <Reference URI="/ppt/slides/slide35.xml?ContentType=application/vnd.openxmlformats-officedocument.presentationml.slide+xml">
        <DigestMethod Algorithm="http://www.w3.org/2001/04/xmlenc#sha256"/>
        <DigestValue>oPzo8m5+kCAZPb3kLMPD7W3bs2kJgb9XiNaWEhnGBkk=</DigestValue>
      </Reference>
      <Reference URI="/ppt/slides/slide36.xml?ContentType=application/vnd.openxmlformats-officedocument.presentationml.slide+xml">
        <DigestMethod Algorithm="http://www.w3.org/2001/04/xmlenc#sha256"/>
        <DigestValue>HKSp/kreL99I/2b6qc50Ma7rWB/26+EsXILLzPZfz10=</DigestValue>
      </Reference>
      <Reference URI="/ppt/slides/slide37.xml?ContentType=application/vnd.openxmlformats-officedocument.presentationml.slide+xml">
        <DigestMethod Algorithm="http://www.w3.org/2001/04/xmlenc#sha256"/>
        <DigestValue>2R3JraK/jijtKKA4vzbePhUUiVNS/lDT9YifyMxi6nI=</DigestValue>
      </Reference>
      <Reference URI="/ppt/slides/slide38.xml?ContentType=application/vnd.openxmlformats-officedocument.presentationml.slide+xml">
        <DigestMethod Algorithm="http://www.w3.org/2001/04/xmlenc#sha256"/>
        <DigestValue>/3XRVjVmLtofMtrAOHpfJEGrs/snl2SuH2MqzTcfvf0=</DigestValue>
      </Reference>
      <Reference URI="/ppt/slides/slide39.xml?ContentType=application/vnd.openxmlformats-officedocument.presentationml.slide+xml">
        <DigestMethod Algorithm="http://www.w3.org/2001/04/xmlenc#sha256"/>
        <DigestValue>QJTz4OsjXodGDTuiZYDqz2677atu9tlWykq6T50QCwQ=</DigestValue>
      </Reference>
      <Reference URI="/ppt/slides/slide4.xml?ContentType=application/vnd.openxmlformats-officedocument.presentationml.slide+xml">
        <DigestMethod Algorithm="http://www.w3.org/2001/04/xmlenc#sha256"/>
        <DigestValue>TXVIY8WML9lrbAI8RJs0XvYjV0PEgiEVxdoyWHft38Y=</DigestValue>
      </Reference>
      <Reference URI="/ppt/slides/slide40.xml?ContentType=application/vnd.openxmlformats-officedocument.presentationml.slide+xml">
        <DigestMethod Algorithm="http://www.w3.org/2001/04/xmlenc#sha256"/>
        <DigestValue>+y4qWstXyqQZ8DIyPRhF3PhD46CTtVCAViAKdV+hLeA=</DigestValue>
      </Reference>
      <Reference URI="/ppt/slides/slide41.xml?ContentType=application/vnd.openxmlformats-officedocument.presentationml.slide+xml">
        <DigestMethod Algorithm="http://www.w3.org/2001/04/xmlenc#sha256"/>
        <DigestValue>Dil4/4EwcGW6o1EXhtdCY/FZITuvvQK+QS5wrRQlo+o=</DigestValue>
      </Reference>
      <Reference URI="/ppt/slides/slide42.xml?ContentType=application/vnd.openxmlformats-officedocument.presentationml.slide+xml">
        <DigestMethod Algorithm="http://www.w3.org/2001/04/xmlenc#sha256"/>
        <DigestValue>u32xXoY53AohnrGK+wpb0BPneZBGhaKbccAy8Cb58lk=</DigestValue>
      </Reference>
      <Reference URI="/ppt/slides/slide43.xml?ContentType=application/vnd.openxmlformats-officedocument.presentationml.slide+xml">
        <DigestMethod Algorithm="http://www.w3.org/2001/04/xmlenc#sha256"/>
        <DigestValue>M5A1iEnkeh6QBK+RwwQd7jcanU7fK28AUyYHnylA+T0=</DigestValue>
      </Reference>
      <Reference URI="/ppt/slides/slide44.xml?ContentType=application/vnd.openxmlformats-officedocument.presentationml.slide+xml">
        <DigestMethod Algorithm="http://www.w3.org/2001/04/xmlenc#sha256"/>
        <DigestValue>bCGrE1TljU+ZAJ6K9m+W1jXjdZhegs2c/EEKxkrQvmc=</DigestValue>
      </Reference>
      <Reference URI="/ppt/slides/slide45.xml?ContentType=application/vnd.openxmlformats-officedocument.presentationml.slide+xml">
        <DigestMethod Algorithm="http://www.w3.org/2001/04/xmlenc#sha256"/>
        <DigestValue>bXqgz662uMHGKP9jmd/kOPz/Z96ahGBL82AV0cw0Yxc=</DigestValue>
      </Reference>
      <Reference URI="/ppt/slides/slide46.xml?ContentType=application/vnd.openxmlformats-officedocument.presentationml.slide+xml">
        <DigestMethod Algorithm="http://www.w3.org/2001/04/xmlenc#sha256"/>
        <DigestValue>c9PY80ZfVATdwFncMZAOtrpTIUSC4CBgFM8TpLo54QE=</DigestValue>
      </Reference>
      <Reference URI="/ppt/slides/slide47.xml?ContentType=application/vnd.openxmlformats-officedocument.presentationml.slide+xml">
        <DigestMethod Algorithm="http://www.w3.org/2001/04/xmlenc#sha256"/>
        <DigestValue>+mYulfQ12IVtLGzWyT3/ze6YR4pMZAmCbr5S9PT4Zws=</DigestValue>
      </Reference>
      <Reference URI="/ppt/slides/slide48.xml?ContentType=application/vnd.openxmlformats-officedocument.presentationml.slide+xml">
        <DigestMethod Algorithm="http://www.w3.org/2001/04/xmlenc#sha256"/>
        <DigestValue>kWnrNK8KCvwVvmThomCJUmIYEHIVzxIuoU12nWzhiIk=</DigestValue>
      </Reference>
      <Reference URI="/ppt/slides/slide49.xml?ContentType=application/vnd.openxmlformats-officedocument.presentationml.slide+xml">
        <DigestMethod Algorithm="http://www.w3.org/2001/04/xmlenc#sha256"/>
        <DigestValue>QdJSYvyms1WA6waT8gJHm+HNMt8Hp6hwkHV8QhHAi6s=</DigestValue>
      </Reference>
      <Reference URI="/ppt/slides/slide5.xml?ContentType=application/vnd.openxmlformats-officedocument.presentationml.slide+xml">
        <DigestMethod Algorithm="http://www.w3.org/2001/04/xmlenc#sha256"/>
        <DigestValue>X2kdASreurXCZl58TZDmwGMalOv2xuE3mCl2fIIDtPU=</DigestValue>
      </Reference>
      <Reference URI="/ppt/slides/slide50.xml?ContentType=application/vnd.openxmlformats-officedocument.presentationml.slide+xml">
        <DigestMethod Algorithm="http://www.w3.org/2001/04/xmlenc#sha256"/>
        <DigestValue>ffSs0mM+rQ32ikdeGDL29B0U5GJatDFWVTv8raY1uWc=</DigestValue>
      </Reference>
      <Reference URI="/ppt/slides/slide51.xml?ContentType=application/vnd.openxmlformats-officedocument.presentationml.slide+xml">
        <DigestMethod Algorithm="http://www.w3.org/2001/04/xmlenc#sha256"/>
        <DigestValue>t40F7YfoI+bf6u8zwmLz8P4BwXMiZ6kRExLA6BNK5/4=</DigestValue>
      </Reference>
      <Reference URI="/ppt/slides/slide52.xml?ContentType=application/vnd.openxmlformats-officedocument.presentationml.slide+xml">
        <DigestMethod Algorithm="http://www.w3.org/2001/04/xmlenc#sha256"/>
        <DigestValue>hSeoyj/mQ5qEC4GkDZh99QcA59JBcwttsr1q/Wn60lw=</DigestValue>
      </Reference>
      <Reference URI="/ppt/slides/slide53.xml?ContentType=application/vnd.openxmlformats-officedocument.presentationml.slide+xml">
        <DigestMethod Algorithm="http://www.w3.org/2001/04/xmlenc#sha256"/>
        <DigestValue>Ut1U2xTAk1AdJpr/0Sa6YySEQGHkrtJK+tx9LjAkEKo=</DigestValue>
      </Reference>
      <Reference URI="/ppt/slides/slide54.xml?ContentType=application/vnd.openxmlformats-officedocument.presentationml.slide+xml">
        <DigestMethod Algorithm="http://www.w3.org/2001/04/xmlenc#sha256"/>
        <DigestValue>jI6qGRkuZ05LWbNRKkSovASLt2QKcudy1/Mn+fmsUU0=</DigestValue>
      </Reference>
      <Reference URI="/ppt/slides/slide55.xml?ContentType=application/vnd.openxmlformats-officedocument.presentationml.slide+xml">
        <DigestMethod Algorithm="http://www.w3.org/2001/04/xmlenc#sha256"/>
        <DigestValue>tNHJhFegKdBFV9cBbY+5BD511/2jHD8LVx8Icycl+Zo=</DigestValue>
      </Reference>
      <Reference URI="/ppt/slides/slide56.xml?ContentType=application/vnd.openxmlformats-officedocument.presentationml.slide+xml">
        <DigestMethod Algorithm="http://www.w3.org/2001/04/xmlenc#sha256"/>
        <DigestValue>KJOJ1MTpMnVh5Ho7BDxlpZ1V9o9GXXFwzjmPMlnRYvU=</DigestValue>
      </Reference>
      <Reference URI="/ppt/slides/slide57.xml?ContentType=application/vnd.openxmlformats-officedocument.presentationml.slide+xml">
        <DigestMethod Algorithm="http://www.w3.org/2001/04/xmlenc#sha256"/>
        <DigestValue>cqLPSCgUogpSXtHO8VTjUp9n3UoOX9L+2m8AtvkoGKY=</DigestValue>
      </Reference>
      <Reference URI="/ppt/slides/slide58.xml?ContentType=application/vnd.openxmlformats-officedocument.presentationml.slide+xml">
        <DigestMethod Algorithm="http://www.w3.org/2001/04/xmlenc#sha256"/>
        <DigestValue>E7C3cSt1sl/GZrIWbswdKS9N4eevdL+QRZy8w/o+UqU=</DigestValue>
      </Reference>
      <Reference URI="/ppt/slides/slide59.xml?ContentType=application/vnd.openxmlformats-officedocument.presentationml.slide+xml">
        <DigestMethod Algorithm="http://www.w3.org/2001/04/xmlenc#sha256"/>
        <DigestValue>pvD6NCo8sDnay8a8P87tIybeIAjvJGS3RCIteI7E35U=</DigestValue>
      </Reference>
      <Reference URI="/ppt/slides/slide6.xml?ContentType=application/vnd.openxmlformats-officedocument.presentationml.slide+xml">
        <DigestMethod Algorithm="http://www.w3.org/2001/04/xmlenc#sha256"/>
        <DigestValue>o2DlRJzAPfLVtm+VPGcIa0lNAJPIHPVuEnDiXudggz4=</DigestValue>
      </Reference>
      <Reference URI="/ppt/slides/slide60.xml?ContentType=application/vnd.openxmlformats-officedocument.presentationml.slide+xml">
        <DigestMethod Algorithm="http://www.w3.org/2001/04/xmlenc#sha256"/>
        <DigestValue>4eX02lB2foIW3r8AFGw7myY4zmsiFhJTIiqTJGUw2/8=</DigestValue>
      </Reference>
      <Reference URI="/ppt/slides/slide61.xml?ContentType=application/vnd.openxmlformats-officedocument.presentationml.slide+xml">
        <DigestMethod Algorithm="http://www.w3.org/2001/04/xmlenc#sha256"/>
        <DigestValue>QMG2U22DZvzH25ka5Ei6xOLXntqPw9GBF6F5al6GJiA=</DigestValue>
      </Reference>
      <Reference URI="/ppt/slides/slide62.xml?ContentType=application/vnd.openxmlformats-officedocument.presentationml.slide+xml">
        <DigestMethod Algorithm="http://www.w3.org/2001/04/xmlenc#sha256"/>
        <DigestValue>4G68gFulZ1gonrYtvTgx6IefRM3bTWSqA1TAM5mC9Tc=</DigestValue>
      </Reference>
      <Reference URI="/ppt/slides/slide63.xml?ContentType=application/vnd.openxmlformats-officedocument.presentationml.slide+xml">
        <DigestMethod Algorithm="http://www.w3.org/2001/04/xmlenc#sha256"/>
        <DigestValue>Dz+IaQrHH0iUeeE+bwwQjTtffhWxR9M/LbIQ7+MxoiY=</DigestValue>
      </Reference>
      <Reference URI="/ppt/slides/slide7.xml?ContentType=application/vnd.openxmlformats-officedocument.presentationml.slide+xml">
        <DigestMethod Algorithm="http://www.w3.org/2001/04/xmlenc#sha256"/>
        <DigestValue>xel2ijmkbGasUjWv8CXMGelbyfu7IHosDQRR6DtXJ5o=</DigestValue>
      </Reference>
      <Reference URI="/ppt/slides/slide8.xml?ContentType=application/vnd.openxmlformats-officedocument.presentationml.slide+xml">
        <DigestMethod Algorithm="http://www.w3.org/2001/04/xmlenc#sha256"/>
        <DigestValue>5VYHSxO09MRGUOoZ/8f+yJa+j6VXhszxAiroIFVqjHc=</DigestValue>
      </Reference>
      <Reference URI="/ppt/slides/slide9.xml?ContentType=application/vnd.openxmlformats-officedocument.presentationml.slide+xml">
        <DigestMethod Algorithm="http://www.w3.org/2001/04/xmlenc#sha256"/>
        <DigestValue>A46FUC3+llXUSSN0do+C/WZCZoiyuo5M9uxfS9cx/7s=</DigestValue>
      </Reference>
      <Reference URI="/ppt/tableStyles.xml?ContentType=application/vnd.openxmlformats-officedocument.presentationml.tableStyles+xml">
        <DigestMethod Algorithm="http://www.w3.org/2001/04/xmlenc#sha256"/>
        <DigestValue>WqDB0zjRR5D0Ur65DGfzx4OqMpo1h9dOMwKU5aVFroI=</DigestValue>
      </Reference>
      <Reference URI="/ppt/theme/theme1.xml?ContentType=application/vnd.openxmlformats-officedocument.theme+xml">
        <DigestMethod Algorithm="http://www.w3.org/2001/04/xmlenc#sha256"/>
        <DigestValue>3pFuJ4k3SkXftIMDqYX2rlQiO6y8g8h0GpZAQdwgxFA=</DigestValue>
      </Reference>
      <Reference URI="/ppt/theme/theme2.xml?ContentType=application/vnd.openxmlformats-officedocument.theme+xml">
        <DigestMethod Algorithm="http://www.w3.org/2001/04/xmlenc#sha256"/>
        <DigestValue>03Yn7Rpb2kD6M5zCEVxw214BnxsShza5KyZxgFMUNMY=</DigestValue>
      </Reference>
      <Reference URI="/ppt/theme/themeOverride1.xml?ContentType=application/vnd.openxmlformats-officedocument.themeOverride+xml">
        <DigestMethod Algorithm="http://www.w3.org/2001/04/xmlenc#sha256"/>
        <DigestValue>SzaiI3+VqbRcis4syaXHTtjTU7OACUYbtf9vBWMKvco=</DigestValue>
      </Reference>
      <Reference URI="/ppt/viewProps.xml?ContentType=application/vnd.openxmlformats-officedocument.presentationml.viewProps+xml">
        <DigestMethod Algorithm="http://www.w3.org/2001/04/xmlenc#sha256"/>
        <DigestValue>4obchKpok+YcqtoPZan+MVJCJliGQjbm0m3xS54Vlmc=</DigestValue>
      </Reference>
    </Manifest>
    <SignatureProperties>
      <SignatureProperty Id="idSignatureTime" Target="#idPackageSignature">
        <mdssi:SignatureTime xmlns:mdssi="http://schemas.openxmlformats.org/package/2006/digital-signature">
          <mdssi:Format>YYYY-MM-DDThh:mm:ssTZD</mdssi:Format>
          <mdssi:Value>2018-02-10T15:03:13Z</mdssi:Value>
        </mdssi:SignatureTime>
      </SignatureProperty>
    </SignatureProperties>
  </Object>
  <Object Id="idOfficeObject">
    <SignatureProperties>
      <SignatureProperty Id="idOfficeV1Details" Target="#idPackageSignature">
        <SignatureInfoV1 xmlns="http://schemas.microsoft.com/office/2006/digsig">
          <SetupID/>
          <SignatureText/>
          <SignatureImage/>
          <SignatureComments>Final</SignatureComments>
          <WindowsVersion>10.0</WindowsVersion>
          <OfficeVersion>16.0.9001/12</OfficeVersion>
          <ApplicationVersion>16.0.9001</ApplicationVersion>
          <Monitors>2</Monitors>
          <HorizontalResolution>1920</HorizontalResolution>
          <VerticalResolution>1080</VerticalResolution>
          <ColorDepth>32</ColorDepth>
          <SignatureProviderId>{00000000-0000-0000-0000-000000000000}</SignatureProviderId>
          <SignatureProviderUrl/>
          <SignatureProviderDetails>9</SignatureProviderDetails>
          <SignatureType>1</SignatureType>
        </SignatureInfoV1>
      </SignatureProperty>
    </SignatureProperties>
  </Object>
  <Object>
    <xd:QualifyingProperties xmlns:xd="http://uri.etsi.org/01903/v1.3.2#" Target="#idPackageSignature">
      <xd:SignedProperties Id="idSignedProperties">
        <xd:SignedSignatureProperties>
          <xd:SigningTime>2018-02-10T15:03:13Z</xd:SigningTime>
          <xd:SigningCertificate>
            <xd:Cert>
              <xd:CertDigest>
                <DigestMethod Algorithm="http://www.w3.org/2001/04/xmlenc#sha256"/>
                <DigestValue>0pXriznU9R7ICfYOYOaly4Naoy0XG68qvsTbwG4FQ+c=</DigestValue>
              </xd:CertDigest>
              <xd:IssuerSerial>
                <X509IssuerName>CN=COMODO RSA Client Authentication and Secure Email CA, O=COMODO CA Limited, L=Salford, S=Greater Manchester, C=GB</X509IssuerName>
                <X509SerialNumber>322025402540065399131709594093758951047</X509SerialNumber>
              </xd:IssuerSerial>
            </xd:Cert>
          </xd:SigningCertificate>
          <xd:SignaturePolicyIdentifier>
            <xd:SignaturePolicyImplied/>
          </xd:SignaturePolicyIdentifier>
        </xd:SignedSignatureProperties>
        <xd:SignedDataObjectProperties>
          <xd:CommitmentTypeIndication>
            <xd:CommitmentTypeId>
              <xd:Identifier>http://uri.etsi.org/01903/v1.2.2#ProofOfOrigin</xd:Identifier>
              <xd:Description>Created and approved this document</xd:Description>
            </xd:CommitmentTypeId>
            <xd:AllSignedDataObjects/>
            <xd:CommitmentTypeQualifiers>
              <xd:CommitmentTypeQualifier>Final</xd:CommitmentTypeQualifier>
            </xd:CommitmentTypeQualifiers>
          </xd:CommitmentTypeIndication>
        </xd:SignedDataObjectProperties>
      </xd:SignedProperties>
      <xd:UnsignedProperties>
        <xd:UnsignedSignatureProperties>
          <xd:CertificateValues>
            <xd:EncapsulatedX509Certificate>MIIF5jCCA86gAwIBAgIQapvhODv/K2ufAdXZuKdSVjANBgkqhkiG9w0BAQwFADCBhTELMAkGA1UEBhMCR0IxGzAZBgNVBAgTEkdyZWF0ZXIgTWFuY2hlc3RlcjEQMA4GA1UEBxMHU2FsZm9yZDEaMBgGA1UEChMRQ09NT0RPIENBIExpbWl0ZWQxKzApBgNVBAMTIkNPTU9ETyBSU0EgQ2VydGlmaWNhdGlvbiBBdXRob3JpdHkwHhcNMTMwMTEwMDAwMDAwWhcNMjgwMTA5MjM1OTU5WjCBlzELMAkGA1UEBhMCR0IxGzAZBgNVBAgTEkdyZWF0ZXIgTWFuY2hlc3RlcjEQMA4GA1UEBxMHU2FsZm9yZDEaMBgGA1UEChMRQ09NT0RPIENBIExpbWl0ZWQxPTA7BgNVBAMTNENPTU9ETyBSU0EgQ2xpZW50IEF1dGhlbnRpY2F0aW9uIGFuZCBTZWN1cmUgRW1haWwgQ0EwggEiMA0GCSqGSIb3DQEBAQUAA4IBDwAwggEKAoIBAQC+s55XrCh2dUAWxzgDmNPGGHYhUPMleQtMtaDRfTpYPpynMS6n9jR22YRq2tA9NEjk6vW7rN/5sYFLIP1of3l0NKZ6fLWfF2VgJ5cijKYy/qlAckY1wgOkUMgzKlWlVJGyK+UlNEQ1/5ErCsHq9x9aU/x1KwTdF/LCrT03Rl/FwFrf1XTCwa2QZYL55AqLPikFlgqOtzk06kb2qvGlnHJvijjI03BOrNpo+kZGpcHsgyO1/u1OZTaOo8wvEU17VVeP1cHWse9tGKTDyUGg2hJZjrqck39UIm/nKbpDSZ0JsMoIw/JtOOg0JC56VzQgBo7ictReTQE5LFLG3yQK+xS1AgMBAAGjggE8MIIBODAfBgNVHSMEGDAWgBS7r34CPfqm8TyEjq3uOJjs2TIy1DAdBgNVHQ4EFgQUgq9sjPjF/pZhfOgfPStxSF7Ei8AwDgYDVR0PAQH/BAQDAgGGMBIGA1UdEwEB/wQIMAYBAf8CAQAwEQYDVR0gBAowCDAGBgRVHSAAMEwGA1UdHwRFMEMwQaA/oD2GO2h0dHA6Ly9jcmwuY29tb2RvY2EuY29tL0NPTU9ET1JTQUNlcnRpZmljYXRpb25BdXRob3JpdHkuY3JsMHEGCCsGAQUFBwEBBGUwYzA7BggrBgEFBQcwAoYvaHR0cDovL2NydC5jb21vZG9jYS5jb20vQ09NT0RPUlNBQWRkVHJ1c3RDQS5jcnQwJAYIKwYBBQUHMAGGGGh0dHA6Ly9vY3NwLmNvbW9kb2NhLmNvbTANBgkqhkiG9w0BAQwFAAOCAgEAeFyygSg0TzzuX1bOn5dW7I+iaxf28/ZJCAbU2C81zd9A/tNx4+jsQgwRGiHjZrAYayZrrm78hOx7aEpkfNPQIHGG6Fvq3EzWf/Lvx7/hk6zSPwIal9v5IkDcZoFD7f3iT7PdkHJY9B51csvU50rxpEg1OyOT8fk2zvvPBuM4qQNqbGWlnhMpIMwpWZT89RY0wpJO+2V6eXEGGHsROs3njeP9DqqqAJaBa4wBeKOdGCWn1/Jp2oY6dyNmNppI4ZNMUH4Tam85S1j6E95u4+1Nuru84OrMIzqvISE2HN/56ebTOWlcrurffade2022O/tUU1gb4jfWCcyvB8czm12FgX/y/lRjmDbEA08QJNB2729Y+io1IYO3ztveBdvUCIYZojTq/OCR6MvnzS6X72HP0PRLRTiOSEmIDsS5N5w/8IW1Hva5hEFy6fDAfd9yI+O+IMMAj1KcL/Zo9jzJ16HO5m60ttl1Enk8MQkz/W3JlHaeI5iKFn4UJu1/cP2YHXYPiWf2JyBzsLBrGk1II+3yL8aorYew6CQvdVifC3HtwlSam9V1niiCfOBe2C12TdKGu05LWIA3ZkFcWJGaNXOZ6Ggyh/TqvXG5v7zmEVDNXFnHn9tFpMpOUvxhcsjycBtH0dZ0WrNw6gH+HF8TIhCnH3+zzWuDN0Rk6h9KVkfKehI=</xd:EncapsulatedX509Certificate>
            <xd:EncapsulatedX509Certificate>MIIF2DCCA8CgAwIBAgIQTKr5yttjb+Af907YWwOGnTANBgkqhkiG9w0BAQwFADCBhTELMAkGA1UEBhMCR0IxGzAZBgNVBAgTEkdyZWF0ZXIgTWFuY2hlc3RlcjEQMA4GA1UEBxMHU2FsZm9yZDEaMBgGA1UEChMRQ09NT0RPIENBIExpbWl0ZWQxKzApBgNVBAMTIkNPTU9ETyBSU0EgQ2VydGlmaWNhdGlvbiBBdXRob3JpdHkwHhcNMTAwMTE5MDAwMDAwWhcNMzgwMTE4MjM1OTU5WjCBhTELMAkGA1UEBhMCR0IxGzAZBgNVBAgTEkdyZWF0ZXIgTWFuY2hlc3RlcjEQMA4GA1UEBxMHU2FsZm9yZDEaMBgGA1UEChMRQ09NT0RPIENBIExpbWl0ZWQxKzApBgNVBAMTIkNPTU9ETyBSU0EgQ2VydGlmaWNhdGlvbiBBdXRob3JpdHkwggIiMA0GCSqGSIb3DQEBAQUAA4ICDwAwggIKAoICAQCR6FSS0gpWsawNJN3Fz0RndJkrN6N9I3AAcbxT38T6KhKPS38QVr2fcHK3YX/JSw8Xpz3jsARh7v8Rl8f0hj4K+j5c+ZPmNHrZFGvnnLOFoIJ6dq9xkNfs/Q36nGz637CC9BR++b7Epi9Pf5l/tfxnQ3K9DADWietrLNPtj5gcFKt+5eNu/Nio5JIk2kNrYrhV/erBvGy2i/MOjZrkm2xpmfh4SDBF1a3hDTxFYPwyllEnvGfDyi62a+pGx8cgoLEfZd5ICLqkTqnyg0Y3hOvozIFIQ2dOciqbXL1MGyiKXCJ7tKuY2e7gUYPDCUZObT6Z+pUX2nwzV0E8jVHtC7ZcryxjGt9XyD+86V3Em69FmeKjWiS0uqlWPc9vqv9JWL7wqP/0uK3pN/u6uPQLOvnoQ0IeidiEyxPx2bvhiWC4jChWrBQdnArncevPDt09qZahSL0896+1DSJMwBGB7FY79tOi4lu3sgQiUpWAk2nojkxl8ZEDLXB0AuqLZxUpaVICu9ffUGpVRr+goyhhf3DQw6KqLCGqR84onAZFdr+CGCe01a60y1Dma/RMhnEw6abfFobg2P9A3fvQQoh/ozM6LlweQRGBY84YcWsr7KaKtzFcOmpH4MN5WdYgGq/yapiqcrxXStJLnbsQ/LBMQeXtHT1eKJ2czL+zUdqnR+WEUwIDAQABo0IwQDAdBgNVHQ4EFgQUu69+Aj36pvE8hI6t7jiY7NkyMtQwDgYDVR0PAQH/BAQDAgEGMA8GA1UdEwEB/wQFMAMBAf8wDQYJKoZIhvcNAQEMBQADggIBAArx1UaEt65Ru2yyTUEUAJNMnMvlwFTPoCWOAvn9sKIN9SCYPBMtrFaisNZ+EZLpLrqeLppysb0ZRGxhNaKatBYSaVqM4dc+pBroLwP0rmEdEBsqpIt6xf4FpuHA1sj+nq6PK7o9mfjYcwlYRm6mnPTXJ9OV2jeDchzTc+CiR5kDOF3VSXkAKRzH7JsgHAckaVd4sjn8OoSgtZx8jb8uk2IntznaFxiuvTwJaP+EmzzV1gsD41eeFPfR60/IvYcjt7ZJQ3mFXLrrkguhxuhoqEwWsRqZCuhTLJK7oQkYdQxlqHvLI7cawiiFwxv/0Cti76R7CZGYZ4wUAc1oBmpjIXUDgIiKboHGhfKppC3n9KUkEEeDys30jXlYsQab5xoq2Z0B15R97QNKyvDb6KkBPvVWmckejkk9u+UJueBPSZI9FoJAzMxZxuY67RIuaTxslbH9qh17f4a+Hg4yRvv7E491f0yLS0Zj/gA0QHDBw7mh3aZw4gSzQbzpgJHqZJx64SIDqZxubw5lT2yHh17zbqD5daWbQOhTsiedSrnAdyGN/4fy3ryM7xfft0kL0fJuMAsaDk527RH89elWsn2/x20Kk4yl0MC2Hb46TpSi125sC8KKfPog88Tk5c0NqMuRkrF8hey1FGlmDoLnzc7ILaZRfyHBNVOFBkpdn627G190</xd:EncapsulatedX509Certificate>
          </xd:CertificateValues>
        </xd:UnsignedSignatureProperties>
      </xd:UnsignedProperties>
    </xd:QualifyingProperties>
  </Object>
</Signature>
</file>

<file path=_xmlsignatures/sig2.xml><?xml version="1.0" encoding="utf-8"?>
<Signature xmlns="http://www.w3.org/2000/09/xmldsig#" Id="idPackageSignature">
  <SignedInfo>
    <CanonicalizationMethod Algorithm="http://www.w3.org/TR/2001/REC-xml-c14n-20010315"/>
    <SignatureMethod Algorithm="http://www.w3.org/2001/04/xmldsig-more#rsa-sha256"/>
    <Reference Type="http://www.w3.org/2000/09/xmldsig#Object" URI="#idPackageObject">
      <DigestMethod Algorithm="http://www.w3.org/2001/04/xmlenc#sha256"/>
      <DigestValue>hQNiB0ZQgP33p8INWQ6pRdYexcr1xmafyhzDUo7kv2U=</DigestValue>
    </Reference>
    <Reference Type="http://www.w3.org/2000/09/xmldsig#Object" URI="#idOfficeObject">
      <DigestMethod Algorithm="http://www.w3.org/2001/04/xmlenc#sha256"/>
      <DigestValue>4ob9m0wzd09yFRJi2/aHKrLrKDq0jzqLdAFwoG/4leQ=</DigestValue>
    </Reference>
    <Reference Type="http://uri.etsi.org/01903#SignedProperties" URI="#idSignedProperties">
      <Transforms>
        <Transform Algorithm="http://www.w3.org/TR/2001/REC-xml-c14n-20010315"/>
      </Transforms>
      <DigestMethod Algorithm="http://www.w3.org/2001/04/xmlenc#sha256"/>
      <DigestValue>UFfzgbQp3bsbAHGKE8K5w2R+QoWwa4r0gTsGq80LCvc=</DigestValue>
    </Reference>
  </SignedInfo>
  <SignatureValue>daj2bm/L4pKXyzjsUGfBJWeSPQjsjTun3dT4F9snkP81z5JhUtTOcuBIlmIMwNKSTphTPmkGe/Fk
S89iRBuSzA+wCSer7pvlQ/fgdwOsgV0HftRO7mOYrTCq+NgmUmYnhhgapbf5du+gAFbgcEDjLH/g
EzoIPGQCHIgNpuUV6ErmLxw7l35UvfWThOh+/+eWuanSddkHQ/ChWg3kYJUy91ryzO5xV3tGVBOS
ViljEV19N4zTUJvPu//txVTb8oDloGMfKfK5FCte1rEqJm1xG3fp+hIC0cQTu3CjVk/DBUIXCKgG
0UTPQqKiF5HvEbTzgkqEgFveeUW0d84HgOR6Gw==</SignatureValue>
  <KeyInfo>
    <X509Data>
      <X509Certificate>MIIFOzCCBCOgAwIBAgIQb5roUSfobKC5tHO3zep8MjANBgkqhkiG9w0BAQsFADCBlzELMAkGA1UEBhMCR0IxGzAZBgNVBAgTEkdyZWF0ZXIgTWFuY2hlc3RlcjEQMA4GA1UEBxMHU2FsZm9yZDEaMBgGA1UEChMRQ09NT0RPIENBIExpbWl0ZWQxPTA7BgNVBAMTNENPTU9ETyBSU0EgQ2xpZW50IEF1dGhlbnRpY2F0aW9uIGFuZCBTZWN1cmUgRW1haWwgQ0EwHhcNMTcwODEwMDAwMDAwWhcNMTgwODEwMjM1OTU5WjApMScwJQYJKoZIhvcNAQkBFhhicmFuZG9uZ29od2hAaG90bWFpbC5jb20wggEiMA0GCSqGSIb3DQEBAQUAA4IBDwAwggEKAoIBAQDYW8hRwyu47Qmvdx4r2fzBrdRjRuWK1HGRwUh4CXgxce0W6kjWZutQCt9Daf+YZeWSNgKtwgggqq1t9UmyE7eTSuM610PltGYsFm579tNTDrsCMFj2LYRgL2U6HsZTobfa50NVf6d9R9fr3y6PfUNk3ktxSyycK74wOV50fzj9herQV50ahI+6J6ajYdn8jxPsZRzYgD9OjNUnWrcnqLRZL1heIYyiI08eWORJXszjYeOvH/4ycfxlkBcqPJTAi+Ou6br4n+nl7fBTW1zNX40Pr4tR/krCvuUNVsHVpbu/eHycyvl35ZrKEJ72OhbVOG4x0IRNaowoNa6/fbK2ShAvAgMBAAGjggHuMIIB6jAfBgNVHSMEGDAWgBSCr2yM+MX+lmF86B89K3FIXsSLwDAdBgNVHQ4EFgQUXWbedpMbgwxsoZSoz/Nz8Ah+dHswDgYDVR0PAQH/BAQDAgWgMAwGA1UdEwEB/wQCMAAwIAYDVR0lBBkwFwYIKwYBBQUHAwQGCysGAQQBsjEBAwUCMBEGCWCGSAGG+EIBAQQEAwIFIDBGBgNVHSAEPzA9MDsGDCsGAQQBsjEBAgEBATArMCkGCCsGAQUFBwIBFh1odHRwczovL3NlY3VyZS5jb21vZG8ubmV0L0NQUzBaBgNVHR8EUzBRME+gTaBLhklodHRwOi8vY3JsLmNvbW9kb2NhLmNvbS9DT01PRE9SU0FDbGllbnRBdXRoZW50aWNhdGlvbmFuZFNlY3VyZUVtYWlsQ0EuY3JsMIGLBggrBgEFBQcBAQR/MH0wVQYIKwYBBQUHMAKGSWh0dHA6Ly9jcnQuY29tb2RvY2EuY29tL0NPTU9ET1JTQUNsaWVudEF1dGhlbnRpY2F0aW9uYW5kU2VjdXJlRW1haWxDQS5jcnQwJAYIKwYBBQUHMAGGGGh0dHA6Ly9vY3NwLmNvbW9kb2NhLmNvbTAjBgNVHREEHDAagRhicmFuZG9uZ29od2hAaG90bWFpbC5jb20wDQYJKoZIhvcNAQELBQADggEBALPNeYGsvEypZKivs289jaB1H7/wHOMmVe+huDVoILjwt+EoJGmf3fga6eU1g2Pr8zo7QzqMpqRlzkZRl3ttR4d87ep/5KubTqpPj6Jt5vjrdrnyezHpiqaPvHrT6msVaBA568X1y27WWzKVzG4RTb9EbNCQ8g6VNflg84NISZ4fJxNnIMOkODRt/X7bLnFYROk1FAPDHZE8FJGmQ2aPqP/lQ0GHGlzzE8dFi1asjSgXsyP3LouWln3RtbhNHaOivw1T27cOAOXjmojuI9Ec+QCJDDRSMwiz4BS6ssJAZMbDLp/CSeptxLkeht3jA4sn7BGGSi3cRctAvC8USH7aOE0=</X509Certificate>
    </X509Data>
  </KeyInfo>
  <Object Id="idPackageObject">
    <Manifest>
      <Reference URI="/_rels/.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ZA0yc/xO3JTsFCHnkGRYT0tE9b7806O9EDnxF1WjyYo=</DigestValue>
      </Reference>
      <Reference URI="/ppt/_rels/presentation.xml.rels?ContentType=application/vnd.openxmlformats-package.relationships+xml">
        <Transforms>
          <Transform Algorithm="http://schemas.openxmlformats.org/package/2006/RelationshipTransform">
            <mdssi:RelationshipReference xmlns:mdssi="http://schemas.openxmlformats.org/package/2006/digital-signature" SourceId="rId47"/>
            <mdssi:RelationshipReference xmlns:mdssi="http://schemas.openxmlformats.org/package/2006/digital-signature" SourceId="rId63"/>
            <mdssi:RelationshipReference xmlns:mdssi="http://schemas.openxmlformats.org/package/2006/digital-signature" SourceId="rId68"/>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9"/>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32"/>
            <mdssi:RelationshipReference xmlns:mdssi="http://schemas.openxmlformats.org/package/2006/digital-signature" SourceId="rId37"/>
            <mdssi:RelationshipReference xmlns:mdssi="http://schemas.openxmlformats.org/package/2006/digital-signature" SourceId="rId40"/>
            <mdssi:RelationshipReference xmlns:mdssi="http://schemas.openxmlformats.org/package/2006/digital-signature" SourceId="rId45"/>
            <mdssi:RelationshipReference xmlns:mdssi="http://schemas.openxmlformats.org/package/2006/digital-signature" SourceId="rId53"/>
            <mdssi:RelationshipReference xmlns:mdssi="http://schemas.openxmlformats.org/package/2006/digital-signature" SourceId="rId58"/>
            <mdssi:RelationshipReference xmlns:mdssi="http://schemas.openxmlformats.org/package/2006/digital-signature" SourceId="rId66"/>
            <mdssi:RelationshipReference xmlns:mdssi="http://schemas.openxmlformats.org/package/2006/digital-signature" SourceId="rId5"/>
            <mdssi:RelationshipReference xmlns:mdssi="http://schemas.openxmlformats.org/package/2006/digital-signature" SourceId="rId61"/>
            <mdssi:RelationshipReference xmlns:mdssi="http://schemas.openxmlformats.org/package/2006/digital-signature" SourceId="rId1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27"/>
            <mdssi:RelationshipReference xmlns:mdssi="http://schemas.openxmlformats.org/package/2006/digital-signature" SourceId="rId30"/>
            <mdssi:RelationshipReference xmlns:mdssi="http://schemas.openxmlformats.org/package/2006/digital-signature" SourceId="rId35"/>
            <mdssi:RelationshipReference xmlns:mdssi="http://schemas.openxmlformats.org/package/2006/digital-signature" SourceId="rId43"/>
            <mdssi:RelationshipReference xmlns:mdssi="http://schemas.openxmlformats.org/package/2006/digital-signature" SourceId="rId48"/>
            <mdssi:RelationshipReference xmlns:mdssi="http://schemas.openxmlformats.org/package/2006/digital-signature" SourceId="rId56"/>
            <mdssi:RelationshipReference xmlns:mdssi="http://schemas.openxmlformats.org/package/2006/digital-signature" SourceId="rId64"/>
            <mdssi:RelationshipReference xmlns:mdssi="http://schemas.openxmlformats.org/package/2006/digital-signature" SourceId="rId69"/>
            <mdssi:RelationshipReference xmlns:mdssi="http://schemas.openxmlformats.org/package/2006/digital-signature" SourceId="rId8"/>
            <mdssi:RelationshipReference xmlns:mdssi="http://schemas.openxmlformats.org/package/2006/digital-signature" SourceId="rId51"/>
            <mdssi:RelationshipReference xmlns:mdssi="http://schemas.openxmlformats.org/package/2006/digital-signature" SourceId="rId3"/>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mdssi:RelationshipReference xmlns:mdssi="http://schemas.openxmlformats.org/package/2006/digital-signature" SourceId="rId33"/>
            <mdssi:RelationshipReference xmlns:mdssi="http://schemas.openxmlformats.org/package/2006/digital-signature" SourceId="rId38"/>
            <mdssi:RelationshipReference xmlns:mdssi="http://schemas.openxmlformats.org/package/2006/digital-signature" SourceId="rId46"/>
            <mdssi:RelationshipReference xmlns:mdssi="http://schemas.openxmlformats.org/package/2006/digital-signature" SourceId="rId59"/>
            <mdssi:RelationshipReference xmlns:mdssi="http://schemas.openxmlformats.org/package/2006/digital-signature" SourceId="rId67"/>
            <mdssi:RelationshipReference xmlns:mdssi="http://schemas.openxmlformats.org/package/2006/digital-signature" SourceId="rId20"/>
            <mdssi:RelationshipReference xmlns:mdssi="http://schemas.openxmlformats.org/package/2006/digital-signature" SourceId="rId41"/>
            <mdssi:RelationshipReference xmlns:mdssi="http://schemas.openxmlformats.org/package/2006/digital-signature" SourceId="rId54"/>
            <mdssi:RelationshipReference xmlns:mdssi="http://schemas.openxmlformats.org/package/2006/digital-signature" SourceId="rId62"/>
            <mdssi:RelationshipReference xmlns:mdssi="http://schemas.openxmlformats.org/package/2006/digital-signature" SourceId="rId70"/>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28"/>
            <mdssi:RelationshipReference xmlns:mdssi="http://schemas.openxmlformats.org/package/2006/digital-signature" SourceId="rId36"/>
            <mdssi:RelationshipReference xmlns:mdssi="http://schemas.openxmlformats.org/package/2006/digital-signature" SourceId="rId49"/>
            <mdssi:RelationshipReference xmlns:mdssi="http://schemas.openxmlformats.org/package/2006/digital-signature" SourceId="rId57"/>
            <mdssi:RelationshipReference xmlns:mdssi="http://schemas.openxmlformats.org/package/2006/digital-signature" SourceId="rId10"/>
            <mdssi:RelationshipReference xmlns:mdssi="http://schemas.openxmlformats.org/package/2006/digital-signature" SourceId="rId31"/>
            <mdssi:RelationshipReference xmlns:mdssi="http://schemas.openxmlformats.org/package/2006/digital-signature" SourceId="rId44"/>
            <mdssi:RelationshipReference xmlns:mdssi="http://schemas.openxmlformats.org/package/2006/digital-signature" SourceId="rId52"/>
            <mdssi:RelationshipReference xmlns:mdssi="http://schemas.openxmlformats.org/package/2006/digital-signature" SourceId="rId60"/>
            <mdssi:RelationshipReference xmlns:mdssi="http://schemas.openxmlformats.org/package/2006/digital-signature" SourceId="rId65"/>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39"/>
            <mdssi:RelationshipReference xmlns:mdssi="http://schemas.openxmlformats.org/package/2006/digital-signature" SourceId="rId34"/>
            <mdssi:RelationshipReference xmlns:mdssi="http://schemas.openxmlformats.org/package/2006/digital-signature" SourceId="rId50"/>
            <mdssi:RelationshipReference xmlns:mdssi="http://schemas.openxmlformats.org/package/2006/digital-signature" SourceId="rId55"/>
            <mdssi:RelationshipReference xmlns:mdssi="http://schemas.openxmlformats.org/package/2006/digital-signature" SourceId="rId26"/>
            <mdssi:RelationshipReference xmlns:mdssi="http://schemas.openxmlformats.org/package/2006/digital-signature" SourceId="rId21"/>
            <mdssi:RelationshipReference xmlns:mdssi="http://schemas.openxmlformats.org/package/2006/digital-signature" SourceId="rId42"/>
          </Transform>
          <Transform Algorithm="http://www.w3.org/TR/2001/REC-xml-c14n-20010315"/>
        </Transforms>
        <DigestMethod Algorithm="http://www.w3.org/2001/04/xmlenc#sha256"/>
        <DigestValue>VIfb40YdvVs53Vs8ZUo3c6MS3qUVhCwEbOCaWWz6NWc=</DigestValue>
      </Reference>
      <Reference URI="/ppt/charts/_rels/chart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vMYd16TNrc0MBwXo/PSr+4oibEfdqowyA2ZdxcSTApI=</DigestValue>
      </Reference>
      <Reference URI="/ppt/charts/_rels/chart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cmlZ4LG5sIp9PDoHAldkk5Hxj1oCSA/te0bAYa81gOA=</DigestValue>
      </Reference>
      <Reference URI="/ppt/charts/_rels/chart3.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YzU3z8ubXBiPoc9b3docGNpxXBxtyWdc5Ly7ZeTh1n0=</DigestValue>
      </Reference>
      <Reference URI="/ppt/charts/_rels/chart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SBXI52WqbcwrGvvel/cOufe1A2LUeaVjGiObWyh0sM8=</DigestValue>
      </Reference>
      <Reference URI="/ppt/charts/_rels/chart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/lmcwqVjrgaxrggP3RkXm4IRRYToJh+VbwobvMk3Ads=</DigestValue>
      </Reference>
      <Reference URI="/ppt/charts/_rels/chart6.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sSjoz23B8224SBq11skKrC26vB6bP/sRdduovSywU9I=</DigestValue>
      </Reference>
      <Reference URI="/ppt/charts/chart1.xml?ContentType=application/vnd.openxmlformats-officedocument.drawingml.chart+xml">
        <DigestMethod Algorithm="http://www.w3.org/2001/04/xmlenc#sha256"/>
        <DigestValue>/6IjR/ltyXkdMINPTLEH0eCxf9PWvCQtbEBBo3SrywQ=</DigestValue>
      </Reference>
      <Reference URI="/ppt/charts/chart2.xml?ContentType=application/vnd.openxmlformats-officedocument.drawingml.chart+xml">
        <DigestMethod Algorithm="http://www.w3.org/2001/04/xmlenc#sha256"/>
        <DigestValue>xyvicJNn4L6yv4wdMUzmvwLZkHD8Rqqx9i2gI/pSbtA=</DigestValue>
      </Reference>
      <Reference URI="/ppt/charts/chart3.xml?ContentType=application/vnd.openxmlformats-officedocument.drawingml.chart+xml">
        <DigestMethod Algorithm="http://www.w3.org/2001/04/xmlenc#sha256"/>
        <DigestValue>MgXpP+HQ1RWbbPDlJD6lLIURsS078QSNsiLKjXcsvVQ=</DigestValue>
      </Reference>
      <Reference URI="/ppt/charts/chart4.xml?ContentType=application/vnd.openxmlformats-officedocument.drawingml.chart+xml">
        <DigestMethod Algorithm="http://www.w3.org/2001/04/xmlenc#sha256"/>
        <DigestValue>YBvU2YWpSOqS5A5w6P4GTpUwW6+eUKk6jm0XYl9xET4=</DigestValue>
      </Reference>
      <Reference URI="/ppt/charts/chart5.xml?ContentType=application/vnd.openxmlformats-officedocument.drawingml.chart+xml">
        <DigestMethod Algorithm="http://www.w3.org/2001/04/xmlenc#sha256"/>
        <DigestValue>sCOvMW6IrMbV4BpeCp8tjUmoxHc6/3ysG2Mbl9mK698=</DigestValue>
      </Reference>
      <Reference URI="/ppt/charts/chart6.xml?ContentType=application/vnd.openxmlformats-officedocument.drawingml.chart+xml">
        <DigestMethod Algorithm="http://www.w3.org/2001/04/xmlenc#sha256"/>
        <DigestValue>qVHYesE1RL99fwrqPPyXaWs0MvF6c4PQfFfWA6yzKwo=</DigestValue>
      </Reference>
      <Reference URI="/ppt/charts/colors1.xml?ContentType=application/vnd.ms-office.chartcolorstyle+xml">
        <DigestMethod Algorithm="http://www.w3.org/2001/04/xmlenc#sha256"/>
        <DigestValue>BP77p9MYU/oKpjblyLjjCPwxJqm0ih9EkJR//5HVqS8=</DigestValue>
      </Reference>
      <Reference URI="/ppt/charts/colors2.xml?ContentType=application/vnd.ms-office.chartcolorstyle+xml">
        <DigestMethod Algorithm="http://www.w3.org/2001/04/xmlenc#sha256"/>
        <DigestValue>BP77p9MYU/oKpjblyLjjCPwxJqm0ih9EkJR//5HVqS8=</DigestValue>
      </Reference>
      <Reference URI="/ppt/charts/colors3.xml?ContentType=application/vnd.ms-office.chartcolorstyle+xml">
        <DigestMethod Algorithm="http://www.w3.org/2001/04/xmlenc#sha256"/>
        <DigestValue>BP77p9MYU/oKpjblyLjjCPwxJqm0ih9EkJR//5HVqS8=</DigestValue>
      </Reference>
      <Reference URI="/ppt/charts/colors4.xml?ContentType=application/vnd.ms-office.chartcolorstyle+xml">
        <DigestMethod Algorithm="http://www.w3.org/2001/04/xmlenc#sha256"/>
        <DigestValue>BP77p9MYU/oKpjblyLjjCPwxJqm0ih9EkJR//5HVqS8=</DigestValue>
      </Reference>
      <Reference URI="/ppt/charts/colors5.xml?ContentType=application/vnd.ms-office.chartcolorstyle+xml">
        <DigestMethod Algorithm="http://www.w3.org/2001/04/xmlenc#sha256"/>
        <DigestValue>BP77p9MYU/oKpjblyLjjCPwxJqm0ih9EkJR//5HVqS8=</DigestValue>
      </Reference>
      <Reference URI="/ppt/charts/colors6.xml?ContentType=application/vnd.ms-office.chartcolorstyle+xml">
        <DigestMethod Algorithm="http://www.w3.org/2001/04/xmlenc#sha256"/>
        <DigestValue>BP77p9MYU/oKpjblyLjjCPwxJqm0ih9EkJR//5HVqS8=</DigestValue>
      </Reference>
      <Reference URI="/ppt/charts/style1.xml?ContentType=application/vnd.ms-office.chartstyle+xml">
        <DigestMethod Algorithm="http://www.w3.org/2001/04/xmlenc#sha256"/>
        <DigestValue>24E1vVLFmxMV3DtfCb1AmFRn8EwaB3VOfSklxhdWLYc=</DigestValue>
      </Reference>
      <Reference URI="/ppt/charts/style2.xml?ContentType=application/vnd.ms-office.chartstyle+xml">
        <DigestMethod Algorithm="http://www.w3.org/2001/04/xmlenc#sha256"/>
        <DigestValue>24E1vVLFmxMV3DtfCb1AmFRn8EwaB3VOfSklxhdWLYc=</DigestValue>
      </Reference>
      <Reference URI="/ppt/charts/style3.xml?ContentType=application/vnd.ms-office.chartstyle+xml">
        <DigestMethod Algorithm="http://www.w3.org/2001/04/xmlenc#sha256"/>
        <DigestValue>24E1vVLFmxMV3DtfCb1AmFRn8EwaB3VOfSklxhdWLYc=</DigestValue>
      </Reference>
      <Reference URI="/ppt/charts/style4.xml?ContentType=application/vnd.ms-office.chartstyle+xml">
        <DigestMethod Algorithm="http://www.w3.org/2001/04/xmlenc#sha256"/>
        <DigestValue>24E1vVLFmxMV3DtfCb1AmFRn8EwaB3VOfSklxhdWLYc=</DigestValue>
      </Reference>
      <Reference URI="/ppt/charts/style5.xml?ContentType=application/vnd.ms-office.chartstyle+xml">
        <DigestMethod Algorithm="http://www.w3.org/2001/04/xmlenc#sha256"/>
        <DigestValue>24E1vVLFmxMV3DtfCb1AmFRn8EwaB3VOfSklxhdWLYc=</DigestValue>
      </Reference>
      <Reference URI="/ppt/charts/style6.xml?ContentType=application/vnd.ms-office.chartstyle+xml">
        <DigestMethod Algorithm="http://www.w3.org/2001/04/xmlenc#sha256"/>
        <DigestValue>24E1vVLFmxMV3DtfCb1AmFRn8EwaB3VOfSklxhdWLYc=</DigestValue>
      </Reference>
      <Reference URI="/ppt/media/image1.png?ContentType=image/png">
        <DigestMethod Algorithm="http://www.w3.org/2001/04/xmlenc#sha256"/>
        <DigestValue>IPTCmeIBc2uhAfPwkTXuIASiK/OVFUKCEGxqTGpyOvo=</DigestValue>
      </Reference>
      <Reference URI="/ppt/media/image10.png?ContentType=image/png">
        <DigestMethod Algorithm="http://www.w3.org/2001/04/xmlenc#sha256"/>
        <DigestValue>l8r7crGHbR3Gk++qX2fH1hJr9wwA0prxLXB4H9BVicw=</DigestValue>
      </Reference>
      <Reference URI="/ppt/media/image11.png?ContentType=image/png">
        <DigestMethod Algorithm="http://www.w3.org/2001/04/xmlenc#sha256"/>
        <DigestValue>uVyk1+JVXYfYMbEzsrQiH2bZ+F7gd3YlW/O+JgbMrPo=</DigestValue>
      </Reference>
      <Reference URI="/ppt/media/image12.png?ContentType=image/png">
        <DigestMethod Algorithm="http://www.w3.org/2001/04/xmlenc#sha256"/>
        <DigestValue>+KUX6kkFdBPqgJqgBgPrLXiJ11AS5oFXkGoxDYM/6YY=</DigestValue>
      </Reference>
      <Reference URI="/ppt/media/image13.jpg?ContentType=image/jpeg">
        <DigestMethod Algorithm="http://www.w3.org/2001/04/xmlenc#sha256"/>
        <DigestValue>9qItiobvqykdUsETbyqZT9wJ1R0xsYdyWcTDehbzshk=</DigestValue>
      </Reference>
      <Reference URI="/ppt/media/image13.png?ContentType=image/png">
        <DigestMethod Algorithm="http://www.w3.org/2001/04/xmlenc#sha256"/>
        <DigestValue>yqZN2cO2wUMJMiRei2k+dTsJLpNsPrC9K0D+ENmVK6M=</DigestValue>
      </Reference>
      <Reference URI="/ppt/media/image14.png?ContentType=image/png">
        <DigestMethod Algorithm="http://www.w3.org/2001/04/xmlenc#sha256"/>
        <DigestValue>SYMMJQzCxcb2VC/cA3l1Ls5p1i4Yf/HKGvHIVvWPTW4=</DigestValue>
      </Reference>
      <Reference URI="/ppt/media/image15.png?ContentType=image/png">
        <DigestMethod Algorithm="http://www.w3.org/2001/04/xmlenc#sha256"/>
        <DigestValue>bXuY6JL2rbr2wWGKR8WctAPgHZ8adENLj+QO9aT+WWM=</DigestValue>
      </Reference>
      <Reference URI="/ppt/media/image16.png?ContentType=image/png">
        <DigestMethod Algorithm="http://www.w3.org/2001/04/xmlenc#sha256"/>
        <DigestValue>OnGKX1IwdhV+SeR6vTX6GAJ4VxE2ZRGPbhFAOMk54/w=</DigestValue>
      </Reference>
      <Reference URI="/ppt/media/image17.png?ContentType=image/png">
        <DigestMethod Algorithm="http://www.w3.org/2001/04/xmlenc#sha256"/>
        <DigestValue>EpKDsZa94HEo6tbhZQWDmxE1R6En3m0IHXW78E2bako=</DigestValue>
      </Reference>
      <Reference URI="/ppt/media/image18.png?ContentType=image/png">
        <DigestMethod Algorithm="http://www.w3.org/2001/04/xmlenc#sha256"/>
        <DigestValue>aGQ3T8PZlFV8XIeZ3IQbUQXbXG/x8LLS2BdtFcM4V6c=</DigestValue>
      </Reference>
      <Reference URI="/ppt/media/image19.png?ContentType=image/png">
        <DigestMethod Algorithm="http://www.w3.org/2001/04/xmlenc#sha256"/>
        <DigestValue>v6gjJI+C78oTKk4MWLH18dnoB/nR5VgqbxrKH0bTvAg=</DigestValue>
      </Reference>
      <Reference URI="/ppt/media/image2.png?ContentType=image/png">
        <DigestMethod Algorithm="http://www.w3.org/2001/04/xmlenc#sha256"/>
        <DigestValue>QfnNgHLLB9lbp7rDnBorlpmIjYrXGY9fbTJ/5X82gtQ=</DigestValue>
      </Reference>
      <Reference URI="/ppt/media/image20.png?ContentType=image/png">
        <DigestMethod Algorithm="http://www.w3.org/2001/04/xmlenc#sha256"/>
        <DigestValue>PfjZpBe/TOZg/aU1gdlGA3gHsaPksNMBl98YHtwVyqY=</DigestValue>
      </Reference>
      <Reference URI="/ppt/media/image21.jpeg?ContentType=image/jpeg">
        <DigestMethod Algorithm="http://www.w3.org/2001/04/xmlenc#sha256"/>
        <DigestValue>ova3J4k8jqlYyphphmrN5YPpVLLgWWnMu0Aryj3Gqzg=</DigestValue>
      </Reference>
      <Reference URI="/ppt/media/image22.png?ContentType=image/png">
        <DigestMethod Algorithm="http://www.w3.org/2001/04/xmlenc#sha256"/>
        <DigestValue>NhXQI4vfafb+d69TeS7enLcdx/LadzO8+01zoDWqo6s=</DigestValue>
      </Reference>
      <Reference URI="/ppt/media/image23.png?ContentType=image/png">
        <DigestMethod Algorithm="http://www.w3.org/2001/04/xmlenc#sha256"/>
        <DigestValue>bxyw2PUuoPvbTYVWyZ0e55nvZSWquDVGpgYzkVson/M=</DigestValue>
      </Reference>
      <Reference URI="/ppt/media/image24.jpeg?ContentType=image/jpeg">
        <DigestMethod Algorithm="http://www.w3.org/2001/04/xmlenc#sha256"/>
        <DigestValue>DZR64mjvkjBl7Uc5IsmqL55bybQxDx4bsjLRuwKtDsw=</DigestValue>
      </Reference>
      <Reference URI="/ppt/media/image25.png?ContentType=image/png">
        <DigestMethod Algorithm="http://www.w3.org/2001/04/xmlenc#sha256"/>
        <DigestValue>wrhmiIldn/jw5+prFllwbG5eRIM1cvrUwMfaVTVP7B0=</DigestValue>
      </Reference>
      <Reference URI="/ppt/media/image26.png?ContentType=image/png">
        <DigestMethod Algorithm="http://www.w3.org/2001/04/xmlenc#sha256"/>
        <DigestValue>KoYaSZQopiziw+z49WKFxOtfZFivUVCO8nxNI42fMx8=</DigestValue>
      </Reference>
      <Reference URI="/ppt/media/image27.png?ContentType=image/png">
        <DigestMethod Algorithm="http://www.w3.org/2001/04/xmlenc#sha256"/>
        <DigestValue>9DIqyZqW6ciJ0Bgz9RWrnTrw93ehKenY2NovTpImta0=</DigestValue>
      </Reference>
      <Reference URI="/ppt/media/image28.png?ContentType=image/png">
        <DigestMethod Algorithm="http://www.w3.org/2001/04/xmlenc#sha256"/>
        <DigestValue>R9ADOo76aHrQQkyaF+/HDIodBW/sW0cOttCnYZK48hY=</DigestValue>
      </Reference>
      <Reference URI="/ppt/media/image29.png?ContentType=image/png">
        <DigestMethod Algorithm="http://www.w3.org/2001/04/xmlenc#sha256"/>
        <DigestValue>yDsFLO9zuggzK7CJhJ8CZbnIM/+vXXZ/mtMT4DKpJkc=</DigestValue>
      </Reference>
      <Reference URI="/ppt/media/image3.png?ContentType=image/png">
        <DigestMethod Algorithm="http://www.w3.org/2001/04/xmlenc#sha256"/>
        <DigestValue>ielqfZ63GeRc0rx5Mu21G8seMk25SFw+BkpDvyPnYZ8=</DigestValue>
      </Reference>
      <Reference URI="/ppt/media/image30.png?ContentType=image/png">
        <DigestMethod Algorithm="http://www.w3.org/2001/04/xmlenc#sha256"/>
        <DigestValue>A275nkycmxG+SBOpx+Wyj7HAEWVLG3LdbmLeKm3Lnr0=</DigestValue>
      </Reference>
      <Reference URI="/ppt/media/image31.png?ContentType=image/png">
        <DigestMethod Algorithm="http://www.w3.org/2001/04/xmlenc#sha256"/>
        <DigestValue>8KsuyY3gNRbl7McPXLV9CT1Hso4drWMsc3InLj1NWLM=</DigestValue>
      </Reference>
      <Reference URI="/ppt/media/image4.png?ContentType=image/png">
        <DigestMethod Algorithm="http://www.w3.org/2001/04/xmlenc#sha256"/>
        <DigestValue>SaPv3DVyOK8R53pwzOmIOsGQVyKYA3vDtaS+rj9S2qo=</DigestValue>
      </Reference>
      <Reference URI="/ppt/media/image5.png?ContentType=image/png">
        <DigestMethod Algorithm="http://www.w3.org/2001/04/xmlenc#sha256"/>
        <DigestValue>V1bmo7Ma1U5mbS7Hr3jrPP5FQyTI7pMAHVkNKfUVxkQ=</DigestValue>
      </Reference>
      <Reference URI="/ppt/media/image6.png?ContentType=image/png">
        <DigestMethod Algorithm="http://www.w3.org/2001/04/xmlenc#sha256"/>
        <DigestValue>q507hfPAUsWbI622ifJcF4txoIn/HakTMdePOWUr0Z8=</DigestValue>
      </Reference>
      <Reference URI="/ppt/media/image7.png?ContentType=image/png">
        <DigestMethod Algorithm="http://www.w3.org/2001/04/xmlenc#sha256"/>
        <DigestValue>zQLzPTYBkEBy/FRM3G+E0YkGA2m/sUGCh+O33iDSKfo=</DigestValue>
      </Reference>
      <Reference URI="/ppt/media/image8.png?ContentType=image/png">
        <DigestMethod Algorithm="http://www.w3.org/2001/04/xmlenc#sha256"/>
        <DigestValue>TtTB1MxwONxMbzH8kw5CAEKXdS7TKONWosU2k8pz8UM=</DigestValue>
      </Reference>
      <Reference URI="/ppt/media/image9.png?ContentType=image/png">
        <DigestMethod Algorithm="http://www.w3.org/2001/04/xmlenc#sha256"/>
        <DigestValue>DdU7yDVJ5wOlcfKq4nIfHo4QM8sV4qQ/yWi8rSloHn0=</DigestValue>
      </Reference>
      <Reference URI="/ppt/notesMasters/_rels/notesMaster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/7uK4nOrjCm8I3MzWhp7br2N1LX5670v4kFsav/hBR0=</DigestValue>
      </Reference>
      <Reference URI="/ppt/notesMasters/notesMaster1.xml?ContentType=application/vnd.openxmlformats-officedocument.presentationml.notesMaster+xml">
        <DigestMethod Algorithm="http://www.w3.org/2001/04/xmlenc#sha256"/>
        <DigestValue>iGpPZJKXv+SV4ZcU+qPqtLZ4FfnuhQmwcQAnSuQYQuI=</DigestValue>
      </Reference>
      <Reference URI="/ppt/notesSlides/_rels/notesSlide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4LhxDTPvfXb9ydVFieuQdFYk+yT9fHUWrCKWprtpvCY=</DigestValue>
      </Reference>
      <Reference URI="/ppt/notesSlides/_rels/notesSlide10.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obFBTCb2NB7OwPiwEKSRyXTjRUCdV3fdwlW20G5Dc6A=</DigestValue>
      </Reference>
      <Reference URI="/ppt/notesSlides/_rels/notesSlide1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59/QlG4BApfFQsDhnWqTssSirjBCTRsXzfuSC5EL4Fc=</DigestValue>
      </Reference>
      <Reference URI="/ppt/notesSlides/_rels/notesSlide1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ERoXCVgJoyK9NbTaKKj3j3lsJjOewjQj0Hpaq3mW1lc=</DigestValue>
      </Reference>
      <Reference URI="/ppt/notesSlides/_rels/notesSlide13.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jFniGvVtA0NSLNI24q2r1LBr6WcXEvqP9rRbsxiSG+M=</DigestValue>
      </Reference>
      <Reference URI="/ppt/notesSlides/_rels/notesSlide1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D8tyBQjvU+Q5thsQmy3m+/ofh38IpbSB5zSCD0wa9Zk=</DigestValue>
      </Reference>
      <Reference URI="/ppt/notesSlides/_rels/notesSlide1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i+FrAvxhHT3cCNFbBxD2H3L57k+hxd67gErQe5vuJ6U=</DigestValue>
      </Reference>
      <Reference URI="/ppt/notesSlides/_rels/notesSlide1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s8g/ZC/uqsf/IBoj9/VN+fZUAehwA6omrEUOQxhQkkY=</DigestValue>
      </Reference>
      <Reference URI="/ppt/notesSlides/_rels/notesSlide17.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HWwDitQWX70j1vQnQqYdij8ask0bnJI7tuLDmUCfi8A=</DigestValue>
      </Reference>
      <Reference URI="/ppt/notesSlides/_rels/notesSlide18.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Ed3zPeNuVzXRESxzUwE4OP9OiSL7CIOf9qEZcaoISDI=</DigestValue>
      </Reference>
      <Reference URI="/ppt/notesSlides/_rels/notesSlide19.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cCt1h1nYJtSp4rtQ5XVspylUiF8vo10Qdk0Am5ORsmY=</DigestValue>
      </Reference>
      <Reference URI="/ppt/notesSlides/_rels/notesSlide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YK8FxVa1xWFgO62UR8D0Bkb7JpzP+2+6Tgu117aVP8Q=</DigestValue>
      </Reference>
      <Reference URI="/ppt/notesSlides/_rels/notesSlide20.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SXAkKH4hgURF+WiDDYG+gZIT4i+8uD3FdBtOsJDkCM8=</DigestValue>
      </Reference>
      <Reference URI="/ppt/notesSlides/_rels/notesSlide2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uOaSJRB1jjT+i+F9KxMPbz1D1on/rXtJlQB1bcaEozI=</DigestValue>
      </Reference>
      <Reference URI="/ppt/notesSlides/_rels/notesSlide2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javtiH6T+hCupy0nvBvmAsiIoilreUi6nwwdzXDmbp4=</DigestValue>
      </Reference>
      <Reference URI="/ppt/notesSlides/_rels/notesSlide23.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OAaZjeKJu+NKNk1c3A0b2h5fGgnvBjT9f4NhmxvDIlQ=</DigestValue>
      </Reference>
      <Reference URI="/ppt/notesSlides/_rels/notesSlide2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E+aEJEwVtGngS4V9niqd7KMU6STL7ffboyK8v2Gi2TE=</DigestValue>
      </Reference>
      <Reference URI="/ppt/notesSlides/_rels/notesSlide2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AqTp1MGIonogtT/q8TvbhiIe7kh93rwZKU2Hsc0BOSU=</DigestValue>
      </Reference>
      <Reference URI="/ppt/notesSlides/_rels/notesSlide2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vlr//nh5BtCUA7clENSm3vgzgOYZNeRG2nepOLezqhE=</DigestValue>
      </Reference>
      <Reference URI="/ppt/notesSlides/_rels/notesSlide2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J+WUh7aFqOfQyWrAmNhZqjM/4tkZs9AXVN05Sfu6HpA=</DigestValue>
      </Reference>
      <Reference URI="/ppt/notesSlides/_rels/notesSlide28.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rriP3iWwdCKEWoHMc8TCZfA01xneeJNEWhyAjP1uuOg=</DigestValue>
      </Reference>
      <Reference URI="/ppt/notesSlides/_rels/notesSlide2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+TOXbqeaxcQiCPxQnpsRGlqz28JZJ3eNi3XBRXc/T7w=</DigestValue>
      </Reference>
      <Reference URI="/ppt/notesSlides/_rels/notesSlide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LJD9r9ApfNJxBHgU6wW19C3I+pz+O9CG3OLlv5yKNCA=</DigestValue>
      </Reference>
      <Reference URI="/ppt/notesSlides/_rels/notesSlide30.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cbrUUvika9gWINLynlrLApo6ZISHi/KX5BbDO8wdzGc=</DigestValue>
      </Reference>
      <Reference URI="/ppt/notesSlides/_rels/notesSlide3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yha15IqBoonhEX2Gd1QytflQ07cvEWUZnThQd8MUE+k=</DigestValue>
      </Reference>
      <Reference URI="/ppt/notesSlides/_rels/notesSlide3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CIL0dELDC7D4QY1HRqMteTpXoSEXER5zc3hvMaG39kk=</DigestValue>
      </Reference>
      <Reference URI="/ppt/notesSlides/_rels/notesSlide3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7gGIYjybnxiogNbLIVuTWCGQxpYeMR3LvzHX6KF47fA=</DigestValue>
      </Reference>
      <Reference URI="/ppt/notesSlides/_rels/notesSlide3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q9Kl8AiCGWfJWftCrHhc0IA1URDIqCbXds3C2iaKQ3g=</DigestValue>
      </Reference>
      <Reference URI="/ppt/notesSlides/_rels/notesSlide3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Q2/2mWeKk1gc3oFg6FAIrw61oezjvTy+alFwQ3gY9nM=</DigestValue>
      </Reference>
      <Reference URI="/ppt/notesSlides/_rels/notesSlide3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Z7qAFinlK3zcvlSK3pFIwhGOMkl81knOT9aKZrOpOxM=</DigestValue>
      </Reference>
      <Reference URI="/ppt/notesSlides/_rels/notesSlide3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bSKalpS3RY1hkMSf3aYNQ3l1kA5bW+DhtFPNtLlSBo4=</DigestValue>
      </Reference>
      <Reference URI="/ppt/notesSlides/_rels/notesSlide3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3oANgbmZWy804Qub1xF9Tb5EhPmYa8egcsw96EqbftU=</DigestValue>
      </Reference>
      <Reference URI="/ppt/notesSlides/_rels/notesSlide39.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hwzLAmn8+CrCvhOY01wihGrj8u+dgx2V64bwl+KkMpU=</DigestValue>
      </Reference>
      <Reference URI="/ppt/notesSlides/_rels/notesSlide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mUGCtgSVj6b7Yos8oVJ3z2wQZIq9nWG+dUNxGmSKwQI=</DigestValue>
      </Reference>
      <Reference URI="/ppt/notesSlides/_rels/notesSlide40.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5KaNbjUvU9QaAFyzFbzH/M1s9kR2cnqW2DqP2A5lHuM=</DigestValue>
      </Reference>
      <Reference URI="/ppt/notesSlides/_rels/notesSlide4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D8xYMzrbK8zhSWQ0970JjbFWCvZXWmQ14NFKyXXuZM4=</DigestValue>
      </Reference>
      <Reference URI="/ppt/notesSlides/_rels/notesSlide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07i/d5H+TMjpFUtOZ/iIQpNGCMBVMmmn0IlYjlcaDUU=</DigestValue>
      </Reference>
      <Reference URI="/ppt/notesSlides/_rels/notesSlide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qAhTmNYwx+xyN/dLaEnpwBTY9AcU4mu8++Nzi6LHk1s=</DigestValue>
      </Reference>
      <Reference URI="/ppt/notesSlides/_rels/notesSlide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YzaJgsaDgvGhRaFSb1E695U4ltDTfniBUm7Gddzjibo=</DigestValue>
      </Reference>
      <Reference URI="/ppt/notesSlides/_rels/notesSlide8.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TBfn2h3Vn35SKPsDVnRgGPHEQMcPhXmGFa99ta03Y18=</DigestValue>
      </Reference>
      <Reference URI="/ppt/notesSlides/_rels/notesSlide9.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ihQ5+dt5OgH17TLYuLPbLMQBxOLXhES5/k4M9Hvj6Bs=</DigestValue>
      </Reference>
      <Reference URI="/ppt/notesSlides/notesSlide1.xml?ContentType=application/vnd.openxmlformats-officedocument.presentationml.notesSlide+xml">
        <DigestMethod Algorithm="http://www.w3.org/2001/04/xmlenc#sha256"/>
        <DigestValue>GssQYhfUe0MRPqnx2NmS8/Y3Pix1yD1cSkr5Ccp8ry0=</DigestValue>
      </Reference>
      <Reference URI="/ppt/notesSlides/notesSlide10.xml?ContentType=application/vnd.openxmlformats-officedocument.presentationml.notesSlide+xml">
        <DigestMethod Algorithm="http://www.w3.org/2001/04/xmlenc#sha256"/>
        <DigestValue>cuON1bntyjVnRV9/08eHawqsCYTq+PBTJsPuVPBLzys=</DigestValue>
      </Reference>
      <Reference URI="/ppt/notesSlides/notesSlide11.xml?ContentType=application/vnd.openxmlformats-officedocument.presentationml.notesSlide+xml">
        <DigestMethod Algorithm="http://www.w3.org/2001/04/xmlenc#sha256"/>
        <DigestValue>k+YL18fFP4/kI5nzgbdWL5M12075nPUjOYE808WwRqk=</DigestValue>
      </Reference>
      <Reference URI="/ppt/notesSlides/notesSlide12.xml?ContentType=application/vnd.openxmlformats-officedocument.presentationml.notesSlide+xml">
        <DigestMethod Algorithm="http://www.w3.org/2001/04/xmlenc#sha256"/>
        <DigestValue>IWeydg8/JtoHaFy7UJcmH4zMgunLdTWsCJKIXbtGfi0=</DigestValue>
      </Reference>
      <Reference URI="/ppt/notesSlides/notesSlide13.xml?ContentType=application/vnd.openxmlformats-officedocument.presentationml.notesSlide+xml">
        <DigestMethod Algorithm="http://www.w3.org/2001/04/xmlenc#sha256"/>
        <DigestValue>C+aHMmGNUUDyk7alpn7wsN7Fo9Vabn8Kw6PgYTmmwMA=</DigestValue>
      </Reference>
      <Reference URI="/ppt/notesSlides/notesSlide14.xml?ContentType=application/vnd.openxmlformats-officedocument.presentationml.notesSlide+xml">
        <DigestMethod Algorithm="http://www.w3.org/2001/04/xmlenc#sha256"/>
        <DigestValue>OFjMM0O2SFssK1Rxd8+MOHibk8bttDABXI1AELf0EW8=</DigestValue>
      </Reference>
      <Reference URI="/ppt/notesSlides/notesSlide15.xml?ContentType=application/vnd.openxmlformats-officedocument.presentationml.notesSlide+xml">
        <DigestMethod Algorithm="http://www.w3.org/2001/04/xmlenc#sha256"/>
        <DigestValue>3NXzj1pQ+yYwyeThhGDIYOKON2D2bUUI1MFEL3pC+cM=</DigestValue>
      </Reference>
      <Reference URI="/ppt/notesSlides/notesSlide16.xml?ContentType=application/vnd.openxmlformats-officedocument.presentationml.notesSlide+xml">
        <DigestMethod Algorithm="http://www.w3.org/2001/04/xmlenc#sha256"/>
        <DigestValue>XIvgqxnGlK/m0v4y1CDnOZDJAt/FNqw8t5C3WoSMQSo=</DigestValue>
      </Reference>
      <Reference URI="/ppt/notesSlides/notesSlide17.xml?ContentType=application/vnd.openxmlformats-officedocument.presentationml.notesSlide+xml">
        <DigestMethod Algorithm="http://www.w3.org/2001/04/xmlenc#sha256"/>
        <DigestValue>emd7YyMLFXXl/xrHJF4TAKzFl5q5y5njNWMCEUGH4Aw=</DigestValue>
      </Reference>
      <Reference URI="/ppt/notesSlides/notesSlide18.xml?ContentType=application/vnd.openxmlformats-officedocument.presentationml.notesSlide+xml">
        <DigestMethod Algorithm="http://www.w3.org/2001/04/xmlenc#sha256"/>
        <DigestValue>znr1NqAmjzg+R68NIzDKYhS+sppsOkfnLJnNnCKYKL8=</DigestValue>
      </Reference>
      <Reference URI="/ppt/notesSlides/notesSlide19.xml?ContentType=application/vnd.openxmlformats-officedocument.presentationml.notesSlide+xml">
        <DigestMethod Algorithm="http://www.w3.org/2001/04/xmlenc#sha256"/>
        <DigestValue>KMLxa4HrZso5UOanDnLCmBz3FPr5h8yOiLnv59MidwI=</DigestValue>
      </Reference>
      <Reference URI="/ppt/notesSlides/notesSlide2.xml?ContentType=application/vnd.openxmlformats-officedocument.presentationml.notesSlide+xml">
        <DigestMethod Algorithm="http://www.w3.org/2001/04/xmlenc#sha256"/>
        <DigestValue>ohuZqGTjsVj67wjcbHcYEwrB8ALqU5H4XiQo8sV8q90=</DigestValue>
      </Reference>
      <Reference URI="/ppt/notesSlides/notesSlide20.xml?ContentType=application/vnd.openxmlformats-officedocument.presentationml.notesSlide+xml">
        <DigestMethod Algorithm="http://www.w3.org/2001/04/xmlenc#sha256"/>
        <DigestValue>Tn1XZjqDfMyPNMQ1nzo0bJOcvorzV6D2H8FY2+wedhw=</DigestValue>
      </Reference>
      <Reference URI="/ppt/notesSlides/notesSlide21.xml?ContentType=application/vnd.openxmlformats-officedocument.presentationml.notesSlide+xml">
        <DigestMethod Algorithm="http://www.w3.org/2001/04/xmlenc#sha256"/>
        <DigestValue>wzHLceKZ0P3dPD4fZRPF/tuSumQl7CGj6QueYc+0BQ4=</DigestValue>
      </Reference>
      <Reference URI="/ppt/notesSlides/notesSlide22.xml?ContentType=application/vnd.openxmlformats-officedocument.presentationml.notesSlide+xml">
        <DigestMethod Algorithm="http://www.w3.org/2001/04/xmlenc#sha256"/>
        <DigestValue>y6Bxv5YbUSZgXN4F6CGOLR6tvb/0c6JH7921JKe06kY=</DigestValue>
      </Reference>
      <Reference URI="/ppt/notesSlides/notesSlide23.xml?ContentType=application/vnd.openxmlformats-officedocument.presentationml.notesSlide+xml">
        <DigestMethod Algorithm="http://www.w3.org/2001/04/xmlenc#sha256"/>
        <DigestValue>rNvv+ZTOjgctgecwKGkt+YQKRbWXTMmNbcbQxKwWH2w=</DigestValue>
      </Reference>
      <Reference URI="/ppt/notesSlides/notesSlide24.xml?ContentType=application/vnd.openxmlformats-officedocument.presentationml.notesSlide+xml">
        <DigestMethod Algorithm="http://www.w3.org/2001/04/xmlenc#sha256"/>
        <DigestValue>p/gq7mXl7BUjKdn/zmMWEUyXVeX2d6t3Ea/PT3cAdcA=</DigestValue>
      </Reference>
      <Reference URI="/ppt/notesSlides/notesSlide25.xml?ContentType=application/vnd.openxmlformats-officedocument.presentationml.notesSlide+xml">
        <DigestMethod Algorithm="http://www.w3.org/2001/04/xmlenc#sha256"/>
        <DigestValue>rTJsKsHva+OqUosBXIi5g0Db2apCYxugCBarO1HQCFE=</DigestValue>
      </Reference>
      <Reference URI="/ppt/notesSlides/notesSlide26.xml?ContentType=application/vnd.openxmlformats-officedocument.presentationml.notesSlide+xml">
        <DigestMethod Algorithm="http://www.w3.org/2001/04/xmlenc#sha256"/>
        <DigestValue>cwiC5YJHz5MqdRcCPcyoLa1pN4xYA+95dWs3YPt2qas=</DigestValue>
      </Reference>
      <Reference URI="/ppt/notesSlides/notesSlide27.xml?ContentType=application/vnd.openxmlformats-officedocument.presentationml.notesSlide+xml">
        <DigestMethod Algorithm="http://www.w3.org/2001/04/xmlenc#sha256"/>
        <DigestValue>uGuzHxT5JkWpN2hcUg839B0PWV2f+j7LKd2RWgh+TmM=</DigestValue>
      </Reference>
      <Reference URI="/ppt/notesSlides/notesSlide28.xml?ContentType=application/vnd.openxmlformats-officedocument.presentationml.notesSlide+xml">
        <DigestMethod Algorithm="http://www.w3.org/2001/04/xmlenc#sha256"/>
        <DigestValue>Uox8f/UR42LZZZfLE9NhmDabUBn0kiH0i15pM9Y98eE=</DigestValue>
      </Reference>
      <Reference URI="/ppt/notesSlides/notesSlide29.xml?ContentType=application/vnd.openxmlformats-officedocument.presentationml.notesSlide+xml">
        <DigestMethod Algorithm="http://www.w3.org/2001/04/xmlenc#sha256"/>
        <DigestValue>xUETUz9niChsPUqZbkEj2sY0hD7B9csUJAuT/YocoZk=</DigestValue>
      </Reference>
      <Reference URI="/ppt/notesSlides/notesSlide3.xml?ContentType=application/vnd.openxmlformats-officedocument.presentationml.notesSlide+xml">
        <DigestMethod Algorithm="http://www.w3.org/2001/04/xmlenc#sha256"/>
        <DigestValue>lRLSQB/IAJLaWM5V72hJJTjH8K028T5sna9OamsTI/8=</DigestValue>
      </Reference>
      <Reference URI="/ppt/notesSlides/notesSlide30.xml?ContentType=application/vnd.openxmlformats-officedocument.presentationml.notesSlide+xml">
        <DigestMethod Algorithm="http://www.w3.org/2001/04/xmlenc#sha256"/>
        <DigestValue>clLjyjJ4pCx6A6D1c1lHRWgqkhSHjthLkiGMN0nRiaU=</DigestValue>
      </Reference>
      <Reference URI="/ppt/notesSlides/notesSlide31.xml?ContentType=application/vnd.openxmlformats-officedocument.presentationml.notesSlide+xml">
        <DigestMethod Algorithm="http://www.w3.org/2001/04/xmlenc#sha256"/>
        <DigestValue>uMAabWJMJt3t1O8xNy5i9sucqb7vjNzUYSWoQDjsdUg=</DigestValue>
      </Reference>
      <Reference URI="/ppt/notesSlides/notesSlide32.xml?ContentType=application/vnd.openxmlformats-officedocument.presentationml.notesSlide+xml">
        <DigestMethod Algorithm="http://www.w3.org/2001/04/xmlenc#sha256"/>
        <DigestValue>ym1KzIOlA8+ffmPjDT94KWXIZ0oAkbThphqGj8R0hCI=</DigestValue>
      </Reference>
      <Reference URI="/ppt/notesSlides/notesSlide33.xml?ContentType=application/vnd.openxmlformats-officedocument.presentationml.notesSlide+xml">
        <DigestMethod Algorithm="http://www.w3.org/2001/04/xmlenc#sha256"/>
        <DigestValue>mHgXbdVYECDNRtvHWXjUpd1qT8vTfyle69H68Vskp6s=</DigestValue>
      </Reference>
      <Reference URI="/ppt/notesSlides/notesSlide34.xml?ContentType=application/vnd.openxmlformats-officedocument.presentationml.notesSlide+xml">
        <DigestMethod Algorithm="http://www.w3.org/2001/04/xmlenc#sha256"/>
        <DigestValue>/0g1w+ERBTGeLYQ5IF/qY/Oo7H6kDcqHMG7AHJCcxl0=</DigestValue>
      </Reference>
      <Reference URI="/ppt/notesSlides/notesSlide35.xml?ContentType=application/vnd.openxmlformats-officedocument.presentationml.notesSlide+xml">
        <DigestMethod Algorithm="http://www.w3.org/2001/04/xmlenc#sha256"/>
        <DigestValue>s0piNjSa79ME1I35HUy+AP1X1LrQ7wFT1AC7yLgu99I=</DigestValue>
      </Reference>
      <Reference URI="/ppt/notesSlides/notesSlide36.xml?ContentType=application/vnd.openxmlformats-officedocument.presentationml.notesSlide+xml">
        <DigestMethod Algorithm="http://www.w3.org/2001/04/xmlenc#sha256"/>
        <DigestValue>Lu3MECZaDwMIlk+2bKCmy+ukL4VwFgx2Tj3M0hk/MJ8=</DigestValue>
      </Reference>
      <Reference URI="/ppt/notesSlides/notesSlide37.xml?ContentType=application/vnd.openxmlformats-officedocument.presentationml.notesSlide+xml">
        <DigestMethod Algorithm="http://www.w3.org/2001/04/xmlenc#sha256"/>
        <DigestValue>V6W5WyLGOQ1e7eSmMA2Vcwl/FH/etS6xtOXxsTmwoyg=</DigestValue>
      </Reference>
      <Reference URI="/ppt/notesSlides/notesSlide38.xml?ContentType=application/vnd.openxmlformats-officedocument.presentationml.notesSlide+xml">
        <DigestMethod Algorithm="http://www.w3.org/2001/04/xmlenc#sha256"/>
        <DigestValue>KgMm5jE0PDuzKVc60K2pdOvccrfn0t0VI8Jc/U7jB/I=</DigestValue>
      </Reference>
      <Reference URI="/ppt/notesSlides/notesSlide39.xml?ContentType=application/vnd.openxmlformats-officedocument.presentationml.notesSlide+xml">
        <DigestMethod Algorithm="http://www.w3.org/2001/04/xmlenc#sha256"/>
        <DigestValue>ftAZXGqWTHeFRghkOBZ5Xiu37e173I3GYEckvoTRQBY=</DigestValue>
      </Reference>
      <Reference URI="/ppt/notesSlides/notesSlide4.xml?ContentType=application/vnd.openxmlformats-officedocument.presentationml.notesSlide+xml">
        <DigestMethod Algorithm="http://www.w3.org/2001/04/xmlenc#sha256"/>
        <DigestValue>bNnsnoiplUpRjn/J8jbz3dDTBvzoTbqIrJUCSM73feY=</DigestValue>
      </Reference>
      <Reference URI="/ppt/notesSlides/notesSlide40.xml?ContentType=application/vnd.openxmlformats-officedocument.presentationml.notesSlide+xml">
        <DigestMethod Algorithm="http://www.w3.org/2001/04/xmlenc#sha256"/>
        <DigestValue>Wn7gW8VYkTOvQFnnA/AmIPHiuqIzz5ooD6RPBKm6H24=</DigestValue>
      </Reference>
      <Reference URI="/ppt/notesSlides/notesSlide41.xml?ContentType=application/vnd.openxmlformats-officedocument.presentationml.notesSlide+xml">
        <DigestMethod Algorithm="http://www.w3.org/2001/04/xmlenc#sha256"/>
        <DigestValue>y1gvvuWm17FObgi3BAA8wEA4zf5764FhHq3z6oXte0c=</DigestValue>
      </Reference>
      <Reference URI="/ppt/notesSlides/notesSlide5.xml?ContentType=application/vnd.openxmlformats-officedocument.presentationml.notesSlide+xml">
        <DigestMethod Algorithm="http://www.w3.org/2001/04/xmlenc#sha256"/>
        <DigestValue>6tfxcNOkVgBahZVseNR7zfMLDk3RfWSm7gHnDSWKCzo=</DigestValue>
      </Reference>
      <Reference URI="/ppt/notesSlides/notesSlide6.xml?ContentType=application/vnd.openxmlformats-officedocument.presentationml.notesSlide+xml">
        <DigestMethod Algorithm="http://www.w3.org/2001/04/xmlenc#sha256"/>
        <DigestValue>FRRQrK1FQY0CL93kThdXGX/wMShb32aQfs/H5cbigig=</DigestValue>
      </Reference>
      <Reference URI="/ppt/notesSlides/notesSlide7.xml?ContentType=application/vnd.openxmlformats-officedocument.presentationml.notesSlide+xml">
        <DigestMethod Algorithm="http://www.w3.org/2001/04/xmlenc#sha256"/>
        <DigestValue>WYZOZRIIuBdQXHKQEJ434aW9ZDXurFVOr+6kG/m35ws=</DigestValue>
      </Reference>
      <Reference URI="/ppt/notesSlides/notesSlide8.xml?ContentType=application/vnd.openxmlformats-officedocument.presentationml.notesSlide+xml">
        <DigestMethod Algorithm="http://www.w3.org/2001/04/xmlenc#sha256"/>
        <DigestValue>0Y+usIr+d38yvY5wqsygpaVOLItG7lwOMIY2eGScuEc=</DigestValue>
      </Reference>
      <Reference URI="/ppt/notesSlides/notesSlide9.xml?ContentType=application/vnd.openxmlformats-officedocument.presentationml.notesSlide+xml">
        <DigestMethod Algorithm="http://www.w3.org/2001/04/xmlenc#sha256"/>
        <DigestValue>8JmnYMzd7HV3uWBwpJKVYJE15WR4VwHFJnhadRx81m4=</DigestValue>
      </Reference>
      <Reference URI="/ppt/presentation.xml?ContentType=application/vnd.openxmlformats-officedocument.presentationml.presentation.main+xml">
        <DigestMethod Algorithm="http://www.w3.org/2001/04/xmlenc#sha256"/>
        <DigestValue>y2f3efKwytiaSDlJIiwNtwWc6HFk9jOKKhpoWQE83Z8=</DigestValue>
      </Reference>
      <Reference URI="/ppt/presProps.xml?ContentType=application/vnd.openxmlformats-officedocument.presentationml.presProps+xml">
        <DigestMethod Algorithm="http://www.w3.org/2001/04/xmlenc#sha256"/>
        <DigestValue>YCZOGkW46UgW+OUn3NH0NEDadGOIpOBErlZJmJkEqrM=</DigestValue>
      </Reference>
      <Reference URI="/ppt/revisionInfo.xml?ContentType=application/vnd.ms-powerpoint.revisioninfo+xml">
        <DigestMethod Algorithm="http://www.w3.org/2001/04/xmlenc#sha256"/>
        <DigestValue>qjiV3Hyl5M2H57e7uN6S+VAqY6lIkWf+gUOG5FQk5cY=</DigestValue>
      </Reference>
      <Reference URI="/ppt/slideLayouts/_rels/slideLayout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10.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1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8.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9.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slideLayout1.xml?ContentType=application/vnd.openxmlformats-officedocument.presentationml.slideLayout+xml">
        <DigestMethod Algorithm="http://www.w3.org/2001/04/xmlenc#sha256"/>
        <DigestValue>KppgtZXta18HykqaszQtNDPuo941sUe05+qiR9ZXTGI=</DigestValue>
      </Reference>
      <Reference URI="/ppt/slideLayouts/slideLayout10.xml?ContentType=application/vnd.openxmlformats-officedocument.presentationml.slideLayout+xml">
        <DigestMethod Algorithm="http://www.w3.org/2001/04/xmlenc#sha256"/>
        <DigestValue>LeS+4YcISw3Apfxi1tGElDsSvpz/YcSaPe7o1dGF0Hw=</DigestValue>
      </Reference>
      <Reference URI="/ppt/slideLayouts/slideLayout11.xml?ContentType=application/vnd.openxmlformats-officedocument.presentationml.slideLayout+xml">
        <DigestMethod Algorithm="http://www.w3.org/2001/04/xmlenc#sha256"/>
        <DigestValue>YSl7Fja93ZLNUVTIj/mNYDPjgECkrZtQg8Nj/Bq9Q1w=</DigestValue>
      </Reference>
      <Reference URI="/ppt/slideLayouts/slideLayout2.xml?ContentType=application/vnd.openxmlformats-officedocument.presentationml.slideLayout+xml">
        <DigestMethod Algorithm="http://www.w3.org/2001/04/xmlenc#sha256"/>
        <DigestValue>JGhddwOIp6i6mhBgwCABApY/HkjZxlYCpvzXRb8kI4k=</DigestValue>
      </Reference>
      <Reference URI="/ppt/slideLayouts/slideLayout3.xml?ContentType=application/vnd.openxmlformats-officedocument.presentationml.slideLayout+xml">
        <DigestMethod Algorithm="http://www.w3.org/2001/04/xmlenc#sha256"/>
        <DigestValue>JUmHAg1n7WEgWuSJJDaZtnTM/bXLiv0HQ1mf+fyWrXg=</DigestValue>
      </Reference>
      <Reference URI="/ppt/slideLayouts/slideLayout4.xml?ContentType=application/vnd.openxmlformats-officedocument.presentationml.slideLayout+xml">
        <DigestMethod Algorithm="http://www.w3.org/2001/04/xmlenc#sha256"/>
        <DigestValue>qimcyIh8ritFO1+viyGNCq9AnSPenxz+UJGTU7JTwoM=</DigestValue>
      </Reference>
      <Reference URI="/ppt/slideLayouts/slideLayout5.xml?ContentType=application/vnd.openxmlformats-officedocument.presentationml.slideLayout+xml">
        <DigestMethod Algorithm="http://www.w3.org/2001/04/xmlenc#sha256"/>
        <DigestValue>VcSI8A7q5HmiP7y1vqTe5z0hQ/3z/kSd8ZL9w44p9Eg=</DigestValue>
      </Reference>
      <Reference URI="/ppt/slideLayouts/slideLayout6.xml?ContentType=application/vnd.openxmlformats-officedocument.presentationml.slideLayout+xml">
        <DigestMethod Algorithm="http://www.w3.org/2001/04/xmlenc#sha256"/>
        <DigestValue>zp/oQ2tqNqgpH7BJ3cPdMNsvKfXudH4D0AGa75BW0Ew=</DigestValue>
      </Reference>
      <Reference URI="/ppt/slideLayouts/slideLayout7.xml?ContentType=application/vnd.openxmlformats-officedocument.presentationml.slideLayout+xml">
        <DigestMethod Algorithm="http://www.w3.org/2001/04/xmlenc#sha256"/>
        <DigestValue>u6n1EPN6hnSVghOAu+8+l59BklWyfw1kdD0PPn+SijY=</DigestValue>
      </Reference>
      <Reference URI="/ppt/slideLayouts/slideLayout8.xml?ContentType=application/vnd.openxmlformats-officedocument.presentationml.slideLayout+xml">
        <DigestMethod Algorithm="http://www.w3.org/2001/04/xmlenc#sha256"/>
        <DigestValue>+WrUvZVhP1rU6gV6lHNsCqFGl09S0j1c4a/D0xNsxhs=</DigestValue>
      </Reference>
      <Reference URI="/ppt/slideLayouts/slideLayout9.xml?ContentType=application/vnd.openxmlformats-officedocument.presentationml.slideLayout+xml">
        <DigestMethod Algorithm="http://www.w3.org/2001/04/xmlenc#sha256"/>
        <DigestValue>WvrTilyvUTgxG6ADxdKtvS06s78s7SspcUpq1wEeBqU=</DigestValue>
      </Reference>
      <Reference URI="/ppt/slideMasters/_rels/slideMaster1.xml.rels?ContentType=application/vnd.openxmlformats-package.relationships+xml">
        <Transforms>
          <Transform Algorithm="http://schemas.openxmlformats.org/package/2006/RelationshipTransform">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Transform>
          <Transform Algorithm="http://www.w3.org/TR/2001/REC-xml-c14n-20010315"/>
        </Transforms>
        <DigestMethod Algorithm="http://www.w3.org/2001/04/xmlenc#sha256"/>
        <DigestValue>tSNfd+My+BfmzQxLC9EAQHv1RK/2+tNcci+9hfcJUEE=</DigestValue>
      </Reference>
      <Reference URI="/ppt/slideMasters/slideMaster1.xml?ContentType=application/vnd.openxmlformats-officedocument.presentationml.slideMaster+xml">
        <DigestMethod Algorithm="http://www.w3.org/2001/04/xmlenc#sha256"/>
        <DigestValue>cCPXCihtVXyxmDKqrSb71GcugA1WAvK5zhE9yYKchEo=</DigestValue>
      </Reference>
      <Reference URI="/ppt/slides/_rels/slide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0fZQqInNx0SxBHpLZFfCGKT9Eduk9FwDK3E+n9mgCUE=</DigestValue>
      </Reference>
      <Reference URI="/ppt/slides/_rels/slide10.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6mmlP4P7Eq+BZX3pKb3H/v2QQXteThWQc6ibtJnbnBA=</DigestValue>
      </Reference>
      <Reference URI="/ppt/slides/_rels/slide11.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Transform>
          <Transform Algorithm="http://www.w3.org/TR/2001/REC-xml-c14n-20010315"/>
        </Transforms>
        <DigestMethod Algorithm="http://www.w3.org/2001/04/xmlenc#sha256"/>
        <DigestValue>PRNGemENpeisvdr/HPF1M391nmd5OCuWepoj+qdY20A=</DigestValue>
      </Reference>
      <Reference URI="/ppt/slides/_rels/slide1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84twJtg5DdSJw2/8ExZKRBtS1NxwkQ+M5Zv2Vu365zs=</DigestValue>
      </Reference>
      <Reference URI="/ppt/slides/_rels/slide1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1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1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9gkylMgEPc5RYWHFRKKSU63kWQs/H98klmfO1/TSjPQ=</DigestValue>
      </Reference>
      <Reference URI="/ppt/slides/_rels/slide16.xml.rels?ContentType=application/vnd.openxmlformats-package.relationships+xml">
        <Transforms>
          <Transform Algorithm="http://schemas.openxmlformats.org/package/2006/RelationshipTransform">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Transform>
          <Transform Algorithm="http://www.w3.org/TR/2001/REC-xml-c14n-20010315"/>
        </Transforms>
        <DigestMethod Algorithm="http://www.w3.org/2001/04/xmlenc#sha256"/>
        <DigestValue>mg05DftPkg4uv8ehicGUTHENhmr+zTOCZmihKpFyNso=</DigestValue>
      </Reference>
      <Reference URI="/ppt/slides/_rels/slide1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bzgYoNlc5ATOlMHxxH0m0HJfKtXyopJB4T13gsPNTGA=</DigestValue>
      </Reference>
      <Reference URI="/ppt/slides/_rels/slide18.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ykbbPvESUBXHSlOeaHMLhxRQC++5nMcoFcBsWI+bwU8=</DigestValue>
      </Reference>
      <Reference URI="/ppt/slides/_rels/slide1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tCbEvs5HvyyyvZTVM1qiDduDQ+RwKkP0M23Zt7pdQ7o=</DigestValue>
      </Reference>
      <Reference URI="/ppt/slides/_rels/slide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RPe0mO3+ICuN7EPIWRt+BdIDPgzLE+oUJ2QUnvbuHgg=</DigestValue>
      </Reference>
      <Reference URI="/ppt/slides/_rels/slide20.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1/04/xmlenc#sha256"/>
        <DigestValue>Ptt2xQhHbdfFn+KIViORwaZ497haalZbQzBaGXrK/tc=</DigestValue>
      </Reference>
      <Reference URI="/ppt/slides/_rels/slide2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1/04/xmlenc#sha256"/>
        <DigestValue>IzJ8feXMYK9syG+s47ehfE45Sm6ahVG6JFdg7hxJENU=</DigestValue>
      </Reference>
      <Reference URI="/ppt/slides/_rels/slide2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SVaqbMFUgX0GlAi7gaFrthcidUYopOWtaxSEk91LZsw=</DigestValue>
      </Reference>
      <Reference URI="/ppt/slides/_rels/slide23.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KRTre2acMxn1E2PDZTFXyWn4+3rUo9x9L7Xj5q1uYLI=</DigestValue>
      </Reference>
      <Reference URI="/ppt/slides/_rels/slide24.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/S0QcLg1CZsnSa7Q3VhV1xKLSC9imze9mnzTgFpL1Cg=</DigestValue>
      </Reference>
      <Reference URI="/ppt/slides/_rels/slide2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1/04/xmlenc#sha256"/>
        <DigestValue>ZR+LufI5e6JRBXxWlgwWxQoUriFZqzbJor8mt0W9uF4=</DigestValue>
      </Reference>
      <Reference URI="/ppt/slides/_rels/slide2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2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SE4zl8Q4X5tiWpGI4qnctATbHVVI0BrSXfqeyxu6qD0=</DigestValue>
      </Reference>
      <Reference URI="/ppt/slides/_rels/slide28.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29.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Transform>
          <Transform Algorithm="http://www.w3.org/TR/2001/REC-xml-c14n-20010315"/>
        </Transforms>
        <DigestMethod Algorithm="http://www.w3.org/2001/04/xmlenc#sha256"/>
        <DigestValue>9qCBufy4ok/HVzHat5+WgVAd78yj6xZ8R+DppJwQpz8=</DigestValue>
      </Reference>
      <Reference URI="/ppt/slides/_rels/slide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30.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5rpce9usUSFbDuRccDgG9Z7fGdKEoTSAo8WQoethsic=</DigestValue>
      </Reference>
      <Reference URI="/ppt/slides/_rels/slide3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Hs9ZalXvcPLTWQkJ+Nd8W/lc0RYRHyi9UF/cdZBkt1w=</DigestValue>
      </Reference>
      <Reference URI="/ppt/slides/_rels/slide3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1/04/xmlenc#sha256"/>
        <DigestValue>ggBloL9j1W5k/zS3wWvTCnMywfXPT64xJ7JDnZ9qITw=</DigestValue>
      </Reference>
      <Reference URI="/ppt/slides/_rels/slide3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lqvpbu7pSvXc0O+NNB171ItCbkBlSmlfTyYFVxDSf+0=</DigestValue>
      </Reference>
      <Reference URI="/ppt/slides/_rels/slide3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9uKyN8z6LWQZ/D+GMXC4eqyAnDv4efaIH6YoHDC8J80=</DigestValue>
      </Reference>
      <Reference URI="/ppt/slides/_rels/slide3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KQYy9OVHAE9cfFWkOEcZfNkQ3ISJ8+jFnyV3hoBL/Aw=</DigestValue>
      </Reference>
      <Reference URI="/ppt/slides/_rels/slide3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0H5B55GHDQZZRSh55K3eSwDErqVJMpX8gKeV/rrtZ3o=</DigestValue>
      </Reference>
      <Reference URI="/ppt/slides/_rels/slide37.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uhGPgOeT45YR4Gd5/V9RHssXc1uYEnWsvJzGSiAGFkU=</DigestValue>
      </Reference>
      <Reference URI="/ppt/slides/_rels/slide38.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/Ma/MRBw+iPPjY08GUlvV2oKWhSzlitRTjryo0mG6EA=</DigestValue>
      </Reference>
      <Reference URI="/ppt/slides/_rels/slide3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FTJjwtU2GFuF6Ou5oEJ+XjSW0W2Ezalqe9ZTC90ZFjo=</DigestValue>
      </Reference>
      <Reference URI="/ppt/slides/_rels/slide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40.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1/04/xmlenc#sha256"/>
        <DigestValue>i6fChpLTCa06X7QtMwHhkUTCktQri+bthh3ta3mBAww=</DigestValue>
      </Reference>
      <Reference URI="/ppt/slides/_rels/slide4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UMMdOuvQCw4YaroJDQZG/gNs7CHPadrmWU46rwn/fds=</DigestValue>
      </Reference>
      <Reference URI="/ppt/slides/_rels/slide4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VrRbwoSQyApcsTsKt4K7EL1Fs1IngUooRa2QNru6uok=</DigestValue>
      </Reference>
      <Reference URI="/ppt/slides/_rels/slide4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VUe6MOqMGLA7APCD05p+5O2XKTg1iNDeXSRR6pI/+gw=</DigestValue>
      </Reference>
      <Reference URI="/ppt/slides/_rels/slide4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QpE/fWW9fpSAYdRHhFFMcDKlMDLCpAws2OYkYX/UGk8=</DigestValue>
      </Reference>
      <Reference URI="/ppt/slides/_rels/slide4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y48SZoUC3iAtyKe+kpPAJEnOc7igyLODSKbKAp4UVJY=</DigestValue>
      </Reference>
      <Reference URI="/ppt/slides/_rels/slide4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DuY6+erZwFn/qCd7rS2v+zDBTiIyJO/5+JVn/cKTtd0=</DigestValue>
      </Reference>
      <Reference URI="/ppt/slides/_rels/slide47.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yehQoaAgs9o8G1DfSQowclOzhisBkQP6RY9QOCJdp+s=</DigestValue>
      </Reference>
      <Reference URI="/ppt/slides/_rels/slide48.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njtrOu6HKOSNKI168Pz80jcxefQA9WusTfG4wGO+i2w=</DigestValue>
      </Reference>
      <Reference URI="/ppt/slides/_rels/slide4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obBkcE5VjPgPC+cAD7xbfOO/BTj8Mwuuesd/MKxQTEo=</DigestValue>
      </Reference>
      <Reference URI="/ppt/slides/_rels/slide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1/04/xmlenc#sha256"/>
        <DigestValue>e7qmb71R24PNsLools0RcgT8/NIILFf1C4J5XCMo+uI=</DigestValue>
      </Reference>
      <Reference URI="/ppt/slides/_rels/slide50.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xreVWiyH/TguXTpA0OLJy7Gnu44wlCr1u6zeT8xKjQA=</DigestValue>
      </Reference>
      <Reference URI="/ppt/slides/_rels/slide5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sUV31VpCdKEb7HINiv3svJO6U/VgjlRjTDhrItpFxRM=</DigestValue>
      </Reference>
      <Reference URI="/ppt/slides/_rels/slide52.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BZcjy75Ji/+swm6zF+kH91qO7Ao0DYs3nnxtZ12D6+k=</DigestValue>
      </Reference>
      <Reference URI="/ppt/slides/_rels/slide5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5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7NErIrlcSEF9Fyu4EuFy/b0dpb5nT5GV4DIwzABAUd8=</DigestValue>
      </Reference>
      <Reference URI="/ppt/slides/_rels/slide5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bZft4X7ghmdT96elKdsbwLPeQb4wtYAkw0IuKKZTLvA=</DigestValue>
      </Reference>
      <Reference URI="/ppt/slides/_rels/slide5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Uj1kTIYVcNdN08IwkSmoUse0SszLnan+p++Zt2vdcqs=</DigestValue>
      </Reference>
      <Reference URI="/ppt/slides/_rels/slide5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Vz5P4dpVZ+ND96KyVTUGJlOqKpq8Ftka4cpY79BQwoU=</DigestValue>
      </Reference>
      <Reference URI="/ppt/slides/_rels/slide58.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TCyAX+bKHGvUn2TIrwcQ1k7Vy+vHcjNQ35r/Evq2rPw=</DigestValue>
      </Reference>
      <Reference URI="/ppt/slides/_rels/slide5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KLnoH14WWzy7iBsNnHeVaIt1sTOlZNkocwBKaebDxWo=</DigestValue>
      </Reference>
      <Reference URI="/ppt/slides/_rels/slide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m/fJvgR3Rj13CiqrHSlTtIEKuSM5/UA70CnHTD3x+OM=</DigestValue>
      </Reference>
      <Reference URI="/ppt/slides/_rels/slide60.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61.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PTo+kzaZvun7k09MrazwHaCHfksI7gVtG8Dx+uDLysU=</DigestValue>
      </Reference>
      <Reference URI="/ppt/slides/_rels/slide6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0+71tBWKYsWB2K9bdrD6bhuNHkiyMCYIbO0sIV294kM=</DigestValue>
      </Reference>
      <Reference URI="/ppt/slides/_rels/slide63.xml.rels?ContentType=application/vnd.openxmlformats-package.relationships+xml">
        <Transforms>
          <Transform Algorithm="http://schemas.openxmlformats.org/package/2006/RelationshipTransform">
            <mdssi:RelationshipReference xmlns:mdssi="http://schemas.openxmlformats.org/package/2006/digital-signature" SourceId="rId20"/>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28"/>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27"/>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26"/>
            <mdssi:RelationshipReference xmlns:mdssi="http://schemas.openxmlformats.org/package/2006/digital-signature" SourceId="rId3"/>
            <mdssi:RelationshipReference xmlns:mdssi="http://schemas.openxmlformats.org/package/2006/digital-signature" SourceId="rId21"/>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mdssi:RelationshipReference xmlns:mdssi="http://schemas.openxmlformats.org/package/2006/digital-signature" SourceId="rId2"/>
            <mdssi:RelationshipReference xmlns:mdssi="http://schemas.openxmlformats.org/package/2006/digital-signature" SourceId="rId16"/>
          </Transform>
          <Transform Algorithm="http://www.w3.org/TR/2001/REC-xml-c14n-20010315"/>
        </Transforms>
        <DigestMethod Algorithm="http://www.w3.org/2001/04/xmlenc#sha256"/>
        <DigestValue>OjloW3WcDsPIJuP2RGfyc6Wr9vbDOCAgxiP9WETGauo=</DigestValue>
      </Reference>
      <Reference URI="/ppt/slides/_rels/slide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e1vn/1PFQd4JpEM7jAkfK4KhG8YfmerDPAvPk1iRFcw=</DigestValue>
      </Reference>
      <Reference URI="/ppt/slides/_rels/slide9.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/j4IG3EMgiW0Bw3LspjLf0O5tecXB/Ww47cbcyqMP98=</DigestValue>
      </Reference>
      <Reference URI="/ppt/slides/slide1.xml?ContentType=application/vnd.openxmlformats-officedocument.presentationml.slide+xml">
        <DigestMethod Algorithm="http://www.w3.org/2001/04/xmlenc#sha256"/>
        <DigestValue>7TO/ME4ctKkXqEckQyQtcWdHIPO7xeR3flp9bGljXuQ=</DigestValue>
      </Reference>
      <Reference URI="/ppt/slides/slide10.xml?ContentType=application/vnd.openxmlformats-officedocument.presentationml.slide+xml">
        <DigestMethod Algorithm="http://www.w3.org/2001/04/xmlenc#sha256"/>
        <DigestValue>Gt7SiYJnaWbo/BzlVAS8SNayJgbd6VuddXcZsbWIgww=</DigestValue>
      </Reference>
      <Reference URI="/ppt/slides/slide11.xml?ContentType=application/vnd.openxmlformats-officedocument.presentationml.slide+xml">
        <DigestMethod Algorithm="http://www.w3.org/2001/04/xmlenc#sha256"/>
        <DigestValue>jXy3kxm280YbkFwhHo12r2zlIRh6nn/giOs+lzdIGg8=</DigestValue>
      </Reference>
      <Reference URI="/ppt/slides/slide12.xml?ContentType=application/vnd.openxmlformats-officedocument.presentationml.slide+xml">
        <DigestMethod Algorithm="http://www.w3.org/2001/04/xmlenc#sha256"/>
        <DigestValue>FSv9rBjySAZ67Dn52w/0hWvheDHzK4NInO8TpCqQv8I=</DigestValue>
      </Reference>
      <Reference URI="/ppt/slides/slide13.xml?ContentType=application/vnd.openxmlformats-officedocument.presentationml.slide+xml">
        <DigestMethod Algorithm="http://www.w3.org/2001/04/xmlenc#sha256"/>
        <DigestValue>YsyldNyIXOAe/0dEX/OzVjFj+bbOZ7s3MI3Mw1aImR8=</DigestValue>
      </Reference>
      <Reference URI="/ppt/slides/slide14.xml?ContentType=application/vnd.openxmlformats-officedocument.presentationml.slide+xml">
        <DigestMethod Algorithm="http://www.w3.org/2001/04/xmlenc#sha256"/>
        <DigestValue>5pKX5jItmy1oBxC3/gSdLpKeqh+kkyUTyfTphQcPtvI=</DigestValue>
      </Reference>
      <Reference URI="/ppt/slides/slide15.xml?ContentType=application/vnd.openxmlformats-officedocument.presentationml.slide+xml">
        <DigestMethod Algorithm="http://www.w3.org/2001/04/xmlenc#sha256"/>
        <DigestValue>XX/yxW3YluWD11CjGTCTQuqEAgD2oXEPPncGhO1ki6o=</DigestValue>
      </Reference>
      <Reference URI="/ppt/slides/slide16.xml?ContentType=application/vnd.openxmlformats-officedocument.presentationml.slide+xml">
        <DigestMethod Algorithm="http://www.w3.org/2001/04/xmlenc#sha256"/>
        <DigestValue>lHq7x73aYiQ7lGZ9vuPZacWw4K3d63KIZ9KHxZR+LkI=</DigestValue>
      </Reference>
      <Reference URI="/ppt/slides/slide17.xml?ContentType=application/vnd.openxmlformats-officedocument.presentationml.slide+xml">
        <DigestMethod Algorithm="http://www.w3.org/2001/04/xmlenc#sha256"/>
        <DigestValue>p3hJetO6goHOiK6P03tq51UCgXWOKeEIMa+ygPurNHk=</DigestValue>
      </Reference>
      <Reference URI="/ppt/slides/slide18.xml?ContentType=application/vnd.openxmlformats-officedocument.presentationml.slide+xml">
        <DigestMethod Algorithm="http://www.w3.org/2001/04/xmlenc#sha256"/>
        <DigestValue>wquKw3Z5dM0fsaT93I2A9YlRqkGwhqhxkvaYwjTyfKQ=</DigestValue>
      </Reference>
      <Reference URI="/ppt/slides/slide19.xml?ContentType=application/vnd.openxmlformats-officedocument.presentationml.slide+xml">
        <DigestMethod Algorithm="http://www.w3.org/2001/04/xmlenc#sha256"/>
        <DigestValue>sRD5x2OtF54jFpy9ZkGL5/kRqIkgYQ771NyUIREA0ug=</DigestValue>
      </Reference>
      <Reference URI="/ppt/slides/slide2.xml?ContentType=application/vnd.openxmlformats-officedocument.presentationml.slide+xml">
        <DigestMethod Algorithm="http://www.w3.org/2001/04/xmlenc#sha256"/>
        <DigestValue>wXQGzHqu6ohRlgQbhcfSZU7uOTXxslHEakmmmNSq9Cs=</DigestValue>
      </Reference>
      <Reference URI="/ppt/slides/slide20.xml?ContentType=application/vnd.openxmlformats-officedocument.presentationml.slide+xml">
        <DigestMethod Algorithm="http://www.w3.org/2001/04/xmlenc#sha256"/>
        <DigestValue>gBdeISRbVsV2oGZVKa7hipsOdP+sCrUPDkYfXwNLHvI=</DigestValue>
      </Reference>
      <Reference URI="/ppt/slides/slide21.xml?ContentType=application/vnd.openxmlformats-officedocument.presentationml.slide+xml">
        <DigestMethod Algorithm="http://www.w3.org/2001/04/xmlenc#sha256"/>
        <DigestValue>CqU4cSCXgr8JjWWGEkGXb5HAMJslZHxUwieS2DruAZM=</DigestValue>
      </Reference>
      <Reference URI="/ppt/slides/slide22.xml?ContentType=application/vnd.openxmlformats-officedocument.presentationml.slide+xml">
        <DigestMethod Algorithm="http://www.w3.org/2001/04/xmlenc#sha256"/>
        <DigestValue>TzOd7IlQ4gTX0woh4tDXOnGD+mKIQBMMpGKn6c66xww=</DigestValue>
      </Reference>
      <Reference URI="/ppt/slides/slide23.xml?ContentType=application/vnd.openxmlformats-officedocument.presentationml.slide+xml">
        <DigestMethod Algorithm="http://www.w3.org/2001/04/xmlenc#sha256"/>
        <DigestValue>se0VSODGK3gd/0ui7tWgzgvQ2L75Xqr1zDwK6/ROZgs=</DigestValue>
      </Reference>
      <Reference URI="/ppt/slides/slide24.xml?ContentType=application/vnd.openxmlformats-officedocument.presentationml.slide+xml">
        <DigestMethod Algorithm="http://www.w3.org/2001/04/xmlenc#sha256"/>
        <DigestValue>dTiwGfZV/3knz6yYqY4+R9I6mmyj8IZWUSbQBlUjwkg=</DigestValue>
      </Reference>
      <Reference URI="/ppt/slides/slide25.xml?ContentType=application/vnd.openxmlformats-officedocument.presentationml.slide+xml">
        <DigestMethod Algorithm="http://www.w3.org/2001/04/xmlenc#sha256"/>
        <DigestValue>PDKrNzlaMqsmHkGDavdd0jE9AUSE4Z16MTniFtpQ2AU=</DigestValue>
      </Reference>
      <Reference URI="/ppt/slides/slide26.xml?ContentType=application/vnd.openxmlformats-officedocument.presentationml.slide+xml">
        <DigestMethod Algorithm="http://www.w3.org/2001/04/xmlenc#sha256"/>
        <DigestValue>+sdeOXtBrEvp6qAxpS2rundYlk7IrU1MK/a/LFwcVgQ=</DigestValue>
      </Reference>
      <Reference URI="/ppt/slides/slide27.xml?ContentType=application/vnd.openxmlformats-officedocument.presentationml.slide+xml">
        <DigestMethod Algorithm="http://www.w3.org/2001/04/xmlenc#sha256"/>
        <DigestValue>C8gEe0CK4IbqPV+s+62BnE33yEcLI9161RzHTJlSnvM=</DigestValue>
      </Reference>
      <Reference URI="/ppt/slides/slide28.xml?ContentType=application/vnd.openxmlformats-officedocument.presentationml.slide+xml">
        <DigestMethod Algorithm="http://www.w3.org/2001/04/xmlenc#sha256"/>
        <DigestValue>aAPmT+LDFdm91XCdYe35uGoWge0PrpGL/7l2ybC8wqU=</DigestValue>
      </Reference>
      <Reference URI="/ppt/slides/slide29.xml?ContentType=application/vnd.openxmlformats-officedocument.presentationml.slide+xml">
        <DigestMethod Algorithm="http://www.w3.org/2001/04/xmlenc#sha256"/>
        <DigestValue>Y+YQDU9kHFFg02U8OkYSrxSHk05xMsF/NNiM4UbGfk8=</DigestValue>
      </Reference>
      <Reference URI="/ppt/slides/slide3.xml?ContentType=application/vnd.openxmlformats-officedocument.presentationml.slide+xml">
        <DigestMethod Algorithm="http://www.w3.org/2001/04/xmlenc#sha256"/>
        <DigestValue>0Tb3UgW/yX+G9AX7qH8gDH44LGXHlKzeI3wiYJLKYoo=</DigestValue>
      </Reference>
      <Reference URI="/ppt/slides/slide30.xml?ContentType=application/vnd.openxmlformats-officedocument.presentationml.slide+xml">
        <DigestMethod Algorithm="http://www.w3.org/2001/04/xmlenc#sha256"/>
        <DigestValue>MnvmGodqWqkk0gziaQ9amHv9IZrjQLpiOPdCpA0GXLo=</DigestValue>
      </Reference>
      <Reference URI="/ppt/slides/slide31.xml?ContentType=application/vnd.openxmlformats-officedocument.presentationml.slide+xml">
        <DigestMethod Algorithm="http://www.w3.org/2001/04/xmlenc#sha256"/>
        <DigestValue>in9RRgkZU0kn9XqdxhSeQeH2ZS96JXLQveMfSzGcx7M=</DigestValue>
      </Reference>
      <Reference URI="/ppt/slides/slide32.xml?ContentType=application/vnd.openxmlformats-officedocument.presentationml.slide+xml">
        <DigestMethod Algorithm="http://www.w3.org/2001/04/xmlenc#sha256"/>
        <DigestValue>1CUy7jy6etTSS1a94XP3pPKrDdQxYgz1uiNpxP/nDhY=</DigestValue>
      </Reference>
      <Reference URI="/ppt/slides/slide33.xml?ContentType=application/vnd.openxmlformats-officedocument.presentationml.slide+xml">
        <DigestMethod Algorithm="http://www.w3.org/2001/04/xmlenc#sha256"/>
        <DigestValue>NGozg09t/VE5w4rF+JHCzG5hOfRnhwSL2PNHPk0B9d8=</DigestValue>
      </Reference>
      <Reference URI="/ppt/slides/slide34.xml?ContentType=application/vnd.openxmlformats-officedocument.presentationml.slide+xml">
        <DigestMethod Algorithm="http://www.w3.org/2001/04/xmlenc#sha256"/>
        <DigestValue>hq/sWEX/IUrCSRERdO84A2lUINZhS4n2wtvwNAeLrFQ=</DigestValue>
      </Reference>
      <Reference URI="/ppt/slides/slide35.xml?ContentType=application/vnd.openxmlformats-officedocument.presentationml.slide+xml">
        <DigestMethod Algorithm="http://www.w3.org/2001/04/xmlenc#sha256"/>
        <DigestValue>oPzo8m5+kCAZPb3kLMPD7W3bs2kJgb9XiNaWEhnGBkk=</DigestValue>
      </Reference>
      <Reference URI="/ppt/slides/slide36.xml?ContentType=application/vnd.openxmlformats-officedocument.presentationml.slide+xml">
        <DigestMethod Algorithm="http://www.w3.org/2001/04/xmlenc#sha256"/>
        <DigestValue>HKSp/kreL99I/2b6qc50Ma7rWB/26+EsXILLzPZfz10=</DigestValue>
      </Reference>
      <Reference URI="/ppt/slides/slide37.xml?ContentType=application/vnd.openxmlformats-officedocument.presentationml.slide+xml">
        <DigestMethod Algorithm="http://www.w3.org/2001/04/xmlenc#sha256"/>
        <DigestValue>2R3JraK/jijtKKA4vzbePhUUiVNS/lDT9YifyMxi6nI=</DigestValue>
      </Reference>
      <Reference URI="/ppt/slides/slide38.xml?ContentType=application/vnd.openxmlformats-officedocument.presentationml.slide+xml">
        <DigestMethod Algorithm="http://www.w3.org/2001/04/xmlenc#sha256"/>
        <DigestValue>/3XRVjVmLtofMtrAOHpfJEGrs/snl2SuH2MqzTcfvf0=</DigestValue>
      </Reference>
      <Reference URI="/ppt/slides/slide39.xml?ContentType=application/vnd.openxmlformats-officedocument.presentationml.slide+xml">
        <DigestMethod Algorithm="http://www.w3.org/2001/04/xmlenc#sha256"/>
        <DigestValue>QJTz4OsjXodGDTuiZYDqz2677atu9tlWykq6T50QCwQ=</DigestValue>
      </Reference>
      <Reference URI="/ppt/slides/slide4.xml?ContentType=application/vnd.openxmlformats-officedocument.presentationml.slide+xml">
        <DigestMethod Algorithm="http://www.w3.org/2001/04/xmlenc#sha256"/>
        <DigestValue>TXVIY8WML9lrbAI8RJs0XvYjV0PEgiEVxdoyWHft38Y=</DigestValue>
      </Reference>
      <Reference URI="/ppt/slides/slide40.xml?ContentType=application/vnd.openxmlformats-officedocument.presentationml.slide+xml">
        <DigestMethod Algorithm="http://www.w3.org/2001/04/xmlenc#sha256"/>
        <DigestValue>+y4qWstXyqQZ8DIyPRhF3PhD46CTtVCAViAKdV+hLeA=</DigestValue>
      </Reference>
      <Reference URI="/ppt/slides/slide41.xml?ContentType=application/vnd.openxmlformats-officedocument.presentationml.slide+xml">
        <DigestMethod Algorithm="http://www.w3.org/2001/04/xmlenc#sha256"/>
        <DigestValue>Dil4/4EwcGW6o1EXhtdCY/FZITuvvQK+QS5wrRQlo+o=</DigestValue>
      </Reference>
      <Reference URI="/ppt/slides/slide42.xml?ContentType=application/vnd.openxmlformats-officedocument.presentationml.slide+xml">
        <DigestMethod Algorithm="http://www.w3.org/2001/04/xmlenc#sha256"/>
        <DigestValue>u32xXoY53AohnrGK+wpb0BPneZBGhaKbccAy8Cb58lk=</DigestValue>
      </Reference>
      <Reference URI="/ppt/slides/slide43.xml?ContentType=application/vnd.openxmlformats-officedocument.presentationml.slide+xml">
        <DigestMethod Algorithm="http://www.w3.org/2001/04/xmlenc#sha256"/>
        <DigestValue>M5A1iEnkeh6QBK+RwwQd7jcanU7fK28AUyYHnylA+T0=</DigestValue>
      </Reference>
      <Reference URI="/ppt/slides/slide44.xml?ContentType=application/vnd.openxmlformats-officedocument.presentationml.slide+xml">
        <DigestMethod Algorithm="http://www.w3.org/2001/04/xmlenc#sha256"/>
        <DigestValue>bCGrE1TljU+ZAJ6K9m+W1jXjdZhegs2c/EEKxkrQvmc=</DigestValue>
      </Reference>
      <Reference URI="/ppt/slides/slide45.xml?ContentType=application/vnd.openxmlformats-officedocument.presentationml.slide+xml">
        <DigestMethod Algorithm="http://www.w3.org/2001/04/xmlenc#sha256"/>
        <DigestValue>bXqgz662uMHGKP9jmd/kOPz/Z96ahGBL82AV0cw0Yxc=</DigestValue>
      </Reference>
      <Reference URI="/ppt/slides/slide46.xml?ContentType=application/vnd.openxmlformats-officedocument.presentationml.slide+xml">
        <DigestMethod Algorithm="http://www.w3.org/2001/04/xmlenc#sha256"/>
        <DigestValue>c9PY80ZfVATdwFncMZAOtrpTIUSC4CBgFM8TpLo54QE=</DigestValue>
      </Reference>
      <Reference URI="/ppt/slides/slide47.xml?ContentType=application/vnd.openxmlformats-officedocument.presentationml.slide+xml">
        <DigestMethod Algorithm="http://www.w3.org/2001/04/xmlenc#sha256"/>
        <DigestValue>+mYulfQ12IVtLGzWyT3/ze6YR4pMZAmCbr5S9PT4Zws=</DigestValue>
      </Reference>
      <Reference URI="/ppt/slides/slide48.xml?ContentType=application/vnd.openxmlformats-officedocument.presentationml.slide+xml">
        <DigestMethod Algorithm="http://www.w3.org/2001/04/xmlenc#sha256"/>
        <DigestValue>kWnrNK8KCvwVvmThomCJUmIYEHIVzxIuoU12nWzhiIk=</DigestValue>
      </Reference>
      <Reference URI="/ppt/slides/slide49.xml?ContentType=application/vnd.openxmlformats-officedocument.presentationml.slide+xml">
        <DigestMethod Algorithm="http://www.w3.org/2001/04/xmlenc#sha256"/>
        <DigestValue>QdJSYvyms1WA6waT8gJHm+HNMt8Hp6hwkHV8QhHAi6s=</DigestValue>
      </Reference>
      <Reference URI="/ppt/slides/slide5.xml?ContentType=application/vnd.openxmlformats-officedocument.presentationml.slide+xml">
        <DigestMethod Algorithm="http://www.w3.org/2001/04/xmlenc#sha256"/>
        <DigestValue>X2kdASreurXCZl58TZDmwGMalOv2xuE3mCl2fIIDtPU=</DigestValue>
      </Reference>
      <Reference URI="/ppt/slides/slide50.xml?ContentType=application/vnd.openxmlformats-officedocument.presentationml.slide+xml">
        <DigestMethod Algorithm="http://www.w3.org/2001/04/xmlenc#sha256"/>
        <DigestValue>ffSs0mM+rQ32ikdeGDL29B0U5GJatDFWVTv8raY1uWc=</DigestValue>
      </Reference>
      <Reference URI="/ppt/slides/slide51.xml?ContentType=application/vnd.openxmlformats-officedocument.presentationml.slide+xml">
        <DigestMethod Algorithm="http://www.w3.org/2001/04/xmlenc#sha256"/>
        <DigestValue>t40F7YfoI+bf6u8zwmLz8P4BwXMiZ6kRExLA6BNK5/4=</DigestValue>
      </Reference>
      <Reference URI="/ppt/slides/slide52.xml?ContentType=application/vnd.openxmlformats-officedocument.presentationml.slide+xml">
        <DigestMethod Algorithm="http://www.w3.org/2001/04/xmlenc#sha256"/>
        <DigestValue>hSeoyj/mQ5qEC4GkDZh99QcA59JBcwttsr1q/Wn60lw=</DigestValue>
      </Reference>
      <Reference URI="/ppt/slides/slide53.xml?ContentType=application/vnd.openxmlformats-officedocument.presentationml.slide+xml">
        <DigestMethod Algorithm="http://www.w3.org/2001/04/xmlenc#sha256"/>
        <DigestValue>Ut1U2xTAk1AdJpr/0Sa6YySEQGHkrtJK+tx9LjAkEKo=</DigestValue>
      </Reference>
      <Reference URI="/ppt/slides/slide54.xml?ContentType=application/vnd.openxmlformats-officedocument.presentationml.slide+xml">
        <DigestMethod Algorithm="http://www.w3.org/2001/04/xmlenc#sha256"/>
        <DigestValue>jI6qGRkuZ05LWbNRKkSovASLt2QKcudy1/Mn+fmsUU0=</DigestValue>
      </Reference>
      <Reference URI="/ppt/slides/slide55.xml?ContentType=application/vnd.openxmlformats-officedocument.presentationml.slide+xml">
        <DigestMethod Algorithm="http://www.w3.org/2001/04/xmlenc#sha256"/>
        <DigestValue>tNHJhFegKdBFV9cBbY+5BD511/2jHD8LVx8Icycl+Zo=</DigestValue>
      </Reference>
      <Reference URI="/ppt/slides/slide56.xml?ContentType=application/vnd.openxmlformats-officedocument.presentationml.slide+xml">
        <DigestMethod Algorithm="http://www.w3.org/2001/04/xmlenc#sha256"/>
        <DigestValue>KJOJ1MTpMnVh5Ho7BDxlpZ1V9o9GXXFwzjmPMlnRYvU=</DigestValue>
      </Reference>
      <Reference URI="/ppt/slides/slide57.xml?ContentType=application/vnd.openxmlformats-officedocument.presentationml.slide+xml">
        <DigestMethod Algorithm="http://www.w3.org/2001/04/xmlenc#sha256"/>
        <DigestValue>cqLPSCgUogpSXtHO8VTjUp9n3UoOX9L+2m8AtvkoGKY=</DigestValue>
      </Reference>
      <Reference URI="/ppt/slides/slide58.xml?ContentType=application/vnd.openxmlformats-officedocument.presentationml.slide+xml">
        <DigestMethod Algorithm="http://www.w3.org/2001/04/xmlenc#sha256"/>
        <DigestValue>E7C3cSt1sl/GZrIWbswdKS9N4eevdL+QRZy8w/o+UqU=</DigestValue>
      </Reference>
      <Reference URI="/ppt/slides/slide59.xml?ContentType=application/vnd.openxmlformats-officedocument.presentationml.slide+xml">
        <DigestMethod Algorithm="http://www.w3.org/2001/04/xmlenc#sha256"/>
        <DigestValue>pvD6NCo8sDnay8a8P87tIybeIAjvJGS3RCIteI7E35U=</DigestValue>
      </Reference>
      <Reference URI="/ppt/slides/slide6.xml?ContentType=application/vnd.openxmlformats-officedocument.presentationml.slide+xml">
        <DigestMethod Algorithm="http://www.w3.org/2001/04/xmlenc#sha256"/>
        <DigestValue>o2DlRJzAPfLVtm+VPGcIa0lNAJPIHPVuEnDiXudggz4=</DigestValue>
      </Reference>
      <Reference URI="/ppt/slides/slide60.xml?ContentType=application/vnd.openxmlformats-officedocument.presentationml.slide+xml">
        <DigestMethod Algorithm="http://www.w3.org/2001/04/xmlenc#sha256"/>
        <DigestValue>4eX02lB2foIW3r8AFGw7myY4zmsiFhJTIiqTJGUw2/8=</DigestValue>
      </Reference>
      <Reference URI="/ppt/slides/slide61.xml?ContentType=application/vnd.openxmlformats-officedocument.presentationml.slide+xml">
        <DigestMethod Algorithm="http://www.w3.org/2001/04/xmlenc#sha256"/>
        <DigestValue>QMG2U22DZvzH25ka5Ei6xOLXntqPw9GBF6F5al6GJiA=</DigestValue>
      </Reference>
      <Reference URI="/ppt/slides/slide62.xml?ContentType=application/vnd.openxmlformats-officedocument.presentationml.slide+xml">
        <DigestMethod Algorithm="http://www.w3.org/2001/04/xmlenc#sha256"/>
        <DigestValue>4G68gFulZ1gonrYtvTgx6IefRM3bTWSqA1TAM5mC9Tc=</DigestValue>
      </Reference>
      <Reference URI="/ppt/slides/slide63.xml?ContentType=application/vnd.openxmlformats-officedocument.presentationml.slide+xml">
        <DigestMethod Algorithm="http://www.w3.org/2001/04/xmlenc#sha256"/>
        <DigestValue>Dz+IaQrHH0iUeeE+bwwQjTtffhWxR9M/LbIQ7+MxoiY=</DigestValue>
      </Reference>
      <Reference URI="/ppt/slides/slide7.xml?ContentType=application/vnd.openxmlformats-officedocument.presentationml.slide+xml">
        <DigestMethod Algorithm="http://www.w3.org/2001/04/xmlenc#sha256"/>
        <DigestValue>xel2ijmkbGasUjWv8CXMGelbyfu7IHosDQRR6DtXJ5o=</DigestValue>
      </Reference>
      <Reference URI="/ppt/slides/slide8.xml?ContentType=application/vnd.openxmlformats-officedocument.presentationml.slide+xml">
        <DigestMethod Algorithm="http://www.w3.org/2001/04/xmlenc#sha256"/>
        <DigestValue>5VYHSxO09MRGUOoZ/8f+yJa+j6VXhszxAiroIFVqjHc=</DigestValue>
      </Reference>
      <Reference URI="/ppt/slides/slide9.xml?ContentType=application/vnd.openxmlformats-officedocument.presentationml.slide+xml">
        <DigestMethod Algorithm="http://www.w3.org/2001/04/xmlenc#sha256"/>
        <DigestValue>A46FUC3+llXUSSN0do+C/WZCZoiyuo5M9uxfS9cx/7s=</DigestValue>
      </Reference>
      <Reference URI="/ppt/tableStyles.xml?ContentType=application/vnd.openxmlformats-officedocument.presentationml.tableStyles+xml">
        <DigestMethod Algorithm="http://www.w3.org/2001/04/xmlenc#sha256"/>
        <DigestValue>WqDB0zjRR5D0Ur65DGfzx4OqMpo1h9dOMwKU5aVFroI=</DigestValue>
      </Reference>
      <Reference URI="/ppt/theme/theme1.xml?ContentType=application/vnd.openxmlformats-officedocument.theme+xml">
        <DigestMethod Algorithm="http://www.w3.org/2001/04/xmlenc#sha256"/>
        <DigestValue>3pFuJ4k3SkXftIMDqYX2rlQiO6y8g8h0GpZAQdwgxFA=</DigestValue>
      </Reference>
      <Reference URI="/ppt/theme/theme2.xml?ContentType=application/vnd.openxmlformats-officedocument.theme+xml">
        <DigestMethod Algorithm="http://www.w3.org/2001/04/xmlenc#sha256"/>
        <DigestValue>03Yn7Rpb2kD6M5zCEVxw214BnxsShza5KyZxgFMUNMY=</DigestValue>
      </Reference>
      <Reference URI="/ppt/theme/themeOverride1.xml?ContentType=application/vnd.openxmlformats-officedocument.themeOverride+xml">
        <DigestMethod Algorithm="http://www.w3.org/2001/04/xmlenc#sha256"/>
        <DigestValue>SzaiI3+VqbRcis4syaXHTtjTU7OACUYbtf9vBWMKvco=</DigestValue>
      </Reference>
      <Reference URI="/ppt/viewProps.xml?ContentType=application/vnd.openxmlformats-officedocument.presentationml.viewProps+xml">
        <DigestMethod Algorithm="http://www.w3.org/2001/04/xmlenc#sha256"/>
        <DigestValue>4obchKpok+YcqtoPZan+MVJCJliGQjbm0m3xS54Vlmc=</DigestValue>
      </Reference>
    </Manifest>
    <SignatureProperties>
      <SignatureProperty Id="idSignatureTime" Target="#idPackageSignature">
        <mdssi:SignatureTime xmlns:mdssi="http://schemas.openxmlformats.org/package/2006/digital-signature">
          <mdssi:Format>YYYY-MM-DDThh:mm:ssTZD</mdssi:Format>
          <mdssi:Value>2018-02-10T15:03:36Z</mdssi:Value>
        </mdssi:SignatureTime>
      </SignatureProperty>
    </SignatureProperties>
  </Object>
  <Object Id="idOfficeObject">
    <SignatureProperties>
      <SignatureProperty Id="idOfficeV1Details" Target="#idPackageSignature">
        <SignatureInfoV1 xmlns="http://schemas.microsoft.com/office/2006/digsig">
          <SetupID/>
          <SignatureText/>
          <SignatureImage/>
          <SignatureComments>Final</SignatureComments>
          <WindowsVersion>10.0</WindowsVersion>
          <OfficeVersion>16.0.9001/12</OfficeVersion>
          <ApplicationVersion>16.0.9001</ApplicationVersion>
          <Monitors>2</Monitors>
          <HorizontalResolution>1920</HorizontalResolution>
          <VerticalResolution>1080</VerticalResolution>
          <ColorDepth>32</ColorDepth>
          <SignatureProviderId>{00000000-0000-0000-0000-000000000000}</SignatureProviderId>
          <SignatureProviderUrl/>
          <SignatureProviderDetails>9</SignatureProviderDetails>
          <SignatureType>1</SignatureType>
        </SignatureInfoV1>
      </SignatureProperty>
    </SignatureProperties>
  </Object>
  <Object>
    <xd:QualifyingProperties xmlns:xd="http://uri.etsi.org/01903/v1.3.2#" Target="#idPackageSignature">
      <xd:SignedProperties Id="idSignedProperties">
        <xd:SignedSignatureProperties>
          <xd:SigningTime>2018-02-10T15:03:36Z</xd:SigningTime>
          <xd:SigningCertificate>
            <xd:Cert>
              <xd:CertDigest>
                <DigestMethod Algorithm="http://www.w3.org/2001/04/xmlenc#sha256"/>
                <DigestValue>lvkE/ZxaIpjzB6EzD1x9HkvLiDn/qh2JTJO/uA7Nw1M=</DigestValue>
              </xd:CertDigest>
              <xd:IssuerSerial>
                <X509IssuerName>CN=COMODO RSA Client Authentication and Secure Email CA, O=COMODO CA Limited, L=Salford, S=Greater Manchester, C=GB</X509IssuerName>
                <X509SerialNumber>148348633197200135343689681955281599538</X509SerialNumber>
              </xd:IssuerSerial>
            </xd:Cert>
          </xd:SigningCertificate>
          <xd:SignaturePolicyIdentifier>
            <xd:SignaturePolicyImplied/>
          </xd:SignaturePolicyIdentifier>
        </xd:SignedSignatureProperties>
        <xd:SignedDataObjectProperties>
          <xd:CommitmentTypeIndication>
            <xd:CommitmentTypeId>
              <xd:Identifier>http://uri.etsi.org/01903/v1.2.2#ProofOfOrigin</xd:Identifier>
              <xd:Description>Created and approved this document</xd:Description>
            </xd:CommitmentTypeId>
            <xd:AllSignedDataObjects/>
            <xd:CommitmentTypeQualifiers>
              <xd:CommitmentTypeQualifier>Final</xd:CommitmentTypeQualifier>
            </xd:CommitmentTypeQualifiers>
          </xd:CommitmentTypeIndication>
        </xd:SignedDataObjectProperties>
      </xd:SignedProperties>
      <xd:UnsignedProperties>
        <xd:UnsignedSignatureProperties>
          <xd:CertificateValues>
            <xd:EncapsulatedX509Certificate>MIIF5jCCA86gAwIBAgIQapvhODv/K2ufAdXZuKdSVjANBgkqhkiG9w0BAQwFADCBhTELMAkGA1UEBhMCR0IxGzAZBgNVBAgTEkdyZWF0ZXIgTWFuY2hlc3RlcjEQMA4GA1UEBxMHU2FsZm9yZDEaMBgGA1UEChMRQ09NT0RPIENBIExpbWl0ZWQxKzApBgNVBAMTIkNPTU9ETyBSU0EgQ2VydGlmaWNhdGlvbiBBdXRob3JpdHkwHhcNMTMwMTEwMDAwMDAwWhcNMjgwMTA5MjM1OTU5WjCBlzELMAkGA1UEBhMCR0IxGzAZBgNVBAgTEkdyZWF0ZXIgTWFuY2hlc3RlcjEQMA4GA1UEBxMHU2FsZm9yZDEaMBgGA1UEChMRQ09NT0RPIENBIExpbWl0ZWQxPTA7BgNVBAMTNENPTU9ETyBSU0EgQ2xpZW50IEF1dGhlbnRpY2F0aW9uIGFuZCBTZWN1cmUgRW1haWwgQ0EwggEiMA0GCSqGSIb3DQEBAQUAA4IBDwAwggEKAoIBAQC+s55XrCh2dUAWxzgDmNPGGHYhUPMleQtMtaDRfTpYPpynMS6n9jR22YRq2tA9NEjk6vW7rN/5sYFLIP1of3l0NKZ6fLWfF2VgJ5cijKYy/qlAckY1wgOkUMgzKlWlVJGyK+UlNEQ1/5ErCsHq9x9aU/x1KwTdF/LCrT03Rl/FwFrf1XTCwa2QZYL55AqLPikFlgqOtzk06kb2qvGlnHJvijjI03BOrNpo+kZGpcHsgyO1/u1OZTaOo8wvEU17VVeP1cHWse9tGKTDyUGg2hJZjrqck39UIm/nKbpDSZ0JsMoIw/JtOOg0JC56VzQgBo7ictReTQE5LFLG3yQK+xS1AgMBAAGjggE8MIIBODAfBgNVHSMEGDAWgBS7r34CPfqm8TyEjq3uOJjs2TIy1DAdBgNVHQ4EFgQUgq9sjPjF/pZhfOgfPStxSF7Ei8AwDgYDVR0PAQH/BAQDAgGGMBIGA1UdEwEB/wQIMAYBAf8CAQAwEQYDVR0gBAowCDAGBgRVHSAAMEwGA1UdHwRFMEMwQaA/oD2GO2h0dHA6Ly9jcmwuY29tb2RvY2EuY29tL0NPTU9ET1JTQUNlcnRpZmljYXRpb25BdXRob3JpdHkuY3JsMHEGCCsGAQUFBwEBBGUwYzA7BggrBgEFBQcwAoYvaHR0cDovL2NydC5jb21vZG9jYS5jb20vQ09NT0RPUlNBQWRkVHJ1c3RDQS5jcnQwJAYIKwYBBQUHMAGGGGh0dHA6Ly9vY3NwLmNvbW9kb2NhLmNvbTANBgkqhkiG9w0BAQwFAAOCAgEAeFyygSg0TzzuX1bOn5dW7I+iaxf28/ZJCAbU2C81zd9A/tNx4+jsQgwRGiHjZrAYayZrrm78hOx7aEpkfNPQIHGG6Fvq3EzWf/Lvx7/hk6zSPwIal9v5IkDcZoFD7f3iT7PdkHJY9B51csvU50rxpEg1OyOT8fk2zvvPBuM4qQNqbGWlnhMpIMwpWZT89RY0wpJO+2V6eXEGGHsROs3njeP9DqqqAJaBa4wBeKOdGCWn1/Jp2oY6dyNmNppI4ZNMUH4Tam85S1j6E95u4+1Nuru84OrMIzqvISE2HN/56ebTOWlcrurffade2022O/tUU1gb4jfWCcyvB8czm12FgX/y/lRjmDbEA08QJNB2729Y+io1IYO3ztveBdvUCIYZojTq/OCR6MvnzS6X72HP0PRLRTiOSEmIDsS5N5w/8IW1Hva5hEFy6fDAfd9yI+O+IMMAj1KcL/Zo9jzJ16HO5m60ttl1Enk8MQkz/W3JlHaeI5iKFn4UJu1/cP2YHXYPiWf2JyBzsLBrGk1II+3yL8aorYew6CQvdVifC3HtwlSam9V1niiCfOBe2C12TdKGu05LWIA3ZkFcWJGaNXOZ6Ggyh/TqvXG5v7zmEVDNXFnHn9tFpMpOUvxhcsjycBtH0dZ0WrNw6gH+HF8TIhCnH3+zzWuDN0Rk6h9KVkfKehI=</xd:EncapsulatedX509Certificate>
            <xd:EncapsulatedX509Certificate>MIIF2DCCA8CgAwIBAgIQTKr5yttjb+Af907YWwOGnTANBgkqhkiG9w0BAQwFADCBhTELMAkGA1UEBhMCR0IxGzAZBgNVBAgTEkdyZWF0ZXIgTWFuY2hlc3RlcjEQMA4GA1UEBxMHU2FsZm9yZDEaMBgGA1UEChMRQ09NT0RPIENBIExpbWl0ZWQxKzApBgNVBAMTIkNPTU9ETyBSU0EgQ2VydGlmaWNhdGlvbiBBdXRob3JpdHkwHhcNMTAwMTE5MDAwMDAwWhcNMzgwMTE4MjM1OTU5WjCBhTELMAkGA1UEBhMCR0IxGzAZBgNVBAgTEkdyZWF0ZXIgTWFuY2hlc3RlcjEQMA4GA1UEBxMHU2FsZm9yZDEaMBgGA1UEChMRQ09NT0RPIENBIExpbWl0ZWQxKzApBgNVBAMTIkNPTU9ETyBSU0EgQ2VydGlmaWNhdGlvbiBBdXRob3JpdHkwggIiMA0GCSqGSIb3DQEBAQUAA4ICDwAwggIKAoICAQCR6FSS0gpWsawNJN3Fz0RndJkrN6N9I3AAcbxT38T6KhKPS38QVr2fcHK3YX/JSw8Xpz3jsARh7v8Rl8f0hj4K+j5c+ZPmNHrZFGvnnLOFoIJ6dq9xkNfs/Q36nGz637CC9BR++b7Epi9Pf5l/tfxnQ3K9DADWietrLNPtj5gcFKt+5eNu/Nio5JIk2kNrYrhV/erBvGy2i/MOjZrkm2xpmfh4SDBF1a3hDTxFYPwyllEnvGfDyi62a+pGx8cgoLEfZd5ICLqkTqnyg0Y3hOvozIFIQ2dOciqbXL1MGyiKXCJ7tKuY2e7gUYPDCUZObT6Z+pUX2nwzV0E8jVHtC7ZcryxjGt9XyD+86V3Em69FmeKjWiS0uqlWPc9vqv9JWL7wqP/0uK3pN/u6uPQLOvnoQ0IeidiEyxPx2bvhiWC4jChWrBQdnArncevPDt09qZahSL0896+1DSJMwBGB7FY79tOi4lu3sgQiUpWAk2nojkxl8ZEDLXB0AuqLZxUpaVICu9ffUGpVRr+goyhhf3DQw6KqLCGqR84onAZFdr+CGCe01a60y1Dma/RMhnEw6abfFobg2P9A3fvQQoh/ozM6LlweQRGBY84YcWsr7KaKtzFcOmpH4MN5WdYgGq/yapiqcrxXStJLnbsQ/LBMQeXtHT1eKJ2czL+zUdqnR+WEUwIDAQABo0IwQDAdBgNVHQ4EFgQUu69+Aj36pvE8hI6t7jiY7NkyMtQwDgYDVR0PAQH/BAQDAgEGMA8GA1UdEwEB/wQFMAMBAf8wDQYJKoZIhvcNAQEMBQADggIBAArx1UaEt65Ru2yyTUEUAJNMnMvlwFTPoCWOAvn9sKIN9SCYPBMtrFaisNZ+EZLpLrqeLppysb0ZRGxhNaKatBYSaVqM4dc+pBroLwP0rmEdEBsqpIt6xf4FpuHA1sj+nq6PK7o9mfjYcwlYRm6mnPTXJ9OV2jeDchzTc+CiR5kDOF3VSXkAKRzH7JsgHAckaVd4sjn8OoSgtZx8jb8uk2IntznaFxiuvTwJaP+EmzzV1gsD41eeFPfR60/IvYcjt7ZJQ3mFXLrrkguhxuhoqEwWsRqZCuhTLJK7oQkYdQxlqHvLI7cawiiFwxv/0Cti76R7CZGYZ4wUAc1oBmpjIXUDgIiKboHGhfKppC3n9KUkEEeDys30jXlYsQab5xoq2Z0B15R97QNKyvDb6KkBPvVWmckejkk9u+UJueBPSZI9FoJAzMxZxuY67RIuaTxslbH9qh17f4a+Hg4yRvv7E491f0yLS0Zj/gA0QHDBw7mh3aZw4gSzQbzpgJHqZJx64SIDqZxubw5lT2yHh17zbqD5daWbQOhTsiedSrnAdyGN/4fy3ryM7xfft0kL0fJuMAsaDk527RH89elWsn2/x20Kk4yl0MC2Hb46TpSi125sC8KKfPog88Tk5c0NqMuRkrF8hey1FGlmDoLnzc7ILaZRfyHBNVOFBkpdn627G190</xd:EncapsulatedX509Certificate>
          </xd:CertificateValues>
        </xd:UnsignedSignatureProperties>
      </xd:UnsignedProperties>
    </xd:QualifyingProperties>
  </Object>
</Signature>
</file>

<file path=docProps/app.xml><?xml version="1.0" encoding="utf-8"?>
<Properties xmlns="http://schemas.openxmlformats.org/officeDocument/2006/extended-properties" xmlns:vt="http://schemas.openxmlformats.org/officeDocument/2006/docPropsVTypes">
  <Template/>
  <TotalTime>5403</TotalTime>
  <Words>2694</Words>
  <Application>Microsoft Office PowerPoint</Application>
  <PresentationFormat>Widescreen</PresentationFormat>
  <Paragraphs>491</Paragraphs>
  <Slides>63</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vt:lpstr>
      <vt:lpstr>Calibri</vt:lpstr>
      <vt:lpstr>Cambria Math</vt:lpstr>
      <vt:lpstr>Corbel</vt:lpstr>
      <vt:lpstr>Wingdings 2</vt:lpstr>
      <vt:lpstr>Frame</vt:lpstr>
      <vt:lpstr>Ethereum, Light Wallet &amp;  Mining (CPU &amp; GPU)</vt:lpstr>
      <vt:lpstr>About</vt:lpstr>
      <vt:lpstr>Uses</vt:lpstr>
      <vt:lpstr>Database</vt:lpstr>
      <vt:lpstr>Cryptography</vt:lpstr>
      <vt:lpstr>Formal Terminologies</vt:lpstr>
      <vt:lpstr>Uncle (Ommer)</vt:lpstr>
      <vt:lpstr>Gas</vt:lpstr>
      <vt:lpstr>Gas</vt:lpstr>
      <vt:lpstr>Gas</vt:lpstr>
      <vt:lpstr>Gas</vt:lpstr>
      <vt:lpstr>Architecture</vt:lpstr>
      <vt:lpstr>Header Fields</vt:lpstr>
      <vt:lpstr>Header Fields</vt:lpstr>
      <vt:lpstr>Architecture</vt:lpstr>
      <vt:lpstr>Architecture</vt:lpstr>
      <vt:lpstr>Chain Structure</vt:lpstr>
      <vt:lpstr>Light Wallet</vt:lpstr>
      <vt:lpstr>Light Wallet</vt:lpstr>
      <vt:lpstr>Light Wallet</vt:lpstr>
      <vt:lpstr>Light Wallet</vt:lpstr>
      <vt:lpstr>Light Wallet</vt:lpstr>
      <vt:lpstr>Light Wallet</vt:lpstr>
      <vt:lpstr>Light Wallet</vt:lpstr>
      <vt:lpstr>Light Wallet</vt:lpstr>
      <vt:lpstr>Genesis Block</vt:lpstr>
      <vt:lpstr>Mining</vt:lpstr>
      <vt:lpstr>Mining</vt:lpstr>
      <vt:lpstr>Mining</vt:lpstr>
      <vt:lpstr>Mining</vt:lpstr>
      <vt:lpstr>Mining</vt:lpstr>
      <vt:lpstr>Mining</vt:lpstr>
      <vt:lpstr>Mining</vt:lpstr>
      <vt:lpstr>Mining</vt:lpstr>
      <vt:lpstr>Mining</vt:lpstr>
      <vt:lpstr>Mining</vt:lpstr>
      <vt:lpstr>Mining</vt:lpstr>
      <vt:lpstr>Mining</vt:lpstr>
      <vt:lpstr>Mining</vt:lpstr>
      <vt:lpstr>Mining</vt:lpstr>
      <vt:lpstr>Mining</vt:lpstr>
      <vt:lpstr>Mining</vt:lpstr>
      <vt:lpstr>Mining</vt:lpstr>
      <vt:lpstr>Mining</vt:lpstr>
      <vt:lpstr>Mining</vt:lpstr>
      <vt:lpstr>Mining</vt:lpstr>
      <vt:lpstr>Mining</vt:lpstr>
      <vt:lpstr>Mining</vt:lpstr>
      <vt:lpstr>Mining</vt:lpstr>
      <vt:lpstr>Mining</vt:lpstr>
      <vt:lpstr>Mining</vt:lpstr>
      <vt:lpstr>Mining</vt:lpstr>
      <vt:lpstr>Mining</vt:lpstr>
      <vt:lpstr>Mining</vt:lpstr>
      <vt:lpstr>Mining</vt:lpstr>
      <vt:lpstr>Mining</vt:lpstr>
      <vt:lpstr>Mining</vt:lpstr>
      <vt:lpstr>Mining</vt:lpstr>
      <vt:lpstr>Mining</vt:lpstr>
      <vt:lpstr>Mining</vt:lpstr>
      <vt:lpstr>Currency (Bitcoin)</vt:lpstr>
      <vt:lpstr>Currency (Ethereum)</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Ethereum &amp; Light wallet</dc:title>
  <dc:creator>#BRANDON GOH WEN HENG#</dc:creator>
  <cp:lastModifiedBy>#BRANDON GOH WEN HENG#</cp:lastModifiedBy>
  <cp:revision>118</cp:revision>
  <dcterms:created xsi:type="dcterms:W3CDTF">2017-05-31T02:12:40Z</dcterms:created>
  <dcterms:modified xsi:type="dcterms:W3CDTF">2017-06-13T07:32:18Z</dcterms:modified>
</cp:coreProperties>
</file>