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sigs" ContentType="application/vnd.openxmlformats-package.digital-signature-origin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_xmlsignatures/sig1.xml" ContentType="application/vnd.openxmlformats-package.digital-signature-xmlsignature+xml"/>
  <Override PartName="/_xmlsignatures/sig2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digital-signature/origin" Target="_xmlsignatures/origin.sigs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16"/>
  </p:notesMasterIdLst>
  <p:handoutMasterIdLst>
    <p:handoutMasterId r:id="rId17"/>
  </p:handoutMasterIdLst>
  <p:sldIdLst>
    <p:sldId id="270" r:id="rId3"/>
    <p:sldId id="271" r:id="rId4"/>
    <p:sldId id="272" r:id="rId5"/>
    <p:sldId id="273" r:id="rId6"/>
    <p:sldId id="277" r:id="rId7"/>
    <p:sldId id="274" r:id="rId8"/>
    <p:sldId id="282" r:id="rId9"/>
    <p:sldId id="281" r:id="rId10"/>
    <p:sldId id="275" r:id="rId11"/>
    <p:sldId id="276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110" autoAdjust="0"/>
  </p:normalViewPr>
  <p:slideViewPr>
    <p:cSldViewPr snapToGrid="0" showGuides="1">
      <p:cViewPr varScale="1">
        <p:scale>
          <a:sx n="81" d="100"/>
          <a:sy n="81" d="100"/>
        </p:scale>
        <p:origin x="114" y="378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P2P: Peer 2 peer, also to maintain consensus throughout entire blockchain.</a:t>
            </a:r>
          </a:p>
          <a:p>
            <a:r>
              <a:rPr lang="en-US" dirty="0"/>
              <a:t>This p2p protocol allows for fault tolerance, zero downtime, and makes data unchangeable and censorship-resistant.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AIO: All-in-One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4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6/15/2017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 title="Product photo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/>
              <a:t>Insert product photo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6/15/2017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lockchain-education-network/use-geth-to-setup-your-own-private-ethereum-blockchain-86f1200e6d40" TargetMode="External"/><Relationship Id="rId2" Type="http://schemas.openxmlformats.org/officeDocument/2006/relationships/hyperlink" Target="http://www.ethdoc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311154" y="4258980"/>
            <a:ext cx="4417807" cy="1702160"/>
          </a:xfrm>
        </p:spPr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103386-0C6E-445F-8055-26E279E0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users will usually install Mist/Wallet as a AIO solution.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CA326-CA56-469A-AB6E-00227B86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193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4CAB75-DFAF-450E-B36C-C2DF58B3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unit of </a:t>
            </a:r>
            <a:r>
              <a:rPr lang="en-US" dirty="0" err="1"/>
              <a:t>Ethereum</a:t>
            </a:r>
            <a:r>
              <a:rPr lang="en-US" dirty="0"/>
              <a:t> is </a:t>
            </a:r>
            <a:r>
              <a:rPr lang="en-US" i="1" dirty="0" err="1"/>
              <a:t>wei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AB3D36-9AF7-47FF-A86A-79508A88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804A0-D244-4DD0-BBBC-7A22C776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34" y="2838758"/>
            <a:ext cx="8840066" cy="36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EB414-CA95-4613-92FC-453D7888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blockchains can easily be setup by creating a </a:t>
            </a:r>
            <a:r>
              <a:rPr lang="en-US" dirty="0" err="1"/>
              <a:t>json</a:t>
            </a:r>
            <a:r>
              <a:rPr lang="en-US" dirty="0"/>
              <a:t> file with details on the intended genesis block details and attaching a miner to it [2]</a:t>
            </a:r>
          </a:p>
          <a:p>
            <a:r>
              <a:rPr lang="en-US" dirty="0" err="1"/>
              <a:t>Geth</a:t>
            </a:r>
            <a:r>
              <a:rPr lang="en-US" dirty="0"/>
              <a:t> can also connect to Testnet (</a:t>
            </a:r>
            <a:r>
              <a:rPr lang="en-US" dirty="0" err="1"/>
              <a:t>Morden</a:t>
            </a:r>
            <a:r>
              <a:rPr lang="en-US" dirty="0"/>
              <a:t>) for users to test out their code before deploying on </a:t>
            </a:r>
            <a:r>
              <a:rPr lang="en-US" dirty="0" err="1"/>
              <a:t>Mainnet</a:t>
            </a:r>
            <a:r>
              <a:rPr lang="en-US" dirty="0"/>
              <a:t> (Homestead). (This can be done by adding the option --testnet when running </a:t>
            </a:r>
            <a:r>
              <a:rPr lang="en-US" dirty="0" err="1"/>
              <a:t>geth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1F599-31F8-4824-8B91-173C7072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18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12793D-CA22-4AD3-8BF6-26EFC816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http://www.ethdocs.org/</a:t>
            </a:r>
            <a:r>
              <a:rPr lang="en-SG" dirty="0"/>
              <a:t> </a:t>
            </a:r>
          </a:p>
          <a:p>
            <a:r>
              <a:rPr lang="en-SG" dirty="0">
                <a:hlinkClick r:id="rId3"/>
              </a:rPr>
              <a:t>https://medium.com/blockchain-education-network/use-geth-to-setup-your-own-private-ethereum-blockchain-86f1200e6d40</a:t>
            </a:r>
            <a:r>
              <a:rPr lang="en-SG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74377-40BB-46F1-B0E7-D2758E26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97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blockchain technology for decentralized applications.</a:t>
            </a:r>
          </a:p>
          <a:p>
            <a:r>
              <a:rPr lang="en-US" dirty="0"/>
              <a:t>Repurposed the blockchain for building a trustless smart contract platform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</a:t>
            </a:r>
            <a:r>
              <a:rPr lang="en-US" dirty="0" err="1"/>
              <a:t>Ethereum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1146FC-27AF-48F7-9119-7D590FB2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users to create their own operations (such as creating contracts, independent voting mechanisms etc.)</a:t>
            </a:r>
          </a:p>
          <a:p>
            <a:r>
              <a:rPr lang="en-US" dirty="0"/>
              <a:t>Solidity is modelled on existing languages like JavaScript and Python</a:t>
            </a:r>
          </a:p>
          <a:p>
            <a:r>
              <a:rPr lang="en-US" dirty="0"/>
              <a:t>EVM converts code of arbitrary algorithmic complexity into bytecode for execution</a:t>
            </a:r>
          </a:p>
          <a:p>
            <a:r>
              <a:rPr lang="en-US" dirty="0"/>
              <a:t>Uses a P2P protocol for blockchain to be maintained and updated.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5A65DC-A57C-4E7D-96E2-C58DC715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Virtual Machine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60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4DE7BE-AFBB-444C-B131-EF16ADA3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types of accounts</a:t>
            </a:r>
          </a:p>
          <a:p>
            <a:pPr lvl="1"/>
            <a:r>
              <a:rPr lang="en-US" dirty="0"/>
              <a:t>Externally Owned Accounts (EOAs)</a:t>
            </a:r>
          </a:p>
          <a:p>
            <a:pPr lvl="2"/>
            <a:r>
              <a:rPr lang="en-US" dirty="0"/>
              <a:t>Controlled by private keys, such as wallets</a:t>
            </a:r>
          </a:p>
          <a:p>
            <a:pPr lvl="1"/>
            <a:r>
              <a:rPr lang="en-US" dirty="0"/>
              <a:t>Contract Accounts</a:t>
            </a:r>
          </a:p>
          <a:p>
            <a:pPr lvl="2"/>
            <a:r>
              <a:rPr lang="en-US" dirty="0"/>
              <a:t>Controlled by their contract code, such as purchasing tokens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C1521-5384-41CE-BD22-F2FD09F7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98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376450-514A-4D2C-8440-DE9EA14E6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by </a:t>
            </a:r>
            <a:r>
              <a:rPr lang="en-US" dirty="0" err="1"/>
              <a:t>keyfile</a:t>
            </a:r>
            <a:r>
              <a:rPr lang="en-US" dirty="0"/>
              <a:t> and a password</a:t>
            </a:r>
          </a:p>
          <a:p>
            <a:r>
              <a:rPr lang="en-US" dirty="0"/>
              <a:t>The </a:t>
            </a:r>
            <a:r>
              <a:rPr lang="en-US" dirty="0" err="1"/>
              <a:t>keyfile</a:t>
            </a:r>
            <a:r>
              <a:rPr lang="en-US" dirty="0"/>
              <a:t> contains both the private and public key. The private key is encrypted with the user-defined password. 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E73892-CCE4-42E1-8BC9-85706269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Externally Owned Accounts (EOAs)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36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B34E4E-9609-44C2-A30D-DE0D0A90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2323652"/>
            <a:ext cx="9390977" cy="3994021"/>
          </a:xfrm>
        </p:spPr>
        <p:txBody>
          <a:bodyPr/>
          <a:lstStyle/>
          <a:p>
            <a:r>
              <a:rPr lang="en-US" dirty="0"/>
              <a:t>Users must pay transaction fees to the network (computed by amount of gas), this protects the blockchain from attacks or infinite loops.</a:t>
            </a:r>
          </a:p>
          <a:p>
            <a:r>
              <a:rPr lang="en-US" dirty="0"/>
              <a:t>Miners rewarded with ether for each successful block mined. (5 ether)</a:t>
            </a:r>
          </a:p>
          <a:p>
            <a:r>
              <a:rPr lang="en-US" dirty="0"/>
              <a:t>Miners are required to solve a complex mathematical problem (in the form of a hash), otherwise known as “Proof-of-Work” (</a:t>
            </a:r>
            <a:r>
              <a:rPr lang="en-US" dirty="0" err="1"/>
              <a:t>PoW</a:t>
            </a:r>
            <a:r>
              <a:rPr lang="en-US" dirty="0"/>
              <a:t>).</a:t>
            </a:r>
          </a:p>
          <a:p>
            <a:r>
              <a:rPr lang="en-US" dirty="0" err="1"/>
              <a:t>Ethereum</a:t>
            </a:r>
            <a:r>
              <a:rPr lang="en-US" dirty="0"/>
              <a:t> uses memory-hard computational algorithms (</a:t>
            </a:r>
            <a:r>
              <a:rPr lang="en-US" dirty="0" err="1"/>
              <a:t>Ethash</a:t>
            </a:r>
            <a:r>
              <a:rPr lang="en-US" dirty="0"/>
              <a:t>) to prevent use of specialized hardware (like ASIC).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D53C39-B3D0-4E15-8141-8ED23027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611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97E45B-227F-480A-88A7-AAAF4ED7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transactions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77E7B-FFDE-4C54-B318-3887E3B7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888" y="2170664"/>
            <a:ext cx="6152145" cy="4230136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FBB966D-8C35-4C80-8C38-0F392244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2323652"/>
            <a:ext cx="3667565" cy="3508977"/>
          </a:xfrm>
        </p:spPr>
        <p:txBody>
          <a:bodyPr/>
          <a:lstStyle/>
          <a:p>
            <a:r>
              <a:rPr lang="en-US" dirty="0" err="1"/>
              <a:t>Geth</a:t>
            </a:r>
            <a:r>
              <a:rPr lang="en-US" dirty="0"/>
              <a:t> will automatically calculate the estimated gas cost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71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2850F-4367-4B07-BE49-535965A0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  <a:p>
            <a:r>
              <a:rPr lang="en-US" dirty="0"/>
              <a:t>Trade currencies (either from physical money or other cryptocurrencies such as Bitcoin)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F2170-CC3F-44AA-A080-0157BEEB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ether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82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0C4262-BD05-4C89-AE42-C4A317A2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8FA97-BC72-40BD-A3DA-2A25F66F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20" y="2384420"/>
            <a:ext cx="9852915" cy="38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 overview presentation" id="{6ACF8B74-772D-4D90-B191-4261B820ED3A}" vid="{C96F654D-C5F0-4A1D-9AEE-172CC6481E1A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_xmlsignatures/_rels/origin.sigs.rels><?xml version="1.0" encoding="UTF-8" standalone="yes"?>
<Relationships xmlns="http://schemas.openxmlformats.org/package/2006/relationships"><Relationship Id="rId2" Type="http://schemas.openxmlformats.org/package/2006/relationships/digital-signature/signature" Target="sig2.xml"/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3dn+8O010OIRqIoYG0ZwCz2yqBlyeqQJjlhV4811on8=</DigestValue>
    </Reference>
    <Reference Type="http://www.w3.org/2000/09/xmldsig#Object" URI="#idOfficeObject">
      <DigestMethod Algorithm="http://www.w3.org/2001/04/xmlenc#sha256"/>
      <DigestValue>4ob9m0wzd09yFRJi2/aHKrLrKDq0jzqLdAFwoG/4leQ=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DWGWuusAy98a2g1HOvPrTrWpQTKBLqlrfsdC39HBzVA=</DigestValue>
    </Reference>
  </SignedInfo>
  <SignatureValue>zPMcqypUtOMfj8D/G3gLgFjH/hU6XcA/g7PByv6xbo0OZIg1cwHV3ILWeBobH3QzQiEpuNJ8szGO
gYsbJYkC0R7x3bUhCeneNy/wVi2QLuHeAN6croTlvlZyYAYjdUyxBg4tvt1zUTePt71W83oVmm9K
zP+A8u4HNzp8qUV9dPIzUDLcolHk7t32HMmrDZtXYiDLXcbNI6CBnX8QqgfsVDMhrB/mGXmCMuwX
VHpgygjWsK2tDkzCJjO3L7olcUv10SPWY3Hl0UTp0ZzeGjerrUpn64oKn4ZGU1rMoiExVekU7Ztt
hQ9QhxxLlQoryXJCM76BiRXFt5vC3oBab9Jbsw==</SignatureValue>
  <KeyInfo>
    <X509Data>
      <X509Certificate>MIIFNDCCBBygAwIBAgIRAPJD1ijUppxp2BpqJ/nDrocwDQYJKoZIhvcNAQELBQAwgZcxCzAJBgNVBAYTAkdCMRswGQYDVQQIExJHcmVhdGVyIE1hbmNoZXN0ZXIxEDAOBgNVBAcTB1NhbGZvcmQxGjAYBgNVBAoTEUNPTU9ETyBDQSBMaW1pdGVkMT0wOwYDVQQDEzRDT01PRE8gUlNBIENsaWVudCBBdXRoZW50aWNhdGlvbiBhbmQgU2VjdXJlIEVtYWlsIENBMB4XDTE3MTExOTAwMDAwMFoXDTE4MTExOTIzNTk1OVowJTEjMCEGCSqGSIb3DQEJARYUYmdvaDAwOEBlLm50dS5lZHUuc2cwggEiMA0GCSqGSIb3DQEBAQUAA4IBDwAwggEKAoIBAQDsd1+oL36t5DJwyp6jv4hXMf5OXLC6Zw+f7B8O/6ICnIyaZfK4sk5Xb9fXI5zapbGStRkzXtJDuLB+CZL8sjnjDhGNwbEIwMpOd1wlHi6LwtYOzC1kK7GP/dbqZngVmbzXcr8BZ17oTLM34bBz7nGAp26VfR9uSSXeqkW2X7EF2bZuYdXK/qhX5d15+j5hlq46KIiGcAeMGQbiEGmdqhn1I70U4XUiF9lqE+uFFbnPSd4DErsntRc6eZmiEysbS8NsYCvlpxubyzqjwo29MPNTsqRjOSBnEhFlQKJQSDlx6AgTcn8nwd2frru2aMHKrwjInhtOmQSol2EONvZqmbtlAgMBAAGjggHqMIIB5jAfBgNVHSMEGDAWgBSCr2yM+MX+lmF86B89K3FIXsSLwDAdBgNVHQ4EFgQULNjeiGbsZp35/Rvr5kQZpENT+wEwDgYDVR0PAQH/BAQDAgWgMAwGA1UdEwEB/wQCMAAwIAYDVR0lBBkwFwYIKwYBBQUHAwQGCysGAQQBsjEBAwUCMBEGCWCGSAGG+EIBAQQEAwIFIDBGBgNVHSAEPzA9MDsGDCsGAQQBsjEBAgEBATArMCkGCCsGAQUFBwIBFh1odHRwczovL3NlY3VyZS5jb21vZG8ubmV0L0NQUzBaBgNVHR8EUzBRME+gTaBLhklodHRwOi8vY3JsLmNvbW9kb2NhLmNvbS9DT01PRE9SU0FDbGllbnRBdXRoZW50aWNhdGlvbmFuZFNlY3VyZUVtYWlsQ0EuY3JsMIGLBggrBgEFBQcBAQR/MH0wVQYIKwYBBQUHMAKGSWh0dHA6Ly9jcnQuY29tb2RvY2EuY29tL0NPTU9ET1JTQUNsaWVudEF1dGhlbnRpY2F0aW9uYW5kU2VjdXJlRW1haWxDQS5jcnQwJAYIKwYBBQUHMAGGGGh0dHA6Ly9vY3NwLmNvbW9kb2NhLmNvbTAfBgNVHREEGDAWgRRiZ29oMDA4QGUubnR1LmVkdS5zZzANBgkqhkiG9w0BAQsFAAOCAQEAYvPsFJB7FW+JDHrmU5RvHOIUcty8q2TzttRdHEiZcrtK22yTZN7gYOqv/mPC2JiJPW5NOBhmAQmkY/qYktHSYcxI33A05v5e0dTUNFLgWNPc8qU84ri9GFSZUDa1wAAyLQbtIjTKphtAQaalIqHllM72as3qaXlwNQSs+oUm+aby9Qcejkvzk2UZL5ezO9PyILLskZZDAFPR56ex6ivuBWhtTtvaId5iLZ05baaUWdzt0F0xUDodMmpFMNFmXkfdWtXWHb/4h+m+NzSGtIp/eaDEg9iv69FXp7tvUKC2UQwe/OYJPV4l/CI6SCP+Vw7+sZdllv8oJpDxlbc6tLatLQ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1/04/xmlenc#sha256"/>
        <DigestValue>vltd4qCgeRaCMguAqGxkiZfTwX88TB6B6TwgfT+8nV4=</DigestValue>
      </Reference>
      <Reference URI="/ppt/handoutMasters/_rels/handout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VgNGZLFGoRxv04fViwPY4GatfzqYLBSCTL6MDtoY7yY=</DigestValue>
      </Reference>
      <Reference URI="/ppt/handoutMasters/handoutMaster1.xml?ContentType=application/vnd.openxmlformats-officedocument.presentationml.handoutMaster+xml">
        <DigestMethod Algorithm="http://www.w3.org/2001/04/xmlenc#sha256"/>
        <DigestValue>a+h1vjOAQtJdGZREQeFm8nhILgcBYLOzNd2xkz9Ygyk=</DigestValue>
      </Reference>
      <Reference URI="/ppt/media/image1.jpeg?ContentType=image/jpeg">
        <DigestMethod Algorithm="http://www.w3.org/2001/04/xmlenc#sha256"/>
        <DigestValue>+QdeBduu2t5soZQg5zZkw6MMnEMtEYDd8Ww3602ovp4=</DigestValue>
      </Reference>
      <Reference URI="/ppt/media/image2.png?ContentType=image/png">
        <DigestMethod Algorithm="http://www.w3.org/2001/04/xmlenc#sha256"/>
        <DigestValue>8nUb5Rj4WjbcIrpCRhAnNvCshcVxCPiqtEWkBtwEwOc=</DigestValue>
      </Reference>
      <Reference URI="/ppt/media/image3.png?ContentType=image/png">
        <DigestMethod Algorithm="http://www.w3.org/2001/04/xmlenc#sha256"/>
        <DigestValue>c+CJEb2xj6GP+8q5ncZLCND3I3/twmyIOSLO31ra4v4=</DigestValue>
      </Reference>
      <Reference URI="/ppt/media/image4.png?ContentType=image/png">
        <DigestMethod Algorithm="http://www.w3.org/2001/04/xmlenc#sha256"/>
        <DigestValue>R7c2wh2w47HPBb0MB3xubGh4IaR8+8IQuX8F94ZKabg=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/7uK4nOrjCm8I3MzWhp7br2N1LX5670v4kFsav/hBR0=</DigestValue>
      </Reference>
      <Reference URI="/ppt/notesMasters/notesMaster1.xml?ContentType=application/vnd.openxmlformats-officedocument.presentationml.notesMaster+xml">
        <DigestMethod Algorithm="http://www.w3.org/2001/04/xmlenc#sha256"/>
        <DigestValue>x40RwIS5vIyvWuWYTkmPV+gaqHgXg7ENii1/pk56wiU=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4LhxDTPvfXb9ydVFieuQdFYk+yT9fHUWrCKWprtpvCY=</DigestValue>
      </Reference>
      <Reference URI="/ppt/notesSlides/_rels/notes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9wTHvE6ZN/xvJrAG6D1pCq6vnFSQ4LhGR6Qfw5OsLF8=</DigestValue>
      </Reference>
      <Reference URI="/ppt/notesSlides/_rels/notes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t4SrMhMGRArfvjxb5hkqoXSGY/GrV7viGGNv3Y3DvzA=</DigestValue>
      </Reference>
      <Reference URI="/ppt/notesSlides/notesSlide1.xml?ContentType=application/vnd.openxmlformats-officedocument.presentationml.notesSlide+xml">
        <DigestMethod Algorithm="http://www.w3.org/2001/04/xmlenc#sha256"/>
        <DigestValue>vvA4vNc3yuICgB97l7z2ksEAXCwWdcCw43IbEWqJZQk=</DigestValue>
      </Reference>
      <Reference URI="/ppt/notesSlides/notesSlide2.xml?ContentType=application/vnd.openxmlformats-officedocument.presentationml.notesSlide+xml">
        <DigestMethod Algorithm="http://www.w3.org/2001/04/xmlenc#sha256"/>
        <DigestValue>zbhXcsaDVQhfE68jUzWa46w9I3ac56AZip8tO+gWpTQ=</DigestValue>
      </Reference>
      <Reference URI="/ppt/notesSlides/notesSlide3.xml?ContentType=application/vnd.openxmlformats-officedocument.presentationml.notesSlide+xml">
        <DigestMethod Algorithm="http://www.w3.org/2001/04/xmlenc#sha256"/>
        <DigestValue>cz7JYsGCw/pLidfmXfKuX/y9jMhvDoqUvFrivgNKdA4=</DigestValue>
      </Reference>
      <Reference URI="/ppt/presentation.xml?ContentType=application/vnd.openxmlformats-officedocument.presentationml.presentation.main+xml">
        <DigestMethod Algorithm="http://www.w3.org/2001/04/xmlenc#sha256"/>
        <DigestValue>slF/eZ9U6UlAGTTtBOlPEELuibakMFRuc8ZXN8J4HZY=</DigestValue>
      </Reference>
      <Reference URI="/ppt/presProps.xml?ContentType=application/vnd.openxmlformats-officedocument.presentationml.presProps+xml">
        <DigestMethod Algorithm="http://www.w3.org/2001/04/xmlenc#sha256"/>
        <DigestValue>vINp1phVL4KgOwJyro+HzB2HTum3ppUsffradr5LQjY=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tKUozEdZ/JxByVhlhC/ozHg0XG5RNuYmyiWnYDycd0M=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UtRkNwq1+NqFpX+SDETp/tezuQSM33b8JYYUf1Dz7K4=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Es6/ILduFJjVQwHQYxYAnkoPJLzxEXYh5ssOAhBZsJQ=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YIkQQLNBoA1w3rRKVmnsI07I7yiWnOBXt96Fk9ja5R4=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A0c2NB57y3IlxCPcASi+D+8AtO4cwXbKMhibYtaLDAw=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2xPCiupPlYsJNmHtNtWLXZBuSuoR7xiokfbfbE46zDU=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WLzJN5Umj7mp84esDn5ttEasG2KFcb92lM+GcO32YFc=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Ps9Bif34RBrPeYrBpyGA76TQIrjv1dQ5JIIZYGgq00M=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ytAQO5d+b5fecGujaaE1mwnmYQbWJd8fM0CG19VfqFU=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gk+Y7R+X1wsBg+eECU4NruGoG2a8MJbTkoRns0wRd1U=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s7mpz71Jz1YVkJ615ad1KRXAC16+wOik9ZNMu3Hqqww=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tSNfd+My+BfmzQxLC9EAQHv1RK/2+tNcci+9hfcJUEE=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SLFgMOnfdGnyOTFz8qU/aoybaQUHHYFf6jFh6dmkZqE=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0fZQqInNx0SxBHpLZFfCGKT9Eduk9FwDK3E+n9mgCUE=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EDKbFK/EqZoU0F2lu6l3HMjGT8oN6S8dhZymExbFqMA=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L90nAzcfVdl8c4/+LG81+eV7kdI4Cab1/y1Bu9i3sgM=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A9R4mm8sEdZOsbhCDOowMcRr7nOpEPkVhd8Ib5rF6DE=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RPe0mO3+ICuN7EPIWRt+BdIDPgzLE+oUJ2QUnvbuHgg=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m/fJvgR3Rj13CiqrHSlTtIEKuSM5/UA70CnHTD3x+OM=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Ow92gBfqdrrXtFs7CfWi/oM6SeOSzcdeAs1fRvK8JGo=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eTBXKofdXrDBjcvPseVP2kiU2ZNPLF4C1vAMBKrflp0=</DigestValue>
      </Reference>
      <Reference URI="/ppt/slides/slide1.xml?ContentType=application/vnd.openxmlformats-officedocument.presentationml.slide+xml">
        <DigestMethod Algorithm="http://www.w3.org/2001/04/xmlenc#sha256"/>
        <DigestValue>pUpkrkM3cc7Hr0gvIlYawBl6OlblhJ9OnfkNWZXZ5wA=</DigestValue>
      </Reference>
      <Reference URI="/ppt/slides/slide10.xml?ContentType=application/vnd.openxmlformats-officedocument.presentationml.slide+xml">
        <DigestMethod Algorithm="http://www.w3.org/2001/04/xmlenc#sha256"/>
        <DigestValue>t4VLSFVX3ZZCezmdL46noWuGmOIhZ94/8gIoDTaiyBk=</DigestValue>
      </Reference>
      <Reference URI="/ppt/slides/slide11.xml?ContentType=application/vnd.openxmlformats-officedocument.presentationml.slide+xml">
        <DigestMethod Algorithm="http://www.w3.org/2001/04/xmlenc#sha256"/>
        <DigestValue>L5sMnkTe0/SGPwVehq4QqpzZsL/TbFO4kRJ71H13Uwg=</DigestValue>
      </Reference>
      <Reference URI="/ppt/slides/slide12.xml?ContentType=application/vnd.openxmlformats-officedocument.presentationml.slide+xml">
        <DigestMethod Algorithm="http://www.w3.org/2001/04/xmlenc#sha256"/>
        <DigestValue>IAbMCODKbdo0JRD5qDnoixiivuyGZaLvlzWodozVtbc=</DigestValue>
      </Reference>
      <Reference URI="/ppt/slides/slide13.xml?ContentType=application/vnd.openxmlformats-officedocument.presentationml.slide+xml">
        <DigestMethod Algorithm="http://www.w3.org/2001/04/xmlenc#sha256"/>
        <DigestValue>4NySijRlO0N3GjwkqvZakrCr3RZcCxVqHpm+4vKqDo0=</DigestValue>
      </Reference>
      <Reference URI="/ppt/slides/slide2.xml?ContentType=application/vnd.openxmlformats-officedocument.presentationml.slide+xml">
        <DigestMethod Algorithm="http://www.w3.org/2001/04/xmlenc#sha256"/>
        <DigestValue>pZSRJdev+daFTDHgOLmT3rndSuMzdlDsZCgLGARwO5U=</DigestValue>
      </Reference>
      <Reference URI="/ppt/slides/slide3.xml?ContentType=application/vnd.openxmlformats-officedocument.presentationml.slide+xml">
        <DigestMethod Algorithm="http://www.w3.org/2001/04/xmlenc#sha256"/>
        <DigestValue>9fys7i8gVxsjQwun+DUvqX2WeMia6Sy4cIhy5CXo11E=</DigestValue>
      </Reference>
      <Reference URI="/ppt/slides/slide4.xml?ContentType=application/vnd.openxmlformats-officedocument.presentationml.slide+xml">
        <DigestMethod Algorithm="http://www.w3.org/2001/04/xmlenc#sha256"/>
        <DigestValue>lUhJKdVKmr02G15KBUiB0W952EnPCtn1UxmD5d9h4Vc=</DigestValue>
      </Reference>
      <Reference URI="/ppt/slides/slide5.xml?ContentType=application/vnd.openxmlformats-officedocument.presentationml.slide+xml">
        <DigestMethod Algorithm="http://www.w3.org/2001/04/xmlenc#sha256"/>
        <DigestValue>sR1PKtU6CDjbnZBhAv4wTlAs9QZD5ZAQ3ZgJot+ydY4=</DigestValue>
      </Reference>
      <Reference URI="/ppt/slides/slide6.xml?ContentType=application/vnd.openxmlformats-officedocument.presentationml.slide+xml">
        <DigestMethod Algorithm="http://www.w3.org/2001/04/xmlenc#sha256"/>
        <DigestValue>8pxNcl56+2kl47bfkxabp3wcBrqtBS4jTrKCe2Z3CZQ=</DigestValue>
      </Reference>
      <Reference URI="/ppt/slides/slide7.xml?ContentType=application/vnd.openxmlformats-officedocument.presentationml.slide+xml">
        <DigestMethod Algorithm="http://www.w3.org/2001/04/xmlenc#sha256"/>
        <DigestValue>QnlWSvjyF7zYjbMn8hDkopXllTYYAuGL5wKjjgBgSFc=</DigestValue>
      </Reference>
      <Reference URI="/ppt/slides/slide8.xml?ContentType=application/vnd.openxmlformats-officedocument.presentationml.slide+xml">
        <DigestMethod Algorithm="http://www.w3.org/2001/04/xmlenc#sha256"/>
        <DigestValue>pN2E1VziuPyTiWgkvVHatW/YR12Eo0nKVmqvMWz//gU=</DigestValue>
      </Reference>
      <Reference URI="/ppt/slides/slide9.xml?ContentType=application/vnd.openxmlformats-officedocument.presentationml.slide+xml">
        <DigestMethod Algorithm="http://www.w3.org/2001/04/xmlenc#sha256"/>
        <DigestValue>LaWFgKZ9oCUOIz+hYDVVLStEDsI3a9CRKbmR41WPrTg=</DigestValue>
      </Reference>
      <Reference URI="/ppt/tableStyles.xml?ContentType=application/vnd.openxmlformats-officedocument.presentationml.tableStyles+xml">
        <DigestMethod Algorithm="http://www.w3.org/2001/04/xmlenc#sha256"/>
        <DigestValue>DnrAMlEzfsuvbIyhNhnbHK7aXJDE4yENRdbD9d9N4QM=</DigestValue>
      </Reference>
      <Reference URI="/ppt/theme/_rels/them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Y+3wJOMP3JY16bEUtgml2qEIrlc/vWMqGQ/VOkXiOUI=</DigestValue>
      </Reference>
      <Reference URI="/ppt/theme/theme1.xml?ContentType=application/vnd.openxmlformats-officedocument.theme+xml">
        <DigestMethod Algorithm="http://www.w3.org/2001/04/xmlenc#sha256"/>
        <DigestValue>4ps8QmEW3rxgNAuHCG1Cfh2qtqbICrdfHQp1MJIZkw0=</DigestValue>
      </Reference>
      <Reference URI="/ppt/theme/theme2.xml?ContentType=application/vnd.openxmlformats-officedocument.theme+xml">
        <DigestMethod Algorithm="http://www.w3.org/2001/04/xmlenc#sha256"/>
        <DigestValue>gryWcmkq0vTddEctlMdHTGkT9V5We4C4KgP4kdsX26k=</DigestValue>
      </Reference>
      <Reference URI="/ppt/theme/theme3.xml?ContentType=application/vnd.openxmlformats-officedocument.theme+xml">
        <DigestMethod Algorithm="http://www.w3.org/2001/04/xmlenc#sha256"/>
        <DigestValue>gryWcmkq0vTddEctlMdHTGkT9V5We4C4KgP4kdsX26k=</DigestValue>
      </Reference>
      <Reference URI="/ppt/viewProps.xml?ContentType=application/vnd.openxmlformats-officedocument.presentationml.viewProps+xml">
        <DigestMethod Algorithm="http://www.w3.org/2001/04/xmlenc#sha256"/>
        <DigestValue>mu8p7C2/UNwyjO7qnbjDSWBKjunqNv46YUS9rRcF3Y4=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2018-02-10T15:06:59Z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Final</SignatureComments>
          <WindowsVersion>10.0</WindowsVersion>
          <OfficeVersion>16.0.9001/12</OfficeVersion>
          <ApplicationVersion>16.0.9001</ApplicationVersion>
          <Monitors>2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2018-02-10T15:06:59Z</xd:SigningTime>
          <xd:SigningCertificate>
            <xd:Cert>
              <xd:CertDigest>
                <DigestMethod Algorithm="http://www.w3.org/2001/04/xmlenc#sha256"/>
                <DigestValue>0pXriznU9R7ICfYOYOaly4Naoy0XG68qvsTbwG4FQ+c=</DigestValue>
              </xd:CertDigest>
              <xd:IssuerSerial>
                <X509IssuerName>CN=COMODO RSA Client Authentication and Secure Email CA, O=COMODO CA Limited, L=Salford, S=Greater Manchester, C=GB</X509IssuerName>
                <X509SerialNumber>322025402540065399131709594093758951047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  <xd:CommitmentTypeQualifiers>
              <xd:CommitmentTypeQualifier>Final</xd:CommitmentTypeQualifier>
            </xd:CommitmentTypeQualifiers>
          </xd:CommitmentTypeIndication>
        </xd:SignedDataObjectProperties>
      </xd:SignedProperties>
      <xd:UnsignedProperties>
        <xd:UnsignedSignatureProperties>
          <xd:CertificateValues>
            <xd:EncapsulatedX509Certificate>MIIF5jCCA86gAwIBAgIQapvhODv/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+s55XrCh2dUAWxzgDmNPGGHYhUPMleQtMtaDRfTpYPpynMS6n9jR22YRq2tA9NEjk6vW7rN/5sYFLIP1of3l0NKZ6fLWfF2VgJ5cijKYy/qlAckY1wgOkUMgzKlWlVJGyK+UlNEQ1/5ErCsHq9x9aU/x1KwTdF/LCrT03Rl/FwFrf1XTCwa2QZYL55AqLPikFlgqOtzk06kb2qvGlnHJvijjI03BOrNpo+kZGpcHsgyO1/u1OZTaOo8wvEU17VVeP1cHWse9tGKTDyUGg2hJZjrqck39UIm/nKbpDSZ0JsMoIw/JtOOg0JC56VzQgBo7ictReTQE5LFLG3yQK+xS1AgMBAAGjggE8MIIBODAfBgNVHSMEGDAWgBS7r34CPfqm8TyEjq3uOJjs2TIy1DAdBgNVHQ4EFgQUgq9sjPjF/pZhfOgfPStxSF7Ei8AwDgYDVR0PAQH/BAQDAgGGMBIGA1UdEwEB/wQIMAYBAf8CAQAwEQYDVR0gBAowCDAGBgRVHSAAMEwGA1UdHwRFMEMwQaA/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+iaxf28/ZJCAbU2C81zd9A/tNx4+jsQgwRGiHjZrAYayZrrm78hOx7aEpkfNPQIHGG6Fvq3EzWf/Lvx7/hk6zSPwIal9v5IkDcZoFD7f3iT7PdkHJY9B51csvU50rxpEg1OyOT8fk2zvvPBuM4qQNqbGWlnhMpIMwpWZT89RY0wpJO+2V6eXEGGHsROs3njeP9DqqqAJaBa4wBeKOdGCWn1/Jp2oY6dyNmNppI4ZNMUH4Tam85S1j6E95u4+1Nuru84OrMIzqvISE2HN/56ebTOWlcrurffade2022O/tUU1gb4jfWCcyvB8czm12FgX/y/lRjmDbEA08QJNB2729Y+io1IYO3ztveBdvUCIYZojTq/OCR6MvnzS6X72HP0PRLRTiOSEmIDsS5N5w/8IW1Hva5hEFy6fDAfd9yI+O+IMMAj1KcL/Zo9jzJ16HO5m60ttl1Enk8MQkz/W3JlHaeI5iKFn4UJu1/cP2YHXYPiWf2JyBzsLBrGk1II+3yL8aorYew6CQvdVifC3HtwlSam9V1niiCfOBe2C12TdKGu05LWIA3ZkFcWJGaNXOZ6Ggyh/TqvXG5v7zmEVDNXFnHn9tFpMpOUvxhcsjycBtH0dZ0WrNw6gH+HF8TIhCnH3+zzWuDN0Rk6h9KVkfKehI=</xd:EncapsulatedX509Certificate>
            <xd:EncapsulatedX509Certificate>MIIF2DCCA8CgAwIBAgIQTKr5yttjb+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/JSw8Xpz3jsARh7v8Rl8f0hj4K+j5c+ZPmNHrZFGvnnLOFoIJ6dq9xkNfs/Q36nGz637CC9BR++b7Epi9Pf5l/tfxnQ3K9DADWietrLNPtj5gcFKt+5eNu/Nio5JIk2kNrYrhV/erBvGy2i/MOjZrkm2xpmfh4SDBF1a3hDTxFYPwyllEnvGfDyi62a+pGx8cgoLEfZd5ICLqkTqnyg0Y3hOvozIFIQ2dOciqbXL1MGyiKXCJ7tKuY2e7gUYPDCUZObT6Z+pUX2nwzV0E8jVHtC7ZcryxjGt9XyD+86V3Em69FmeKjWiS0uqlWPc9vqv9JWL7wqP/0uK3pN/u6uPQLOvnoQ0IeidiEyxPx2bvhiWC4jChWrBQdnArncevPDt09qZahSL0896+1DSJMwBGB7FY79tOi4lu3sgQiUpWAk2nojkxl8ZEDLXB0AuqLZxUpaVICu9ffUGpVRr+goyhhf3DQw6KqLCGqR84onAZFdr+CGCe01a60y1Dma/RMhnEw6abfFobg2P9A3fvQQoh/ozM6LlweQRGBY84YcWsr7KaKtzFcOmpH4MN5WdYgGq/yapiqcrxXStJLnbsQ/LBMQeXtHT1eKJ2czL+zUdqnR+WEUwIDAQABo0IwQDAdBgNVHQ4EFgQUu69+Aj36pvE8hI6t7jiY7NkyMtQwDgYDVR0PAQH/BAQDAgEGMA8GA1UdEwEB/wQFMAMBAf8wDQYJKoZIhvcNAQEMBQADggIBAArx1UaEt65Ru2yyTUEUAJNMnMvlwFTPoCWOAvn9sKIN9SCYPBMtrFaisNZ+EZLpLrqeLppysb0ZRGxhNaKatBYSaVqM4dc+pBroLwP0rmEdEBsqpIt6xf4FpuHA1sj+nq6PK7o9mfjYcwlYRm6mnPTXJ9OV2jeDchzTc+CiR5kDOF3VSXkAKRzH7JsgHAckaVd4sjn8OoSgtZx8jb8uk2IntznaFxiuvTwJaP+EmzzV1gsD41eeFPfR60/IvYcjt7ZJQ3mFXLrrkguhxuhoqEwWsRqZCuhTLJK7oQkYdQxlqHvLI7cawiiFwxv/0Cti76R7CZGYZ4wUAc1oBmpjIXUDgIiKboHGhfKppC3n9KUkEEeDys30jXlYsQab5xoq2Z0B15R97QNKyvDb6KkBPvVWmckejkk9u+UJueBPSZI9FoJAzMxZxuY67RIuaTxslbH9qh17f4a+Hg4yRvv7E491f0yLS0Zj/gA0QHDBw7mh3aZw4gSzQbzpgJHqZJx64SIDqZxubw5lT2yHh17zbqD5daWbQOhTsiedSrnAdyGN/4fy3ryM7xfft0kL0fJuMAsaDk527RH89elWsn2/x20Kk4yl0MC2Hb46TpSi125sC8KKfPog88Tk5c0NqMuRkrF8hey1FGlmDoLnzc7ILaZRfyHBNVOFBkpdn627G190</xd:EncapsulatedX509Certificate>
          </xd:CertificateValues>
        </xd:UnsignedSignatureProperties>
      </xd:UnsignedProperties>
    </xd:QualifyingProperties>
  </Object>
</Signature>
</file>

<file path=_xmlsignatures/sig2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6ovbiGrn1Hv7RECQnKWwb5+N5RpTO5FtveVSpj8byko=</DigestValue>
    </Reference>
    <Reference Type="http://www.w3.org/2000/09/xmldsig#Object" URI="#idOfficeObject">
      <DigestMethod Algorithm="http://www.w3.org/2001/04/xmlenc#sha256"/>
      <DigestValue>xO7oc3vreXVN7Z2b99sibDuNU5bW8xjYFgGiVb+0PYw=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V88LfQ55mwlM+lNRpSMJYTWhPn2/xZ0jKrpJ0hCXn9s=</DigestValue>
    </Reference>
  </SignedInfo>
  <SignatureValue>C+Vyn+FSMCvRYjHJ2QX3LhEcviQx8Sv9j1ZzIGNpQ9zVz/ChSN9ra3PhBzszHSM4aP9CI9pmtwSw
oOxBdsz9jjEWV7l8XT0nqM3db2TgMnUhQfk/AGgyvOF77mgv8texdaJKvuXn2jW4BFFU4ucQiC2M
7DL2eoCXMngw6G9Ma8dtl8e4veFlCPMs4mszCFpyOQxxfKFJtSSkd43/4ZJBZHzyaivg5iKwW18t
GGaD3rNnAzjClUMiHL2+iRpfcVG0dyBrGvs1tzz52q1/iw7cvRQ9My/phm/FCU4pjXI8jo24ZNX4
1Ux5UaJ0vNckYPOr886THz5dX0r59KEQSL1w7g==</SignatureValue>
  <KeyInfo>
    <X509Data>
      <X509Certificate>MIIFOzCCBCOgAwIBAgIQb5roUSfobKC5tHO3zep8MjANBgkqhkiG9w0BAQsFADCBlzELMAkGA1UEBhMCR0IxGzAZBgNVBAgTEkdyZWF0ZXIgTWFuY2hlc3RlcjEQMA4GA1UEBxMHU2FsZm9yZDEaMBgGA1UEChMRQ09NT0RPIENBIExpbWl0ZWQxPTA7BgNVBAMTNENPTU9ETyBSU0EgQ2xpZW50IEF1dGhlbnRpY2F0aW9uIGFuZCBTZWN1cmUgRW1haWwgQ0EwHhcNMTcwODEwMDAwMDAwWhcNMTgwODEwMjM1OTU5WjApMScwJQYJKoZIhvcNAQkBFhhicmFuZG9uZ29od2hAaG90bWFpbC5jb20wggEiMA0GCSqGSIb3DQEBAQUAA4IBDwAwggEKAoIBAQDYW8hRwyu47Qmvdx4r2fzBrdRjRuWK1HGRwUh4CXgxce0W6kjWZutQCt9Daf+YZeWSNgKtwgggqq1t9UmyE7eTSuM610PltGYsFm579tNTDrsCMFj2LYRgL2U6HsZTobfa50NVf6d9R9fr3y6PfUNk3ktxSyycK74wOV50fzj9herQV50ahI+6J6ajYdn8jxPsZRzYgD9OjNUnWrcnqLRZL1heIYyiI08eWORJXszjYeOvH/4ycfxlkBcqPJTAi+Ou6br4n+nl7fBTW1zNX40Pr4tR/krCvuUNVsHVpbu/eHycyvl35ZrKEJ72OhbVOG4x0IRNaowoNa6/fbK2ShAvAgMBAAGjggHuMIIB6jAfBgNVHSMEGDAWgBSCr2yM+MX+lmF86B89K3FIXsSLwDAdBgNVHQ4EFgQUXWbedpMbgwxsoZSoz/Nz8Ah+dHswDgYDVR0PAQH/BAQDAgWgMAwGA1UdEwEB/wQCMAAwIAYDVR0lBBkwFwYIKwYBBQUHAwQGCysGAQQBsjEBAwUCMBEGCWCGSAGG+EIBAQQEAwIFIDBGBgNVHSAEPzA9MDsGDCsGAQQBsjEBAgEBATArMCkGCCsGAQUFBwIBFh1odHRwczovL3NlY3VyZS5jb21vZG8ubmV0L0NQUzBaBgNVHR8EUzBRME+gTaBLhklodHRwOi8vY3JsLmNvbW9kb2NhLmNvbS9DT01PRE9SU0FDbGllbnRBdXRoZW50aWNhdGlvbmFuZFNlY3VyZUVtYWlsQ0EuY3JsMIGLBggrBgEFBQcBAQR/MH0wVQYIKwYBBQUHMAKGSWh0dHA6Ly9jcnQuY29tb2RvY2EuY29tL0NPTU9ET1JTQUNsaWVudEF1dGhlbnRpY2F0aW9uYW5kU2VjdXJlRW1haWxDQS5jcnQwJAYIKwYBBQUHMAGGGGh0dHA6Ly9vY3NwLmNvbW9kb2NhLmNvbTAjBgNVHREEHDAagRhicmFuZG9uZ29od2hAaG90bWFpbC5jb20wDQYJKoZIhvcNAQELBQADggEBALPNeYGsvEypZKivs289jaB1H7/wHOMmVe+huDVoILjwt+EoJGmf3fga6eU1g2Pr8zo7QzqMpqRlzkZRl3ttR4d87ep/5KubTqpPj6Jt5vjrdrnyezHpiqaPvHrT6msVaBA568X1y27WWzKVzG4RTb9EbNCQ8g6VNflg84NISZ4fJxNnIMOkODRt/X7bLnFYROk1FAPDHZE8FJGmQ2aPqP/lQ0GHGlzzE8dFi1asjSgXsyP3LouWln3RtbhNHaOivw1T27cOAOXjmojuI9Ec+QCJDDRSMwiz4BS6ssJAZMbDLp/CSeptxLkeht3jA4sn7BGGSi3cRctAvC8USH7aOE0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vltd4qCgeRaCMguAqGxkiZfTwX88TB6B6TwgfT+8nV4=</DigestValue>
      </Reference>
      <Reference URI="/ppt/handoutMasters/_rels/handout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VgNGZLFGoRxv04fViwPY4GatfzqYLBSCTL6MDtoY7yY=</DigestValue>
      </Reference>
      <Reference URI="/ppt/handoutMasters/handoutMaster1.xml?ContentType=application/vnd.openxmlformats-officedocument.presentationml.handoutMaster+xml">
        <DigestMethod Algorithm="http://www.w3.org/2001/04/xmlenc#sha256"/>
        <DigestValue>a+h1vjOAQtJdGZREQeFm8nhILgcBYLOzNd2xkz9Ygyk=</DigestValue>
      </Reference>
      <Reference URI="/ppt/media/image1.jpeg?ContentType=image/jpeg">
        <DigestMethod Algorithm="http://www.w3.org/2001/04/xmlenc#sha256"/>
        <DigestValue>+QdeBduu2t5soZQg5zZkw6MMnEMtEYDd8Ww3602ovp4=</DigestValue>
      </Reference>
      <Reference URI="/ppt/media/image2.png?ContentType=image/png">
        <DigestMethod Algorithm="http://www.w3.org/2001/04/xmlenc#sha256"/>
        <DigestValue>8nUb5Rj4WjbcIrpCRhAnNvCshcVxCPiqtEWkBtwEwOc=</DigestValue>
      </Reference>
      <Reference URI="/ppt/media/image3.png?ContentType=image/png">
        <DigestMethod Algorithm="http://www.w3.org/2001/04/xmlenc#sha256"/>
        <DigestValue>c+CJEb2xj6GP+8q5ncZLCND3I3/twmyIOSLO31ra4v4=</DigestValue>
      </Reference>
      <Reference URI="/ppt/media/image4.png?ContentType=image/png">
        <DigestMethod Algorithm="http://www.w3.org/2001/04/xmlenc#sha256"/>
        <DigestValue>R7c2wh2w47HPBb0MB3xubGh4IaR8+8IQuX8F94ZKabg=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/7uK4nOrjCm8I3MzWhp7br2N1LX5670v4kFsav/hBR0=</DigestValue>
      </Reference>
      <Reference URI="/ppt/notesMasters/notesMaster1.xml?ContentType=application/vnd.openxmlformats-officedocument.presentationml.notesMaster+xml">
        <DigestMethod Algorithm="http://www.w3.org/2001/04/xmlenc#sha256"/>
        <DigestValue>x40RwIS5vIyvWuWYTkmPV+gaqHgXg7ENii1/pk56wiU=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4LhxDTPvfXb9ydVFieuQdFYk+yT9fHUWrCKWprtpvCY=</DigestValue>
      </Reference>
      <Reference URI="/ppt/notesSlides/_rels/notes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9wTHvE6ZN/xvJrAG6D1pCq6vnFSQ4LhGR6Qfw5OsLF8=</DigestValue>
      </Reference>
      <Reference URI="/ppt/notesSlides/_rels/notes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t4SrMhMGRArfvjxb5hkqoXSGY/GrV7viGGNv3Y3DvzA=</DigestValue>
      </Reference>
      <Reference URI="/ppt/notesSlides/notesSlide1.xml?ContentType=application/vnd.openxmlformats-officedocument.presentationml.notesSlide+xml">
        <DigestMethod Algorithm="http://www.w3.org/2001/04/xmlenc#sha256"/>
        <DigestValue>vvA4vNc3yuICgB97l7z2ksEAXCwWdcCw43IbEWqJZQk=</DigestValue>
      </Reference>
      <Reference URI="/ppt/notesSlides/notesSlide2.xml?ContentType=application/vnd.openxmlformats-officedocument.presentationml.notesSlide+xml">
        <DigestMethod Algorithm="http://www.w3.org/2001/04/xmlenc#sha256"/>
        <DigestValue>zbhXcsaDVQhfE68jUzWa46w9I3ac56AZip8tO+gWpTQ=</DigestValue>
      </Reference>
      <Reference URI="/ppt/notesSlides/notesSlide3.xml?ContentType=application/vnd.openxmlformats-officedocument.presentationml.notesSlide+xml">
        <DigestMethod Algorithm="http://www.w3.org/2001/04/xmlenc#sha256"/>
        <DigestValue>cz7JYsGCw/pLidfmXfKuX/y9jMhvDoqUvFrivgNKdA4=</DigestValue>
      </Reference>
      <Reference URI="/ppt/presentation.xml?ContentType=application/vnd.openxmlformats-officedocument.presentationml.presentation.main+xml">
        <DigestMethod Algorithm="http://www.w3.org/2001/04/xmlenc#sha256"/>
        <DigestValue>slF/eZ9U6UlAGTTtBOlPEELuibakMFRuc8ZXN8J4HZY=</DigestValue>
      </Reference>
      <Reference URI="/ppt/presProps.xml?ContentType=application/vnd.openxmlformats-officedocument.presentationml.presProps+xml">
        <DigestMethod Algorithm="http://www.w3.org/2001/04/xmlenc#sha256"/>
        <DigestValue>vINp1phVL4KgOwJyro+HzB2HTum3ppUsffradr5LQjY=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tKUozEdZ/JxByVhlhC/ozHg0XG5RNuYmyiWnYDycd0M=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UtRkNwq1+NqFpX+SDETp/tezuQSM33b8JYYUf1Dz7K4=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Es6/ILduFJjVQwHQYxYAnkoPJLzxEXYh5ssOAhBZsJQ=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YIkQQLNBoA1w3rRKVmnsI07I7yiWnOBXt96Fk9ja5R4=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A0c2NB57y3IlxCPcASi+D+8AtO4cwXbKMhibYtaLDAw=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2xPCiupPlYsJNmHtNtWLXZBuSuoR7xiokfbfbE46zDU=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WLzJN5Umj7mp84esDn5ttEasG2KFcb92lM+GcO32YFc=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Ps9Bif34RBrPeYrBpyGA76TQIrjv1dQ5JIIZYGgq00M=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ytAQO5d+b5fecGujaaE1mwnmYQbWJd8fM0CG19VfqFU=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gk+Y7R+X1wsBg+eECU4NruGoG2a8MJbTkoRns0wRd1U=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s7mpz71Jz1YVkJ615ad1KRXAC16+wOik9ZNMu3Hqqww=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1/04/xmlenc#sha256"/>
        <DigestValue>tSNfd+My+BfmzQxLC9EAQHv1RK/2+tNcci+9hfcJUEE=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SLFgMOnfdGnyOTFz8qU/aoybaQUHHYFf6jFh6dmkZqE=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0fZQqInNx0SxBHpLZFfCGKT9Eduk9FwDK3E+n9mgCUE=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EDKbFK/EqZoU0F2lu6l3HMjGT8oN6S8dhZymExbFqMA=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L90nAzcfVdl8c4/+LG81+eV7kdI4Cab1/y1Bu9i3sgM=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A9R4mm8sEdZOsbhCDOowMcRr7nOpEPkVhd8Ib5rF6DE=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RPe0mO3+ICuN7EPIWRt+BdIDPgzLE+oUJ2QUnvbuHgg=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m/fJvgR3Rj13CiqrHSlTtIEKuSM5/UA70CnHTD3x+OM=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Ow92gBfqdrrXtFs7CfWi/oM6SeOSzcdeAs1fRvK8JGo=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eTBXKofdXrDBjcvPseVP2kiU2ZNPLF4C1vAMBKrflp0=</DigestValue>
      </Reference>
      <Reference URI="/ppt/slides/slide1.xml?ContentType=application/vnd.openxmlformats-officedocument.presentationml.slide+xml">
        <DigestMethod Algorithm="http://www.w3.org/2001/04/xmlenc#sha256"/>
        <DigestValue>pUpkrkM3cc7Hr0gvIlYawBl6OlblhJ9OnfkNWZXZ5wA=</DigestValue>
      </Reference>
      <Reference URI="/ppt/slides/slide10.xml?ContentType=application/vnd.openxmlformats-officedocument.presentationml.slide+xml">
        <DigestMethod Algorithm="http://www.w3.org/2001/04/xmlenc#sha256"/>
        <DigestValue>t4VLSFVX3ZZCezmdL46noWuGmOIhZ94/8gIoDTaiyBk=</DigestValue>
      </Reference>
      <Reference URI="/ppt/slides/slide11.xml?ContentType=application/vnd.openxmlformats-officedocument.presentationml.slide+xml">
        <DigestMethod Algorithm="http://www.w3.org/2001/04/xmlenc#sha256"/>
        <DigestValue>L5sMnkTe0/SGPwVehq4QqpzZsL/TbFO4kRJ71H13Uwg=</DigestValue>
      </Reference>
      <Reference URI="/ppt/slides/slide12.xml?ContentType=application/vnd.openxmlformats-officedocument.presentationml.slide+xml">
        <DigestMethod Algorithm="http://www.w3.org/2001/04/xmlenc#sha256"/>
        <DigestValue>IAbMCODKbdo0JRD5qDnoixiivuyGZaLvlzWodozVtbc=</DigestValue>
      </Reference>
      <Reference URI="/ppt/slides/slide13.xml?ContentType=application/vnd.openxmlformats-officedocument.presentationml.slide+xml">
        <DigestMethod Algorithm="http://www.w3.org/2001/04/xmlenc#sha256"/>
        <DigestValue>4NySijRlO0N3GjwkqvZakrCr3RZcCxVqHpm+4vKqDo0=</DigestValue>
      </Reference>
      <Reference URI="/ppt/slides/slide2.xml?ContentType=application/vnd.openxmlformats-officedocument.presentationml.slide+xml">
        <DigestMethod Algorithm="http://www.w3.org/2001/04/xmlenc#sha256"/>
        <DigestValue>pZSRJdev+daFTDHgOLmT3rndSuMzdlDsZCgLGARwO5U=</DigestValue>
      </Reference>
      <Reference URI="/ppt/slides/slide3.xml?ContentType=application/vnd.openxmlformats-officedocument.presentationml.slide+xml">
        <DigestMethod Algorithm="http://www.w3.org/2001/04/xmlenc#sha256"/>
        <DigestValue>9fys7i8gVxsjQwun+DUvqX2WeMia6Sy4cIhy5CXo11E=</DigestValue>
      </Reference>
      <Reference URI="/ppt/slides/slide4.xml?ContentType=application/vnd.openxmlformats-officedocument.presentationml.slide+xml">
        <DigestMethod Algorithm="http://www.w3.org/2001/04/xmlenc#sha256"/>
        <DigestValue>lUhJKdVKmr02G15KBUiB0W952EnPCtn1UxmD5d9h4Vc=</DigestValue>
      </Reference>
      <Reference URI="/ppt/slides/slide5.xml?ContentType=application/vnd.openxmlformats-officedocument.presentationml.slide+xml">
        <DigestMethod Algorithm="http://www.w3.org/2001/04/xmlenc#sha256"/>
        <DigestValue>sR1PKtU6CDjbnZBhAv4wTlAs9QZD5ZAQ3ZgJot+ydY4=</DigestValue>
      </Reference>
      <Reference URI="/ppt/slides/slide6.xml?ContentType=application/vnd.openxmlformats-officedocument.presentationml.slide+xml">
        <DigestMethod Algorithm="http://www.w3.org/2001/04/xmlenc#sha256"/>
        <DigestValue>8pxNcl56+2kl47bfkxabp3wcBrqtBS4jTrKCe2Z3CZQ=</DigestValue>
      </Reference>
      <Reference URI="/ppt/slides/slide7.xml?ContentType=application/vnd.openxmlformats-officedocument.presentationml.slide+xml">
        <DigestMethod Algorithm="http://www.w3.org/2001/04/xmlenc#sha256"/>
        <DigestValue>QnlWSvjyF7zYjbMn8hDkopXllTYYAuGL5wKjjgBgSFc=</DigestValue>
      </Reference>
      <Reference URI="/ppt/slides/slide8.xml?ContentType=application/vnd.openxmlformats-officedocument.presentationml.slide+xml">
        <DigestMethod Algorithm="http://www.w3.org/2001/04/xmlenc#sha256"/>
        <DigestValue>pN2E1VziuPyTiWgkvVHatW/YR12Eo0nKVmqvMWz//gU=</DigestValue>
      </Reference>
      <Reference URI="/ppt/slides/slide9.xml?ContentType=application/vnd.openxmlformats-officedocument.presentationml.slide+xml">
        <DigestMethod Algorithm="http://www.w3.org/2001/04/xmlenc#sha256"/>
        <DigestValue>LaWFgKZ9oCUOIz+hYDVVLStEDsI3a9CRKbmR41WPrTg=</DigestValue>
      </Reference>
      <Reference URI="/ppt/tableStyles.xml?ContentType=application/vnd.openxmlformats-officedocument.presentationml.tableStyles+xml">
        <DigestMethod Algorithm="http://www.w3.org/2001/04/xmlenc#sha256"/>
        <DigestValue>DnrAMlEzfsuvbIyhNhnbHK7aXJDE4yENRdbD9d9N4QM=</DigestValue>
      </Reference>
      <Reference URI="/ppt/theme/_rels/them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Y+3wJOMP3JY16bEUtgml2qEIrlc/vWMqGQ/VOkXiOUI=</DigestValue>
      </Reference>
      <Reference URI="/ppt/theme/theme1.xml?ContentType=application/vnd.openxmlformats-officedocument.theme+xml">
        <DigestMethod Algorithm="http://www.w3.org/2001/04/xmlenc#sha256"/>
        <DigestValue>4ps8QmEW3rxgNAuHCG1Cfh2qtqbICrdfHQp1MJIZkw0=</DigestValue>
      </Reference>
      <Reference URI="/ppt/theme/theme2.xml?ContentType=application/vnd.openxmlformats-officedocument.theme+xml">
        <DigestMethod Algorithm="http://www.w3.org/2001/04/xmlenc#sha256"/>
        <DigestValue>gryWcmkq0vTddEctlMdHTGkT9V5We4C4KgP4kdsX26k=</DigestValue>
      </Reference>
      <Reference URI="/ppt/theme/theme3.xml?ContentType=application/vnd.openxmlformats-officedocument.theme+xml">
        <DigestMethod Algorithm="http://www.w3.org/2001/04/xmlenc#sha256"/>
        <DigestValue>gryWcmkq0vTddEctlMdHTGkT9V5We4C4KgP4kdsX26k=</DigestValue>
      </Reference>
      <Reference URI="/ppt/viewProps.xml?ContentType=application/vnd.openxmlformats-officedocument.presentationml.viewProps+xml">
        <DigestMethod Algorithm="http://www.w3.org/2001/04/xmlenc#sha256"/>
        <DigestValue>mu8p7C2/UNwyjO7qnbjDSWBKjunqNv46YUS9rRcF3Y4=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2018-02-10T15:07:11Z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Final</SignatureComments>
          <WindowsVersion>10.0</WindowsVersion>
          <OfficeVersion>16.0.9001/12</OfficeVersion>
          <ApplicationVersion>16.0.9001</ApplicationVersion>
          <Monitors>2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  <SignatureInfoV2 xmlns="http://schemas.microsoft.com/office/2006/digsig">
          <Address1/>
          <Address2/>
        </SignatureInfoV2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2018-02-10T15:07:11Z</xd:SigningTime>
          <xd:SigningCertificate>
            <xd:Cert>
              <xd:CertDigest>
                <DigestMethod Algorithm="http://www.w3.org/2001/04/xmlenc#sha256"/>
                <DigestValue>lvkE/ZxaIpjzB6EzD1x9HkvLiDn/qh2JTJO/uA7Nw1M=</DigestValue>
              </xd:CertDigest>
              <xd:IssuerSerial>
                <X509IssuerName>CN=COMODO RSA Client Authentication and Secure Email CA, O=COMODO CA Limited, L=Salford, S=Greater Manchester, C=GB</X509IssuerName>
                <X509SerialNumber>148348633197200135343689681955281599538</X509SerialNumber>
              </xd:IssuerSerial>
            </xd:Cert>
          </xd:SigningCertificate>
          <xd:SignaturePolicyIdentifier>
            <xd:SignaturePolicyImplied/>
          </xd:SignaturePolicyIdentifier>
          <xd:SignatureProductionPlace>
            <xd:City/>
            <xd:StateOrProvince/>
            <xd:PostalCode/>
            <xd:CountryName/>
          </xd:SignatureProductionPlace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  <xd:CommitmentTypeQualifiers>
              <xd:CommitmentTypeQualifier>Final</xd:CommitmentTypeQualifier>
            </xd:CommitmentTypeQualifiers>
          </xd:CommitmentTypeIndication>
        </xd:SignedDataObjectProperties>
      </xd:SignedProperties>
      <xd:UnsignedProperties>
        <xd:UnsignedSignatureProperties>
          <xd:CertificateValues>
            <xd:EncapsulatedX509Certificate>MIIF5jCCA86gAwIBAgIQapvhODv/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+s55XrCh2dUAWxzgDmNPGGHYhUPMleQtMtaDRfTpYPpynMS6n9jR22YRq2tA9NEjk6vW7rN/5sYFLIP1of3l0NKZ6fLWfF2VgJ5cijKYy/qlAckY1wgOkUMgzKlWlVJGyK+UlNEQ1/5ErCsHq9x9aU/x1KwTdF/LCrT03Rl/FwFrf1XTCwa2QZYL55AqLPikFlgqOtzk06kb2qvGlnHJvijjI03BOrNpo+kZGpcHsgyO1/u1OZTaOo8wvEU17VVeP1cHWse9tGKTDyUGg2hJZjrqck39UIm/nKbpDSZ0JsMoIw/JtOOg0JC56VzQgBo7ictReTQE5LFLG3yQK+xS1AgMBAAGjggE8MIIBODAfBgNVHSMEGDAWgBS7r34CPfqm8TyEjq3uOJjs2TIy1DAdBgNVHQ4EFgQUgq9sjPjF/pZhfOgfPStxSF7Ei8AwDgYDVR0PAQH/BAQDAgGGMBIGA1UdEwEB/wQIMAYBAf8CAQAwEQYDVR0gBAowCDAGBgRVHSAAMEwGA1UdHwRFMEMwQaA/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+iaxf28/ZJCAbU2C81zd9A/tNx4+jsQgwRGiHjZrAYayZrrm78hOx7aEpkfNPQIHGG6Fvq3EzWf/Lvx7/hk6zSPwIal9v5IkDcZoFD7f3iT7PdkHJY9B51csvU50rxpEg1OyOT8fk2zvvPBuM4qQNqbGWlnhMpIMwpWZT89RY0wpJO+2V6eXEGGHsROs3njeP9DqqqAJaBa4wBeKOdGCWn1/Jp2oY6dyNmNppI4ZNMUH4Tam85S1j6E95u4+1Nuru84OrMIzqvISE2HN/56ebTOWlcrurffade2022O/tUU1gb4jfWCcyvB8czm12FgX/y/lRjmDbEA08QJNB2729Y+io1IYO3ztveBdvUCIYZojTq/OCR6MvnzS6X72HP0PRLRTiOSEmIDsS5N5w/8IW1Hva5hEFy6fDAfd9yI+O+IMMAj1KcL/Zo9jzJ16HO5m60ttl1Enk8MQkz/W3JlHaeI5iKFn4UJu1/cP2YHXYPiWf2JyBzsLBrGk1II+3yL8aorYew6CQvdVifC3HtwlSam9V1niiCfOBe2C12TdKGu05LWIA3ZkFcWJGaNXOZ6Ggyh/TqvXG5v7zmEVDNXFnHn9tFpMpOUvxhcsjycBtH0dZ0WrNw6gH+HF8TIhCnH3+zzWuDN0Rk6h9KVkfKehI=</xd:EncapsulatedX509Certificate>
            <xd:EncapsulatedX509Certificate>MIIF2DCCA8CgAwIBAgIQTKr5yttjb+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/JSw8Xpz3jsARh7v8Rl8f0hj4K+j5c+ZPmNHrZFGvnnLOFoIJ6dq9xkNfs/Q36nGz637CC9BR++b7Epi9Pf5l/tfxnQ3K9DADWietrLNPtj5gcFKt+5eNu/Nio5JIk2kNrYrhV/erBvGy2i/MOjZrkm2xpmfh4SDBF1a3hDTxFYPwyllEnvGfDyi62a+pGx8cgoLEfZd5ICLqkTqnyg0Y3hOvozIFIQ2dOciqbXL1MGyiKXCJ7tKuY2e7gUYPDCUZObT6Z+pUX2nwzV0E8jVHtC7ZcryxjGt9XyD+86V3Em69FmeKjWiS0uqlWPc9vqv9JWL7wqP/0uK3pN/u6uPQLOvnoQ0IeidiEyxPx2bvhiWC4jChWrBQdnArncevPDt09qZahSL0896+1DSJMwBGB7FY79tOi4lu3sgQiUpWAk2nojkxl8ZEDLXB0AuqLZxUpaVICu9ffUGpVRr+goyhhf3DQw6KqLCGqR84onAZFdr+CGCe01a60y1Dma/RMhnEw6abfFobg2P9A3fvQQoh/ozM6LlweQRGBY84YcWsr7KaKtzFcOmpH4MN5WdYgGq/yapiqcrxXStJLnbsQ/LBMQeXtHT1eKJ2czL+zUdqnR+WEUwIDAQABo0IwQDAdBgNVHQ4EFgQUu69+Aj36pvE8hI6t7jiY7NkyMtQwDgYDVR0PAQH/BAQDAgEGMA8GA1UdEwEB/wQFMAMBAf8wDQYJKoZIhvcNAQEMBQADggIBAArx1UaEt65Ru2yyTUEUAJNMnMvlwFTPoCWOAvn9sKIN9SCYPBMtrFaisNZ+EZLpLrqeLppysb0ZRGxhNaKatBYSaVqM4dc+pBroLwP0rmEdEBsqpIt6xf4FpuHA1sj+nq6PK7o9mfjYcwlYRm6mnPTXJ9OV2jeDchzTc+CiR5kDOF3VSXkAKRzH7JsgHAckaVd4sjn8OoSgtZx8jb8uk2IntznaFxiuvTwJaP+EmzzV1gsD41eeFPfR60/IvYcjt7ZJQ3mFXLrrkguhxuhoqEwWsRqZCuhTLJK7oQkYdQxlqHvLI7cawiiFwxv/0Cti76R7CZGYZ4wUAc1oBmpjIXUDgIiKboHGhfKppC3n9KUkEEeDys30jXlYsQab5xoq2Z0B15R97QNKyvDb6KkBPvVWmckejkk9u+UJueBPSZI9FoJAzMxZxuY67RIuaTxslbH9qh17f4a+Hg4yRvv7E491f0yLS0Zj/gA0QHDBw7mh3aZw4gSzQbzpgJHqZJx64SIDqZxubw5lT2yHh17zbqD5daWbQOhTsiedSrnAdyGN/4fy3ryM7xfft0kL0fJuMAsaDk527RH89elWsn2/x20Kk4yl0MC2Hb46TpSi125sC8KKfPog88Tk5c0NqMuRkrF8hey1FGlmDoLnzc7ILaZRfyHBNVOFBkpdn627G190</xd:EncapsulatedX509Certificate>
          </xd:CertificateValues>
        </xd:UnsignedSignatureProperties>
      </xd:UnsignedProperties>
    </xd:QualifyingProperties>
  </Object>
</Signatur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AE9961A-FBB7-489A-81A4-8F8F99419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203</TotalTime>
  <Words>396</Words>
  <Application>Microsoft Office PowerPoint</Application>
  <PresentationFormat>Widescreen</PresentationFormat>
  <Paragraphs>45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Product overview presentation</vt:lpstr>
      <vt:lpstr>Ethereum Documentation</vt:lpstr>
      <vt:lpstr>About Ethereum</vt:lpstr>
      <vt:lpstr>Ethereum Virtual Machine</vt:lpstr>
      <vt:lpstr>Accounts</vt:lpstr>
      <vt:lpstr>Externally Owned Accounts (EOAs)</vt:lpstr>
      <vt:lpstr>Transactions</vt:lpstr>
      <vt:lpstr>Commonly used transactions</vt:lpstr>
      <vt:lpstr>Obtaining ether</vt:lpstr>
      <vt:lpstr>Clients</vt:lpstr>
      <vt:lpstr>Clients</vt:lpstr>
      <vt:lpstr>Currency</vt:lpstr>
      <vt:lpstr>Geth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Documentation</dc:title>
  <dc:creator>#BRANDON GOH WEN HENG#</dc:creator>
  <cp:keywords/>
  <cp:lastModifiedBy>#BRANDON GOH WEN HENG#</cp:lastModifiedBy>
  <cp:revision>8</cp:revision>
  <dcterms:created xsi:type="dcterms:W3CDTF">2017-06-15T05:38:57Z</dcterms:created>
  <dcterms:modified xsi:type="dcterms:W3CDTF">2017-06-15T09:02:03Z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TC034605439991</vt:lpwstr>
  </property>
</Properties>
</file>