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sigs" ContentType="application/vnd.openxmlformats-package.digital-signature-origin"/>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ppt/revisionInfo.xml" ContentType="application/vnd.ms-powerpoint.revisioninfo+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package/2006/relationships/digital-signature/origin" Target="_xmlsignatures/origin.sigs"/><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70" r:id="rId7"/>
    <p:sldId id="269" r:id="rId8"/>
    <p:sldId id="272" r:id="rId9"/>
    <p:sldId id="273" r:id="rId10"/>
    <p:sldId id="274" r:id="rId11"/>
    <p:sldId id="271" r:id="rId12"/>
    <p:sldId id="278" r:id="rId13"/>
    <p:sldId id="277" r:id="rId14"/>
    <p:sldId id="275" r:id="rId15"/>
    <p:sldId id="276" r:id="rId16"/>
    <p:sldId id="281" r:id="rId17"/>
    <p:sldId id="282" r:id="rId18"/>
    <p:sldId id="283" r:id="rId19"/>
    <p:sldId id="284"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6B90"/>
    <a:srgbClr val="942C51"/>
    <a:srgbClr val="FF66CC"/>
    <a:srgbClr val="942C2C"/>
    <a:srgbClr val="AC1484"/>
    <a:srgbClr val="394404"/>
    <a:srgbClr val="5F6F0F"/>
    <a:srgbClr val="718412"/>
    <a:srgbClr val="65741A"/>
    <a:srgbClr val="708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668" autoAdjust="0"/>
  </p:normalViewPr>
  <p:slideViewPr>
    <p:cSldViewPr>
      <p:cViewPr varScale="1">
        <p:scale>
          <a:sx n="65" d="100"/>
          <a:sy n="65" d="100"/>
        </p:scale>
        <p:origin x="942"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6/14/2017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Point 2: Since mining pools which have higher hashing power will be able to generate blocks with higher difficulty in the same amount of time but due to the propagation issue, all blocks in the chain are invalidated and have become stale.</a:t>
            </a:r>
          </a:p>
        </p:txBody>
      </p:sp>
      <p:sp>
        <p:nvSpPr>
          <p:cNvPr id="4" name="Slide Number Placeholder 3"/>
          <p:cNvSpPr>
            <a:spLocks noGrp="1"/>
          </p:cNvSpPr>
          <p:nvPr>
            <p:ph type="sldNum" sz="quarter" idx="10"/>
          </p:nvPr>
        </p:nvSpPr>
        <p:spPr/>
        <p:txBody>
          <a:bodyPr/>
          <a:lstStyle/>
          <a:p>
            <a:fld id="{3EBA5BD7-F043-4D1B-AA17-CD412FC534DE}" type="slidenum">
              <a:rPr lang="en-SG" smtClean="0"/>
              <a:t>4</a:t>
            </a:fld>
            <a:endParaRPr lang="en-SG"/>
          </a:p>
        </p:txBody>
      </p:sp>
    </p:spTree>
    <p:extLst>
      <p:ext uri="{BB962C8B-B14F-4D97-AF65-F5344CB8AC3E}">
        <p14:creationId xmlns:p14="http://schemas.microsoft.com/office/powerpoint/2010/main" val="77489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BA5BD7-F043-4D1B-AA17-CD412FC534DE}" type="slidenum">
              <a:rPr lang="en-SG" smtClean="0"/>
              <a:t>7</a:t>
            </a:fld>
            <a:endParaRPr lang="en-SG"/>
          </a:p>
        </p:txBody>
      </p:sp>
    </p:spTree>
    <p:extLst>
      <p:ext uri="{BB962C8B-B14F-4D97-AF65-F5344CB8AC3E}">
        <p14:creationId xmlns:p14="http://schemas.microsoft.com/office/powerpoint/2010/main" val="293472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in both sub-chain have same longest chain, but it is not immediately marked stale</a:t>
            </a:r>
            <a:endParaRPr lang="en-SG" dirty="0"/>
          </a:p>
        </p:txBody>
      </p:sp>
      <p:sp>
        <p:nvSpPr>
          <p:cNvPr id="4" name="Slide Number Placeholder 3"/>
          <p:cNvSpPr>
            <a:spLocks noGrp="1"/>
          </p:cNvSpPr>
          <p:nvPr>
            <p:ph type="sldNum" sz="quarter" idx="10"/>
          </p:nvPr>
        </p:nvSpPr>
        <p:spPr/>
        <p:txBody>
          <a:bodyPr/>
          <a:lstStyle/>
          <a:p>
            <a:fld id="{3EBA5BD7-F043-4D1B-AA17-CD412FC534DE}" type="slidenum">
              <a:rPr lang="en-SG" smtClean="0"/>
              <a:t>8</a:t>
            </a:fld>
            <a:endParaRPr lang="en-SG"/>
          </a:p>
        </p:txBody>
      </p:sp>
    </p:spTree>
    <p:extLst>
      <p:ext uri="{BB962C8B-B14F-4D97-AF65-F5344CB8AC3E}">
        <p14:creationId xmlns:p14="http://schemas.microsoft.com/office/powerpoint/2010/main" val="98308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n - blue</a:t>
            </a:r>
            <a:endParaRPr lang="en-SG" dirty="0"/>
          </a:p>
        </p:txBody>
      </p:sp>
      <p:sp>
        <p:nvSpPr>
          <p:cNvPr id="4" name="Slide Number Placeholder 3"/>
          <p:cNvSpPr>
            <a:spLocks noGrp="1"/>
          </p:cNvSpPr>
          <p:nvPr>
            <p:ph type="sldNum" sz="quarter" idx="10"/>
          </p:nvPr>
        </p:nvSpPr>
        <p:spPr/>
        <p:txBody>
          <a:bodyPr/>
          <a:lstStyle/>
          <a:p>
            <a:fld id="{3EBA5BD7-F043-4D1B-AA17-CD412FC534DE}" type="slidenum">
              <a:rPr lang="en-SG" smtClean="0"/>
              <a:t>9</a:t>
            </a:fld>
            <a:endParaRPr lang="en-SG"/>
          </a:p>
        </p:txBody>
      </p:sp>
    </p:spTree>
    <p:extLst>
      <p:ext uri="{BB962C8B-B14F-4D97-AF65-F5344CB8AC3E}">
        <p14:creationId xmlns:p14="http://schemas.microsoft.com/office/powerpoint/2010/main" val="43728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BA5BD7-F043-4D1B-AA17-CD412FC534DE}" type="slidenum">
              <a:rPr lang="en-SG" smtClean="0"/>
              <a:t>10</a:t>
            </a:fld>
            <a:endParaRPr lang="en-SG"/>
          </a:p>
        </p:txBody>
      </p:sp>
    </p:spTree>
    <p:extLst>
      <p:ext uri="{BB962C8B-B14F-4D97-AF65-F5344CB8AC3E}">
        <p14:creationId xmlns:p14="http://schemas.microsoft.com/office/powerpoint/2010/main" val="275174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BA5BD7-F043-4D1B-AA17-CD412FC534DE}" type="slidenum">
              <a:rPr lang="en-SG" smtClean="0"/>
              <a:t>11</a:t>
            </a:fld>
            <a:endParaRPr lang="en-SG"/>
          </a:p>
        </p:txBody>
      </p:sp>
    </p:spTree>
    <p:extLst>
      <p:ext uri="{BB962C8B-B14F-4D97-AF65-F5344CB8AC3E}">
        <p14:creationId xmlns:p14="http://schemas.microsoft.com/office/powerpoint/2010/main" val="101840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to note: GHOST not implemented on Bitcoin, no BIP has been filed on </a:t>
            </a:r>
            <a:r>
              <a:rPr lang="en-US" dirty="0" err="1"/>
              <a:t>Github</a:t>
            </a:r>
            <a:r>
              <a:rPr lang="en-US" dirty="0"/>
              <a:t>. [4]</a:t>
            </a:r>
          </a:p>
        </p:txBody>
      </p:sp>
      <p:sp>
        <p:nvSpPr>
          <p:cNvPr id="4" name="Slide Number Placeholder 3"/>
          <p:cNvSpPr>
            <a:spLocks noGrp="1"/>
          </p:cNvSpPr>
          <p:nvPr>
            <p:ph type="sldNum" sz="quarter" idx="10"/>
          </p:nvPr>
        </p:nvSpPr>
        <p:spPr/>
        <p:txBody>
          <a:bodyPr/>
          <a:lstStyle/>
          <a:p>
            <a:fld id="{3EBA5BD7-F043-4D1B-AA17-CD412FC534DE}" type="slidenum">
              <a:rPr lang="en-SG" smtClean="0"/>
              <a:t>12</a:t>
            </a:fld>
            <a:endParaRPr lang="en-SG"/>
          </a:p>
        </p:txBody>
      </p:sp>
    </p:spTree>
    <p:extLst>
      <p:ext uri="{BB962C8B-B14F-4D97-AF65-F5344CB8AC3E}">
        <p14:creationId xmlns:p14="http://schemas.microsoft.com/office/powerpoint/2010/main" val="72409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BA5BD7-F043-4D1B-AA17-CD412FC534DE}" type="slidenum">
              <a:rPr lang="en-SG" smtClean="0"/>
              <a:t>13</a:t>
            </a:fld>
            <a:endParaRPr lang="en-SG"/>
          </a:p>
        </p:txBody>
      </p:sp>
    </p:spTree>
    <p:extLst>
      <p:ext uri="{BB962C8B-B14F-4D97-AF65-F5344CB8AC3E}">
        <p14:creationId xmlns:p14="http://schemas.microsoft.com/office/powerpoint/2010/main" val="1845588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BA5BD7-F043-4D1B-AA17-CD412FC534DE}" type="slidenum">
              <a:rPr lang="en-SG" smtClean="0"/>
              <a:t>14</a:t>
            </a:fld>
            <a:endParaRPr lang="en-SG"/>
          </a:p>
        </p:txBody>
      </p:sp>
    </p:spTree>
    <p:extLst>
      <p:ext uri="{BB962C8B-B14F-4D97-AF65-F5344CB8AC3E}">
        <p14:creationId xmlns:p14="http://schemas.microsoft.com/office/powerpoint/2010/main" val="259472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6/14/2017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6/14/2017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ethereum/wiki/wiki/White-Paper" TargetMode="External"/><Relationship Id="rId2" Type="http://schemas.openxmlformats.org/officeDocument/2006/relationships/hyperlink" Target="https://www.youtube.com/watch?v=iSq-emtyx5g&amp;list=PLL8Zmf8pP-OpElJT2ksWUGe_rvNpRUHir" TargetMode="External"/><Relationship Id="rId1" Type="http://schemas.openxmlformats.org/officeDocument/2006/relationships/slideLayout" Target="../slideLayouts/slideLayout2.xml"/><Relationship Id="rId6" Type="http://schemas.openxmlformats.org/officeDocument/2006/relationships/hyperlink" Target="http://www.cs.huji.ac.il/~avivz/pubs/13/btc_scalability_full.pdf" TargetMode="External"/><Relationship Id="rId5" Type="http://schemas.openxmlformats.org/officeDocument/2006/relationships/hyperlink" Target="https://github.com/bitcoin/bips/blob/master/README.mediawiki" TargetMode="External"/><Relationship Id="rId4" Type="http://schemas.openxmlformats.org/officeDocument/2006/relationships/hyperlink" Target="https://www.cryptocompare.com/coins/guides/what-is-the-ghost-protocol-for-ethereu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GHOST</a:t>
            </a:r>
          </a:p>
        </p:txBody>
      </p:sp>
      <p:sp>
        <p:nvSpPr>
          <p:cNvPr id="5" name="Subtitle 4"/>
          <p:cNvSpPr>
            <a:spLocks noGrp="1"/>
          </p:cNvSpPr>
          <p:nvPr>
            <p:ph type="subTitle" idx="1"/>
          </p:nvPr>
        </p:nvSpPr>
        <p:spPr/>
        <p:txBody>
          <a:bodyPr/>
          <a:lstStyle/>
          <a:p>
            <a:r>
              <a:rPr lang="en-US" cap="none" spc="0" dirty="0">
                <a:ln w="0"/>
                <a:solidFill>
                  <a:schemeClr val="tx1"/>
                </a:solidFill>
                <a:effectLst>
                  <a:outerShdw blurRad="38100" dist="19050" dir="2700000" algn="tl" rotWithShape="0">
                    <a:schemeClr val="dk1">
                      <a:alpha val="40000"/>
                    </a:schemeClr>
                  </a:outerShdw>
                </a:effectLst>
              </a:rPr>
              <a:t>Greedy-Heaviest Observed Sub-Tree</a:t>
            </a:r>
          </a:p>
        </p:txBody>
      </p:sp>
      <p:grpSp>
        <p:nvGrpSpPr>
          <p:cNvPr id="9" name="Group 8">
            <a:extLst>
              <a:ext uri="{FF2B5EF4-FFF2-40B4-BE49-F238E27FC236}">
                <a16:creationId xmlns:a16="http://schemas.microsoft.com/office/drawing/2014/main" id="{968FF8D4-81B5-41B0-82D5-D29C7FE79EB7}"/>
              </a:ext>
            </a:extLst>
          </p:cNvPr>
          <p:cNvGrpSpPr/>
          <p:nvPr/>
        </p:nvGrpSpPr>
        <p:grpSpPr>
          <a:xfrm>
            <a:off x="7318548" y="1070437"/>
            <a:ext cx="2214536" cy="3028027"/>
            <a:chOff x="7102524" y="689097"/>
            <a:chExt cx="2214536" cy="3028027"/>
          </a:xfrm>
        </p:grpSpPr>
        <p:pic>
          <p:nvPicPr>
            <p:cNvPr id="7" name="Graphic 6">
              <a:extLst>
                <a:ext uri="{FF2B5EF4-FFF2-40B4-BE49-F238E27FC236}">
                  <a16:creationId xmlns:a16="http://schemas.microsoft.com/office/drawing/2014/main" id="{2B3FB0CD-730A-42E1-BC35-927F167289A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829392" y="689097"/>
              <a:ext cx="1453736" cy="2055552"/>
            </a:xfrm>
            <a:prstGeom prst="rect">
              <a:avLst/>
            </a:prstGeom>
          </p:spPr>
        </p:pic>
        <p:pic>
          <p:nvPicPr>
            <p:cNvPr id="6" name="Graphic 5">
              <a:extLst>
                <a:ext uri="{FF2B5EF4-FFF2-40B4-BE49-F238E27FC236}">
                  <a16:creationId xmlns:a16="http://schemas.microsoft.com/office/drawing/2014/main" id="{011F6E0D-5533-4779-809E-489EBA4EC63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102524" y="1268760"/>
              <a:ext cx="1453736" cy="2055552"/>
            </a:xfrm>
            <a:prstGeom prst="rect">
              <a:avLst/>
            </a:prstGeom>
          </p:spPr>
        </p:pic>
        <p:pic>
          <p:nvPicPr>
            <p:cNvPr id="8" name="Graphic 7">
              <a:extLst>
                <a:ext uri="{FF2B5EF4-FFF2-40B4-BE49-F238E27FC236}">
                  <a16:creationId xmlns:a16="http://schemas.microsoft.com/office/drawing/2014/main" id="{9B2792F3-03AB-40D0-9B78-D4C0629C194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863324" y="1661572"/>
              <a:ext cx="1453736" cy="2055552"/>
            </a:xfrm>
            <a:prstGeom prst="rect">
              <a:avLst/>
            </a:prstGeom>
          </p:spPr>
        </p:pic>
      </p:gr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path" presetSubtype="0" repeatCount="indefinite" fill="hold" nodeType="withEffect">
                                  <p:stCondLst>
                                    <p:cond delay="0"/>
                                  </p:stCondLst>
                                  <p:childTnLst>
                                    <p:animMotion origin="layout" path="M 0.00716 -1.85185E-6 C -0.00495 -1.85185E-6 -0.01394 -1.85185E-6 -0.01394 0.00023 C -0.01394 0.0007 -0.00508 0.00093 0.00651 0.00093 C 0.01823 0.00093 0.02826 0.0007 0.02826 0.00023 C 0.02826 -1.85185E-6 0.01797 -1.85185E-6 0.00612 0.00023 C -0.00534 0.00046 -0.01394 0.0007 -0.01394 0.00116 C -0.01394 0.00139 -0.00495 0.00162 0.00651 0.00162 C 0.01823 0.00162 0.02826 0.00139 0.02826 0.00116 C 0.02826 0.0007 0.01797 0.0007 0.00638 0.00093 C -0.00534 0.00116 -0.01394 0.00162 -0.01394 0.00185 C -0.01394 0.00209 -0.00495 0.00232 0.00677 0.00232 C 0.01823 0.00232 0.02826 0.00209 0.02826 0.00185 C 0.02826 0.00162 0.01797 0.00139 0.00638 0.00162 C -0.00508 0.00185 -0.01394 0.00232 -0.01394 0.00255 C -0.01394 0.00278 -0.00482 0.00324 0.00677 0.00324 C 0.01862 0.00324 0.02826 0.00278 0.02826 0.00255 C 0.02826 0.00232 0.0181 0.00232 0.00651 0.00232 C -0.00495 0.00255 -0.01394 0.00301 -0.01394 0.00324 C -0.01394 0.00371 -0.00482 0.00394 0.0069 0.00394 C 0.01862 0.00394 0.02826 0.00371 0.02826 0.00324 C 0.02826 0.00301 0.0181 0.00301 0.00651 0.00324 C -0.00495 0.00347 -0.01394 0.00394 -0.01394 0.00417 C -0.01394 0.0044 -0.00456 0.00463 0.0069 0.00463 C 0.01862 0.00463 0.02826 0.0044 0.02826 0.00417 C 0.02826 0.00394 0.01823 0.00371 0.00651 0.00394 C -0.00495 0.00417 -0.01394 0.00463 -0.01394 0.00486 C -0.01394 0.00509 -0.00456 0.00533 0.00716 0.00533 C 0.01875 0.00533 0.02826 0.00509 0.02826 0.00486 C 0.02826 0.00463 0.01823 0.0044 0.00677 0.00463 C -0.00482 0.00486 -0.01407 0.00533 -0.01394 0.00556 C -0.01368 0.00602 -0.00456 0.00671 0.00716 0.00671 C 0.01875 0.00671 0.02826 0.00579 0.02826 0.00556 C 0.02826 0.00533 0.01862 0.00533 0.00716 0.00556 " pathEditMode="relative" rAng="0" ptsTypes="AAAAAAAAAAAAAAAAAAAAAAAAAAAAAAAAA">
                                      <p:cBhvr>
                                        <p:cTn id="6" dur="15000" fill="hold"/>
                                        <p:tgtEl>
                                          <p:spTgt spid="9"/>
                                        </p:tgtEl>
                                        <p:attrNameLst>
                                          <p:attrName>ppt_x</p:attrName>
                                          <p:attrName>ppt_y</p:attrName>
                                        </p:attrNameLst>
                                      </p:cBhvr>
                                      <p:rCtr x="-1300" y="3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Security (GHOST)</a:t>
            </a:r>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2890116" y="433079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289517" cy="219793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921151" y="21328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44490" y="6021288"/>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402856"/>
            <a:ext cx="32055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A4A9B-5584-48B1-BA98-1093BFEC2B51}"/>
              </a:ext>
            </a:extLst>
          </p:cNvPr>
          <p:cNvCxnSpPr>
            <a:cxnSpLocks/>
            <a:stCxn id="17" idx="2"/>
            <a:endCxn id="31" idx="0"/>
          </p:cNvCxnSpPr>
          <p:nvPr/>
        </p:nvCxnSpPr>
        <p:spPr>
          <a:xfrm flipV="1">
            <a:off x="3430116" y="4164067"/>
            <a:ext cx="576006" cy="4367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F882-1F96-4738-A686-E4D75F43CBE5}"/>
              </a:ext>
            </a:extLst>
          </p:cNvPr>
          <p:cNvSpPr/>
          <p:nvPr/>
        </p:nvSpPr>
        <p:spPr>
          <a:xfrm rot="16200000">
            <a:off x="4001151"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0" name="Straight Connector 39">
            <a:extLst>
              <a:ext uri="{FF2B5EF4-FFF2-40B4-BE49-F238E27FC236}">
                <a16:creationId xmlns:a16="http://schemas.microsoft.com/office/drawing/2014/main" id="{6F4F09FD-A9A7-4723-AC18-82998DA4399D}"/>
              </a:ext>
            </a:extLst>
          </p:cNvPr>
          <p:cNvCxnSpPr>
            <a:cxnSpLocks/>
            <a:stCxn id="17" idx="2"/>
            <a:endCxn id="38" idx="0"/>
          </p:cNvCxnSpPr>
          <p:nvPr/>
        </p:nvCxnSpPr>
        <p:spPr>
          <a:xfrm>
            <a:off x="3430116" y="4600795"/>
            <a:ext cx="586694" cy="2790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91BB10-285F-481F-B7C5-D3D06F82CA09}"/>
              </a:ext>
            </a:extLst>
          </p:cNvPr>
          <p:cNvCxnSpPr>
            <a:cxnSpLocks/>
            <a:stCxn id="17" idx="2"/>
            <a:endCxn id="35" idx="0"/>
          </p:cNvCxnSpPr>
          <p:nvPr/>
        </p:nvCxnSpPr>
        <p:spPr>
          <a:xfrm>
            <a:off x="3430116" y="4600795"/>
            <a:ext cx="586694" cy="1002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91C5C9-413E-46E3-9CCF-F05B32B535B2}"/>
              </a:ext>
            </a:extLst>
          </p:cNvPr>
          <p:cNvCxnSpPr>
            <a:cxnSpLocks/>
            <a:stCxn id="32" idx="2"/>
            <a:endCxn id="12" idx="0"/>
          </p:cNvCxnSpPr>
          <p:nvPr/>
        </p:nvCxnSpPr>
        <p:spPr>
          <a:xfrm>
            <a:off x="3461151" y="2402856"/>
            <a:ext cx="544971" cy="9568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E952F7-50AD-4D35-A2AE-F73A2064290B}"/>
              </a:ext>
            </a:extLst>
          </p:cNvPr>
          <p:cNvCxnSpPr>
            <a:cxnSpLocks/>
            <a:stCxn id="32" idx="2"/>
            <a:endCxn id="11" idx="0"/>
          </p:cNvCxnSpPr>
          <p:nvPr/>
        </p:nvCxnSpPr>
        <p:spPr>
          <a:xfrm>
            <a:off x="3461151" y="2402856"/>
            <a:ext cx="540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114B953-27F2-4542-A0C3-39C98044D579}"/>
              </a:ext>
            </a:extLst>
          </p:cNvPr>
          <p:cNvCxnSpPr>
            <a:cxnSpLocks/>
            <a:stCxn id="11" idx="2"/>
            <a:endCxn id="54" idx="0"/>
          </p:cNvCxnSpPr>
          <p:nvPr/>
        </p:nvCxnSpPr>
        <p:spPr>
          <a:xfrm>
            <a:off x="4541151" y="2402856"/>
            <a:ext cx="59050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4FB004-93A1-44D9-8378-F08D439D8AC2}"/>
              </a:ext>
            </a:extLst>
          </p:cNvPr>
          <p:cNvCxnSpPr>
            <a:cxnSpLocks/>
            <a:stCxn id="54" idx="2"/>
            <a:endCxn id="66" idx="0"/>
          </p:cNvCxnSpPr>
          <p:nvPr/>
        </p:nvCxnSpPr>
        <p:spPr>
          <a:xfrm>
            <a:off x="5671654" y="2402856"/>
            <a:ext cx="374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20B5A7-0D5B-4185-942C-7006CC53FA47}"/>
              </a:ext>
            </a:extLst>
          </p:cNvPr>
          <p:cNvSpPr/>
          <p:nvPr/>
        </p:nvSpPr>
        <p:spPr>
          <a:xfrm rot="16200000">
            <a:off x="4006122" y="3894067"/>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65B212A1-305F-482B-8B19-482182637129}"/>
              </a:ext>
            </a:extLst>
          </p:cNvPr>
          <p:cNvSpPr/>
          <p:nvPr/>
        </p:nvSpPr>
        <p:spPr>
          <a:xfrm rot="16200000">
            <a:off x="4016810" y="5333625"/>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94C4D30-91A7-4810-A951-DBD8312ADC18}"/>
              </a:ext>
            </a:extLst>
          </p:cNvPr>
          <p:cNvSpPr/>
          <p:nvPr/>
        </p:nvSpPr>
        <p:spPr>
          <a:xfrm rot="16200000">
            <a:off x="4016810" y="4609829"/>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006122" y="308974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6643231B-389E-4C23-8C11-C485C0306037}"/>
              </a:ext>
            </a:extLst>
          </p:cNvPr>
          <p:cNvSpPr/>
          <p:nvPr/>
        </p:nvSpPr>
        <p:spPr>
          <a:xfrm rot="16200000">
            <a:off x="5131654" y="2132856"/>
            <a:ext cx="540000" cy="540000"/>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Rectangle 65">
            <a:extLst>
              <a:ext uri="{FF2B5EF4-FFF2-40B4-BE49-F238E27FC236}">
                <a16:creationId xmlns:a16="http://schemas.microsoft.com/office/drawing/2014/main" id="{33A75E9E-8F37-4D41-A27A-95FEFE463317}"/>
              </a:ext>
            </a:extLst>
          </p:cNvPr>
          <p:cNvSpPr/>
          <p:nvPr/>
        </p:nvSpPr>
        <p:spPr>
          <a:xfrm rot="16200000">
            <a:off x="6046063" y="2132856"/>
            <a:ext cx="540000" cy="540000"/>
          </a:xfrm>
          <a:prstGeom prst="rect">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TextBox 91">
            <a:extLst>
              <a:ext uri="{FF2B5EF4-FFF2-40B4-BE49-F238E27FC236}">
                <a16:creationId xmlns:a16="http://schemas.microsoft.com/office/drawing/2014/main" id="{C2AF62C6-B54E-4C4E-9BAA-302FBCC52C1A}"/>
              </a:ext>
            </a:extLst>
          </p:cNvPr>
          <p:cNvSpPr txBox="1"/>
          <p:nvPr/>
        </p:nvSpPr>
        <p:spPr>
          <a:xfrm>
            <a:off x="4001151" y="6057420"/>
            <a:ext cx="2782621" cy="523220"/>
          </a:xfrm>
          <a:prstGeom prst="rect">
            <a:avLst/>
          </a:prstGeom>
          <a:noFill/>
        </p:spPr>
        <p:txBody>
          <a:bodyPr wrap="none" rtlCol="0">
            <a:spAutoFit/>
          </a:bodyPr>
          <a:lstStyle/>
          <a:p>
            <a:r>
              <a:rPr lang="en-SG" sz="2800" dirty="0"/>
              <a:t>Blockchain Height</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4D21DE1-B46A-4871-9DE9-0D9C7F9DED02}"/>
                  </a:ext>
                </a:extLst>
              </p:cNvPr>
              <p:cNvSpPr txBox="1"/>
              <p:nvPr/>
            </p:nvSpPr>
            <p:spPr>
              <a:xfrm>
                <a:off x="2081043" y="2573217"/>
                <a:ext cx="4793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oMath>
                  </m:oMathPara>
                </a14:m>
                <a:endParaRPr lang="en-SG" sz="2800" dirty="0"/>
              </a:p>
            </p:txBody>
          </p:sp>
        </mc:Choice>
        <mc:Fallback xmlns="">
          <p:sp>
            <p:nvSpPr>
              <p:cNvPr id="48" name="TextBox 47">
                <a:extLst>
                  <a:ext uri="{FF2B5EF4-FFF2-40B4-BE49-F238E27FC236}">
                    <a16:creationId xmlns:a16="http://schemas.microsoft.com/office/drawing/2014/main" id="{C4D21DE1-B46A-4871-9DE9-0D9C7F9DED02}"/>
                  </a:ext>
                </a:extLst>
              </p:cNvPr>
              <p:cNvSpPr txBox="1">
                <a:spLocks noRot="1" noChangeAspect="1" noMove="1" noResize="1" noEditPoints="1" noAdjustHandles="1" noChangeArrowheads="1" noChangeShapeType="1" noTextEdit="1"/>
              </p:cNvSpPr>
              <p:nvPr/>
            </p:nvSpPr>
            <p:spPr>
              <a:xfrm>
                <a:off x="2081043" y="2573217"/>
                <a:ext cx="479362"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C6EC2F7-2803-491C-BBBD-D915B6BD2212}"/>
                  </a:ext>
                </a:extLst>
              </p:cNvPr>
              <p:cNvSpPr txBox="1"/>
              <p:nvPr/>
            </p:nvSpPr>
            <p:spPr>
              <a:xfrm>
                <a:off x="2089522" y="2149636"/>
                <a:ext cx="4793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chemeClr val="bg1"/>
                          </a:solidFill>
                          <a:latin typeface="Cambria Math" panose="02040503050406030204" pitchFamily="18" charset="0"/>
                        </a:rPr>
                        <m:t>7</m:t>
                      </m:r>
                    </m:oMath>
                  </m:oMathPara>
                </a14:m>
                <a:endParaRPr lang="en-SG" sz="2800" dirty="0"/>
              </a:p>
            </p:txBody>
          </p:sp>
        </mc:Choice>
        <mc:Fallback xmlns="">
          <p:sp>
            <p:nvSpPr>
              <p:cNvPr id="49" name="TextBox 48">
                <a:extLst>
                  <a:ext uri="{FF2B5EF4-FFF2-40B4-BE49-F238E27FC236}">
                    <a16:creationId xmlns:a16="http://schemas.microsoft.com/office/drawing/2014/main" id="{CC6EC2F7-2803-491C-BBBD-D915B6BD2212}"/>
                  </a:ext>
                </a:extLst>
              </p:cNvPr>
              <p:cNvSpPr txBox="1">
                <a:spLocks noRot="1" noChangeAspect="1" noMove="1" noResize="1" noEditPoints="1" noAdjustHandles="1" noChangeArrowheads="1" noChangeShapeType="1" noTextEdit="1"/>
              </p:cNvSpPr>
              <p:nvPr/>
            </p:nvSpPr>
            <p:spPr>
              <a:xfrm>
                <a:off x="2089522" y="2149636"/>
                <a:ext cx="479362"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4F8B9C3-0611-4A0A-83E2-5C5B39503E82}"/>
                  </a:ext>
                </a:extLst>
              </p:cNvPr>
              <p:cNvSpPr txBox="1"/>
              <p:nvPr/>
            </p:nvSpPr>
            <p:spPr>
              <a:xfrm>
                <a:off x="7894612" y="2434378"/>
                <a:ext cx="3888432" cy="2677656"/>
              </a:xfrm>
              <a:prstGeom prst="rect">
                <a:avLst/>
              </a:prstGeom>
              <a:noFill/>
            </p:spPr>
            <p:txBody>
              <a:bodyPr wrap="square" rtlCol="0">
                <a:spAutoFit/>
              </a:bodyPr>
              <a:lstStyle/>
              <a:p>
                <a:r>
                  <a:rPr lang="en-SG" sz="2800" dirty="0"/>
                  <a:t>Only the heaviest chain is considered, so 7 blocks will reference block </a:t>
                </a:r>
                <a14:m>
                  <m:oMath xmlns:m="http://schemas.openxmlformats.org/officeDocument/2006/math">
                    <m:r>
                      <a:rPr lang="en-US" sz="2800" b="0" i="1" smtClean="0">
                        <a:latin typeface="Cambria Math" panose="02040503050406030204" pitchFamily="18" charset="0"/>
                      </a:rPr>
                      <m:t>𝑛</m:t>
                    </m:r>
                  </m:oMath>
                </a14:m>
                <a:r>
                  <a:rPr lang="en-SG" sz="2800" dirty="0"/>
                  <a:t> as the ancestor. This makes it harder to omit block </a:t>
                </a:r>
                <a14:m>
                  <m:oMath xmlns:m="http://schemas.openxmlformats.org/officeDocument/2006/math">
                    <m:r>
                      <a:rPr lang="en-US" sz="2800" b="0" i="1" smtClean="0">
                        <a:latin typeface="Cambria Math" panose="02040503050406030204" pitchFamily="18" charset="0"/>
                      </a:rPr>
                      <m:t>𝑛</m:t>
                    </m:r>
                  </m:oMath>
                </a14:m>
                <a:r>
                  <a:rPr lang="en-SG" sz="2800" dirty="0"/>
                  <a:t> from the chain.</a:t>
                </a:r>
              </a:p>
            </p:txBody>
          </p:sp>
        </mc:Choice>
        <mc:Fallback xmlns="">
          <p:sp>
            <p:nvSpPr>
              <p:cNvPr id="51" name="TextBox 50">
                <a:extLst>
                  <a:ext uri="{FF2B5EF4-FFF2-40B4-BE49-F238E27FC236}">
                    <a16:creationId xmlns:a16="http://schemas.microsoft.com/office/drawing/2014/main" id="{E4F8B9C3-0611-4A0A-83E2-5C5B39503E82}"/>
                  </a:ext>
                </a:extLst>
              </p:cNvPr>
              <p:cNvSpPr txBox="1">
                <a:spLocks noRot="1" noChangeAspect="1" noMove="1" noResize="1" noEditPoints="1" noAdjustHandles="1" noChangeArrowheads="1" noChangeShapeType="1" noTextEdit="1"/>
              </p:cNvSpPr>
              <p:nvPr/>
            </p:nvSpPr>
            <p:spPr>
              <a:xfrm>
                <a:off x="7894612" y="2434378"/>
                <a:ext cx="3888432" cy="2677656"/>
              </a:xfrm>
              <a:prstGeom prst="rect">
                <a:avLst/>
              </a:prstGeom>
              <a:blipFill>
                <a:blip r:embed="rId5"/>
                <a:stretch>
                  <a:fillRect l="-3135" t="-2045" r="-4389" b="-5455"/>
                </a:stretch>
              </a:blipFill>
            </p:spPr>
            <p:txBody>
              <a:bodyPr/>
              <a:lstStyle/>
              <a:p>
                <a:r>
                  <a:rPr lang="en-SG">
                    <a:noFill/>
                  </a:rPr>
                  <a:t> </a:t>
                </a:r>
              </a:p>
            </p:txBody>
          </p:sp>
        </mc:Fallback>
      </mc:AlternateContent>
      <p:cxnSp>
        <p:nvCxnSpPr>
          <p:cNvPr id="53" name="Straight Connector 52">
            <a:extLst>
              <a:ext uri="{FF2B5EF4-FFF2-40B4-BE49-F238E27FC236}">
                <a16:creationId xmlns:a16="http://schemas.microsoft.com/office/drawing/2014/main" id="{EB626DA5-976E-4DD1-BBAD-25FBA9C7771C}"/>
              </a:ext>
            </a:extLst>
          </p:cNvPr>
          <p:cNvCxnSpPr>
            <a:cxnSpLocks/>
            <a:endCxn id="56" idx="0"/>
          </p:cNvCxnSpPr>
          <p:nvPr/>
        </p:nvCxnSpPr>
        <p:spPr>
          <a:xfrm flipV="1">
            <a:off x="4546122" y="3771714"/>
            <a:ext cx="648270" cy="3923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EC68B43-5DD4-444D-8181-07E07CCD2C88}"/>
              </a:ext>
            </a:extLst>
          </p:cNvPr>
          <p:cNvCxnSpPr>
            <a:cxnSpLocks/>
            <a:endCxn id="57" idx="0"/>
          </p:cNvCxnSpPr>
          <p:nvPr/>
        </p:nvCxnSpPr>
        <p:spPr>
          <a:xfrm>
            <a:off x="4546122" y="4164067"/>
            <a:ext cx="648270" cy="4883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2B5DBC46-255C-430E-B2A4-2F069526BBC8}"/>
              </a:ext>
            </a:extLst>
          </p:cNvPr>
          <p:cNvSpPr/>
          <p:nvPr/>
        </p:nvSpPr>
        <p:spPr>
          <a:xfrm rot="16200000">
            <a:off x="5194392" y="3501714"/>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3F666739-19DF-4F82-BBCB-EB51BE7192D3}"/>
              </a:ext>
            </a:extLst>
          </p:cNvPr>
          <p:cNvSpPr/>
          <p:nvPr/>
        </p:nvSpPr>
        <p:spPr>
          <a:xfrm rot="16200000">
            <a:off x="5194392" y="4382431"/>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0391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2"/>
                                        </p:tgtEl>
                                        <p:attrNameLst>
                                          <p:attrName>style.color</p:attrName>
                                        </p:attrNameLst>
                                      </p:cBhvr>
                                      <p:to>
                                        <a:srgbClr val="7F7F7F"/>
                                      </p:to>
                                    </p:animClr>
                                    <p:animClr clrSpc="rgb" dir="cw">
                                      <p:cBhvr>
                                        <p:cTn id="7" dur="500" fill="hold"/>
                                        <p:tgtEl>
                                          <p:spTgt spid="32"/>
                                        </p:tgtEl>
                                        <p:attrNameLst>
                                          <p:attrName>fillcolor</p:attrName>
                                        </p:attrNameLst>
                                      </p:cBhvr>
                                      <p:to>
                                        <a:srgbClr val="7F7F7F"/>
                                      </p:to>
                                    </p:animClr>
                                    <p:set>
                                      <p:cBhvr>
                                        <p:cTn id="8" dur="500" fill="hold"/>
                                        <p:tgtEl>
                                          <p:spTgt spid="32"/>
                                        </p:tgtEl>
                                        <p:attrNameLst>
                                          <p:attrName>fill.type</p:attrName>
                                        </p:attrNameLst>
                                      </p:cBhvr>
                                      <p:to>
                                        <p:strVal val="solid"/>
                                      </p:to>
                                    </p:set>
                                    <p:set>
                                      <p:cBhvr>
                                        <p:cTn id="9" dur="50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1"/>
                                        </p:tgtEl>
                                        <p:attrNameLst>
                                          <p:attrName>style.color</p:attrName>
                                        </p:attrNameLst>
                                      </p:cBhvr>
                                      <p:to>
                                        <a:srgbClr val="7F7F7F"/>
                                      </p:to>
                                    </p:animClr>
                                    <p:animClr clrSpc="rgb" dir="cw">
                                      <p:cBhvr>
                                        <p:cTn id="12" dur="500" fill="hold"/>
                                        <p:tgtEl>
                                          <p:spTgt spid="11"/>
                                        </p:tgtEl>
                                        <p:attrNameLst>
                                          <p:attrName>fillcolor</p:attrName>
                                        </p:attrNameLst>
                                      </p:cBhvr>
                                      <p:to>
                                        <a:srgbClr val="7F7F7F"/>
                                      </p:to>
                                    </p:animClr>
                                    <p:set>
                                      <p:cBhvr>
                                        <p:cTn id="13" dur="500" fill="hold"/>
                                        <p:tgtEl>
                                          <p:spTgt spid="11"/>
                                        </p:tgtEl>
                                        <p:attrNameLst>
                                          <p:attrName>fill.type</p:attrName>
                                        </p:attrNameLst>
                                      </p:cBhvr>
                                      <p:to>
                                        <p:strVal val="solid"/>
                                      </p:to>
                                    </p:set>
                                    <p:set>
                                      <p:cBhvr>
                                        <p:cTn id="14" dur="500" fill="hold"/>
                                        <p:tgtEl>
                                          <p:spTgt spid="11"/>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4"/>
                                        </p:tgtEl>
                                        <p:attrNameLst>
                                          <p:attrName>style.color</p:attrName>
                                        </p:attrNameLst>
                                      </p:cBhvr>
                                      <p:to>
                                        <a:srgbClr val="7F7F7F"/>
                                      </p:to>
                                    </p:animClr>
                                    <p:animClr clrSpc="rgb" dir="cw">
                                      <p:cBhvr>
                                        <p:cTn id="17" dur="500" fill="hold"/>
                                        <p:tgtEl>
                                          <p:spTgt spid="54"/>
                                        </p:tgtEl>
                                        <p:attrNameLst>
                                          <p:attrName>fillcolor</p:attrName>
                                        </p:attrNameLst>
                                      </p:cBhvr>
                                      <p:to>
                                        <a:srgbClr val="7F7F7F"/>
                                      </p:to>
                                    </p:animClr>
                                    <p:set>
                                      <p:cBhvr>
                                        <p:cTn id="18" dur="500" fill="hold"/>
                                        <p:tgtEl>
                                          <p:spTgt spid="54"/>
                                        </p:tgtEl>
                                        <p:attrNameLst>
                                          <p:attrName>fill.type</p:attrName>
                                        </p:attrNameLst>
                                      </p:cBhvr>
                                      <p:to>
                                        <p:strVal val="solid"/>
                                      </p:to>
                                    </p:set>
                                    <p:set>
                                      <p:cBhvr>
                                        <p:cTn id="19" dur="500" fill="hold"/>
                                        <p:tgtEl>
                                          <p:spTgt spid="54"/>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66"/>
                                        </p:tgtEl>
                                        <p:attrNameLst>
                                          <p:attrName>style.color</p:attrName>
                                        </p:attrNameLst>
                                      </p:cBhvr>
                                      <p:to>
                                        <a:srgbClr val="7F7F7F"/>
                                      </p:to>
                                    </p:animClr>
                                    <p:animClr clrSpc="rgb" dir="cw">
                                      <p:cBhvr>
                                        <p:cTn id="22" dur="500" fill="hold"/>
                                        <p:tgtEl>
                                          <p:spTgt spid="66"/>
                                        </p:tgtEl>
                                        <p:attrNameLst>
                                          <p:attrName>fillcolor</p:attrName>
                                        </p:attrNameLst>
                                      </p:cBhvr>
                                      <p:to>
                                        <a:srgbClr val="7F7F7F"/>
                                      </p:to>
                                    </p:animClr>
                                    <p:set>
                                      <p:cBhvr>
                                        <p:cTn id="23" dur="500" fill="hold"/>
                                        <p:tgtEl>
                                          <p:spTgt spid="66"/>
                                        </p:tgtEl>
                                        <p:attrNameLst>
                                          <p:attrName>fill.type</p:attrName>
                                        </p:attrNameLst>
                                      </p:cBhvr>
                                      <p:to>
                                        <p:strVal val="solid"/>
                                      </p:to>
                                    </p:set>
                                    <p:set>
                                      <p:cBhvr>
                                        <p:cTn id="24" dur="500" fill="hold"/>
                                        <p:tgtEl>
                                          <p:spTgt spid="66"/>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2"/>
                                        </p:tgtEl>
                                        <p:attrNameLst>
                                          <p:attrName>style.color</p:attrName>
                                        </p:attrNameLst>
                                      </p:cBhvr>
                                      <p:to>
                                        <a:srgbClr val="7F7F7F"/>
                                      </p:to>
                                    </p:animClr>
                                    <p:animClr clrSpc="rgb" dir="cw">
                                      <p:cBhvr>
                                        <p:cTn id="27" dur="500" fill="hold"/>
                                        <p:tgtEl>
                                          <p:spTgt spid="12"/>
                                        </p:tgtEl>
                                        <p:attrNameLst>
                                          <p:attrName>fillcolor</p:attrName>
                                        </p:attrNameLst>
                                      </p:cBhvr>
                                      <p:to>
                                        <a:srgbClr val="7F7F7F"/>
                                      </p:to>
                                    </p:animClr>
                                    <p:set>
                                      <p:cBhvr>
                                        <p:cTn id="28" dur="500" fill="hold"/>
                                        <p:tgtEl>
                                          <p:spTgt spid="12"/>
                                        </p:tgtEl>
                                        <p:attrNameLst>
                                          <p:attrName>fill.type</p:attrName>
                                        </p:attrNameLst>
                                      </p:cBhvr>
                                      <p:to>
                                        <p:strVal val="solid"/>
                                      </p:to>
                                    </p:set>
                                    <p:set>
                                      <p:cBhvr>
                                        <p:cTn id="29" dur="500" fill="hold"/>
                                        <p:tgtEl>
                                          <p:spTgt spid="12"/>
                                        </p:tgtEl>
                                        <p:attrNameLst>
                                          <p:attrName>fill.on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2"/>
                                        </p:tgtEl>
                                        <p:attrNameLst>
                                          <p:attrName>stroke.color</p:attrName>
                                        </p:attrNameLst>
                                      </p:cBhvr>
                                      <p:to>
                                        <a:srgbClr val="FFFFFF"/>
                                      </p:to>
                                    </p:animClr>
                                    <p:set>
                                      <p:cBhvr>
                                        <p:cTn id="32" dur="500" fill="hold"/>
                                        <p:tgtEl>
                                          <p:spTgt spid="32"/>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11"/>
                                        </p:tgtEl>
                                        <p:attrNameLst>
                                          <p:attrName>stroke.color</p:attrName>
                                        </p:attrNameLst>
                                      </p:cBhvr>
                                      <p:to>
                                        <a:srgbClr val="FFFFFF"/>
                                      </p:to>
                                    </p:animClr>
                                    <p:set>
                                      <p:cBhvr>
                                        <p:cTn id="35" dur="500" fill="hold"/>
                                        <p:tgtEl>
                                          <p:spTgt spid="11"/>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54"/>
                                        </p:tgtEl>
                                        <p:attrNameLst>
                                          <p:attrName>stroke.color</p:attrName>
                                        </p:attrNameLst>
                                      </p:cBhvr>
                                      <p:to>
                                        <a:srgbClr val="FFFFFF"/>
                                      </p:to>
                                    </p:animClr>
                                    <p:set>
                                      <p:cBhvr>
                                        <p:cTn id="38" dur="500" fill="hold"/>
                                        <p:tgtEl>
                                          <p:spTgt spid="54"/>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66"/>
                                        </p:tgtEl>
                                        <p:attrNameLst>
                                          <p:attrName>stroke.color</p:attrName>
                                        </p:attrNameLst>
                                      </p:cBhvr>
                                      <p:to>
                                        <a:srgbClr val="FFFFFF"/>
                                      </p:to>
                                    </p:animClr>
                                    <p:set>
                                      <p:cBhvr>
                                        <p:cTn id="41" dur="500" fill="hold"/>
                                        <p:tgtEl>
                                          <p:spTgt spid="66"/>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12"/>
                                        </p:tgtEl>
                                        <p:attrNameLst>
                                          <p:attrName>stroke.color</p:attrName>
                                        </p:attrNameLst>
                                      </p:cBhvr>
                                      <p:to>
                                        <a:srgbClr val="FFFFFF"/>
                                      </p:to>
                                    </p:animClr>
                                    <p:set>
                                      <p:cBhvr>
                                        <p:cTn id="44" dur="500" fill="hold"/>
                                        <p:tgtEl>
                                          <p:spTgt spid="12"/>
                                        </p:tgtEl>
                                        <p:attrNameLst>
                                          <p:attrName>stroke.on</p:attrName>
                                        </p:attrNameLst>
                                      </p:cBhvr>
                                      <p:to>
                                        <p:strVal val="true"/>
                                      </p:to>
                                    </p:set>
                                  </p:childTnLst>
                                </p:cTn>
                              </p:par>
                              <p:par>
                                <p:cTn id="45" presetID="22" presetClass="entr" presetSubtype="8"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 grpId="0" animBg="1"/>
      <p:bldP spid="12" grpId="0" animBg="1"/>
      <p:bldP spid="54" grpId="0" animBg="1"/>
      <p:bldP spid="66" grpId="0" animBg="1"/>
      <p:bldP spid="49"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3D4BF206-D7DF-4DF8-9EF6-E441D7C5982A}"/>
              </a:ext>
            </a:extLst>
          </p:cNvPr>
          <p:cNvSpPr txBox="1"/>
          <p:nvPr/>
        </p:nvSpPr>
        <p:spPr>
          <a:xfrm>
            <a:off x="7894612" y="2425791"/>
            <a:ext cx="3888432" cy="2246769"/>
          </a:xfrm>
          <a:prstGeom prst="rect">
            <a:avLst/>
          </a:prstGeom>
          <a:noFill/>
        </p:spPr>
        <p:txBody>
          <a:bodyPr wrap="square" rtlCol="0">
            <a:spAutoFit/>
          </a:bodyPr>
          <a:lstStyle/>
          <a:p>
            <a:r>
              <a:rPr lang="en-SG" sz="2800" dirty="0"/>
              <a:t>Using the GHOST algorithm, we visualise the difference in the selection of the valid chain</a:t>
            </a:r>
          </a:p>
        </p:txBody>
      </p:sp>
      <p:cxnSp>
        <p:nvCxnSpPr>
          <p:cNvPr id="47" name="Straight Connector 46">
            <a:extLst>
              <a:ext uri="{FF2B5EF4-FFF2-40B4-BE49-F238E27FC236}">
                <a16:creationId xmlns:a16="http://schemas.microsoft.com/office/drawing/2014/main" id="{3991C5C9-413E-46E3-9CCF-F05B32B535B2}"/>
              </a:ext>
            </a:extLst>
          </p:cNvPr>
          <p:cNvCxnSpPr>
            <a:cxnSpLocks/>
            <a:stCxn id="32" idx="2"/>
            <a:endCxn id="12" idx="0"/>
          </p:cNvCxnSpPr>
          <p:nvPr/>
        </p:nvCxnSpPr>
        <p:spPr>
          <a:xfrm>
            <a:off x="3461151" y="2402856"/>
            <a:ext cx="544971" cy="9568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a:xfrm>
            <a:off x="1218883" y="274637"/>
            <a:ext cx="10564161" cy="1223963"/>
          </a:xfrm>
        </p:spPr>
        <p:txBody>
          <a:bodyPr/>
          <a:lstStyle/>
          <a:p>
            <a:r>
              <a:rPr lang="en-SG" dirty="0"/>
              <a:t>Double-spend attack with GHOST</a:t>
            </a:r>
            <a:endParaRPr lang="en-US" dirty="0"/>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2890116" y="433079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289517" cy="219793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921151" y="21328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402856"/>
            <a:ext cx="32055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A4A9B-5584-48B1-BA98-1093BFEC2B51}"/>
              </a:ext>
            </a:extLst>
          </p:cNvPr>
          <p:cNvCxnSpPr>
            <a:cxnSpLocks/>
            <a:stCxn id="17" idx="2"/>
            <a:endCxn id="31" idx="0"/>
          </p:cNvCxnSpPr>
          <p:nvPr/>
        </p:nvCxnSpPr>
        <p:spPr>
          <a:xfrm flipV="1">
            <a:off x="3430116" y="4164067"/>
            <a:ext cx="576006" cy="4367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20B5A7-0D5B-4185-942C-7006CC53FA47}"/>
              </a:ext>
            </a:extLst>
          </p:cNvPr>
          <p:cNvSpPr/>
          <p:nvPr/>
        </p:nvSpPr>
        <p:spPr>
          <a:xfrm rot="16200000">
            <a:off x="4006122" y="3894067"/>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006122" y="308974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0" name="Straight Connector 39">
            <a:extLst>
              <a:ext uri="{FF2B5EF4-FFF2-40B4-BE49-F238E27FC236}">
                <a16:creationId xmlns:a16="http://schemas.microsoft.com/office/drawing/2014/main" id="{6F4F09FD-A9A7-4723-AC18-82998DA4399D}"/>
              </a:ext>
            </a:extLst>
          </p:cNvPr>
          <p:cNvCxnSpPr>
            <a:cxnSpLocks/>
            <a:stCxn id="17" idx="2"/>
            <a:endCxn id="38" idx="0"/>
          </p:cNvCxnSpPr>
          <p:nvPr/>
        </p:nvCxnSpPr>
        <p:spPr>
          <a:xfrm>
            <a:off x="3430116" y="4600795"/>
            <a:ext cx="586694" cy="2790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91BB10-285F-481F-B7C5-D3D06F82CA09}"/>
              </a:ext>
            </a:extLst>
          </p:cNvPr>
          <p:cNvCxnSpPr>
            <a:cxnSpLocks/>
            <a:stCxn id="17" idx="2"/>
            <a:endCxn id="35" idx="0"/>
          </p:cNvCxnSpPr>
          <p:nvPr/>
        </p:nvCxnSpPr>
        <p:spPr>
          <a:xfrm>
            <a:off x="3430116" y="4600795"/>
            <a:ext cx="586694" cy="1002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E952F7-50AD-4D35-A2AE-F73A2064290B}"/>
              </a:ext>
            </a:extLst>
          </p:cNvPr>
          <p:cNvCxnSpPr>
            <a:cxnSpLocks/>
            <a:stCxn id="32" idx="2"/>
            <a:endCxn id="11" idx="0"/>
          </p:cNvCxnSpPr>
          <p:nvPr/>
        </p:nvCxnSpPr>
        <p:spPr>
          <a:xfrm>
            <a:off x="3461151" y="2402856"/>
            <a:ext cx="540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643231B-389E-4C23-8C11-C485C0306037}"/>
              </a:ext>
            </a:extLst>
          </p:cNvPr>
          <p:cNvSpPr/>
          <p:nvPr/>
        </p:nvSpPr>
        <p:spPr>
          <a:xfrm rot="16200000">
            <a:off x="5131654" y="2132856"/>
            <a:ext cx="540000" cy="540000"/>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8" name="Straight Connector 57">
            <a:extLst>
              <a:ext uri="{FF2B5EF4-FFF2-40B4-BE49-F238E27FC236}">
                <a16:creationId xmlns:a16="http://schemas.microsoft.com/office/drawing/2014/main" id="{4114B953-27F2-4542-A0C3-39C98044D579}"/>
              </a:ext>
            </a:extLst>
          </p:cNvPr>
          <p:cNvCxnSpPr>
            <a:cxnSpLocks/>
            <a:stCxn id="11" idx="2"/>
            <a:endCxn id="54" idx="0"/>
          </p:cNvCxnSpPr>
          <p:nvPr/>
        </p:nvCxnSpPr>
        <p:spPr>
          <a:xfrm>
            <a:off x="4541151" y="2402856"/>
            <a:ext cx="59050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3A75E9E-8F37-4D41-A27A-95FEFE463317}"/>
              </a:ext>
            </a:extLst>
          </p:cNvPr>
          <p:cNvSpPr/>
          <p:nvPr/>
        </p:nvSpPr>
        <p:spPr>
          <a:xfrm rot="16200000">
            <a:off x="6046063" y="2132856"/>
            <a:ext cx="540000" cy="540000"/>
          </a:xfrm>
          <a:prstGeom prst="rect">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7" name="Straight Connector 66">
            <a:extLst>
              <a:ext uri="{FF2B5EF4-FFF2-40B4-BE49-F238E27FC236}">
                <a16:creationId xmlns:a16="http://schemas.microsoft.com/office/drawing/2014/main" id="{464FB004-93A1-44D9-8378-F08D439D8AC2}"/>
              </a:ext>
            </a:extLst>
          </p:cNvPr>
          <p:cNvCxnSpPr>
            <a:cxnSpLocks/>
            <a:stCxn id="54" idx="2"/>
            <a:endCxn id="66" idx="0"/>
          </p:cNvCxnSpPr>
          <p:nvPr/>
        </p:nvCxnSpPr>
        <p:spPr>
          <a:xfrm>
            <a:off x="5671654" y="2402856"/>
            <a:ext cx="374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A8218-1F24-4770-A334-65FCDF0E7467}"/>
              </a:ext>
            </a:extLst>
          </p:cNvPr>
          <p:cNvCxnSpPr>
            <a:cxnSpLocks/>
            <a:stCxn id="31" idx="2"/>
            <a:endCxn id="71" idx="0"/>
          </p:cNvCxnSpPr>
          <p:nvPr/>
        </p:nvCxnSpPr>
        <p:spPr>
          <a:xfrm flipV="1">
            <a:off x="4546122" y="3771714"/>
            <a:ext cx="648270" cy="3923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26CA971-6BD7-4C8A-9D10-59DD6420E46C}"/>
              </a:ext>
            </a:extLst>
          </p:cNvPr>
          <p:cNvCxnSpPr>
            <a:cxnSpLocks/>
            <a:stCxn id="31" idx="2"/>
            <a:endCxn id="75" idx="0"/>
          </p:cNvCxnSpPr>
          <p:nvPr/>
        </p:nvCxnSpPr>
        <p:spPr>
          <a:xfrm>
            <a:off x="4546122" y="4164067"/>
            <a:ext cx="648270" cy="4883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C14F933-59D5-4AA9-A5D2-A7B14DC37E7C}"/>
              </a:ext>
            </a:extLst>
          </p:cNvPr>
          <p:cNvSpPr/>
          <p:nvPr/>
        </p:nvSpPr>
        <p:spPr>
          <a:xfrm rot="16200000">
            <a:off x="2879428" y="5971414"/>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2" name="Connector: Elbow 41">
            <a:extLst>
              <a:ext uri="{FF2B5EF4-FFF2-40B4-BE49-F238E27FC236}">
                <a16:creationId xmlns:a16="http://schemas.microsoft.com/office/drawing/2014/main" id="{78AD42E2-347B-4A5E-8535-065D00347A16}"/>
              </a:ext>
            </a:extLst>
          </p:cNvPr>
          <p:cNvCxnSpPr>
            <a:cxnSpLocks/>
            <a:stCxn id="9" idx="2"/>
            <a:endCxn id="34" idx="0"/>
          </p:cNvCxnSpPr>
          <p:nvPr/>
        </p:nvCxnSpPr>
        <p:spPr>
          <a:xfrm>
            <a:off x="2600599" y="2402857"/>
            <a:ext cx="278829" cy="38385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0776662-526D-4B3A-8237-988B3934A8F6}"/>
              </a:ext>
            </a:extLst>
          </p:cNvPr>
          <p:cNvCxnSpPr>
            <a:cxnSpLocks/>
            <a:stCxn id="34" idx="2"/>
            <a:endCxn id="48" idx="0"/>
          </p:cNvCxnSpPr>
          <p:nvPr/>
        </p:nvCxnSpPr>
        <p:spPr>
          <a:xfrm flipV="1">
            <a:off x="3419428" y="6241413"/>
            <a:ext cx="3579746"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795CF1F-6439-4C62-8F41-4A7ADF2DB835}"/>
              </a:ext>
            </a:extLst>
          </p:cNvPr>
          <p:cNvSpPr/>
          <p:nvPr/>
        </p:nvSpPr>
        <p:spPr>
          <a:xfrm rot="16200000">
            <a:off x="4016810" y="5986007"/>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6A4472E2-379A-4B4D-BC8D-3AE38A549ECE}"/>
              </a:ext>
            </a:extLst>
          </p:cNvPr>
          <p:cNvSpPr/>
          <p:nvPr/>
        </p:nvSpPr>
        <p:spPr>
          <a:xfrm rot="16200000">
            <a:off x="5194392" y="5971414"/>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9ED64688-083B-4505-81B9-BD15401D7AD7}"/>
              </a:ext>
            </a:extLst>
          </p:cNvPr>
          <p:cNvSpPr/>
          <p:nvPr/>
        </p:nvSpPr>
        <p:spPr>
          <a:xfrm rot="16200000">
            <a:off x="6046063" y="5971414"/>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98BD2797-C049-4CE2-84EC-CC42371EB5AA}"/>
              </a:ext>
            </a:extLst>
          </p:cNvPr>
          <p:cNvSpPr/>
          <p:nvPr/>
        </p:nvSpPr>
        <p:spPr>
          <a:xfrm rot="16200000">
            <a:off x="6999174" y="5971413"/>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8BCF882-1F96-4738-A686-E4D75F43CBE5}"/>
              </a:ext>
            </a:extLst>
          </p:cNvPr>
          <p:cNvSpPr/>
          <p:nvPr/>
        </p:nvSpPr>
        <p:spPr>
          <a:xfrm rot="16200000">
            <a:off x="4001151"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65B212A1-305F-482B-8B19-482182637129}"/>
              </a:ext>
            </a:extLst>
          </p:cNvPr>
          <p:cNvSpPr/>
          <p:nvPr/>
        </p:nvSpPr>
        <p:spPr>
          <a:xfrm rot="16200000">
            <a:off x="4016810" y="5333625"/>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94C4D30-91A7-4810-A951-DBD8312ADC18}"/>
              </a:ext>
            </a:extLst>
          </p:cNvPr>
          <p:cNvSpPr/>
          <p:nvPr/>
        </p:nvSpPr>
        <p:spPr>
          <a:xfrm rot="16200000">
            <a:off x="4016810" y="4609829"/>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7685F823-6E43-4B36-B43E-995F095D6465}"/>
              </a:ext>
            </a:extLst>
          </p:cNvPr>
          <p:cNvSpPr/>
          <p:nvPr/>
        </p:nvSpPr>
        <p:spPr>
          <a:xfrm rot="16200000">
            <a:off x="5194392" y="3501714"/>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Rectangle 74">
            <a:extLst>
              <a:ext uri="{FF2B5EF4-FFF2-40B4-BE49-F238E27FC236}">
                <a16:creationId xmlns:a16="http://schemas.microsoft.com/office/drawing/2014/main" id="{CDF84169-D329-4390-9446-7498E2975FA6}"/>
              </a:ext>
            </a:extLst>
          </p:cNvPr>
          <p:cNvSpPr/>
          <p:nvPr/>
        </p:nvSpPr>
        <p:spPr>
          <a:xfrm rot="16200000">
            <a:off x="5194392" y="4382431"/>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ight Brace 5">
            <a:extLst>
              <a:ext uri="{FF2B5EF4-FFF2-40B4-BE49-F238E27FC236}">
                <a16:creationId xmlns:a16="http://schemas.microsoft.com/office/drawing/2014/main" id="{4EF5F94F-4C75-466D-B483-55C77F2CF4CE}"/>
              </a:ext>
            </a:extLst>
          </p:cNvPr>
          <p:cNvSpPr/>
          <p:nvPr/>
        </p:nvSpPr>
        <p:spPr>
          <a:xfrm>
            <a:off x="7735767" y="5971411"/>
            <a:ext cx="216024" cy="540001"/>
          </a:xfrm>
          <a:prstGeom prst="rightBrace">
            <a:avLst>
              <a:gd name="adj1" fmla="val 6249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1" name="TextBox 50">
            <a:extLst>
              <a:ext uri="{FF2B5EF4-FFF2-40B4-BE49-F238E27FC236}">
                <a16:creationId xmlns:a16="http://schemas.microsoft.com/office/drawing/2014/main" id="{C8CBE433-8D5E-4AF4-BC39-1D2CC6882E05}"/>
              </a:ext>
            </a:extLst>
          </p:cNvPr>
          <p:cNvSpPr txBox="1"/>
          <p:nvPr/>
        </p:nvSpPr>
        <p:spPr>
          <a:xfrm>
            <a:off x="8161604" y="5971411"/>
            <a:ext cx="2597576" cy="523220"/>
          </a:xfrm>
          <a:prstGeom prst="rect">
            <a:avLst/>
          </a:prstGeom>
          <a:noFill/>
        </p:spPr>
        <p:txBody>
          <a:bodyPr wrap="square" rtlCol="0">
            <a:spAutoFit/>
          </a:bodyPr>
          <a:lstStyle/>
          <a:p>
            <a:r>
              <a:rPr lang="en-SG" sz="2800" dirty="0"/>
              <a:t>Attacker chain</a:t>
            </a:r>
          </a:p>
        </p:txBody>
      </p:sp>
      <p:cxnSp>
        <p:nvCxnSpPr>
          <p:cNvPr id="55" name="Straight Connector 54">
            <a:extLst>
              <a:ext uri="{FF2B5EF4-FFF2-40B4-BE49-F238E27FC236}">
                <a16:creationId xmlns:a16="http://schemas.microsoft.com/office/drawing/2014/main" id="{31A0B204-BDEE-4584-AC61-BE6349F7776F}"/>
              </a:ext>
            </a:extLst>
          </p:cNvPr>
          <p:cNvCxnSpPr>
            <a:cxnSpLocks/>
            <a:stCxn id="75" idx="2"/>
            <a:endCxn id="56" idx="0"/>
          </p:cNvCxnSpPr>
          <p:nvPr/>
        </p:nvCxnSpPr>
        <p:spPr>
          <a:xfrm flipV="1">
            <a:off x="5734392" y="4652430"/>
            <a:ext cx="311671"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53DAA703-DA4B-4EC8-B692-5B6A133E273D}"/>
              </a:ext>
            </a:extLst>
          </p:cNvPr>
          <p:cNvSpPr/>
          <p:nvPr/>
        </p:nvSpPr>
        <p:spPr>
          <a:xfrm rot="16200000">
            <a:off x="6046063" y="4382430"/>
            <a:ext cx="540000" cy="540000"/>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a:extLst>
              <a:ext uri="{FF2B5EF4-FFF2-40B4-BE49-F238E27FC236}">
                <a16:creationId xmlns:a16="http://schemas.microsoft.com/office/drawing/2014/main" id="{4A70DF0D-1C41-445D-8733-7CA1C038A473}"/>
              </a:ext>
            </a:extLst>
          </p:cNvPr>
          <p:cNvSpPr txBox="1"/>
          <p:nvPr/>
        </p:nvSpPr>
        <p:spPr>
          <a:xfrm>
            <a:off x="2998068" y="2130083"/>
            <a:ext cx="380232" cy="553998"/>
          </a:xfrm>
          <a:prstGeom prst="rect">
            <a:avLst/>
          </a:prstGeom>
          <a:noFill/>
        </p:spPr>
        <p:txBody>
          <a:bodyPr wrap="none" rtlCol="0">
            <a:spAutoFit/>
          </a:bodyPr>
          <a:lstStyle/>
          <a:p>
            <a:r>
              <a:rPr lang="en-US" sz="3000" dirty="0">
                <a:solidFill>
                  <a:schemeClr val="bg1"/>
                </a:solidFill>
              </a:rPr>
              <a:t>5</a:t>
            </a:r>
            <a:endParaRPr lang="en-SG" sz="3000" dirty="0">
              <a:solidFill>
                <a:schemeClr val="bg1"/>
              </a:solidFill>
            </a:endParaRPr>
          </a:p>
        </p:txBody>
      </p:sp>
      <p:sp>
        <p:nvSpPr>
          <p:cNvPr id="59" name="TextBox 58">
            <a:extLst>
              <a:ext uri="{FF2B5EF4-FFF2-40B4-BE49-F238E27FC236}">
                <a16:creationId xmlns:a16="http://schemas.microsoft.com/office/drawing/2014/main" id="{8E36ACB2-818E-4A31-9D87-BA720C963B10}"/>
              </a:ext>
            </a:extLst>
          </p:cNvPr>
          <p:cNvSpPr txBox="1"/>
          <p:nvPr/>
        </p:nvSpPr>
        <p:spPr>
          <a:xfrm>
            <a:off x="2959312" y="4315788"/>
            <a:ext cx="380232" cy="553998"/>
          </a:xfrm>
          <a:prstGeom prst="rect">
            <a:avLst/>
          </a:prstGeom>
          <a:noFill/>
        </p:spPr>
        <p:txBody>
          <a:bodyPr wrap="none" rtlCol="0">
            <a:spAutoFit/>
          </a:bodyPr>
          <a:lstStyle/>
          <a:p>
            <a:r>
              <a:rPr lang="en-US" sz="3000" dirty="0">
                <a:solidFill>
                  <a:schemeClr val="bg1"/>
                </a:solidFill>
              </a:rPr>
              <a:t>7</a:t>
            </a:r>
            <a:endParaRPr lang="en-SG" sz="3000" dirty="0">
              <a:solidFill>
                <a:schemeClr val="bg1"/>
              </a:solidFill>
            </a:endParaRPr>
          </a:p>
        </p:txBody>
      </p:sp>
      <p:sp>
        <p:nvSpPr>
          <p:cNvPr id="60" name="TextBox 59">
            <a:extLst>
              <a:ext uri="{FF2B5EF4-FFF2-40B4-BE49-F238E27FC236}">
                <a16:creationId xmlns:a16="http://schemas.microsoft.com/office/drawing/2014/main" id="{27C6ABF4-5C34-4790-8B15-34DB13EAD009}"/>
              </a:ext>
            </a:extLst>
          </p:cNvPr>
          <p:cNvSpPr txBox="1"/>
          <p:nvPr/>
        </p:nvSpPr>
        <p:spPr>
          <a:xfrm>
            <a:off x="2934290" y="5963405"/>
            <a:ext cx="380232" cy="553998"/>
          </a:xfrm>
          <a:prstGeom prst="rect">
            <a:avLst/>
          </a:prstGeom>
          <a:noFill/>
        </p:spPr>
        <p:txBody>
          <a:bodyPr wrap="none" rtlCol="0">
            <a:spAutoFit/>
          </a:bodyPr>
          <a:lstStyle/>
          <a:p>
            <a:r>
              <a:rPr lang="en-US" sz="3000" dirty="0">
                <a:solidFill>
                  <a:schemeClr val="bg1"/>
                </a:solidFill>
              </a:rPr>
              <a:t>5</a:t>
            </a:r>
            <a:endParaRPr lang="en-SG" sz="3000" dirty="0">
              <a:solidFill>
                <a:schemeClr val="bg1"/>
              </a:solidFill>
            </a:endParaRPr>
          </a:p>
        </p:txBody>
      </p:sp>
      <p:sp>
        <p:nvSpPr>
          <p:cNvPr id="45" name="TextBox 44">
            <a:extLst>
              <a:ext uri="{FF2B5EF4-FFF2-40B4-BE49-F238E27FC236}">
                <a16:creationId xmlns:a16="http://schemas.microsoft.com/office/drawing/2014/main" id="{3E6EE7A0-4285-4BC0-8D4F-C5AAC42F4977}"/>
              </a:ext>
            </a:extLst>
          </p:cNvPr>
          <p:cNvSpPr txBox="1"/>
          <p:nvPr/>
        </p:nvSpPr>
        <p:spPr>
          <a:xfrm>
            <a:off x="4078386" y="3894066"/>
            <a:ext cx="380232" cy="553998"/>
          </a:xfrm>
          <a:prstGeom prst="rect">
            <a:avLst/>
          </a:prstGeom>
          <a:noFill/>
        </p:spPr>
        <p:txBody>
          <a:bodyPr wrap="none" rtlCol="0">
            <a:spAutoFit/>
          </a:bodyPr>
          <a:lstStyle/>
          <a:p>
            <a:r>
              <a:rPr lang="en-US" sz="3000" dirty="0">
                <a:solidFill>
                  <a:schemeClr val="bg1"/>
                </a:solidFill>
              </a:rPr>
              <a:t>4</a:t>
            </a:r>
            <a:endParaRPr lang="en-SG" sz="3000" dirty="0">
              <a:solidFill>
                <a:schemeClr val="bg1"/>
              </a:solidFill>
            </a:endParaRPr>
          </a:p>
        </p:txBody>
      </p:sp>
      <p:sp>
        <p:nvSpPr>
          <p:cNvPr id="52" name="TextBox 51">
            <a:extLst>
              <a:ext uri="{FF2B5EF4-FFF2-40B4-BE49-F238E27FC236}">
                <a16:creationId xmlns:a16="http://schemas.microsoft.com/office/drawing/2014/main" id="{F6102D47-F16D-4A8B-921E-08037547601A}"/>
              </a:ext>
            </a:extLst>
          </p:cNvPr>
          <p:cNvSpPr txBox="1"/>
          <p:nvPr/>
        </p:nvSpPr>
        <p:spPr>
          <a:xfrm>
            <a:off x="4096694" y="4605399"/>
            <a:ext cx="380232" cy="553998"/>
          </a:xfrm>
          <a:prstGeom prst="rect">
            <a:avLst/>
          </a:prstGeom>
          <a:noFill/>
        </p:spPr>
        <p:txBody>
          <a:bodyPr wrap="none" rtlCol="0">
            <a:spAutoFit/>
          </a:bodyPr>
          <a:lstStyle/>
          <a:p>
            <a:r>
              <a:rPr lang="en-US" sz="3000" dirty="0">
                <a:solidFill>
                  <a:schemeClr val="bg1"/>
                </a:solidFill>
              </a:rPr>
              <a:t>1</a:t>
            </a:r>
            <a:endParaRPr lang="en-SG" sz="3000" dirty="0">
              <a:solidFill>
                <a:schemeClr val="bg1"/>
              </a:solidFill>
            </a:endParaRPr>
          </a:p>
        </p:txBody>
      </p:sp>
      <p:sp>
        <p:nvSpPr>
          <p:cNvPr id="53" name="TextBox 52">
            <a:extLst>
              <a:ext uri="{FF2B5EF4-FFF2-40B4-BE49-F238E27FC236}">
                <a16:creationId xmlns:a16="http://schemas.microsoft.com/office/drawing/2014/main" id="{4CAF370F-A920-45CE-890E-259D75A9A85F}"/>
              </a:ext>
            </a:extLst>
          </p:cNvPr>
          <p:cNvSpPr txBox="1"/>
          <p:nvPr/>
        </p:nvSpPr>
        <p:spPr>
          <a:xfrm>
            <a:off x="4096088" y="5347811"/>
            <a:ext cx="380232" cy="553998"/>
          </a:xfrm>
          <a:prstGeom prst="rect">
            <a:avLst/>
          </a:prstGeom>
          <a:noFill/>
        </p:spPr>
        <p:txBody>
          <a:bodyPr wrap="none" rtlCol="0">
            <a:spAutoFit/>
          </a:bodyPr>
          <a:lstStyle/>
          <a:p>
            <a:r>
              <a:rPr lang="en-US" sz="3000" dirty="0">
                <a:solidFill>
                  <a:schemeClr val="bg1"/>
                </a:solidFill>
              </a:rPr>
              <a:t>1</a:t>
            </a:r>
            <a:endParaRPr lang="en-SG" sz="3000" dirty="0">
              <a:solidFill>
                <a:schemeClr val="bg1"/>
              </a:solidFill>
            </a:endParaRPr>
          </a:p>
        </p:txBody>
      </p:sp>
      <p:sp>
        <p:nvSpPr>
          <p:cNvPr id="61" name="TextBox 60">
            <a:extLst>
              <a:ext uri="{FF2B5EF4-FFF2-40B4-BE49-F238E27FC236}">
                <a16:creationId xmlns:a16="http://schemas.microsoft.com/office/drawing/2014/main" id="{DDC1B6C3-6F70-41CB-AA99-0132802049E8}"/>
              </a:ext>
            </a:extLst>
          </p:cNvPr>
          <p:cNvSpPr txBox="1"/>
          <p:nvPr/>
        </p:nvSpPr>
        <p:spPr>
          <a:xfrm>
            <a:off x="5271942" y="3480442"/>
            <a:ext cx="380232" cy="553998"/>
          </a:xfrm>
          <a:prstGeom prst="rect">
            <a:avLst/>
          </a:prstGeom>
          <a:noFill/>
        </p:spPr>
        <p:txBody>
          <a:bodyPr wrap="none" rtlCol="0">
            <a:spAutoFit/>
          </a:bodyPr>
          <a:lstStyle/>
          <a:p>
            <a:r>
              <a:rPr lang="en-US" sz="3000" dirty="0">
                <a:solidFill>
                  <a:schemeClr val="bg1"/>
                </a:solidFill>
              </a:rPr>
              <a:t>1</a:t>
            </a:r>
            <a:endParaRPr lang="en-SG" sz="3000" dirty="0">
              <a:solidFill>
                <a:schemeClr val="bg1"/>
              </a:solidFill>
            </a:endParaRPr>
          </a:p>
        </p:txBody>
      </p:sp>
      <p:sp>
        <p:nvSpPr>
          <p:cNvPr id="62" name="TextBox 61">
            <a:extLst>
              <a:ext uri="{FF2B5EF4-FFF2-40B4-BE49-F238E27FC236}">
                <a16:creationId xmlns:a16="http://schemas.microsoft.com/office/drawing/2014/main" id="{3F47428C-5F73-4A9F-9C95-6407D2919DDB}"/>
              </a:ext>
            </a:extLst>
          </p:cNvPr>
          <p:cNvSpPr txBox="1"/>
          <p:nvPr/>
        </p:nvSpPr>
        <p:spPr>
          <a:xfrm>
            <a:off x="5281896" y="4382429"/>
            <a:ext cx="380232" cy="553998"/>
          </a:xfrm>
          <a:prstGeom prst="rect">
            <a:avLst/>
          </a:prstGeom>
          <a:noFill/>
        </p:spPr>
        <p:txBody>
          <a:bodyPr wrap="none" rtlCol="0">
            <a:spAutoFit/>
          </a:bodyPr>
          <a:lstStyle/>
          <a:p>
            <a:r>
              <a:rPr lang="en-US" sz="3000" dirty="0">
                <a:solidFill>
                  <a:schemeClr val="bg1"/>
                </a:solidFill>
              </a:rPr>
              <a:t>2</a:t>
            </a:r>
            <a:endParaRPr lang="en-SG" sz="3000" dirty="0">
              <a:solidFill>
                <a:schemeClr val="bg1"/>
              </a:solidFill>
            </a:endParaRPr>
          </a:p>
        </p:txBody>
      </p:sp>
      <p:sp>
        <p:nvSpPr>
          <p:cNvPr id="63" name="TextBox 62">
            <a:extLst>
              <a:ext uri="{FF2B5EF4-FFF2-40B4-BE49-F238E27FC236}">
                <a16:creationId xmlns:a16="http://schemas.microsoft.com/office/drawing/2014/main" id="{3535CAE7-D2B6-4D53-B3C7-C9E76BE76E2B}"/>
              </a:ext>
            </a:extLst>
          </p:cNvPr>
          <p:cNvSpPr txBox="1"/>
          <p:nvPr/>
        </p:nvSpPr>
        <p:spPr>
          <a:xfrm>
            <a:off x="7887748" y="2425791"/>
            <a:ext cx="3888432" cy="1815882"/>
          </a:xfrm>
          <a:prstGeom prst="rect">
            <a:avLst/>
          </a:prstGeom>
          <a:noFill/>
        </p:spPr>
        <p:txBody>
          <a:bodyPr wrap="square" rtlCol="0">
            <a:spAutoFit/>
          </a:bodyPr>
          <a:lstStyle/>
          <a:p>
            <a:r>
              <a:rPr lang="en-SG" sz="2800" dirty="0"/>
              <a:t>With GHOST, the attacker will not be able to successfully conduct a 50% attack.</a:t>
            </a:r>
          </a:p>
        </p:txBody>
      </p:sp>
      <p:cxnSp>
        <p:nvCxnSpPr>
          <p:cNvPr id="64" name="Straight Arrow Connector 63">
            <a:extLst>
              <a:ext uri="{FF2B5EF4-FFF2-40B4-BE49-F238E27FC236}">
                <a16:creationId xmlns:a16="http://schemas.microsoft.com/office/drawing/2014/main" id="{62A07818-9BA5-4F68-8773-15FC2A699500}"/>
              </a:ext>
            </a:extLst>
          </p:cNvPr>
          <p:cNvCxnSpPr>
            <a:cxnSpLocks/>
            <a:endCxn id="65" idx="1"/>
          </p:cNvCxnSpPr>
          <p:nvPr/>
        </p:nvCxnSpPr>
        <p:spPr>
          <a:xfrm>
            <a:off x="6583906" y="4651290"/>
            <a:ext cx="1303842" cy="5208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163CE0D-4C3C-44F6-BBC6-DFC973136BB7}"/>
              </a:ext>
            </a:extLst>
          </p:cNvPr>
          <p:cNvSpPr txBox="1"/>
          <p:nvPr/>
        </p:nvSpPr>
        <p:spPr>
          <a:xfrm>
            <a:off x="7887748" y="4910576"/>
            <a:ext cx="3304559" cy="523220"/>
          </a:xfrm>
          <a:prstGeom prst="rect">
            <a:avLst/>
          </a:prstGeom>
          <a:noFill/>
        </p:spPr>
        <p:txBody>
          <a:bodyPr wrap="none" rtlCol="0">
            <a:spAutoFit/>
          </a:bodyPr>
          <a:lstStyle/>
          <a:p>
            <a:r>
              <a:rPr lang="en-US" sz="2800" dirty="0"/>
              <a:t>Heaviest chain (Valid)</a:t>
            </a:r>
            <a:endParaRPr lang="en-SG" sz="2800" dirty="0"/>
          </a:p>
        </p:txBody>
      </p:sp>
      <p:sp>
        <p:nvSpPr>
          <p:cNvPr id="68" name="TextBox 67">
            <a:extLst>
              <a:ext uri="{FF2B5EF4-FFF2-40B4-BE49-F238E27FC236}">
                <a16:creationId xmlns:a16="http://schemas.microsoft.com/office/drawing/2014/main" id="{483B59A3-B481-4B14-83D6-B0E71E229334}"/>
              </a:ext>
            </a:extLst>
          </p:cNvPr>
          <p:cNvSpPr txBox="1"/>
          <p:nvPr/>
        </p:nvSpPr>
        <p:spPr>
          <a:xfrm>
            <a:off x="10329077" y="5973847"/>
            <a:ext cx="1356462" cy="523220"/>
          </a:xfrm>
          <a:prstGeom prst="rect">
            <a:avLst/>
          </a:prstGeom>
          <a:noFill/>
        </p:spPr>
        <p:txBody>
          <a:bodyPr wrap="none" rtlCol="0">
            <a:spAutoFit/>
          </a:bodyPr>
          <a:lstStyle/>
          <a:p>
            <a:r>
              <a:rPr lang="en-US" sz="2800" dirty="0"/>
              <a:t>(Invalid)</a:t>
            </a:r>
            <a:endParaRPr lang="en-SG" sz="2800" dirty="0"/>
          </a:p>
        </p:txBody>
      </p:sp>
      <p:sp>
        <p:nvSpPr>
          <p:cNvPr id="69" name="TextBox 68">
            <a:extLst>
              <a:ext uri="{FF2B5EF4-FFF2-40B4-BE49-F238E27FC236}">
                <a16:creationId xmlns:a16="http://schemas.microsoft.com/office/drawing/2014/main" id="{5839CB5F-004A-44B3-B29D-F59104F2B5F3}"/>
              </a:ext>
            </a:extLst>
          </p:cNvPr>
          <p:cNvSpPr txBox="1"/>
          <p:nvPr/>
        </p:nvSpPr>
        <p:spPr>
          <a:xfrm>
            <a:off x="47962" y="6494631"/>
            <a:ext cx="413896" cy="338554"/>
          </a:xfrm>
          <a:prstGeom prst="rect">
            <a:avLst/>
          </a:prstGeom>
          <a:noFill/>
        </p:spPr>
        <p:txBody>
          <a:bodyPr wrap="none" rtlCol="0">
            <a:spAutoFit/>
          </a:bodyPr>
          <a:lstStyle/>
          <a:p>
            <a:r>
              <a:rPr lang="en-US" sz="1600" dirty="0"/>
              <a:t>[1]</a:t>
            </a:r>
            <a:endParaRPr lang="en-SG" sz="1600" dirty="0"/>
          </a:p>
        </p:txBody>
      </p:sp>
    </p:spTree>
    <p:extLst>
      <p:ext uri="{BB962C8B-B14F-4D97-AF65-F5344CB8AC3E}">
        <p14:creationId xmlns:p14="http://schemas.microsoft.com/office/powerpoint/2010/main" val="83343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500"/>
                                        <p:tgtEl>
                                          <p:spTgt spid="60"/>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par>
                                <p:cTn id="18" presetID="22" presetClass="exit" presetSubtype="8" fill="hold" grpId="1" nodeType="withEffect">
                                  <p:stCondLst>
                                    <p:cond delay="2500"/>
                                  </p:stCondLst>
                                  <p:childTnLst>
                                    <p:animEffect transition="out" filter="wipe(left)">
                                      <p:cBhvr>
                                        <p:cTn id="19" dur="500"/>
                                        <p:tgtEl>
                                          <p:spTgt spid="57"/>
                                        </p:tgtEl>
                                      </p:cBhvr>
                                    </p:animEffect>
                                    <p:set>
                                      <p:cBhvr>
                                        <p:cTn id="20" dur="1" fill="hold">
                                          <p:stCondLst>
                                            <p:cond delay="499"/>
                                          </p:stCondLst>
                                        </p:cTn>
                                        <p:tgtEl>
                                          <p:spTgt spid="57"/>
                                        </p:tgtEl>
                                        <p:attrNameLst>
                                          <p:attrName>style.visibility</p:attrName>
                                        </p:attrNameLst>
                                      </p:cBhvr>
                                      <p:to>
                                        <p:strVal val="hidden"/>
                                      </p:to>
                                    </p:set>
                                  </p:childTnLst>
                                </p:cTn>
                              </p:par>
                              <p:par>
                                <p:cTn id="21" presetID="22" presetClass="exit" presetSubtype="8" fill="hold" grpId="1" nodeType="withEffect">
                                  <p:stCondLst>
                                    <p:cond delay="2500"/>
                                  </p:stCondLst>
                                  <p:childTnLst>
                                    <p:animEffect transition="out" filter="wipe(left)">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xit" presetSubtype="8" fill="hold" grpId="1" nodeType="withEffect">
                                  <p:stCondLst>
                                    <p:cond delay="2500"/>
                                  </p:stCondLst>
                                  <p:childTnLst>
                                    <p:animEffect transition="out" filter="wipe(left)">
                                      <p:cBhvr>
                                        <p:cTn id="25" dur="500"/>
                                        <p:tgtEl>
                                          <p:spTgt spid="60"/>
                                        </p:tgtEl>
                                      </p:cBhvr>
                                    </p:animEffect>
                                    <p:set>
                                      <p:cBhvr>
                                        <p:cTn id="26" dur="1" fill="hold">
                                          <p:stCondLst>
                                            <p:cond delay="499"/>
                                          </p:stCondLst>
                                        </p:cTn>
                                        <p:tgtEl>
                                          <p:spTgt spid="60"/>
                                        </p:tgtEl>
                                        <p:attrNameLst>
                                          <p:attrName>style.visibility</p:attrName>
                                        </p:attrNameLst>
                                      </p:cBhvr>
                                      <p:to>
                                        <p:strVal val="hidden"/>
                                      </p:to>
                                    </p:set>
                                  </p:childTnLst>
                                </p:cTn>
                              </p:par>
                            </p:childTnLst>
                          </p:cTn>
                        </p:par>
                        <p:par>
                          <p:cTn id="27" fill="hold">
                            <p:stCondLst>
                              <p:cond delay="3500"/>
                            </p:stCondLst>
                            <p:childTnLst>
                              <p:par>
                                <p:cTn id="28" presetID="7" presetClass="emph" presetSubtype="2" fill="hold" nodeType="afterEffect">
                                  <p:stCondLst>
                                    <p:cond delay="0"/>
                                  </p:stCondLst>
                                  <p:childTnLst>
                                    <p:animClr clrSpc="rgb" dir="cw">
                                      <p:cBhvr>
                                        <p:cTn id="29" dur="500" fill="hold"/>
                                        <p:tgtEl>
                                          <p:spTgt spid="32"/>
                                        </p:tgtEl>
                                        <p:attrNameLst>
                                          <p:attrName>stroke.color</p:attrName>
                                        </p:attrNameLst>
                                      </p:cBhvr>
                                      <p:to>
                                        <a:srgbClr val="FFFFFF"/>
                                      </p:to>
                                    </p:animClr>
                                    <p:set>
                                      <p:cBhvr>
                                        <p:cTn id="30" dur="500" fill="hold"/>
                                        <p:tgtEl>
                                          <p:spTgt spid="32"/>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11"/>
                                        </p:tgtEl>
                                        <p:attrNameLst>
                                          <p:attrName>stroke.color</p:attrName>
                                        </p:attrNameLst>
                                      </p:cBhvr>
                                      <p:to>
                                        <a:srgbClr val="FFFFFF"/>
                                      </p:to>
                                    </p:animClr>
                                    <p:set>
                                      <p:cBhvr>
                                        <p:cTn id="33" dur="500" fill="hold"/>
                                        <p:tgtEl>
                                          <p:spTgt spid="11"/>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12"/>
                                        </p:tgtEl>
                                        <p:attrNameLst>
                                          <p:attrName>stroke.color</p:attrName>
                                        </p:attrNameLst>
                                      </p:cBhvr>
                                      <p:to>
                                        <a:srgbClr val="FFFFFF"/>
                                      </p:to>
                                    </p:animClr>
                                    <p:set>
                                      <p:cBhvr>
                                        <p:cTn id="36" dur="500" fill="hold"/>
                                        <p:tgtEl>
                                          <p:spTgt spid="12"/>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54"/>
                                        </p:tgtEl>
                                        <p:attrNameLst>
                                          <p:attrName>stroke.color</p:attrName>
                                        </p:attrNameLst>
                                      </p:cBhvr>
                                      <p:to>
                                        <a:srgbClr val="FFFFFF"/>
                                      </p:to>
                                    </p:animClr>
                                    <p:set>
                                      <p:cBhvr>
                                        <p:cTn id="39" dur="500" fill="hold"/>
                                        <p:tgtEl>
                                          <p:spTgt spid="54"/>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500" fill="hold"/>
                                        <p:tgtEl>
                                          <p:spTgt spid="66"/>
                                        </p:tgtEl>
                                        <p:attrNameLst>
                                          <p:attrName>stroke.color</p:attrName>
                                        </p:attrNameLst>
                                      </p:cBhvr>
                                      <p:to>
                                        <a:srgbClr val="FFFFFF"/>
                                      </p:to>
                                    </p:animClr>
                                    <p:set>
                                      <p:cBhvr>
                                        <p:cTn id="42" dur="500" fill="hold"/>
                                        <p:tgtEl>
                                          <p:spTgt spid="66"/>
                                        </p:tgtEl>
                                        <p:attrNameLst>
                                          <p:attrName>stroke.on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32"/>
                                        </p:tgtEl>
                                        <p:attrNameLst>
                                          <p:attrName>fillcolor</p:attrName>
                                        </p:attrNameLst>
                                      </p:cBhvr>
                                      <p:to>
                                        <a:srgbClr val="7F7F7F"/>
                                      </p:to>
                                    </p:animClr>
                                    <p:set>
                                      <p:cBhvr>
                                        <p:cTn id="45" dur="500" fill="hold"/>
                                        <p:tgtEl>
                                          <p:spTgt spid="32"/>
                                        </p:tgtEl>
                                        <p:attrNameLst>
                                          <p:attrName>fill.type</p:attrName>
                                        </p:attrNameLst>
                                      </p:cBhvr>
                                      <p:to>
                                        <p:strVal val="solid"/>
                                      </p:to>
                                    </p:set>
                                    <p:set>
                                      <p:cBhvr>
                                        <p:cTn id="46" dur="500" fill="hold"/>
                                        <p:tgtEl>
                                          <p:spTgt spid="32"/>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11"/>
                                        </p:tgtEl>
                                        <p:attrNameLst>
                                          <p:attrName>fillcolor</p:attrName>
                                        </p:attrNameLst>
                                      </p:cBhvr>
                                      <p:to>
                                        <a:srgbClr val="7F7F7F"/>
                                      </p:to>
                                    </p:animClr>
                                    <p:set>
                                      <p:cBhvr>
                                        <p:cTn id="49" dur="500" fill="hold"/>
                                        <p:tgtEl>
                                          <p:spTgt spid="11"/>
                                        </p:tgtEl>
                                        <p:attrNameLst>
                                          <p:attrName>fill.type</p:attrName>
                                        </p:attrNameLst>
                                      </p:cBhvr>
                                      <p:to>
                                        <p:strVal val="solid"/>
                                      </p:to>
                                    </p:set>
                                    <p:set>
                                      <p:cBhvr>
                                        <p:cTn id="50" dur="500" fill="hold"/>
                                        <p:tgtEl>
                                          <p:spTgt spid="11"/>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12"/>
                                        </p:tgtEl>
                                        <p:attrNameLst>
                                          <p:attrName>fillcolor</p:attrName>
                                        </p:attrNameLst>
                                      </p:cBhvr>
                                      <p:to>
                                        <a:srgbClr val="7F7F7F"/>
                                      </p:to>
                                    </p:animClr>
                                    <p:set>
                                      <p:cBhvr>
                                        <p:cTn id="53" dur="500" fill="hold"/>
                                        <p:tgtEl>
                                          <p:spTgt spid="12"/>
                                        </p:tgtEl>
                                        <p:attrNameLst>
                                          <p:attrName>fill.type</p:attrName>
                                        </p:attrNameLst>
                                      </p:cBhvr>
                                      <p:to>
                                        <p:strVal val="solid"/>
                                      </p:to>
                                    </p:set>
                                    <p:set>
                                      <p:cBhvr>
                                        <p:cTn id="54" dur="500" fill="hold"/>
                                        <p:tgtEl>
                                          <p:spTgt spid="12"/>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500" fill="hold"/>
                                        <p:tgtEl>
                                          <p:spTgt spid="54"/>
                                        </p:tgtEl>
                                        <p:attrNameLst>
                                          <p:attrName>fillcolor</p:attrName>
                                        </p:attrNameLst>
                                      </p:cBhvr>
                                      <p:to>
                                        <a:srgbClr val="7F7F7F"/>
                                      </p:to>
                                    </p:animClr>
                                    <p:set>
                                      <p:cBhvr>
                                        <p:cTn id="57" dur="500" fill="hold"/>
                                        <p:tgtEl>
                                          <p:spTgt spid="54"/>
                                        </p:tgtEl>
                                        <p:attrNameLst>
                                          <p:attrName>fill.type</p:attrName>
                                        </p:attrNameLst>
                                      </p:cBhvr>
                                      <p:to>
                                        <p:strVal val="solid"/>
                                      </p:to>
                                    </p:set>
                                    <p:set>
                                      <p:cBhvr>
                                        <p:cTn id="58" dur="500" fill="hold"/>
                                        <p:tgtEl>
                                          <p:spTgt spid="54"/>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66"/>
                                        </p:tgtEl>
                                        <p:attrNameLst>
                                          <p:attrName>fillcolor</p:attrName>
                                        </p:attrNameLst>
                                      </p:cBhvr>
                                      <p:to>
                                        <a:srgbClr val="7F7F7F"/>
                                      </p:to>
                                    </p:animClr>
                                    <p:set>
                                      <p:cBhvr>
                                        <p:cTn id="61" dur="500" fill="hold"/>
                                        <p:tgtEl>
                                          <p:spTgt spid="66"/>
                                        </p:tgtEl>
                                        <p:attrNameLst>
                                          <p:attrName>fill.type</p:attrName>
                                        </p:attrNameLst>
                                      </p:cBhvr>
                                      <p:to>
                                        <p:strVal val="solid"/>
                                      </p:to>
                                    </p:set>
                                    <p:set>
                                      <p:cBhvr>
                                        <p:cTn id="62" dur="500" fill="hold"/>
                                        <p:tgtEl>
                                          <p:spTgt spid="66"/>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500" fill="hold"/>
                                        <p:tgtEl>
                                          <p:spTgt spid="48"/>
                                        </p:tgtEl>
                                        <p:attrNameLst>
                                          <p:attrName>fillcolor</p:attrName>
                                        </p:attrNameLst>
                                      </p:cBhvr>
                                      <p:to>
                                        <a:srgbClr val="7F7F7F"/>
                                      </p:to>
                                    </p:animClr>
                                    <p:set>
                                      <p:cBhvr>
                                        <p:cTn id="65" dur="500" fill="hold"/>
                                        <p:tgtEl>
                                          <p:spTgt spid="48"/>
                                        </p:tgtEl>
                                        <p:attrNameLst>
                                          <p:attrName>fill.type</p:attrName>
                                        </p:attrNameLst>
                                      </p:cBhvr>
                                      <p:to>
                                        <p:strVal val="solid"/>
                                      </p:to>
                                    </p:set>
                                    <p:set>
                                      <p:cBhvr>
                                        <p:cTn id="66" dur="500" fill="hold"/>
                                        <p:tgtEl>
                                          <p:spTgt spid="48"/>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46"/>
                                        </p:tgtEl>
                                        <p:attrNameLst>
                                          <p:attrName>fillcolor</p:attrName>
                                        </p:attrNameLst>
                                      </p:cBhvr>
                                      <p:to>
                                        <a:srgbClr val="7F7F7F"/>
                                      </p:to>
                                    </p:animClr>
                                    <p:set>
                                      <p:cBhvr>
                                        <p:cTn id="69" dur="500" fill="hold"/>
                                        <p:tgtEl>
                                          <p:spTgt spid="46"/>
                                        </p:tgtEl>
                                        <p:attrNameLst>
                                          <p:attrName>fill.type</p:attrName>
                                        </p:attrNameLst>
                                      </p:cBhvr>
                                      <p:to>
                                        <p:strVal val="solid"/>
                                      </p:to>
                                    </p:set>
                                    <p:set>
                                      <p:cBhvr>
                                        <p:cTn id="70" dur="500" fill="hold"/>
                                        <p:tgtEl>
                                          <p:spTgt spid="46"/>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44"/>
                                        </p:tgtEl>
                                        <p:attrNameLst>
                                          <p:attrName>fillcolor</p:attrName>
                                        </p:attrNameLst>
                                      </p:cBhvr>
                                      <p:to>
                                        <a:srgbClr val="7F7F7F"/>
                                      </p:to>
                                    </p:animClr>
                                    <p:set>
                                      <p:cBhvr>
                                        <p:cTn id="73" dur="500" fill="hold"/>
                                        <p:tgtEl>
                                          <p:spTgt spid="44"/>
                                        </p:tgtEl>
                                        <p:attrNameLst>
                                          <p:attrName>fill.type</p:attrName>
                                        </p:attrNameLst>
                                      </p:cBhvr>
                                      <p:to>
                                        <p:strVal val="solid"/>
                                      </p:to>
                                    </p:set>
                                    <p:set>
                                      <p:cBhvr>
                                        <p:cTn id="74" dur="500" fill="hold"/>
                                        <p:tgtEl>
                                          <p:spTgt spid="44"/>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500" fill="hold"/>
                                        <p:tgtEl>
                                          <p:spTgt spid="43"/>
                                        </p:tgtEl>
                                        <p:attrNameLst>
                                          <p:attrName>fillcolor</p:attrName>
                                        </p:attrNameLst>
                                      </p:cBhvr>
                                      <p:to>
                                        <a:srgbClr val="7F7F7F"/>
                                      </p:to>
                                    </p:animClr>
                                    <p:set>
                                      <p:cBhvr>
                                        <p:cTn id="77" dur="500" fill="hold"/>
                                        <p:tgtEl>
                                          <p:spTgt spid="43"/>
                                        </p:tgtEl>
                                        <p:attrNameLst>
                                          <p:attrName>fill.type</p:attrName>
                                        </p:attrNameLst>
                                      </p:cBhvr>
                                      <p:to>
                                        <p:strVal val="solid"/>
                                      </p:to>
                                    </p:set>
                                    <p:set>
                                      <p:cBhvr>
                                        <p:cTn id="78" dur="500" fill="hold"/>
                                        <p:tgtEl>
                                          <p:spTgt spid="43"/>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500" fill="hold"/>
                                        <p:tgtEl>
                                          <p:spTgt spid="34"/>
                                        </p:tgtEl>
                                        <p:attrNameLst>
                                          <p:attrName>fillcolor</p:attrName>
                                        </p:attrNameLst>
                                      </p:cBhvr>
                                      <p:to>
                                        <a:srgbClr val="7F7F7F"/>
                                      </p:to>
                                    </p:animClr>
                                    <p:set>
                                      <p:cBhvr>
                                        <p:cTn id="81" dur="500" fill="hold"/>
                                        <p:tgtEl>
                                          <p:spTgt spid="34"/>
                                        </p:tgtEl>
                                        <p:attrNameLst>
                                          <p:attrName>fill.type</p:attrName>
                                        </p:attrNameLst>
                                      </p:cBhvr>
                                      <p:to>
                                        <p:strVal val="solid"/>
                                      </p:to>
                                    </p:set>
                                    <p:set>
                                      <p:cBhvr>
                                        <p:cTn id="82" dur="500" fill="hold"/>
                                        <p:tgtEl>
                                          <p:spTgt spid="34"/>
                                        </p:tgtEl>
                                        <p:attrNameLst>
                                          <p:attrName>fill.on</p:attrName>
                                        </p:attrNameLst>
                                      </p:cBhvr>
                                      <p:to>
                                        <p:strVal val="true"/>
                                      </p:to>
                                    </p:set>
                                  </p:childTnLst>
                                </p:cTn>
                              </p:par>
                              <p:par>
                                <p:cTn id="83" presetID="7" presetClass="emph" presetSubtype="2" fill="hold" nodeType="withEffect">
                                  <p:stCondLst>
                                    <p:cond delay="0"/>
                                  </p:stCondLst>
                                  <p:childTnLst>
                                    <p:animClr clrSpc="rgb" dir="cw">
                                      <p:cBhvr>
                                        <p:cTn id="84" dur="500" fill="hold"/>
                                        <p:tgtEl>
                                          <p:spTgt spid="48"/>
                                        </p:tgtEl>
                                        <p:attrNameLst>
                                          <p:attrName>stroke.color</p:attrName>
                                        </p:attrNameLst>
                                      </p:cBhvr>
                                      <p:to>
                                        <a:srgbClr val="FFFFFF"/>
                                      </p:to>
                                    </p:animClr>
                                    <p:set>
                                      <p:cBhvr>
                                        <p:cTn id="85" dur="500" fill="hold"/>
                                        <p:tgtEl>
                                          <p:spTgt spid="48"/>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500" fill="hold"/>
                                        <p:tgtEl>
                                          <p:spTgt spid="46"/>
                                        </p:tgtEl>
                                        <p:attrNameLst>
                                          <p:attrName>stroke.color</p:attrName>
                                        </p:attrNameLst>
                                      </p:cBhvr>
                                      <p:to>
                                        <a:srgbClr val="FFFFFF"/>
                                      </p:to>
                                    </p:animClr>
                                    <p:set>
                                      <p:cBhvr>
                                        <p:cTn id="88" dur="500" fill="hold"/>
                                        <p:tgtEl>
                                          <p:spTgt spid="46"/>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500" fill="hold"/>
                                        <p:tgtEl>
                                          <p:spTgt spid="44"/>
                                        </p:tgtEl>
                                        <p:attrNameLst>
                                          <p:attrName>stroke.color</p:attrName>
                                        </p:attrNameLst>
                                      </p:cBhvr>
                                      <p:to>
                                        <a:srgbClr val="FFFFFF"/>
                                      </p:to>
                                    </p:animClr>
                                    <p:set>
                                      <p:cBhvr>
                                        <p:cTn id="91" dur="500" fill="hold"/>
                                        <p:tgtEl>
                                          <p:spTgt spid="44"/>
                                        </p:tgtEl>
                                        <p:attrNameLst>
                                          <p:attrName>stroke.on</p:attrName>
                                        </p:attrNameLst>
                                      </p:cBhvr>
                                      <p:to>
                                        <p:strVal val="true"/>
                                      </p:to>
                                    </p:set>
                                  </p:childTnLst>
                                </p:cTn>
                              </p:par>
                              <p:par>
                                <p:cTn id="92" presetID="7" presetClass="emph" presetSubtype="2" fill="hold" nodeType="withEffect">
                                  <p:stCondLst>
                                    <p:cond delay="0"/>
                                  </p:stCondLst>
                                  <p:childTnLst>
                                    <p:animClr clrSpc="rgb" dir="cw">
                                      <p:cBhvr>
                                        <p:cTn id="93" dur="500" fill="hold"/>
                                        <p:tgtEl>
                                          <p:spTgt spid="43"/>
                                        </p:tgtEl>
                                        <p:attrNameLst>
                                          <p:attrName>stroke.color</p:attrName>
                                        </p:attrNameLst>
                                      </p:cBhvr>
                                      <p:to>
                                        <a:srgbClr val="FFFFFF"/>
                                      </p:to>
                                    </p:animClr>
                                    <p:set>
                                      <p:cBhvr>
                                        <p:cTn id="94" dur="500" fill="hold"/>
                                        <p:tgtEl>
                                          <p:spTgt spid="43"/>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500" fill="hold"/>
                                        <p:tgtEl>
                                          <p:spTgt spid="34"/>
                                        </p:tgtEl>
                                        <p:attrNameLst>
                                          <p:attrName>stroke.color</p:attrName>
                                        </p:attrNameLst>
                                      </p:cBhvr>
                                      <p:to>
                                        <a:srgbClr val="FFFFFF"/>
                                      </p:to>
                                    </p:animClr>
                                    <p:set>
                                      <p:cBhvr>
                                        <p:cTn id="97" dur="500" fill="hold"/>
                                        <p:tgtEl>
                                          <p:spTgt spid="34"/>
                                        </p:tgtEl>
                                        <p:attrNameLst>
                                          <p:attrName>stroke.on</p:attrName>
                                        </p:attrNameLst>
                                      </p:cBhvr>
                                      <p:to>
                                        <p:strVal val="true"/>
                                      </p:to>
                                    </p:set>
                                  </p:childTnLst>
                                </p:cTn>
                              </p:par>
                              <p:par>
                                <p:cTn id="98" presetID="22" presetClass="entr" presetSubtype="8" fill="hold" grpId="0" nodeType="withEffect">
                                  <p:stCondLst>
                                    <p:cond delay="1000"/>
                                  </p:stCondLst>
                                  <p:childTnLst>
                                    <p:set>
                                      <p:cBhvr>
                                        <p:cTn id="99" dur="1" fill="hold">
                                          <p:stCondLst>
                                            <p:cond delay="0"/>
                                          </p:stCondLst>
                                        </p:cTn>
                                        <p:tgtEl>
                                          <p:spTgt spid="45"/>
                                        </p:tgtEl>
                                        <p:attrNameLst>
                                          <p:attrName>style.visibility</p:attrName>
                                        </p:attrNameLst>
                                      </p:cBhvr>
                                      <p:to>
                                        <p:strVal val="visible"/>
                                      </p:to>
                                    </p:set>
                                    <p:animEffect transition="in" filter="wipe(left)">
                                      <p:cBhvr>
                                        <p:cTn id="100" dur="500"/>
                                        <p:tgtEl>
                                          <p:spTgt spid="45"/>
                                        </p:tgtEl>
                                      </p:cBhvr>
                                    </p:animEffect>
                                  </p:childTnLst>
                                </p:cTn>
                              </p:par>
                              <p:par>
                                <p:cTn id="101" presetID="22" presetClass="entr" presetSubtype="8" fill="hold" grpId="0" nodeType="withEffect">
                                  <p:stCondLst>
                                    <p:cond delay="100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par>
                                <p:cTn id="104" presetID="22" presetClass="entr" presetSubtype="8" fill="hold" grpId="0" nodeType="withEffect">
                                  <p:stCondLst>
                                    <p:cond delay="1000"/>
                                  </p:stCondLst>
                                  <p:childTnLst>
                                    <p:set>
                                      <p:cBhvr>
                                        <p:cTn id="105" dur="1" fill="hold">
                                          <p:stCondLst>
                                            <p:cond delay="0"/>
                                          </p:stCondLst>
                                        </p:cTn>
                                        <p:tgtEl>
                                          <p:spTgt spid="53"/>
                                        </p:tgtEl>
                                        <p:attrNameLst>
                                          <p:attrName>style.visibility</p:attrName>
                                        </p:attrNameLst>
                                      </p:cBhvr>
                                      <p:to>
                                        <p:strVal val="visible"/>
                                      </p:to>
                                    </p:set>
                                    <p:animEffect transition="in" filter="wipe(left)">
                                      <p:cBhvr>
                                        <p:cTn id="106" dur="500"/>
                                        <p:tgtEl>
                                          <p:spTgt spid="53"/>
                                        </p:tgtEl>
                                      </p:cBhvr>
                                    </p:animEffect>
                                  </p:childTnLst>
                                </p:cTn>
                              </p:par>
                              <p:par>
                                <p:cTn id="107" presetID="22" presetClass="exit" presetSubtype="8" fill="hold" grpId="1" nodeType="withEffect">
                                  <p:stCondLst>
                                    <p:cond delay="2500"/>
                                  </p:stCondLst>
                                  <p:childTnLst>
                                    <p:animEffect transition="out" filter="wipe(left)">
                                      <p:cBhvr>
                                        <p:cTn id="108" dur="500"/>
                                        <p:tgtEl>
                                          <p:spTgt spid="45"/>
                                        </p:tgtEl>
                                      </p:cBhvr>
                                    </p:animEffect>
                                    <p:set>
                                      <p:cBhvr>
                                        <p:cTn id="109" dur="1" fill="hold">
                                          <p:stCondLst>
                                            <p:cond delay="499"/>
                                          </p:stCondLst>
                                        </p:cTn>
                                        <p:tgtEl>
                                          <p:spTgt spid="45"/>
                                        </p:tgtEl>
                                        <p:attrNameLst>
                                          <p:attrName>style.visibility</p:attrName>
                                        </p:attrNameLst>
                                      </p:cBhvr>
                                      <p:to>
                                        <p:strVal val="hidden"/>
                                      </p:to>
                                    </p:set>
                                  </p:childTnLst>
                                </p:cTn>
                              </p:par>
                              <p:par>
                                <p:cTn id="110" presetID="22" presetClass="exit" presetSubtype="8" fill="hold" grpId="1" nodeType="withEffect">
                                  <p:stCondLst>
                                    <p:cond delay="2500"/>
                                  </p:stCondLst>
                                  <p:childTnLst>
                                    <p:animEffect transition="out" filter="wipe(left)">
                                      <p:cBhvr>
                                        <p:cTn id="111" dur="500"/>
                                        <p:tgtEl>
                                          <p:spTgt spid="52"/>
                                        </p:tgtEl>
                                      </p:cBhvr>
                                    </p:animEffect>
                                    <p:set>
                                      <p:cBhvr>
                                        <p:cTn id="112" dur="1" fill="hold">
                                          <p:stCondLst>
                                            <p:cond delay="499"/>
                                          </p:stCondLst>
                                        </p:cTn>
                                        <p:tgtEl>
                                          <p:spTgt spid="52"/>
                                        </p:tgtEl>
                                        <p:attrNameLst>
                                          <p:attrName>style.visibility</p:attrName>
                                        </p:attrNameLst>
                                      </p:cBhvr>
                                      <p:to>
                                        <p:strVal val="hidden"/>
                                      </p:to>
                                    </p:set>
                                  </p:childTnLst>
                                </p:cTn>
                              </p:par>
                              <p:par>
                                <p:cTn id="113" presetID="22" presetClass="exit" presetSubtype="8" fill="hold" grpId="1" nodeType="withEffect">
                                  <p:stCondLst>
                                    <p:cond delay="2500"/>
                                  </p:stCondLst>
                                  <p:childTnLst>
                                    <p:animEffect transition="out" filter="wipe(left)">
                                      <p:cBhvr>
                                        <p:cTn id="114" dur="500"/>
                                        <p:tgtEl>
                                          <p:spTgt spid="53"/>
                                        </p:tgtEl>
                                      </p:cBhvr>
                                    </p:animEffect>
                                    <p:set>
                                      <p:cBhvr>
                                        <p:cTn id="115" dur="1" fill="hold">
                                          <p:stCondLst>
                                            <p:cond delay="499"/>
                                          </p:stCondLst>
                                        </p:cTn>
                                        <p:tgtEl>
                                          <p:spTgt spid="53"/>
                                        </p:tgtEl>
                                        <p:attrNameLst>
                                          <p:attrName>style.visibility</p:attrName>
                                        </p:attrNameLst>
                                      </p:cBhvr>
                                      <p:to>
                                        <p:strVal val="hidden"/>
                                      </p:to>
                                    </p:set>
                                  </p:childTnLst>
                                </p:cTn>
                              </p:par>
                            </p:childTnLst>
                          </p:cTn>
                        </p:par>
                        <p:par>
                          <p:cTn id="116" fill="hold">
                            <p:stCondLst>
                              <p:cond delay="6500"/>
                            </p:stCondLst>
                            <p:childTnLst>
                              <p:par>
                                <p:cTn id="117" presetID="1" presetClass="emph" presetSubtype="2" fill="hold" nodeType="afterEffect">
                                  <p:stCondLst>
                                    <p:cond delay="0"/>
                                  </p:stCondLst>
                                  <p:childTnLst>
                                    <p:animClr clrSpc="rgb" dir="cw">
                                      <p:cBhvr>
                                        <p:cTn id="118" dur="500" fill="hold"/>
                                        <p:tgtEl>
                                          <p:spTgt spid="35"/>
                                        </p:tgtEl>
                                        <p:attrNameLst>
                                          <p:attrName>fillcolor</p:attrName>
                                        </p:attrNameLst>
                                      </p:cBhvr>
                                      <p:to>
                                        <a:srgbClr val="7F7F7F"/>
                                      </p:to>
                                    </p:animClr>
                                    <p:set>
                                      <p:cBhvr>
                                        <p:cTn id="119" dur="500" fill="hold"/>
                                        <p:tgtEl>
                                          <p:spTgt spid="35"/>
                                        </p:tgtEl>
                                        <p:attrNameLst>
                                          <p:attrName>fill.type</p:attrName>
                                        </p:attrNameLst>
                                      </p:cBhvr>
                                      <p:to>
                                        <p:strVal val="solid"/>
                                      </p:to>
                                    </p:set>
                                    <p:set>
                                      <p:cBhvr>
                                        <p:cTn id="120" dur="500" fill="hold"/>
                                        <p:tgtEl>
                                          <p:spTgt spid="35"/>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500" fill="hold"/>
                                        <p:tgtEl>
                                          <p:spTgt spid="38"/>
                                        </p:tgtEl>
                                        <p:attrNameLst>
                                          <p:attrName>fillcolor</p:attrName>
                                        </p:attrNameLst>
                                      </p:cBhvr>
                                      <p:to>
                                        <a:srgbClr val="7F7F7F"/>
                                      </p:to>
                                    </p:animClr>
                                    <p:set>
                                      <p:cBhvr>
                                        <p:cTn id="123" dur="500" fill="hold"/>
                                        <p:tgtEl>
                                          <p:spTgt spid="38"/>
                                        </p:tgtEl>
                                        <p:attrNameLst>
                                          <p:attrName>fill.type</p:attrName>
                                        </p:attrNameLst>
                                      </p:cBhvr>
                                      <p:to>
                                        <p:strVal val="solid"/>
                                      </p:to>
                                    </p:set>
                                    <p:set>
                                      <p:cBhvr>
                                        <p:cTn id="124" dur="500" fill="hold"/>
                                        <p:tgtEl>
                                          <p:spTgt spid="38"/>
                                        </p:tgtEl>
                                        <p:attrNameLst>
                                          <p:attrName>fill.on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35"/>
                                        </p:tgtEl>
                                        <p:attrNameLst>
                                          <p:attrName>stroke.color</p:attrName>
                                        </p:attrNameLst>
                                      </p:cBhvr>
                                      <p:to>
                                        <a:srgbClr val="FFFFFF"/>
                                      </p:to>
                                    </p:animClr>
                                    <p:set>
                                      <p:cBhvr>
                                        <p:cTn id="127" dur="500" fill="hold"/>
                                        <p:tgtEl>
                                          <p:spTgt spid="35"/>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38"/>
                                        </p:tgtEl>
                                        <p:attrNameLst>
                                          <p:attrName>stroke.color</p:attrName>
                                        </p:attrNameLst>
                                      </p:cBhvr>
                                      <p:to>
                                        <a:srgbClr val="FFFFFF"/>
                                      </p:to>
                                    </p:animClr>
                                    <p:set>
                                      <p:cBhvr>
                                        <p:cTn id="130" dur="500" fill="hold"/>
                                        <p:tgtEl>
                                          <p:spTgt spid="38"/>
                                        </p:tgtEl>
                                        <p:attrNameLst>
                                          <p:attrName>stroke.on</p:attrName>
                                        </p:attrNameLst>
                                      </p:cBhvr>
                                      <p:to>
                                        <p:strVal val="true"/>
                                      </p:to>
                                    </p:set>
                                  </p:childTnLst>
                                </p:cTn>
                              </p:par>
                              <p:par>
                                <p:cTn id="131" presetID="22" presetClass="entr" presetSubtype="8" fill="hold" grpId="0" nodeType="withEffect">
                                  <p:stCondLst>
                                    <p:cond delay="1000"/>
                                  </p:stCondLst>
                                  <p:childTnLst>
                                    <p:set>
                                      <p:cBhvr>
                                        <p:cTn id="132" dur="1" fill="hold">
                                          <p:stCondLst>
                                            <p:cond delay="0"/>
                                          </p:stCondLst>
                                        </p:cTn>
                                        <p:tgtEl>
                                          <p:spTgt spid="61"/>
                                        </p:tgtEl>
                                        <p:attrNameLst>
                                          <p:attrName>style.visibility</p:attrName>
                                        </p:attrNameLst>
                                      </p:cBhvr>
                                      <p:to>
                                        <p:strVal val="visible"/>
                                      </p:to>
                                    </p:set>
                                    <p:animEffect transition="in" filter="wipe(left)">
                                      <p:cBhvr>
                                        <p:cTn id="133" dur="500"/>
                                        <p:tgtEl>
                                          <p:spTgt spid="61"/>
                                        </p:tgtEl>
                                      </p:cBhvr>
                                    </p:animEffect>
                                  </p:childTnLst>
                                </p:cTn>
                              </p:par>
                              <p:par>
                                <p:cTn id="134" presetID="22" presetClass="entr" presetSubtype="8" fill="hold" grpId="0" nodeType="withEffect">
                                  <p:stCondLst>
                                    <p:cond delay="1000"/>
                                  </p:stCondLst>
                                  <p:childTnLst>
                                    <p:set>
                                      <p:cBhvr>
                                        <p:cTn id="135" dur="1" fill="hold">
                                          <p:stCondLst>
                                            <p:cond delay="0"/>
                                          </p:stCondLst>
                                        </p:cTn>
                                        <p:tgtEl>
                                          <p:spTgt spid="62"/>
                                        </p:tgtEl>
                                        <p:attrNameLst>
                                          <p:attrName>style.visibility</p:attrName>
                                        </p:attrNameLst>
                                      </p:cBhvr>
                                      <p:to>
                                        <p:strVal val="visible"/>
                                      </p:to>
                                    </p:set>
                                    <p:animEffect transition="in" filter="wipe(left)">
                                      <p:cBhvr>
                                        <p:cTn id="136" dur="500"/>
                                        <p:tgtEl>
                                          <p:spTgt spid="62"/>
                                        </p:tgtEl>
                                      </p:cBhvr>
                                    </p:animEffect>
                                  </p:childTnLst>
                                </p:cTn>
                              </p:par>
                              <p:par>
                                <p:cTn id="137" presetID="22" presetClass="exit" presetSubtype="8" fill="hold" grpId="1" nodeType="withEffect">
                                  <p:stCondLst>
                                    <p:cond delay="2500"/>
                                  </p:stCondLst>
                                  <p:childTnLst>
                                    <p:animEffect transition="out" filter="wipe(left)">
                                      <p:cBhvr>
                                        <p:cTn id="138" dur="500"/>
                                        <p:tgtEl>
                                          <p:spTgt spid="61"/>
                                        </p:tgtEl>
                                      </p:cBhvr>
                                    </p:animEffect>
                                    <p:set>
                                      <p:cBhvr>
                                        <p:cTn id="139" dur="1" fill="hold">
                                          <p:stCondLst>
                                            <p:cond delay="499"/>
                                          </p:stCondLst>
                                        </p:cTn>
                                        <p:tgtEl>
                                          <p:spTgt spid="61"/>
                                        </p:tgtEl>
                                        <p:attrNameLst>
                                          <p:attrName>style.visibility</p:attrName>
                                        </p:attrNameLst>
                                      </p:cBhvr>
                                      <p:to>
                                        <p:strVal val="hidden"/>
                                      </p:to>
                                    </p:set>
                                  </p:childTnLst>
                                </p:cTn>
                              </p:par>
                              <p:par>
                                <p:cTn id="140" presetID="22" presetClass="exit" presetSubtype="8" fill="hold" grpId="1" nodeType="withEffect">
                                  <p:stCondLst>
                                    <p:cond delay="2500"/>
                                  </p:stCondLst>
                                  <p:childTnLst>
                                    <p:animEffect transition="out" filter="wipe(left)">
                                      <p:cBhvr>
                                        <p:cTn id="141" dur="500"/>
                                        <p:tgtEl>
                                          <p:spTgt spid="62"/>
                                        </p:tgtEl>
                                      </p:cBhvr>
                                    </p:animEffect>
                                    <p:set>
                                      <p:cBhvr>
                                        <p:cTn id="142" dur="1" fill="hold">
                                          <p:stCondLst>
                                            <p:cond delay="499"/>
                                          </p:stCondLst>
                                        </p:cTn>
                                        <p:tgtEl>
                                          <p:spTgt spid="62"/>
                                        </p:tgtEl>
                                        <p:attrNameLst>
                                          <p:attrName>style.visibility</p:attrName>
                                        </p:attrNameLst>
                                      </p:cBhvr>
                                      <p:to>
                                        <p:strVal val="hidden"/>
                                      </p:to>
                                    </p:set>
                                  </p:childTnLst>
                                </p:cTn>
                              </p:par>
                            </p:childTnLst>
                          </p:cTn>
                        </p:par>
                        <p:par>
                          <p:cTn id="143" fill="hold">
                            <p:stCondLst>
                              <p:cond delay="9500"/>
                            </p:stCondLst>
                            <p:childTnLst>
                              <p:par>
                                <p:cTn id="144" presetID="1" presetClass="emph" presetSubtype="2" fill="hold" nodeType="afterEffect">
                                  <p:stCondLst>
                                    <p:cond delay="0"/>
                                  </p:stCondLst>
                                  <p:childTnLst>
                                    <p:animClr clrSpc="rgb" dir="cw">
                                      <p:cBhvr>
                                        <p:cTn id="145" dur="500" fill="hold"/>
                                        <p:tgtEl>
                                          <p:spTgt spid="71"/>
                                        </p:tgtEl>
                                        <p:attrNameLst>
                                          <p:attrName>fillcolor</p:attrName>
                                        </p:attrNameLst>
                                      </p:cBhvr>
                                      <p:to>
                                        <a:srgbClr val="7F7F7F"/>
                                      </p:to>
                                    </p:animClr>
                                    <p:set>
                                      <p:cBhvr>
                                        <p:cTn id="146" dur="500" fill="hold"/>
                                        <p:tgtEl>
                                          <p:spTgt spid="71"/>
                                        </p:tgtEl>
                                        <p:attrNameLst>
                                          <p:attrName>fill.type</p:attrName>
                                        </p:attrNameLst>
                                      </p:cBhvr>
                                      <p:to>
                                        <p:strVal val="solid"/>
                                      </p:to>
                                    </p:set>
                                    <p:set>
                                      <p:cBhvr>
                                        <p:cTn id="147" dur="500" fill="hold"/>
                                        <p:tgtEl>
                                          <p:spTgt spid="71"/>
                                        </p:tgtEl>
                                        <p:attrNameLst>
                                          <p:attrName>fill.on</p:attrName>
                                        </p:attrNameLst>
                                      </p:cBhvr>
                                      <p:to>
                                        <p:strVal val="true"/>
                                      </p:to>
                                    </p:set>
                                  </p:childTnLst>
                                </p:cTn>
                              </p:par>
                              <p:par>
                                <p:cTn id="148" presetID="7" presetClass="emph" presetSubtype="2" fill="hold" nodeType="withEffect">
                                  <p:stCondLst>
                                    <p:cond delay="0"/>
                                  </p:stCondLst>
                                  <p:childTnLst>
                                    <p:animClr clrSpc="rgb" dir="cw">
                                      <p:cBhvr>
                                        <p:cTn id="149" dur="500" fill="hold"/>
                                        <p:tgtEl>
                                          <p:spTgt spid="71"/>
                                        </p:tgtEl>
                                        <p:attrNameLst>
                                          <p:attrName>stroke.color</p:attrName>
                                        </p:attrNameLst>
                                      </p:cBhvr>
                                      <p:to>
                                        <a:srgbClr val="FFFFFF"/>
                                      </p:to>
                                    </p:animClr>
                                    <p:set>
                                      <p:cBhvr>
                                        <p:cTn id="150" dur="500" fill="hold"/>
                                        <p:tgtEl>
                                          <p:spTgt spid="71"/>
                                        </p:tgtEl>
                                        <p:attrNameLst>
                                          <p:attrName>stroke.on</p:attrName>
                                        </p:attrNameLst>
                                      </p:cBhvr>
                                      <p:to>
                                        <p:strVal val="true"/>
                                      </p:to>
                                    </p:set>
                                  </p:childTnLst>
                                </p:cTn>
                              </p:par>
                              <p:par>
                                <p:cTn id="151" presetID="22" presetClass="entr" presetSubtype="8" fill="hold" grpId="0" nodeType="withEffect">
                                  <p:stCondLst>
                                    <p:cond delay="0"/>
                                  </p:stCondLst>
                                  <p:childTnLst>
                                    <p:set>
                                      <p:cBhvr>
                                        <p:cTn id="152" dur="1" fill="hold">
                                          <p:stCondLst>
                                            <p:cond delay="0"/>
                                          </p:stCondLst>
                                        </p:cTn>
                                        <p:tgtEl>
                                          <p:spTgt spid="65"/>
                                        </p:tgtEl>
                                        <p:attrNameLst>
                                          <p:attrName>style.visibility</p:attrName>
                                        </p:attrNameLst>
                                      </p:cBhvr>
                                      <p:to>
                                        <p:strVal val="visible"/>
                                      </p:to>
                                    </p:set>
                                    <p:animEffect transition="in" filter="wipe(left)">
                                      <p:cBhvr>
                                        <p:cTn id="153" dur="500"/>
                                        <p:tgtEl>
                                          <p:spTgt spid="65"/>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68"/>
                                        </p:tgtEl>
                                        <p:attrNameLst>
                                          <p:attrName>style.visibility</p:attrName>
                                        </p:attrNameLst>
                                      </p:cBhvr>
                                      <p:to>
                                        <p:strVal val="visible"/>
                                      </p:to>
                                    </p:set>
                                    <p:animEffect transition="in" filter="wipe(left)">
                                      <p:cBhvr>
                                        <p:cTn id="156" dur="500"/>
                                        <p:tgtEl>
                                          <p:spTgt spid="68"/>
                                        </p:tgtEl>
                                      </p:cBhvr>
                                    </p:animEffect>
                                  </p:childTnLst>
                                </p:cTn>
                              </p:par>
                              <p:par>
                                <p:cTn id="157" presetID="22" presetClass="entr" presetSubtype="8" fill="hold" nodeType="withEffect">
                                  <p:stCondLst>
                                    <p:cond delay="0"/>
                                  </p:stCondLst>
                                  <p:childTnLst>
                                    <p:set>
                                      <p:cBhvr>
                                        <p:cTn id="158" dur="1" fill="hold">
                                          <p:stCondLst>
                                            <p:cond delay="0"/>
                                          </p:stCondLst>
                                        </p:cTn>
                                        <p:tgtEl>
                                          <p:spTgt spid="64"/>
                                        </p:tgtEl>
                                        <p:attrNameLst>
                                          <p:attrName>style.visibility</p:attrName>
                                        </p:attrNameLst>
                                      </p:cBhvr>
                                      <p:to>
                                        <p:strVal val="visible"/>
                                      </p:to>
                                    </p:set>
                                    <p:animEffect transition="in" filter="wipe(left)">
                                      <p:cBhvr>
                                        <p:cTn id="159" dur="500"/>
                                        <p:tgtEl>
                                          <p:spTgt spid="64"/>
                                        </p:tgtEl>
                                      </p:cBhvr>
                                    </p:animEffect>
                                  </p:childTnLst>
                                </p:cTn>
                              </p:par>
                            </p:childTnLst>
                          </p:cTn>
                        </p:par>
                        <p:par>
                          <p:cTn id="160" fill="hold">
                            <p:stCondLst>
                              <p:cond delay="10000"/>
                            </p:stCondLst>
                            <p:childTnLst>
                              <p:par>
                                <p:cTn id="161" presetID="22" presetClass="entr" presetSubtype="8" fill="hold" grpId="0" nodeType="afterEffect">
                                  <p:stCondLst>
                                    <p:cond delay="500"/>
                                  </p:stCondLst>
                                  <p:childTnLst>
                                    <p:set>
                                      <p:cBhvr>
                                        <p:cTn id="162" dur="1" fill="hold">
                                          <p:stCondLst>
                                            <p:cond delay="0"/>
                                          </p:stCondLst>
                                        </p:cTn>
                                        <p:tgtEl>
                                          <p:spTgt spid="63"/>
                                        </p:tgtEl>
                                        <p:attrNameLst>
                                          <p:attrName>style.visibility</p:attrName>
                                        </p:attrNameLst>
                                      </p:cBhvr>
                                      <p:to>
                                        <p:strVal val="visible"/>
                                      </p:to>
                                    </p:set>
                                    <p:animEffect transition="in" filter="wipe(left)">
                                      <p:cBhvr>
                                        <p:cTn id="163" dur="500"/>
                                        <p:tgtEl>
                                          <p:spTgt spid="63"/>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wipe(left)">
                                      <p:cBhvr>
                                        <p:cTn id="16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7" grpId="0"/>
      <p:bldP spid="57" grpId="1"/>
      <p:bldP spid="59" grpId="0"/>
      <p:bldP spid="59" grpId="1"/>
      <p:bldP spid="60" grpId="0"/>
      <p:bldP spid="60" grpId="1"/>
      <p:bldP spid="45" grpId="0"/>
      <p:bldP spid="45" grpId="1"/>
      <p:bldP spid="52" grpId="0"/>
      <p:bldP spid="52" grpId="1"/>
      <p:bldP spid="53" grpId="0"/>
      <p:bldP spid="53" grpId="1"/>
      <p:bldP spid="61" grpId="0"/>
      <p:bldP spid="61" grpId="1"/>
      <p:bldP spid="62" grpId="0"/>
      <p:bldP spid="62" grpId="1"/>
      <p:bldP spid="63" grpId="0"/>
      <p:bldP spid="65" grpId="0"/>
      <p:bldP spid="68" grpId="0"/>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CBC5-D204-4CCC-B23B-2214E31B33A6}"/>
              </a:ext>
            </a:extLst>
          </p:cNvPr>
          <p:cNvSpPr>
            <a:spLocks noGrp="1"/>
          </p:cNvSpPr>
          <p:nvPr>
            <p:ph type="title"/>
          </p:nvPr>
        </p:nvSpPr>
        <p:spPr/>
        <p:txBody>
          <a:bodyPr/>
          <a:lstStyle/>
          <a:p>
            <a:r>
              <a:rPr lang="en-US" dirty="0" err="1"/>
              <a:t>Ethereum’s</a:t>
            </a:r>
            <a:r>
              <a:rPr lang="en-US" dirty="0"/>
              <a:t> version of GHOST</a:t>
            </a:r>
            <a:endParaRPr lang="en-SG" dirty="0"/>
          </a:p>
        </p:txBody>
      </p:sp>
      <p:sp>
        <p:nvSpPr>
          <p:cNvPr id="3" name="Content Placeholder 2">
            <a:extLst>
              <a:ext uri="{FF2B5EF4-FFF2-40B4-BE49-F238E27FC236}">
                <a16:creationId xmlns:a16="http://schemas.microsoft.com/office/drawing/2014/main" id="{E3B1B608-F308-41D8-9D1D-A43F825A658C}"/>
              </a:ext>
            </a:extLst>
          </p:cNvPr>
          <p:cNvSpPr>
            <a:spLocks noGrp="1"/>
          </p:cNvSpPr>
          <p:nvPr>
            <p:ph idx="1"/>
          </p:nvPr>
        </p:nvSpPr>
        <p:spPr/>
        <p:txBody>
          <a:bodyPr/>
          <a:lstStyle/>
          <a:p>
            <a:r>
              <a:rPr lang="en-US" dirty="0" err="1"/>
              <a:t>Ethereum</a:t>
            </a:r>
            <a:r>
              <a:rPr lang="en-US" dirty="0"/>
              <a:t> still uses the “longest-chain” method, but it also considers the heaviest chain through a variation in implementation of GHOST.</a:t>
            </a:r>
          </a:p>
          <a:p>
            <a:r>
              <a:rPr lang="en-US" dirty="0" err="1"/>
              <a:t>Ethereum</a:t>
            </a:r>
            <a:r>
              <a:rPr lang="en-US" dirty="0"/>
              <a:t> give miners incentive of including uncles into the mined blocks (Extra 1/32 of the block reward, or 0.15625 ether)</a:t>
            </a:r>
          </a:p>
          <a:p>
            <a:r>
              <a:rPr lang="en-US" dirty="0"/>
              <a:t>Miners who generate uncles are also rewarded accordingly (Extra 7/8 of the block reward, 4.375 ether)</a:t>
            </a:r>
            <a:endParaRPr lang="en-SG" dirty="0"/>
          </a:p>
        </p:txBody>
      </p:sp>
      <p:sp>
        <p:nvSpPr>
          <p:cNvPr id="5" name="TextBox 4">
            <a:extLst>
              <a:ext uri="{FF2B5EF4-FFF2-40B4-BE49-F238E27FC236}">
                <a16:creationId xmlns:a16="http://schemas.microsoft.com/office/drawing/2014/main" id="{F39A45B8-E168-4CCB-AE87-3F62695C1FE2}"/>
              </a:ext>
            </a:extLst>
          </p:cNvPr>
          <p:cNvSpPr txBox="1"/>
          <p:nvPr/>
        </p:nvSpPr>
        <p:spPr>
          <a:xfrm>
            <a:off x="47962" y="6494631"/>
            <a:ext cx="413896" cy="338554"/>
          </a:xfrm>
          <a:prstGeom prst="rect">
            <a:avLst/>
          </a:prstGeom>
          <a:noFill/>
        </p:spPr>
        <p:txBody>
          <a:bodyPr wrap="none" rtlCol="0">
            <a:spAutoFit/>
          </a:bodyPr>
          <a:lstStyle/>
          <a:p>
            <a:r>
              <a:rPr lang="en-US" sz="1600" dirty="0"/>
              <a:t>[2]</a:t>
            </a:r>
            <a:endParaRPr lang="en-SG" sz="1600" dirty="0"/>
          </a:p>
        </p:txBody>
      </p:sp>
    </p:spTree>
    <p:extLst>
      <p:ext uri="{BB962C8B-B14F-4D97-AF65-F5344CB8AC3E}">
        <p14:creationId xmlns:p14="http://schemas.microsoft.com/office/powerpoint/2010/main" val="112647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FB11958E-D7F8-4103-9A29-596613227905}"/>
              </a:ext>
            </a:extLst>
          </p:cNvPr>
          <p:cNvCxnSpPr>
            <a:cxnSpLocks/>
            <a:stCxn id="51" idx="2"/>
            <a:endCxn id="60" idx="0"/>
          </p:cNvCxnSpPr>
          <p:nvPr/>
        </p:nvCxnSpPr>
        <p:spPr>
          <a:xfrm flipV="1">
            <a:off x="3456546" y="2402453"/>
            <a:ext cx="5667933" cy="40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a:xfrm>
            <a:off x="1218883" y="274637"/>
            <a:ext cx="10360501" cy="1223963"/>
          </a:xfrm>
        </p:spPr>
        <p:txBody>
          <a:bodyPr/>
          <a:lstStyle/>
          <a:p>
            <a:r>
              <a:rPr lang="en-US" dirty="0"/>
              <a:t>Mining</a:t>
            </a:r>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3212255" y="4232244"/>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611656" cy="2099387"/>
          </a:xfrm>
          <a:prstGeom prst="bentConnector3">
            <a:avLst>
              <a:gd name="adj1" fmla="val 3338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44490" y="6021288"/>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51" idx="0"/>
          </p:cNvCxnSpPr>
          <p:nvPr/>
        </p:nvCxnSpPr>
        <p:spPr>
          <a:xfrm flipV="1">
            <a:off x="2600599" y="2402856"/>
            <a:ext cx="31594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2AF62C6-B54E-4C4E-9BAA-302FBCC52C1A}"/>
              </a:ext>
            </a:extLst>
          </p:cNvPr>
          <p:cNvSpPr txBox="1"/>
          <p:nvPr/>
        </p:nvSpPr>
        <p:spPr>
          <a:xfrm>
            <a:off x="5795057" y="6029673"/>
            <a:ext cx="906017" cy="523220"/>
          </a:xfrm>
          <a:prstGeom prst="rect">
            <a:avLst/>
          </a:prstGeom>
          <a:noFill/>
        </p:spPr>
        <p:txBody>
          <a:bodyPr wrap="none" rtlCol="0">
            <a:spAutoFit/>
          </a:bodyPr>
          <a:lstStyle/>
          <a:p>
            <a:r>
              <a:rPr lang="en-SG" sz="2800" dirty="0"/>
              <a:t>Time</a:t>
            </a:r>
          </a:p>
        </p:txBody>
      </p:sp>
      <p:sp>
        <p:nvSpPr>
          <p:cNvPr id="46" name="Rectangle 45">
            <a:extLst>
              <a:ext uri="{FF2B5EF4-FFF2-40B4-BE49-F238E27FC236}">
                <a16:creationId xmlns:a16="http://schemas.microsoft.com/office/drawing/2014/main" id="{04057D3A-2BDC-4AF4-B6CD-E5F0F8C4C9D4}"/>
              </a:ext>
            </a:extLst>
          </p:cNvPr>
          <p:cNvSpPr/>
          <p:nvPr/>
        </p:nvSpPr>
        <p:spPr>
          <a:xfrm rot="16200000">
            <a:off x="3011116" y="322377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cxnSp>
        <p:nvCxnSpPr>
          <p:cNvPr id="48" name="Connector: Elbow 47">
            <a:extLst>
              <a:ext uri="{FF2B5EF4-FFF2-40B4-BE49-F238E27FC236}">
                <a16:creationId xmlns:a16="http://schemas.microsoft.com/office/drawing/2014/main" id="{41B0D55B-6965-43A3-9077-5CB5A6329C13}"/>
              </a:ext>
            </a:extLst>
          </p:cNvPr>
          <p:cNvCxnSpPr>
            <a:cxnSpLocks/>
            <a:stCxn id="9" idx="2"/>
            <a:endCxn id="46" idx="0"/>
          </p:cNvCxnSpPr>
          <p:nvPr/>
        </p:nvCxnSpPr>
        <p:spPr>
          <a:xfrm>
            <a:off x="2600599" y="2402857"/>
            <a:ext cx="410517" cy="10909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34A062C-47A8-423F-A146-0A61B4EB06C0}"/>
              </a:ext>
            </a:extLst>
          </p:cNvPr>
          <p:cNvSpPr/>
          <p:nvPr/>
        </p:nvSpPr>
        <p:spPr>
          <a:xfrm rot="16200000">
            <a:off x="2916546" y="2132856"/>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p>
        </p:txBody>
      </p:sp>
      <p:sp>
        <p:nvSpPr>
          <p:cNvPr id="53" name="Rectangle 52">
            <a:extLst>
              <a:ext uri="{FF2B5EF4-FFF2-40B4-BE49-F238E27FC236}">
                <a16:creationId xmlns:a16="http://schemas.microsoft.com/office/drawing/2014/main" id="{AF62A4BB-C7C3-4D73-B852-926AB52A4521}"/>
              </a:ext>
            </a:extLst>
          </p:cNvPr>
          <p:cNvSpPr/>
          <p:nvPr/>
        </p:nvSpPr>
        <p:spPr>
          <a:xfrm rot="16200000">
            <a:off x="7352014" y="21328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5" name="Rectangle 54">
            <a:extLst>
              <a:ext uri="{FF2B5EF4-FFF2-40B4-BE49-F238E27FC236}">
                <a16:creationId xmlns:a16="http://schemas.microsoft.com/office/drawing/2014/main" id="{3E252DE1-2B63-4412-BB62-A993A1C1BB63}"/>
              </a:ext>
            </a:extLst>
          </p:cNvPr>
          <p:cNvSpPr/>
          <p:nvPr/>
        </p:nvSpPr>
        <p:spPr>
          <a:xfrm rot="16200000">
            <a:off x="3802782" y="2132855"/>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6" name="Rectangle 55">
            <a:extLst>
              <a:ext uri="{FF2B5EF4-FFF2-40B4-BE49-F238E27FC236}">
                <a16:creationId xmlns:a16="http://schemas.microsoft.com/office/drawing/2014/main" id="{AC2E7EF2-424A-46AA-BCE5-E37B4A6C2F47}"/>
              </a:ext>
            </a:extLst>
          </p:cNvPr>
          <p:cNvSpPr/>
          <p:nvPr/>
        </p:nvSpPr>
        <p:spPr>
          <a:xfrm rot="16200000">
            <a:off x="4689018" y="2132854"/>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7" name="Rectangle 56">
            <a:extLst>
              <a:ext uri="{FF2B5EF4-FFF2-40B4-BE49-F238E27FC236}">
                <a16:creationId xmlns:a16="http://schemas.microsoft.com/office/drawing/2014/main" id="{BC8D8331-94A7-4469-A2AE-932596AA4478}"/>
              </a:ext>
            </a:extLst>
          </p:cNvPr>
          <p:cNvSpPr/>
          <p:nvPr/>
        </p:nvSpPr>
        <p:spPr>
          <a:xfrm rot="16200000">
            <a:off x="5576681" y="21328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9" name="Rectangle 58">
            <a:extLst>
              <a:ext uri="{FF2B5EF4-FFF2-40B4-BE49-F238E27FC236}">
                <a16:creationId xmlns:a16="http://schemas.microsoft.com/office/drawing/2014/main" id="{E2EBBB79-A294-4349-ABA2-44D208ADF5BD}"/>
              </a:ext>
            </a:extLst>
          </p:cNvPr>
          <p:cNvSpPr/>
          <p:nvPr/>
        </p:nvSpPr>
        <p:spPr>
          <a:xfrm rot="16200000">
            <a:off x="6461490" y="21328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60" name="Rectangle 59">
            <a:extLst>
              <a:ext uri="{FF2B5EF4-FFF2-40B4-BE49-F238E27FC236}">
                <a16:creationId xmlns:a16="http://schemas.microsoft.com/office/drawing/2014/main" id="{F4D9D591-6ACB-4B56-BFD7-4EB423BA2522}"/>
              </a:ext>
            </a:extLst>
          </p:cNvPr>
          <p:cNvSpPr/>
          <p:nvPr/>
        </p:nvSpPr>
        <p:spPr>
          <a:xfrm rot="16200000">
            <a:off x="9124479" y="21324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61" name="Rectangle 60">
            <a:extLst>
              <a:ext uri="{FF2B5EF4-FFF2-40B4-BE49-F238E27FC236}">
                <a16:creationId xmlns:a16="http://schemas.microsoft.com/office/drawing/2014/main" id="{7369C3D3-AE9A-4670-A4F4-92607FF39822}"/>
              </a:ext>
            </a:extLst>
          </p:cNvPr>
          <p:cNvSpPr/>
          <p:nvPr/>
        </p:nvSpPr>
        <p:spPr>
          <a:xfrm rot="16200000">
            <a:off x="8236816" y="21324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63" name="Right Brace 62">
            <a:extLst>
              <a:ext uri="{FF2B5EF4-FFF2-40B4-BE49-F238E27FC236}">
                <a16:creationId xmlns:a16="http://schemas.microsoft.com/office/drawing/2014/main" id="{FA54AEFA-36A7-4DC0-957D-63F50E1B1C63}"/>
              </a:ext>
            </a:extLst>
          </p:cNvPr>
          <p:cNvSpPr/>
          <p:nvPr/>
        </p:nvSpPr>
        <p:spPr>
          <a:xfrm>
            <a:off x="4130597" y="3149844"/>
            <a:ext cx="216024" cy="2437036"/>
          </a:xfrm>
          <a:prstGeom prst="rightBrace">
            <a:avLst>
              <a:gd name="adj1" fmla="val 28203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4" name="TextBox 63">
            <a:extLst>
              <a:ext uri="{FF2B5EF4-FFF2-40B4-BE49-F238E27FC236}">
                <a16:creationId xmlns:a16="http://schemas.microsoft.com/office/drawing/2014/main" id="{A7081A8B-D517-4B72-B90F-66211D008EEE}"/>
              </a:ext>
            </a:extLst>
          </p:cNvPr>
          <p:cNvSpPr txBox="1"/>
          <p:nvPr/>
        </p:nvSpPr>
        <p:spPr>
          <a:xfrm>
            <a:off x="4564517" y="4090075"/>
            <a:ext cx="1364441" cy="523220"/>
          </a:xfrm>
          <a:prstGeom prst="rect">
            <a:avLst/>
          </a:prstGeom>
          <a:noFill/>
        </p:spPr>
        <p:txBody>
          <a:bodyPr wrap="square" rtlCol="0">
            <a:spAutoFit/>
          </a:bodyPr>
          <a:lstStyle/>
          <a:p>
            <a:r>
              <a:rPr lang="en-SG" sz="2800" dirty="0"/>
              <a:t>Uncles</a:t>
            </a:r>
          </a:p>
        </p:txBody>
      </p:sp>
      <p:sp>
        <p:nvSpPr>
          <p:cNvPr id="65" name="Rectangle 64">
            <a:extLst>
              <a:ext uri="{FF2B5EF4-FFF2-40B4-BE49-F238E27FC236}">
                <a16:creationId xmlns:a16="http://schemas.microsoft.com/office/drawing/2014/main" id="{E986B78A-C854-44DC-8810-AE0B9A0D2239}"/>
              </a:ext>
            </a:extLst>
          </p:cNvPr>
          <p:cNvSpPr/>
          <p:nvPr/>
        </p:nvSpPr>
        <p:spPr>
          <a:xfrm rot="16200000">
            <a:off x="3070076" y="5013177"/>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cxnSp>
        <p:nvCxnSpPr>
          <p:cNvPr id="68" name="Connector: Elbow 67">
            <a:extLst>
              <a:ext uri="{FF2B5EF4-FFF2-40B4-BE49-F238E27FC236}">
                <a16:creationId xmlns:a16="http://schemas.microsoft.com/office/drawing/2014/main" id="{16C81880-52E3-4A94-B27D-398D32770FB1}"/>
              </a:ext>
            </a:extLst>
          </p:cNvPr>
          <p:cNvCxnSpPr>
            <a:cxnSpLocks/>
            <a:stCxn id="9" idx="2"/>
            <a:endCxn id="65" idx="0"/>
          </p:cNvCxnSpPr>
          <p:nvPr/>
        </p:nvCxnSpPr>
        <p:spPr>
          <a:xfrm>
            <a:off x="2600599" y="2402857"/>
            <a:ext cx="469477" cy="2880320"/>
          </a:xfrm>
          <a:prstGeom prst="bentConnector3">
            <a:avLst>
              <a:gd name="adj1" fmla="val 4323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66D0B61-8A48-4C6B-A3B4-B04B8EB68952}"/>
              </a:ext>
            </a:extLst>
          </p:cNvPr>
          <p:cNvCxnSpPr>
            <a:stCxn id="46" idx="2"/>
            <a:endCxn id="56" idx="1"/>
          </p:cNvCxnSpPr>
          <p:nvPr/>
        </p:nvCxnSpPr>
        <p:spPr>
          <a:xfrm flipV="1">
            <a:off x="3551116" y="2672854"/>
            <a:ext cx="1407902" cy="820921"/>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3" name="Connector: Elbow 32">
            <a:extLst>
              <a:ext uri="{FF2B5EF4-FFF2-40B4-BE49-F238E27FC236}">
                <a16:creationId xmlns:a16="http://schemas.microsoft.com/office/drawing/2014/main" id="{A832D726-2A21-4AF6-96C4-86CD975FD6B6}"/>
              </a:ext>
            </a:extLst>
          </p:cNvPr>
          <p:cNvCxnSpPr>
            <a:cxnSpLocks/>
            <a:stCxn id="17" idx="2"/>
            <a:endCxn id="53" idx="1"/>
          </p:cNvCxnSpPr>
          <p:nvPr/>
        </p:nvCxnSpPr>
        <p:spPr>
          <a:xfrm flipV="1">
            <a:off x="3752255" y="2672853"/>
            <a:ext cx="3869759" cy="1829391"/>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7" name="Connector: Elbow 36">
            <a:extLst>
              <a:ext uri="{FF2B5EF4-FFF2-40B4-BE49-F238E27FC236}">
                <a16:creationId xmlns:a16="http://schemas.microsoft.com/office/drawing/2014/main" id="{985B84CA-21C5-4EFD-956C-0F538464DF70}"/>
              </a:ext>
            </a:extLst>
          </p:cNvPr>
          <p:cNvCxnSpPr>
            <a:cxnSpLocks/>
            <a:stCxn id="65" idx="2"/>
            <a:endCxn id="59" idx="1"/>
          </p:cNvCxnSpPr>
          <p:nvPr/>
        </p:nvCxnSpPr>
        <p:spPr>
          <a:xfrm flipV="1">
            <a:off x="3610076" y="2672853"/>
            <a:ext cx="3121414" cy="261032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graphicFrame>
        <p:nvGraphicFramePr>
          <p:cNvPr id="19" name="Table 18">
            <a:extLst>
              <a:ext uri="{FF2B5EF4-FFF2-40B4-BE49-F238E27FC236}">
                <a16:creationId xmlns:a16="http://schemas.microsoft.com/office/drawing/2014/main" id="{4C0CAB83-9DCB-494E-AE1B-DF713ABA5549}"/>
              </a:ext>
            </a:extLst>
          </p:cNvPr>
          <p:cNvGraphicFramePr>
            <a:graphicFrameLocks noGrp="1"/>
          </p:cNvGraphicFramePr>
          <p:nvPr>
            <p:extLst>
              <p:ext uri="{D42A27DB-BD31-4B8C-83A1-F6EECF244321}">
                <p14:modId xmlns:p14="http://schemas.microsoft.com/office/powerpoint/2010/main" val="2061396691"/>
              </p:ext>
            </p:extLst>
          </p:nvPr>
        </p:nvGraphicFramePr>
        <p:xfrm>
          <a:off x="8279390" y="3493774"/>
          <a:ext cx="3283622" cy="2194560"/>
        </p:xfrm>
        <a:graphic>
          <a:graphicData uri="http://schemas.openxmlformats.org/drawingml/2006/table">
            <a:tbl>
              <a:tblPr firstRow="1" bandRow="1">
                <a:tableStyleId>{5C22544A-7EE6-4342-B048-85BDC9FD1C3A}</a:tableStyleId>
              </a:tblPr>
              <a:tblGrid>
                <a:gridCol w="1459417">
                  <a:extLst>
                    <a:ext uri="{9D8B030D-6E8A-4147-A177-3AD203B41FA5}">
                      <a16:colId xmlns:a16="http://schemas.microsoft.com/office/drawing/2014/main" val="2085418251"/>
                    </a:ext>
                  </a:extLst>
                </a:gridCol>
                <a:gridCol w="1824205">
                  <a:extLst>
                    <a:ext uri="{9D8B030D-6E8A-4147-A177-3AD203B41FA5}">
                      <a16:colId xmlns:a16="http://schemas.microsoft.com/office/drawing/2014/main" val="1687860975"/>
                    </a:ext>
                  </a:extLst>
                </a:gridCol>
              </a:tblGrid>
              <a:tr h="370840">
                <a:tc>
                  <a:txBody>
                    <a:bodyPr/>
                    <a:lstStyle/>
                    <a:p>
                      <a:r>
                        <a:rPr lang="en-US" dirty="0"/>
                        <a:t>Miners (Block #)</a:t>
                      </a:r>
                      <a:endParaRPr lang="en-SG" dirty="0"/>
                    </a:p>
                  </a:txBody>
                  <a:tcPr/>
                </a:tc>
                <a:tc>
                  <a:txBody>
                    <a:bodyPr/>
                    <a:lstStyle/>
                    <a:p>
                      <a:r>
                        <a:rPr lang="en-US" dirty="0"/>
                        <a:t>Reward (ether)</a:t>
                      </a:r>
                      <a:endParaRPr lang="en-SG" dirty="0"/>
                    </a:p>
                  </a:txBody>
                  <a:tcPr/>
                </a:tc>
                <a:extLst>
                  <a:ext uri="{0D108BD9-81ED-4DB2-BD59-A6C34878D82A}">
                    <a16:rowId xmlns:a16="http://schemas.microsoft.com/office/drawing/2014/main" val="3527481922"/>
                  </a:ext>
                </a:extLst>
              </a:tr>
              <a:tr h="370840">
                <a:tc>
                  <a:txBody>
                    <a:bodyPr/>
                    <a:lstStyle/>
                    <a:p>
                      <a:r>
                        <a:rPr lang="en-US" dirty="0"/>
                        <a:t>1, 3, 6, 7</a:t>
                      </a:r>
                      <a:endParaRPr lang="en-SG" dirty="0"/>
                    </a:p>
                  </a:txBody>
                  <a:tcPr/>
                </a:tc>
                <a:tc>
                  <a:txBody>
                    <a:bodyPr/>
                    <a:lstStyle/>
                    <a:p>
                      <a:r>
                        <a:rPr lang="en-US" dirty="0"/>
                        <a:t>5</a:t>
                      </a:r>
                      <a:endParaRPr lang="en-SG" dirty="0"/>
                    </a:p>
                  </a:txBody>
                  <a:tcPr/>
                </a:tc>
                <a:extLst>
                  <a:ext uri="{0D108BD9-81ED-4DB2-BD59-A6C34878D82A}">
                    <a16:rowId xmlns:a16="http://schemas.microsoft.com/office/drawing/2014/main" val="2254518415"/>
                  </a:ext>
                </a:extLst>
              </a:tr>
              <a:tr h="370840">
                <a:tc>
                  <a:txBody>
                    <a:bodyPr/>
                    <a:lstStyle/>
                    <a:p>
                      <a:r>
                        <a:rPr lang="en-US" dirty="0"/>
                        <a:t>2, 4, 5</a:t>
                      </a:r>
                      <a:endParaRPr lang="en-SG" dirty="0"/>
                    </a:p>
                  </a:txBody>
                  <a:tcPr/>
                </a:tc>
                <a:tc>
                  <a:txBody>
                    <a:bodyPr/>
                    <a:lstStyle/>
                    <a:p>
                      <a:r>
                        <a:rPr lang="en-US" dirty="0"/>
                        <a:t>5 + 0.15625</a:t>
                      </a:r>
                      <a:endParaRPr lang="en-SG" dirty="0"/>
                    </a:p>
                  </a:txBody>
                  <a:tcPr/>
                </a:tc>
                <a:extLst>
                  <a:ext uri="{0D108BD9-81ED-4DB2-BD59-A6C34878D82A}">
                    <a16:rowId xmlns:a16="http://schemas.microsoft.com/office/drawing/2014/main" val="809319033"/>
                  </a:ext>
                </a:extLst>
              </a:tr>
              <a:tr h="370840">
                <a:tc>
                  <a:txBody>
                    <a:bodyPr/>
                    <a:lstStyle/>
                    <a:p>
                      <a:r>
                        <a:rPr lang="en-US" dirty="0"/>
                        <a:t>8, 9, 10</a:t>
                      </a:r>
                      <a:endParaRPr lang="en-SG" dirty="0"/>
                    </a:p>
                  </a:txBody>
                  <a:tcPr/>
                </a:tc>
                <a:tc>
                  <a:txBody>
                    <a:bodyPr/>
                    <a:lstStyle/>
                    <a:p>
                      <a:r>
                        <a:rPr lang="en-US" dirty="0"/>
                        <a:t>4.375</a:t>
                      </a:r>
                      <a:endParaRPr lang="en-SG" dirty="0"/>
                    </a:p>
                  </a:txBody>
                  <a:tcPr/>
                </a:tc>
                <a:extLst>
                  <a:ext uri="{0D108BD9-81ED-4DB2-BD59-A6C34878D82A}">
                    <a16:rowId xmlns:a16="http://schemas.microsoft.com/office/drawing/2014/main" val="2167825624"/>
                  </a:ext>
                </a:extLst>
              </a:tr>
            </a:tbl>
          </a:graphicData>
        </a:graphic>
      </p:graphicFrame>
      <p:sp>
        <p:nvSpPr>
          <p:cNvPr id="20" name="TextBox 19">
            <a:extLst>
              <a:ext uri="{FF2B5EF4-FFF2-40B4-BE49-F238E27FC236}">
                <a16:creationId xmlns:a16="http://schemas.microsoft.com/office/drawing/2014/main" id="{8F7FCE93-FBBA-41B3-8EC1-F55D5238D1F3}"/>
              </a:ext>
            </a:extLst>
          </p:cNvPr>
          <p:cNvSpPr txBox="1"/>
          <p:nvPr/>
        </p:nvSpPr>
        <p:spPr>
          <a:xfrm>
            <a:off x="3890266" y="2132453"/>
            <a:ext cx="367408" cy="523220"/>
          </a:xfrm>
          <a:prstGeom prst="rect">
            <a:avLst/>
          </a:prstGeom>
          <a:noFill/>
        </p:spPr>
        <p:txBody>
          <a:bodyPr wrap="none" rtlCol="0">
            <a:spAutoFit/>
          </a:bodyPr>
          <a:lstStyle/>
          <a:p>
            <a:r>
              <a:rPr lang="en-US" sz="2800" dirty="0">
                <a:solidFill>
                  <a:schemeClr val="bg1"/>
                </a:solidFill>
              </a:rPr>
              <a:t>1</a:t>
            </a:r>
            <a:endParaRPr lang="en-SG" sz="2800" dirty="0">
              <a:solidFill>
                <a:schemeClr val="bg1"/>
              </a:solidFill>
            </a:endParaRPr>
          </a:p>
        </p:txBody>
      </p:sp>
      <p:sp>
        <p:nvSpPr>
          <p:cNvPr id="42" name="TextBox 41">
            <a:extLst>
              <a:ext uri="{FF2B5EF4-FFF2-40B4-BE49-F238E27FC236}">
                <a16:creationId xmlns:a16="http://schemas.microsoft.com/office/drawing/2014/main" id="{FBFC91B0-95C6-4AA2-B502-63CBBC7D3915}"/>
              </a:ext>
            </a:extLst>
          </p:cNvPr>
          <p:cNvSpPr txBox="1"/>
          <p:nvPr/>
        </p:nvSpPr>
        <p:spPr>
          <a:xfrm>
            <a:off x="4784205" y="2143402"/>
            <a:ext cx="367408" cy="523220"/>
          </a:xfrm>
          <a:prstGeom prst="rect">
            <a:avLst/>
          </a:prstGeom>
          <a:noFill/>
        </p:spPr>
        <p:txBody>
          <a:bodyPr wrap="none" rtlCol="0">
            <a:spAutoFit/>
          </a:bodyPr>
          <a:lstStyle/>
          <a:p>
            <a:r>
              <a:rPr lang="en-US" sz="2800" dirty="0">
                <a:solidFill>
                  <a:schemeClr val="bg1"/>
                </a:solidFill>
              </a:rPr>
              <a:t>2</a:t>
            </a:r>
            <a:endParaRPr lang="en-SG" sz="2800" dirty="0">
              <a:solidFill>
                <a:schemeClr val="bg1"/>
              </a:solidFill>
            </a:endParaRPr>
          </a:p>
        </p:txBody>
      </p:sp>
      <p:sp>
        <p:nvSpPr>
          <p:cNvPr id="43" name="TextBox 42">
            <a:extLst>
              <a:ext uri="{FF2B5EF4-FFF2-40B4-BE49-F238E27FC236}">
                <a16:creationId xmlns:a16="http://schemas.microsoft.com/office/drawing/2014/main" id="{66019645-E379-4B43-B15D-1DA633F4C055}"/>
              </a:ext>
            </a:extLst>
          </p:cNvPr>
          <p:cNvSpPr txBox="1"/>
          <p:nvPr/>
        </p:nvSpPr>
        <p:spPr>
          <a:xfrm>
            <a:off x="5660123" y="2140843"/>
            <a:ext cx="367408" cy="523220"/>
          </a:xfrm>
          <a:prstGeom prst="rect">
            <a:avLst/>
          </a:prstGeom>
          <a:noFill/>
        </p:spPr>
        <p:txBody>
          <a:bodyPr wrap="none" rtlCol="0">
            <a:spAutoFit/>
          </a:bodyPr>
          <a:lstStyle/>
          <a:p>
            <a:r>
              <a:rPr lang="en-US" sz="2800" dirty="0">
                <a:solidFill>
                  <a:schemeClr val="bg1"/>
                </a:solidFill>
              </a:rPr>
              <a:t>3</a:t>
            </a:r>
            <a:endParaRPr lang="en-SG" sz="2800" dirty="0">
              <a:solidFill>
                <a:schemeClr val="bg1"/>
              </a:solidFill>
            </a:endParaRPr>
          </a:p>
        </p:txBody>
      </p:sp>
      <p:sp>
        <p:nvSpPr>
          <p:cNvPr id="44" name="TextBox 43">
            <a:extLst>
              <a:ext uri="{FF2B5EF4-FFF2-40B4-BE49-F238E27FC236}">
                <a16:creationId xmlns:a16="http://schemas.microsoft.com/office/drawing/2014/main" id="{59DFA9F3-736B-4450-A657-EFF92EFC5C26}"/>
              </a:ext>
            </a:extLst>
          </p:cNvPr>
          <p:cNvSpPr txBox="1"/>
          <p:nvPr/>
        </p:nvSpPr>
        <p:spPr>
          <a:xfrm>
            <a:off x="6547786" y="2149634"/>
            <a:ext cx="367408" cy="523220"/>
          </a:xfrm>
          <a:prstGeom prst="rect">
            <a:avLst/>
          </a:prstGeom>
          <a:noFill/>
        </p:spPr>
        <p:txBody>
          <a:bodyPr wrap="none" rtlCol="0">
            <a:spAutoFit/>
          </a:bodyPr>
          <a:lstStyle/>
          <a:p>
            <a:r>
              <a:rPr lang="en-US" sz="2800" dirty="0">
                <a:solidFill>
                  <a:schemeClr val="bg1"/>
                </a:solidFill>
              </a:rPr>
              <a:t>4</a:t>
            </a:r>
            <a:endParaRPr lang="en-SG" sz="2800" dirty="0">
              <a:solidFill>
                <a:schemeClr val="bg1"/>
              </a:solidFill>
            </a:endParaRPr>
          </a:p>
        </p:txBody>
      </p:sp>
      <p:sp>
        <p:nvSpPr>
          <p:cNvPr id="45" name="TextBox 44">
            <a:extLst>
              <a:ext uri="{FF2B5EF4-FFF2-40B4-BE49-F238E27FC236}">
                <a16:creationId xmlns:a16="http://schemas.microsoft.com/office/drawing/2014/main" id="{84E45F51-E9E4-4BC7-9482-B704BA5070A5}"/>
              </a:ext>
            </a:extLst>
          </p:cNvPr>
          <p:cNvSpPr txBox="1"/>
          <p:nvPr/>
        </p:nvSpPr>
        <p:spPr>
          <a:xfrm>
            <a:off x="7432595" y="2148487"/>
            <a:ext cx="367408" cy="523220"/>
          </a:xfrm>
          <a:prstGeom prst="rect">
            <a:avLst/>
          </a:prstGeom>
          <a:noFill/>
        </p:spPr>
        <p:txBody>
          <a:bodyPr wrap="none" rtlCol="0">
            <a:spAutoFit/>
          </a:bodyPr>
          <a:lstStyle/>
          <a:p>
            <a:r>
              <a:rPr lang="en-US" sz="2800" dirty="0">
                <a:solidFill>
                  <a:schemeClr val="bg1"/>
                </a:solidFill>
              </a:rPr>
              <a:t>5</a:t>
            </a:r>
            <a:endParaRPr lang="en-SG" sz="2800" dirty="0">
              <a:solidFill>
                <a:schemeClr val="bg1"/>
              </a:solidFill>
            </a:endParaRPr>
          </a:p>
        </p:txBody>
      </p:sp>
      <p:sp>
        <p:nvSpPr>
          <p:cNvPr id="47" name="TextBox 46">
            <a:extLst>
              <a:ext uri="{FF2B5EF4-FFF2-40B4-BE49-F238E27FC236}">
                <a16:creationId xmlns:a16="http://schemas.microsoft.com/office/drawing/2014/main" id="{959C3A41-BE8D-4944-888A-41D1E0BEED90}"/>
              </a:ext>
            </a:extLst>
          </p:cNvPr>
          <p:cNvSpPr txBox="1"/>
          <p:nvPr/>
        </p:nvSpPr>
        <p:spPr>
          <a:xfrm>
            <a:off x="8323112" y="2148487"/>
            <a:ext cx="367408" cy="523220"/>
          </a:xfrm>
          <a:prstGeom prst="rect">
            <a:avLst/>
          </a:prstGeom>
          <a:noFill/>
        </p:spPr>
        <p:txBody>
          <a:bodyPr wrap="none" rtlCol="0">
            <a:spAutoFit/>
          </a:bodyPr>
          <a:lstStyle/>
          <a:p>
            <a:r>
              <a:rPr lang="en-US" sz="2800" dirty="0">
                <a:solidFill>
                  <a:schemeClr val="bg1"/>
                </a:solidFill>
              </a:rPr>
              <a:t>6</a:t>
            </a:r>
            <a:endParaRPr lang="en-SG" sz="2800" dirty="0">
              <a:solidFill>
                <a:schemeClr val="bg1"/>
              </a:solidFill>
            </a:endParaRPr>
          </a:p>
        </p:txBody>
      </p:sp>
      <p:sp>
        <p:nvSpPr>
          <p:cNvPr id="49" name="TextBox 48">
            <a:extLst>
              <a:ext uri="{FF2B5EF4-FFF2-40B4-BE49-F238E27FC236}">
                <a16:creationId xmlns:a16="http://schemas.microsoft.com/office/drawing/2014/main" id="{3D4423CD-D6E6-4D51-9ACE-3C32507A9646}"/>
              </a:ext>
            </a:extLst>
          </p:cNvPr>
          <p:cNvSpPr txBox="1"/>
          <p:nvPr/>
        </p:nvSpPr>
        <p:spPr>
          <a:xfrm>
            <a:off x="9207921" y="2152086"/>
            <a:ext cx="367408" cy="523220"/>
          </a:xfrm>
          <a:prstGeom prst="rect">
            <a:avLst/>
          </a:prstGeom>
          <a:noFill/>
        </p:spPr>
        <p:txBody>
          <a:bodyPr wrap="none" rtlCol="0">
            <a:spAutoFit/>
          </a:bodyPr>
          <a:lstStyle/>
          <a:p>
            <a:r>
              <a:rPr lang="en-US" sz="2800" dirty="0">
                <a:solidFill>
                  <a:schemeClr val="bg1"/>
                </a:solidFill>
              </a:rPr>
              <a:t>7</a:t>
            </a:r>
            <a:endParaRPr lang="en-SG" sz="2800" dirty="0">
              <a:solidFill>
                <a:schemeClr val="bg1"/>
              </a:solidFill>
            </a:endParaRPr>
          </a:p>
        </p:txBody>
      </p:sp>
      <p:sp>
        <p:nvSpPr>
          <p:cNvPr id="50" name="TextBox 49">
            <a:extLst>
              <a:ext uri="{FF2B5EF4-FFF2-40B4-BE49-F238E27FC236}">
                <a16:creationId xmlns:a16="http://schemas.microsoft.com/office/drawing/2014/main" id="{49E7C071-5934-4ED0-8840-D6A4AC3A7753}"/>
              </a:ext>
            </a:extLst>
          </p:cNvPr>
          <p:cNvSpPr txBox="1"/>
          <p:nvPr/>
        </p:nvSpPr>
        <p:spPr>
          <a:xfrm>
            <a:off x="3098668" y="3230210"/>
            <a:ext cx="367408" cy="523220"/>
          </a:xfrm>
          <a:prstGeom prst="rect">
            <a:avLst/>
          </a:prstGeom>
          <a:noFill/>
        </p:spPr>
        <p:txBody>
          <a:bodyPr wrap="none" rtlCol="0">
            <a:spAutoFit/>
          </a:bodyPr>
          <a:lstStyle/>
          <a:p>
            <a:r>
              <a:rPr lang="en-US" sz="2800" dirty="0">
                <a:solidFill>
                  <a:schemeClr val="bg1"/>
                </a:solidFill>
              </a:rPr>
              <a:t>8</a:t>
            </a:r>
            <a:endParaRPr lang="en-SG" sz="2800" dirty="0">
              <a:solidFill>
                <a:schemeClr val="bg1"/>
              </a:solidFill>
            </a:endParaRPr>
          </a:p>
        </p:txBody>
      </p:sp>
      <p:sp>
        <p:nvSpPr>
          <p:cNvPr id="52" name="TextBox 51">
            <a:extLst>
              <a:ext uri="{FF2B5EF4-FFF2-40B4-BE49-F238E27FC236}">
                <a16:creationId xmlns:a16="http://schemas.microsoft.com/office/drawing/2014/main" id="{7BD42AAE-CFBA-4FC9-AD3A-CBCB957BF566}"/>
              </a:ext>
            </a:extLst>
          </p:cNvPr>
          <p:cNvSpPr txBox="1"/>
          <p:nvPr/>
        </p:nvSpPr>
        <p:spPr>
          <a:xfrm>
            <a:off x="3303474" y="4242881"/>
            <a:ext cx="367408" cy="523220"/>
          </a:xfrm>
          <a:prstGeom prst="rect">
            <a:avLst/>
          </a:prstGeom>
          <a:noFill/>
        </p:spPr>
        <p:txBody>
          <a:bodyPr wrap="none" rtlCol="0">
            <a:spAutoFit/>
          </a:bodyPr>
          <a:lstStyle/>
          <a:p>
            <a:r>
              <a:rPr lang="en-US" sz="2800" dirty="0">
                <a:solidFill>
                  <a:schemeClr val="bg1"/>
                </a:solidFill>
              </a:rPr>
              <a:t>9</a:t>
            </a:r>
            <a:endParaRPr lang="en-SG" sz="2800" dirty="0">
              <a:solidFill>
                <a:schemeClr val="bg1"/>
              </a:solidFill>
            </a:endParaRPr>
          </a:p>
        </p:txBody>
      </p:sp>
      <p:sp>
        <p:nvSpPr>
          <p:cNvPr id="54" name="TextBox 53">
            <a:extLst>
              <a:ext uri="{FF2B5EF4-FFF2-40B4-BE49-F238E27FC236}">
                <a16:creationId xmlns:a16="http://schemas.microsoft.com/office/drawing/2014/main" id="{34F57C47-AD96-4F9E-B647-4C87DD6FADE6}"/>
              </a:ext>
            </a:extLst>
          </p:cNvPr>
          <p:cNvSpPr txBox="1"/>
          <p:nvPr/>
        </p:nvSpPr>
        <p:spPr>
          <a:xfrm>
            <a:off x="3053113" y="5021568"/>
            <a:ext cx="550151" cy="523220"/>
          </a:xfrm>
          <a:prstGeom prst="rect">
            <a:avLst/>
          </a:prstGeom>
          <a:noFill/>
        </p:spPr>
        <p:txBody>
          <a:bodyPr wrap="none" rtlCol="0">
            <a:spAutoFit/>
          </a:bodyPr>
          <a:lstStyle/>
          <a:p>
            <a:r>
              <a:rPr lang="en-US" sz="2800" dirty="0">
                <a:solidFill>
                  <a:schemeClr val="bg1"/>
                </a:solidFill>
              </a:rPr>
              <a:t>10</a:t>
            </a:r>
            <a:endParaRPr lang="en-SG" sz="2800" dirty="0">
              <a:solidFill>
                <a:schemeClr val="bg1"/>
              </a:solidFill>
            </a:endParaRPr>
          </a:p>
        </p:txBody>
      </p:sp>
    </p:spTree>
    <p:extLst>
      <p:ext uri="{BB962C8B-B14F-4D97-AF65-F5344CB8AC3E}">
        <p14:creationId xmlns:p14="http://schemas.microsoft.com/office/powerpoint/2010/main" val="340806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left)">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left)">
                                      <p:cBhvr>
                                        <p:cTn id="18" dur="500"/>
                                        <p:tgtEl>
                                          <p:spTgt spid="5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500"/>
                                        <p:tgtEl>
                                          <p:spTgt spid="4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par>
                                <p:cTn id="43" presetID="22" presetClass="exit" presetSubtype="8" fill="hold" grpId="1" nodeType="withEffect">
                                  <p:stCondLst>
                                    <p:cond delay="0"/>
                                  </p:stCondLst>
                                  <p:childTnLst>
                                    <p:animEffect transition="out" filter="wipe(left)">
                                      <p:cBhvr>
                                        <p:cTn id="44" dur="500"/>
                                        <p:tgtEl>
                                          <p:spTgt spid="63"/>
                                        </p:tgtEl>
                                      </p:cBhvr>
                                    </p:animEffect>
                                    <p:set>
                                      <p:cBhvr>
                                        <p:cTn id="45" dur="1" fill="hold">
                                          <p:stCondLst>
                                            <p:cond delay="499"/>
                                          </p:stCondLst>
                                        </p:cTn>
                                        <p:tgtEl>
                                          <p:spTgt spid="63"/>
                                        </p:tgtEl>
                                        <p:attrNameLst>
                                          <p:attrName>style.visibility</p:attrName>
                                        </p:attrNameLst>
                                      </p:cBhvr>
                                      <p:to>
                                        <p:strVal val="hidden"/>
                                      </p:to>
                                    </p:set>
                                  </p:childTnLst>
                                </p:cTn>
                              </p:par>
                              <p:par>
                                <p:cTn id="46" presetID="22" presetClass="exit" presetSubtype="8" fill="hold" grpId="1" nodeType="withEffect">
                                  <p:stCondLst>
                                    <p:cond delay="0"/>
                                  </p:stCondLst>
                                  <p:childTnLst>
                                    <p:animEffect transition="out" filter="wipe(left)">
                                      <p:cBhvr>
                                        <p:cTn id="47" dur="500"/>
                                        <p:tgtEl>
                                          <p:spTgt spid="64"/>
                                        </p:tgtEl>
                                      </p:cBhvr>
                                    </p:animEffect>
                                    <p:set>
                                      <p:cBhvr>
                                        <p:cTn id="48" dur="1" fill="hold">
                                          <p:stCondLst>
                                            <p:cond delay="499"/>
                                          </p:stCondLst>
                                        </p:cTn>
                                        <p:tgtEl>
                                          <p:spTgt spid="6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par>
                                <p:cTn id="57" presetID="22" presetClass="entr" presetSubtype="4"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down)">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p:bldP spid="64" grpId="1"/>
      <p:bldP spid="20" grpId="0"/>
      <p:bldP spid="42" grpId="0"/>
      <p:bldP spid="43" grpId="0"/>
      <p:bldP spid="44" grpId="0"/>
      <p:bldP spid="45" grpId="0"/>
      <p:bldP spid="47" grpId="0"/>
      <p:bldP spid="49" grpId="0"/>
      <p:bldP spid="50" grpId="0"/>
      <p:bldP spid="52"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FB11958E-D7F8-4103-9A29-596613227905}"/>
              </a:ext>
            </a:extLst>
          </p:cNvPr>
          <p:cNvCxnSpPr>
            <a:cxnSpLocks/>
            <a:stCxn id="51" idx="2"/>
            <a:endCxn id="60" idx="0"/>
          </p:cNvCxnSpPr>
          <p:nvPr/>
        </p:nvCxnSpPr>
        <p:spPr>
          <a:xfrm flipV="1">
            <a:off x="3456546" y="2402453"/>
            <a:ext cx="5667933" cy="40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a:xfrm>
            <a:off x="1218883" y="274637"/>
            <a:ext cx="10360501" cy="1223963"/>
          </a:xfrm>
        </p:spPr>
        <p:txBody>
          <a:bodyPr/>
          <a:lstStyle/>
          <a:p>
            <a:r>
              <a:rPr lang="en-US" dirty="0"/>
              <a:t>GHOST conditions for </a:t>
            </a:r>
            <a:r>
              <a:rPr lang="en-US" dirty="0" err="1"/>
              <a:t>Ethereum</a:t>
            </a:r>
            <a:endParaRPr lang="en-US" dirty="0"/>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3212255" y="4232244"/>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611656" cy="2099387"/>
          </a:xfrm>
          <a:prstGeom prst="bentConnector3">
            <a:avLst>
              <a:gd name="adj1" fmla="val 3338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44490" y="6021288"/>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51" idx="0"/>
          </p:cNvCxnSpPr>
          <p:nvPr/>
        </p:nvCxnSpPr>
        <p:spPr>
          <a:xfrm flipV="1">
            <a:off x="2600599" y="2402856"/>
            <a:ext cx="31594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2AF62C6-B54E-4C4E-9BAA-302FBCC52C1A}"/>
              </a:ext>
            </a:extLst>
          </p:cNvPr>
          <p:cNvSpPr txBox="1"/>
          <p:nvPr/>
        </p:nvSpPr>
        <p:spPr>
          <a:xfrm>
            <a:off x="5795057" y="6029673"/>
            <a:ext cx="906017" cy="523220"/>
          </a:xfrm>
          <a:prstGeom prst="rect">
            <a:avLst/>
          </a:prstGeom>
          <a:noFill/>
        </p:spPr>
        <p:txBody>
          <a:bodyPr wrap="none" rtlCol="0">
            <a:spAutoFit/>
          </a:bodyPr>
          <a:lstStyle/>
          <a:p>
            <a:r>
              <a:rPr lang="en-SG" sz="2800" dirty="0"/>
              <a:t>Time</a:t>
            </a:r>
          </a:p>
        </p:txBody>
      </p:sp>
      <p:sp>
        <p:nvSpPr>
          <p:cNvPr id="46" name="Rectangle 45">
            <a:extLst>
              <a:ext uri="{FF2B5EF4-FFF2-40B4-BE49-F238E27FC236}">
                <a16:creationId xmlns:a16="http://schemas.microsoft.com/office/drawing/2014/main" id="{04057D3A-2BDC-4AF4-B6CD-E5F0F8C4C9D4}"/>
              </a:ext>
            </a:extLst>
          </p:cNvPr>
          <p:cNvSpPr/>
          <p:nvPr/>
        </p:nvSpPr>
        <p:spPr>
          <a:xfrm rot="16200000">
            <a:off x="3011116" y="322377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cxnSp>
        <p:nvCxnSpPr>
          <p:cNvPr id="48" name="Connector: Elbow 47">
            <a:extLst>
              <a:ext uri="{FF2B5EF4-FFF2-40B4-BE49-F238E27FC236}">
                <a16:creationId xmlns:a16="http://schemas.microsoft.com/office/drawing/2014/main" id="{41B0D55B-6965-43A3-9077-5CB5A6329C13}"/>
              </a:ext>
            </a:extLst>
          </p:cNvPr>
          <p:cNvCxnSpPr>
            <a:cxnSpLocks/>
            <a:stCxn id="9" idx="2"/>
            <a:endCxn id="46" idx="0"/>
          </p:cNvCxnSpPr>
          <p:nvPr/>
        </p:nvCxnSpPr>
        <p:spPr>
          <a:xfrm>
            <a:off x="2600599" y="2402857"/>
            <a:ext cx="410517" cy="10909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34A062C-47A8-423F-A146-0A61B4EB06C0}"/>
              </a:ext>
            </a:extLst>
          </p:cNvPr>
          <p:cNvSpPr/>
          <p:nvPr/>
        </p:nvSpPr>
        <p:spPr>
          <a:xfrm rot="16200000">
            <a:off x="2916546" y="2132856"/>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p>
        </p:txBody>
      </p:sp>
      <p:sp>
        <p:nvSpPr>
          <p:cNvPr id="53" name="Rectangle 52">
            <a:extLst>
              <a:ext uri="{FF2B5EF4-FFF2-40B4-BE49-F238E27FC236}">
                <a16:creationId xmlns:a16="http://schemas.microsoft.com/office/drawing/2014/main" id="{AF62A4BB-C7C3-4D73-B852-926AB52A4521}"/>
              </a:ext>
            </a:extLst>
          </p:cNvPr>
          <p:cNvSpPr/>
          <p:nvPr/>
        </p:nvSpPr>
        <p:spPr>
          <a:xfrm rot="16200000">
            <a:off x="7352014" y="21328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5" name="Rectangle 54">
            <a:extLst>
              <a:ext uri="{FF2B5EF4-FFF2-40B4-BE49-F238E27FC236}">
                <a16:creationId xmlns:a16="http://schemas.microsoft.com/office/drawing/2014/main" id="{3E252DE1-2B63-4412-BB62-A993A1C1BB63}"/>
              </a:ext>
            </a:extLst>
          </p:cNvPr>
          <p:cNvSpPr/>
          <p:nvPr/>
        </p:nvSpPr>
        <p:spPr>
          <a:xfrm rot="16200000">
            <a:off x="3802782" y="2132855"/>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6" name="Rectangle 55">
            <a:extLst>
              <a:ext uri="{FF2B5EF4-FFF2-40B4-BE49-F238E27FC236}">
                <a16:creationId xmlns:a16="http://schemas.microsoft.com/office/drawing/2014/main" id="{AC2E7EF2-424A-46AA-BCE5-E37B4A6C2F47}"/>
              </a:ext>
            </a:extLst>
          </p:cNvPr>
          <p:cNvSpPr/>
          <p:nvPr/>
        </p:nvSpPr>
        <p:spPr>
          <a:xfrm rot="16200000">
            <a:off x="4689018" y="2132854"/>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7" name="Rectangle 56">
            <a:extLst>
              <a:ext uri="{FF2B5EF4-FFF2-40B4-BE49-F238E27FC236}">
                <a16:creationId xmlns:a16="http://schemas.microsoft.com/office/drawing/2014/main" id="{BC8D8331-94A7-4469-A2AE-932596AA4478}"/>
              </a:ext>
            </a:extLst>
          </p:cNvPr>
          <p:cNvSpPr/>
          <p:nvPr/>
        </p:nvSpPr>
        <p:spPr>
          <a:xfrm rot="16200000">
            <a:off x="5576681" y="21328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59" name="Rectangle 58">
            <a:extLst>
              <a:ext uri="{FF2B5EF4-FFF2-40B4-BE49-F238E27FC236}">
                <a16:creationId xmlns:a16="http://schemas.microsoft.com/office/drawing/2014/main" id="{E2EBBB79-A294-4349-ABA2-44D208ADF5BD}"/>
              </a:ext>
            </a:extLst>
          </p:cNvPr>
          <p:cNvSpPr/>
          <p:nvPr/>
        </p:nvSpPr>
        <p:spPr>
          <a:xfrm rot="16200000">
            <a:off x="6461490" y="21328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60" name="Rectangle 59">
            <a:extLst>
              <a:ext uri="{FF2B5EF4-FFF2-40B4-BE49-F238E27FC236}">
                <a16:creationId xmlns:a16="http://schemas.microsoft.com/office/drawing/2014/main" id="{F4D9D591-6ACB-4B56-BFD7-4EB423BA2522}"/>
              </a:ext>
            </a:extLst>
          </p:cNvPr>
          <p:cNvSpPr/>
          <p:nvPr/>
        </p:nvSpPr>
        <p:spPr>
          <a:xfrm rot="16200000">
            <a:off x="9124479" y="21324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61" name="Rectangle 60">
            <a:extLst>
              <a:ext uri="{FF2B5EF4-FFF2-40B4-BE49-F238E27FC236}">
                <a16:creationId xmlns:a16="http://schemas.microsoft.com/office/drawing/2014/main" id="{7369C3D3-AE9A-4670-A4F4-92607FF39822}"/>
              </a:ext>
            </a:extLst>
          </p:cNvPr>
          <p:cNvSpPr/>
          <p:nvPr/>
        </p:nvSpPr>
        <p:spPr>
          <a:xfrm rot="16200000">
            <a:off x="8236816" y="2132453"/>
            <a:ext cx="540000" cy="540000"/>
          </a:xfrm>
          <a:prstGeom prst="rect">
            <a:avLst/>
          </a:prstGeom>
          <a:solidFill>
            <a:srgbClr val="FFFF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sp>
        <p:nvSpPr>
          <p:cNvPr id="65" name="Rectangle 64">
            <a:extLst>
              <a:ext uri="{FF2B5EF4-FFF2-40B4-BE49-F238E27FC236}">
                <a16:creationId xmlns:a16="http://schemas.microsoft.com/office/drawing/2014/main" id="{E986B78A-C854-44DC-8810-AE0B9A0D2239}"/>
              </a:ext>
            </a:extLst>
          </p:cNvPr>
          <p:cNvSpPr/>
          <p:nvPr/>
        </p:nvSpPr>
        <p:spPr>
          <a:xfrm rot="16200000">
            <a:off x="3070076" y="5013177"/>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solidFill>
                <a:schemeClr val="bg1"/>
              </a:solidFill>
            </a:endParaRPr>
          </a:p>
        </p:txBody>
      </p:sp>
      <p:cxnSp>
        <p:nvCxnSpPr>
          <p:cNvPr id="68" name="Connector: Elbow 67">
            <a:extLst>
              <a:ext uri="{FF2B5EF4-FFF2-40B4-BE49-F238E27FC236}">
                <a16:creationId xmlns:a16="http://schemas.microsoft.com/office/drawing/2014/main" id="{16C81880-52E3-4A94-B27D-398D32770FB1}"/>
              </a:ext>
            </a:extLst>
          </p:cNvPr>
          <p:cNvCxnSpPr>
            <a:cxnSpLocks/>
            <a:stCxn id="9" idx="2"/>
            <a:endCxn id="65" idx="0"/>
          </p:cNvCxnSpPr>
          <p:nvPr/>
        </p:nvCxnSpPr>
        <p:spPr>
          <a:xfrm>
            <a:off x="2600599" y="2402857"/>
            <a:ext cx="469477" cy="2880320"/>
          </a:xfrm>
          <a:prstGeom prst="bentConnector3">
            <a:avLst>
              <a:gd name="adj1" fmla="val 4323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610995D-F338-485D-A3CC-2D5A0F360C76}"/>
              </a:ext>
            </a:extLst>
          </p:cNvPr>
          <p:cNvSpPr txBox="1"/>
          <p:nvPr/>
        </p:nvSpPr>
        <p:spPr>
          <a:xfrm>
            <a:off x="8236816" y="3365963"/>
            <a:ext cx="3057546" cy="954107"/>
          </a:xfrm>
          <a:prstGeom prst="rect">
            <a:avLst/>
          </a:prstGeom>
          <a:noFill/>
        </p:spPr>
        <p:txBody>
          <a:bodyPr wrap="square" rtlCol="0">
            <a:spAutoFit/>
          </a:bodyPr>
          <a:lstStyle/>
          <a:p>
            <a:r>
              <a:rPr lang="en-US" sz="2800" dirty="0"/>
              <a:t>1) A block must specify a parent</a:t>
            </a:r>
            <a:endParaRPr lang="en-SG" sz="2800" dirty="0"/>
          </a:p>
        </p:txBody>
      </p:sp>
      <p:sp>
        <p:nvSpPr>
          <p:cNvPr id="41" name="TextBox 40">
            <a:extLst>
              <a:ext uri="{FF2B5EF4-FFF2-40B4-BE49-F238E27FC236}">
                <a16:creationId xmlns:a16="http://schemas.microsoft.com/office/drawing/2014/main" id="{6937B2AB-DD06-4F0B-8E3F-9CBBFE27670C}"/>
              </a:ext>
            </a:extLst>
          </p:cNvPr>
          <p:cNvSpPr txBox="1"/>
          <p:nvPr/>
        </p:nvSpPr>
        <p:spPr>
          <a:xfrm>
            <a:off x="8234344" y="3365963"/>
            <a:ext cx="3954481" cy="1815882"/>
          </a:xfrm>
          <a:prstGeom prst="rect">
            <a:avLst/>
          </a:prstGeom>
          <a:noFill/>
        </p:spPr>
        <p:txBody>
          <a:bodyPr wrap="square" rtlCol="0">
            <a:spAutoFit/>
          </a:bodyPr>
          <a:lstStyle/>
          <a:p>
            <a:r>
              <a:rPr lang="en-US" sz="2800" dirty="0"/>
              <a:t>2) The Uncle must be located between 2 and 7 levels above the block (ancestor)</a:t>
            </a:r>
            <a:endParaRPr lang="en-SG" sz="2800" dirty="0"/>
          </a:p>
        </p:txBody>
      </p:sp>
      <p:cxnSp>
        <p:nvCxnSpPr>
          <p:cNvPr id="58" name="Connector: Elbow 57">
            <a:extLst>
              <a:ext uri="{FF2B5EF4-FFF2-40B4-BE49-F238E27FC236}">
                <a16:creationId xmlns:a16="http://schemas.microsoft.com/office/drawing/2014/main" id="{CD61FC0B-B1F2-4E08-9AB0-4D791B49A65D}"/>
              </a:ext>
            </a:extLst>
          </p:cNvPr>
          <p:cNvCxnSpPr/>
          <p:nvPr/>
        </p:nvCxnSpPr>
        <p:spPr>
          <a:xfrm flipV="1">
            <a:off x="3551116" y="2672854"/>
            <a:ext cx="1407902" cy="820921"/>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6" name="Connector: Elbow 65">
            <a:extLst>
              <a:ext uri="{FF2B5EF4-FFF2-40B4-BE49-F238E27FC236}">
                <a16:creationId xmlns:a16="http://schemas.microsoft.com/office/drawing/2014/main" id="{CFE5CB06-4973-45D7-96B3-7764CF7DC748}"/>
              </a:ext>
            </a:extLst>
          </p:cNvPr>
          <p:cNvCxnSpPr>
            <a:cxnSpLocks/>
          </p:cNvCxnSpPr>
          <p:nvPr/>
        </p:nvCxnSpPr>
        <p:spPr>
          <a:xfrm flipV="1">
            <a:off x="3752255" y="2672853"/>
            <a:ext cx="3869759" cy="1829391"/>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7" name="Connector: Elbow 66">
            <a:extLst>
              <a:ext uri="{FF2B5EF4-FFF2-40B4-BE49-F238E27FC236}">
                <a16:creationId xmlns:a16="http://schemas.microsoft.com/office/drawing/2014/main" id="{2BDAB2DB-96A6-46A7-A0B6-16A7D9FE49E5}"/>
              </a:ext>
            </a:extLst>
          </p:cNvPr>
          <p:cNvCxnSpPr>
            <a:cxnSpLocks/>
          </p:cNvCxnSpPr>
          <p:nvPr/>
        </p:nvCxnSpPr>
        <p:spPr>
          <a:xfrm flipV="1">
            <a:off x="3610076" y="2672853"/>
            <a:ext cx="3121414" cy="261032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9" name="TextBox 68">
            <a:extLst>
              <a:ext uri="{FF2B5EF4-FFF2-40B4-BE49-F238E27FC236}">
                <a16:creationId xmlns:a16="http://schemas.microsoft.com/office/drawing/2014/main" id="{2FF21E17-3551-4673-B88F-8419E1CD2B90}"/>
              </a:ext>
            </a:extLst>
          </p:cNvPr>
          <p:cNvSpPr txBox="1"/>
          <p:nvPr/>
        </p:nvSpPr>
        <p:spPr>
          <a:xfrm>
            <a:off x="8236816" y="3378859"/>
            <a:ext cx="3057546" cy="2246769"/>
          </a:xfrm>
          <a:prstGeom prst="rect">
            <a:avLst/>
          </a:prstGeom>
          <a:noFill/>
        </p:spPr>
        <p:txBody>
          <a:bodyPr wrap="square" rtlCol="0">
            <a:spAutoFit/>
          </a:bodyPr>
          <a:lstStyle/>
          <a:p>
            <a:r>
              <a:rPr lang="en-US" sz="2800" dirty="0"/>
              <a:t>3) It cannot be the ancestor of the mined block (not on the same main chain)</a:t>
            </a:r>
            <a:endParaRPr lang="en-SG" sz="2800" dirty="0"/>
          </a:p>
        </p:txBody>
      </p:sp>
      <p:sp>
        <p:nvSpPr>
          <p:cNvPr id="70" name="TextBox 69">
            <a:extLst>
              <a:ext uri="{FF2B5EF4-FFF2-40B4-BE49-F238E27FC236}">
                <a16:creationId xmlns:a16="http://schemas.microsoft.com/office/drawing/2014/main" id="{3FAF4025-1107-4F08-B455-28B4DF5135FB}"/>
              </a:ext>
            </a:extLst>
          </p:cNvPr>
          <p:cNvSpPr txBox="1"/>
          <p:nvPr/>
        </p:nvSpPr>
        <p:spPr>
          <a:xfrm>
            <a:off x="8234344" y="3389337"/>
            <a:ext cx="3057546" cy="3108543"/>
          </a:xfrm>
          <a:prstGeom prst="rect">
            <a:avLst/>
          </a:prstGeom>
          <a:noFill/>
        </p:spPr>
        <p:txBody>
          <a:bodyPr wrap="square" rtlCol="0">
            <a:spAutoFit/>
          </a:bodyPr>
          <a:lstStyle/>
          <a:p>
            <a:r>
              <a:rPr lang="en-US" sz="2800" dirty="0"/>
              <a:t>4) Each Uncle must be different from all uncles in previous blocks and those in the same block (non-double inclusion)</a:t>
            </a:r>
            <a:endParaRPr lang="en-SG" sz="2800" dirty="0"/>
          </a:p>
        </p:txBody>
      </p:sp>
      <p:sp>
        <p:nvSpPr>
          <p:cNvPr id="71" name="TextBox 70">
            <a:extLst>
              <a:ext uri="{FF2B5EF4-FFF2-40B4-BE49-F238E27FC236}">
                <a16:creationId xmlns:a16="http://schemas.microsoft.com/office/drawing/2014/main" id="{870675B4-E003-4324-8B36-F9D3F0E9805D}"/>
              </a:ext>
            </a:extLst>
          </p:cNvPr>
          <p:cNvSpPr txBox="1"/>
          <p:nvPr/>
        </p:nvSpPr>
        <p:spPr>
          <a:xfrm>
            <a:off x="47962" y="6494631"/>
            <a:ext cx="413896" cy="338554"/>
          </a:xfrm>
          <a:prstGeom prst="rect">
            <a:avLst/>
          </a:prstGeom>
          <a:noFill/>
        </p:spPr>
        <p:txBody>
          <a:bodyPr wrap="none" rtlCol="0">
            <a:spAutoFit/>
          </a:bodyPr>
          <a:lstStyle/>
          <a:p>
            <a:r>
              <a:rPr lang="en-US" sz="1600"/>
              <a:t>[2]</a:t>
            </a:r>
            <a:endParaRPr lang="en-SG" sz="1600" dirty="0"/>
          </a:p>
        </p:txBody>
      </p:sp>
    </p:spTree>
    <p:extLst>
      <p:ext uri="{BB962C8B-B14F-4D97-AF65-F5344CB8AC3E}">
        <p14:creationId xmlns:p14="http://schemas.microsoft.com/office/powerpoint/2010/main" val="32836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par>
                                <p:cTn id="16" presetID="1" presetClass="emph" presetSubtype="2" fill="hold" nodeType="withEffect">
                                  <p:stCondLst>
                                    <p:cond delay="0"/>
                                  </p:stCondLst>
                                  <p:childTnLst>
                                    <p:animClr clrSpc="rgb" dir="cw">
                                      <p:cBhvr>
                                        <p:cTn id="17" dur="500" fill="hold"/>
                                        <p:tgtEl>
                                          <p:spTgt spid="55"/>
                                        </p:tgtEl>
                                        <p:attrNameLst>
                                          <p:attrName>fillcolor</p:attrName>
                                        </p:attrNameLst>
                                      </p:cBhvr>
                                      <p:to>
                                        <a:srgbClr val="FF0000"/>
                                      </p:to>
                                    </p:animClr>
                                    <p:set>
                                      <p:cBhvr>
                                        <p:cTn id="18" dur="500" fill="hold"/>
                                        <p:tgtEl>
                                          <p:spTgt spid="55"/>
                                        </p:tgtEl>
                                        <p:attrNameLst>
                                          <p:attrName>fill.type</p:attrName>
                                        </p:attrNameLst>
                                      </p:cBhvr>
                                      <p:to>
                                        <p:strVal val="solid"/>
                                      </p:to>
                                    </p:set>
                                    <p:set>
                                      <p:cBhvr>
                                        <p:cTn id="19" dur="500" fill="hold"/>
                                        <p:tgtEl>
                                          <p:spTgt spid="55"/>
                                        </p:tgtEl>
                                        <p:attrNameLst>
                                          <p:attrName>fill.on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55"/>
                                        </p:tgtEl>
                                        <p:attrNameLst>
                                          <p:attrName>stroke.color</p:attrName>
                                        </p:attrNameLst>
                                      </p:cBhvr>
                                      <p:to>
                                        <a:srgbClr val="FFFFFF"/>
                                      </p:to>
                                    </p:animClr>
                                    <p:set>
                                      <p:cBhvr>
                                        <p:cTn id="22" dur="500" fill="hold"/>
                                        <p:tgtEl>
                                          <p:spTgt spid="5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1" nodeType="clickEffect">
                                  <p:stCondLst>
                                    <p:cond delay="0"/>
                                  </p:stCondLst>
                                  <p:childTnLst>
                                    <p:animEffect transition="out" filter="wipe(left)">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par>
                                <p:cTn id="28" presetID="22" presetClass="entr" presetSubtype="8"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grpId="1" nodeType="clickEffect">
                                  <p:stCondLst>
                                    <p:cond delay="0"/>
                                  </p:stCondLst>
                                  <p:childTnLst>
                                    <p:animEffect transition="out" filter="wipe(left)">
                                      <p:cBhvr>
                                        <p:cTn id="34" dur="500"/>
                                        <p:tgtEl>
                                          <p:spTgt spid="69"/>
                                        </p:tgtEl>
                                      </p:cBhvr>
                                    </p:animEffect>
                                    <p:set>
                                      <p:cBhvr>
                                        <p:cTn id="35" dur="1" fill="hold">
                                          <p:stCondLst>
                                            <p:cond delay="499"/>
                                          </p:stCondLst>
                                        </p:cTn>
                                        <p:tgtEl>
                                          <p:spTgt spid="69"/>
                                        </p:tgtEl>
                                        <p:attrNameLst>
                                          <p:attrName>style.visibility</p:attrName>
                                        </p:attrNameLst>
                                      </p:cBhvr>
                                      <p:to>
                                        <p:strVal val="hidden"/>
                                      </p:to>
                                    </p:set>
                                  </p:childTnLst>
                                </p:cTn>
                              </p:par>
                              <p:par>
                                <p:cTn id="36" presetID="22" presetClass="entr" presetSubtype="8"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wipe(left)">
                                      <p:cBhvr>
                                        <p:cTn id="38" dur="500"/>
                                        <p:tgtEl>
                                          <p:spTgt spid="7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left)">
                                      <p:cBhvr>
                                        <p:cTn id="4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1" grpId="0"/>
      <p:bldP spid="41" grpId="1"/>
      <p:bldP spid="69" grpId="0"/>
      <p:bldP spid="69" grpId="1"/>
      <p:bldP spid="70" grpId="0"/>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CBC5-D204-4CCC-B23B-2214E31B33A6}"/>
              </a:ext>
            </a:extLst>
          </p:cNvPr>
          <p:cNvSpPr>
            <a:spLocks noGrp="1"/>
          </p:cNvSpPr>
          <p:nvPr>
            <p:ph type="title"/>
          </p:nvPr>
        </p:nvSpPr>
        <p:spPr/>
        <p:txBody>
          <a:bodyPr/>
          <a:lstStyle/>
          <a:p>
            <a:r>
              <a:rPr lang="en-US" dirty="0" err="1"/>
              <a:t>Ethereum’s</a:t>
            </a:r>
            <a:r>
              <a:rPr lang="en-US" dirty="0"/>
              <a:t> version of GHOST</a:t>
            </a:r>
            <a:endParaRPr lang="en-SG" dirty="0"/>
          </a:p>
        </p:txBody>
      </p:sp>
      <p:sp>
        <p:nvSpPr>
          <p:cNvPr id="3" name="Content Placeholder 2">
            <a:extLst>
              <a:ext uri="{FF2B5EF4-FFF2-40B4-BE49-F238E27FC236}">
                <a16:creationId xmlns:a16="http://schemas.microsoft.com/office/drawing/2014/main" id="{E3B1B608-F308-41D8-9D1D-A43F825A658C}"/>
              </a:ext>
            </a:extLst>
          </p:cNvPr>
          <p:cNvSpPr>
            <a:spLocks noGrp="1"/>
          </p:cNvSpPr>
          <p:nvPr>
            <p:ph idx="1"/>
          </p:nvPr>
        </p:nvSpPr>
        <p:spPr/>
        <p:txBody>
          <a:bodyPr/>
          <a:lstStyle/>
          <a:p>
            <a:r>
              <a:rPr lang="en-US" dirty="0"/>
              <a:t>Up to 7 generations of uncles are considered</a:t>
            </a:r>
          </a:p>
          <a:p>
            <a:pPr lvl="1"/>
            <a:r>
              <a:rPr lang="en-US" dirty="0"/>
              <a:t>To simplify calculation of which uncles in a block are valid</a:t>
            </a:r>
          </a:p>
          <a:p>
            <a:pPr lvl="1"/>
            <a:r>
              <a:rPr lang="en-US" dirty="0"/>
              <a:t>Unlimited GHOST with compensation removes incentive of miners to mine on the main chain (and instead mine on an attacker chain)</a:t>
            </a:r>
            <a:endParaRPr lang="en-SG" dirty="0"/>
          </a:p>
        </p:txBody>
      </p:sp>
    </p:spTree>
    <p:extLst>
      <p:ext uri="{BB962C8B-B14F-4D97-AF65-F5344CB8AC3E}">
        <p14:creationId xmlns:p14="http://schemas.microsoft.com/office/powerpoint/2010/main" val="245390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B3EC-13A5-4439-AC20-A3DE985CA498}"/>
              </a:ext>
            </a:extLst>
          </p:cNvPr>
          <p:cNvSpPr>
            <a:spLocks noGrp="1"/>
          </p:cNvSpPr>
          <p:nvPr>
            <p:ph type="title"/>
          </p:nvPr>
        </p:nvSpPr>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6069E91A-4E77-404D-A3AD-DE93DC869E81}"/>
              </a:ext>
            </a:extLst>
          </p:cNvPr>
          <p:cNvSpPr>
            <a:spLocks noGrp="1"/>
          </p:cNvSpPr>
          <p:nvPr>
            <p:ph idx="1"/>
          </p:nvPr>
        </p:nvSpPr>
        <p:spPr/>
        <p:txBody>
          <a:bodyPr>
            <a:normAutofit/>
          </a:bodyPr>
          <a:lstStyle/>
          <a:p>
            <a:r>
              <a:rPr lang="en-SG" dirty="0">
                <a:hlinkClick r:id="rId2"/>
              </a:rPr>
              <a:t>https://www.youtube.com/watch?v=iSq-emtyx5g&amp;list=PLL8Zmf8pP-OpElJT2ksWUGe_rvNpRUHir</a:t>
            </a:r>
            <a:r>
              <a:rPr lang="en-SG" dirty="0"/>
              <a:t> </a:t>
            </a:r>
          </a:p>
          <a:p>
            <a:r>
              <a:rPr lang="en-US" dirty="0">
                <a:hlinkClick r:id="rId3"/>
              </a:rPr>
              <a:t>https://github.com/ethereum/wiki/wiki/White-Paper</a:t>
            </a:r>
            <a:r>
              <a:rPr lang="en-US" dirty="0"/>
              <a:t> </a:t>
            </a:r>
          </a:p>
          <a:p>
            <a:r>
              <a:rPr lang="en-US" dirty="0">
                <a:hlinkClick r:id="rId4"/>
              </a:rPr>
              <a:t>https://www.cryptocompare.com/coins/guides/what-is-the-ghost-protocol-for-ethereum/</a:t>
            </a:r>
            <a:r>
              <a:rPr lang="en-US" dirty="0"/>
              <a:t> </a:t>
            </a:r>
          </a:p>
          <a:p>
            <a:r>
              <a:rPr lang="en-SG" dirty="0">
                <a:hlinkClick r:id="rId5"/>
              </a:rPr>
              <a:t>https://github.com/bitcoin/bips/blob/master/README.mediawiki</a:t>
            </a:r>
            <a:r>
              <a:rPr lang="en-SG" dirty="0"/>
              <a:t>  </a:t>
            </a:r>
          </a:p>
          <a:p>
            <a:r>
              <a:rPr lang="en-SG" u="sng" dirty="0">
                <a:hlinkClick r:id="rId6"/>
              </a:rPr>
              <a:t>http://www.cs.huji.ac.il/~avivz/pubs/13/btc_scalability_full.pdf</a:t>
            </a:r>
            <a:endParaRPr lang="en-SG" dirty="0"/>
          </a:p>
        </p:txBody>
      </p:sp>
    </p:spTree>
    <p:extLst>
      <p:ext uri="{BB962C8B-B14F-4D97-AF65-F5344CB8AC3E}">
        <p14:creationId xmlns:p14="http://schemas.microsoft.com/office/powerpoint/2010/main" val="200753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Current Bitcoin Architecture (Longest chain)</a:t>
            </a:r>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5" name="Group 44">
            <a:extLst>
              <a:ext uri="{FF2B5EF4-FFF2-40B4-BE49-F238E27FC236}">
                <a16:creationId xmlns:a16="http://schemas.microsoft.com/office/drawing/2014/main" id="{D002A345-D3AE-4715-8D66-D44153D04A24}"/>
              </a:ext>
            </a:extLst>
          </p:cNvPr>
          <p:cNvGrpSpPr/>
          <p:nvPr/>
        </p:nvGrpSpPr>
        <p:grpSpPr>
          <a:xfrm>
            <a:off x="2902316" y="2132856"/>
            <a:ext cx="3923150" cy="540001"/>
            <a:chOff x="2902316" y="2132856"/>
            <a:chExt cx="3923150" cy="540001"/>
          </a:xfrm>
        </p:grpSpPr>
        <p:sp>
          <p:nvSpPr>
            <p:cNvPr id="10" name="Rectangle 9">
              <a:extLst>
                <a:ext uri="{FF2B5EF4-FFF2-40B4-BE49-F238E27FC236}">
                  <a16:creationId xmlns:a16="http://schemas.microsoft.com/office/drawing/2014/main" id="{0F47A3F2-F0E7-4376-80AF-FCCCBEC63C88}"/>
                </a:ext>
              </a:extLst>
            </p:cNvPr>
            <p:cNvSpPr/>
            <p:nvPr/>
          </p:nvSpPr>
          <p:spPr>
            <a:xfrm rot="16200000">
              <a:off x="2902316" y="2132857"/>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4" name="Group 33">
              <a:extLst>
                <a:ext uri="{FF2B5EF4-FFF2-40B4-BE49-F238E27FC236}">
                  <a16:creationId xmlns:a16="http://schemas.microsoft.com/office/drawing/2014/main" id="{E1E49B7C-91B0-4B78-A7F8-284814B8AACB}"/>
                </a:ext>
              </a:extLst>
            </p:cNvPr>
            <p:cNvGrpSpPr/>
            <p:nvPr/>
          </p:nvGrpSpPr>
          <p:grpSpPr>
            <a:xfrm>
              <a:off x="3430116" y="2132856"/>
              <a:ext cx="3395350" cy="540000"/>
              <a:chOff x="3430116" y="2132856"/>
              <a:chExt cx="3395350" cy="540000"/>
            </a:xfrm>
          </p:grpSpPr>
          <p:cxnSp>
            <p:nvCxnSpPr>
              <p:cNvPr id="6" name="Straight Connector 5">
                <a:extLst>
                  <a:ext uri="{FF2B5EF4-FFF2-40B4-BE49-F238E27FC236}">
                    <a16:creationId xmlns:a16="http://schemas.microsoft.com/office/drawing/2014/main" id="{5722069A-7894-4170-895A-FCF3802D035B}"/>
                  </a:ext>
                </a:extLst>
              </p:cNvPr>
              <p:cNvCxnSpPr>
                <a:cxnSpLocks/>
                <a:stCxn id="32" idx="2"/>
                <a:endCxn id="16" idx="0"/>
              </p:cNvCxnSpPr>
              <p:nvPr/>
            </p:nvCxnSpPr>
            <p:spPr>
              <a:xfrm>
                <a:off x="3430116" y="2394468"/>
                <a:ext cx="2855350" cy="83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F882-1F96-4738-A686-E4D75F43CBE5}"/>
                  </a:ext>
                </a:extLst>
              </p:cNvPr>
              <p:cNvSpPr/>
              <p:nvPr/>
            </p:nvSpPr>
            <p:spPr>
              <a:xfrm rot="16200000">
                <a:off x="3744033"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591178"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F8D086ED-1512-4034-B675-CEE4B24D8A49}"/>
                  </a:ext>
                </a:extLst>
              </p:cNvPr>
              <p:cNvSpPr/>
              <p:nvPr/>
            </p:nvSpPr>
            <p:spPr>
              <a:xfrm rot="16200000">
                <a:off x="5438322"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CEF0D378-2E04-4538-B542-BB63DB88DA65}"/>
                  </a:ext>
                </a:extLst>
              </p:cNvPr>
              <p:cNvSpPr/>
              <p:nvPr/>
            </p:nvSpPr>
            <p:spPr>
              <a:xfrm rot="16200000">
                <a:off x="6285466"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7" name="Rectangle 16">
            <a:extLst>
              <a:ext uri="{FF2B5EF4-FFF2-40B4-BE49-F238E27FC236}">
                <a16:creationId xmlns:a16="http://schemas.microsoft.com/office/drawing/2014/main" id="{7081C81F-F3CB-449B-8CA4-D223CC4AC289}"/>
              </a:ext>
            </a:extLst>
          </p:cNvPr>
          <p:cNvSpPr/>
          <p:nvPr/>
        </p:nvSpPr>
        <p:spPr>
          <a:xfrm rot="16200000">
            <a:off x="3358649" y="294878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5E316D0B-9AB3-42A6-8A6F-06F23D78E219}"/>
              </a:ext>
            </a:extLst>
          </p:cNvPr>
          <p:cNvSpPr/>
          <p:nvPr/>
        </p:nvSpPr>
        <p:spPr>
          <a:xfrm rot="16200000">
            <a:off x="3632044" y="376470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ADC5FB09-5B97-4C68-B453-406BE327D298}"/>
              </a:ext>
            </a:extLst>
          </p:cNvPr>
          <p:cNvSpPr/>
          <p:nvPr/>
        </p:nvSpPr>
        <p:spPr>
          <a:xfrm rot="16200000">
            <a:off x="3182064" y="4442668"/>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Connector: Elbow 19">
            <a:extLst>
              <a:ext uri="{FF2B5EF4-FFF2-40B4-BE49-F238E27FC236}">
                <a16:creationId xmlns:a16="http://schemas.microsoft.com/office/drawing/2014/main" id="{6DBCE228-C59C-4636-8690-D37DCFDD9128}"/>
              </a:ext>
            </a:extLst>
          </p:cNvPr>
          <p:cNvCxnSpPr>
            <a:stCxn id="9" idx="2"/>
            <a:endCxn id="19" idx="0"/>
          </p:cNvCxnSpPr>
          <p:nvPr/>
        </p:nvCxnSpPr>
        <p:spPr>
          <a:xfrm>
            <a:off x="2600600" y="2402857"/>
            <a:ext cx="581464" cy="2309812"/>
          </a:xfrm>
          <a:prstGeom prst="bentConnector3">
            <a:avLst>
              <a:gd name="adj1" fmla="val 326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D882C57-F5AE-4A6F-ACF9-DE1D11922FE5}"/>
              </a:ext>
            </a:extLst>
          </p:cNvPr>
          <p:cNvCxnSpPr>
            <a:cxnSpLocks/>
            <a:stCxn id="9" idx="2"/>
            <a:endCxn id="18" idx="0"/>
          </p:cNvCxnSpPr>
          <p:nvPr/>
        </p:nvCxnSpPr>
        <p:spPr>
          <a:xfrm>
            <a:off x="2600600" y="2402857"/>
            <a:ext cx="1031444" cy="1631850"/>
          </a:xfrm>
          <a:prstGeom prst="bentConnector3">
            <a:avLst>
              <a:gd name="adj1" fmla="val 184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6"/>
            <a:ext cx="758049" cy="815925"/>
          </a:xfrm>
          <a:prstGeom prst="bentConnector3">
            <a:avLst>
              <a:gd name="adj1" fmla="val 2527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890116" y="2124468"/>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13892" y="5373216"/>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45BB58-DAB1-49C7-BBAC-6E5BD3FEF374}"/>
              </a:ext>
            </a:extLst>
          </p:cNvPr>
          <p:cNvSpPr txBox="1"/>
          <p:nvPr/>
        </p:nvSpPr>
        <p:spPr>
          <a:xfrm>
            <a:off x="5832457" y="5381605"/>
            <a:ext cx="906017" cy="523220"/>
          </a:xfrm>
          <a:prstGeom prst="rect">
            <a:avLst/>
          </a:prstGeom>
          <a:noFill/>
        </p:spPr>
        <p:txBody>
          <a:bodyPr wrap="none" rtlCol="0">
            <a:spAutoFit/>
          </a:bodyPr>
          <a:lstStyle/>
          <a:p>
            <a:r>
              <a:rPr lang="en-SG" sz="2800" dirty="0"/>
              <a:t>Time</a:t>
            </a:r>
          </a:p>
        </p:txBody>
      </p: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394468"/>
            <a:ext cx="289517" cy="838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95DAA01-6AE6-4025-933E-424E6C676F11}"/>
              </a:ext>
            </a:extLst>
          </p:cNvPr>
          <p:cNvSpPr txBox="1"/>
          <p:nvPr/>
        </p:nvSpPr>
        <p:spPr>
          <a:xfrm>
            <a:off x="7390556" y="2434378"/>
            <a:ext cx="3960440" cy="2246769"/>
          </a:xfrm>
          <a:prstGeom prst="rect">
            <a:avLst/>
          </a:prstGeom>
          <a:noFill/>
        </p:spPr>
        <p:txBody>
          <a:bodyPr wrap="square" rtlCol="0">
            <a:spAutoFit/>
          </a:bodyPr>
          <a:lstStyle/>
          <a:p>
            <a:r>
              <a:rPr lang="en-SG" sz="2800" dirty="0"/>
              <a:t>1) Multiple blocks are created at the same blockchain height, probably due to network and propagation issues</a:t>
            </a:r>
          </a:p>
        </p:txBody>
      </p:sp>
      <p:sp>
        <p:nvSpPr>
          <p:cNvPr id="53" name="TextBox 52">
            <a:extLst>
              <a:ext uri="{FF2B5EF4-FFF2-40B4-BE49-F238E27FC236}">
                <a16:creationId xmlns:a16="http://schemas.microsoft.com/office/drawing/2014/main" id="{1249FCCF-D68C-4E32-A275-3601FEB5E04E}"/>
              </a:ext>
            </a:extLst>
          </p:cNvPr>
          <p:cNvSpPr txBox="1"/>
          <p:nvPr/>
        </p:nvSpPr>
        <p:spPr>
          <a:xfrm>
            <a:off x="7390556" y="2441379"/>
            <a:ext cx="3960440" cy="1815882"/>
          </a:xfrm>
          <a:prstGeom prst="rect">
            <a:avLst/>
          </a:prstGeom>
          <a:noFill/>
        </p:spPr>
        <p:txBody>
          <a:bodyPr wrap="square" rtlCol="0">
            <a:spAutoFit/>
          </a:bodyPr>
          <a:lstStyle/>
          <a:p>
            <a:r>
              <a:rPr lang="en-SG" sz="2800" dirty="0"/>
              <a:t>2) The network will build upon the block that was propagated (which implies the earliest one)</a:t>
            </a:r>
          </a:p>
        </p:txBody>
      </p:sp>
      <p:sp>
        <p:nvSpPr>
          <p:cNvPr id="54" name="TextBox 53">
            <a:extLst>
              <a:ext uri="{FF2B5EF4-FFF2-40B4-BE49-F238E27FC236}">
                <a16:creationId xmlns:a16="http://schemas.microsoft.com/office/drawing/2014/main" id="{0E3D62B8-F643-4523-A159-762FE0E1CBCC}"/>
              </a:ext>
            </a:extLst>
          </p:cNvPr>
          <p:cNvSpPr txBox="1"/>
          <p:nvPr/>
        </p:nvSpPr>
        <p:spPr>
          <a:xfrm>
            <a:off x="7390556" y="2434378"/>
            <a:ext cx="3960440" cy="1384995"/>
          </a:xfrm>
          <a:prstGeom prst="rect">
            <a:avLst/>
          </a:prstGeom>
          <a:noFill/>
        </p:spPr>
        <p:txBody>
          <a:bodyPr wrap="square" rtlCol="0">
            <a:spAutoFit/>
          </a:bodyPr>
          <a:lstStyle/>
          <a:p>
            <a:r>
              <a:rPr lang="en-SG" sz="2800" dirty="0"/>
              <a:t>3) Other blocks on the sub-chain classified as stale blocks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par>
                                <p:cTn id="27" presetID="22" presetClass="entr" presetSubtype="8"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par>
                                <p:cTn id="30" presetID="22" presetClass="entr" presetSubtype="8"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par>
                                <p:cTn id="39" presetID="22" presetClass="entr" presetSubtype="8"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22" presetClass="exit" presetSubtype="8" fill="hold" grpId="1" nodeType="withEffect">
                                  <p:stCondLst>
                                    <p:cond delay="0"/>
                                  </p:stCondLst>
                                  <p:childTnLst>
                                    <p:animEffect transition="out" filter="wipe(left)">
                                      <p:cBhvr>
                                        <p:cTn id="51" dur="500"/>
                                        <p:tgtEl>
                                          <p:spTgt spid="52"/>
                                        </p:tgtEl>
                                      </p:cBhvr>
                                    </p:animEffect>
                                    <p:set>
                                      <p:cBhvr>
                                        <p:cTn id="52" dur="1" fill="hold">
                                          <p:stCondLst>
                                            <p:cond delay="499"/>
                                          </p:stCondLst>
                                        </p:cTn>
                                        <p:tgtEl>
                                          <p:spTgt spid="52"/>
                                        </p:tgtEl>
                                        <p:attrNameLst>
                                          <p:attrName>style.visibility</p:attrName>
                                        </p:attrNameLst>
                                      </p:cBhvr>
                                      <p:to>
                                        <p:strVal val="hidden"/>
                                      </p:to>
                                    </p:set>
                                  </p:childTnLst>
                                </p:cTn>
                              </p:par>
                              <p:par>
                                <p:cTn id="53" presetID="22" presetClass="exit" presetSubtype="8" fill="hold" grpId="1" nodeType="withEffect">
                                  <p:stCondLst>
                                    <p:cond delay="0"/>
                                  </p:stCondLst>
                                  <p:childTnLst>
                                    <p:animEffect transition="out" filter="wipe(left)">
                                      <p:cBhvr>
                                        <p:cTn id="54" dur="500"/>
                                        <p:tgtEl>
                                          <p:spTgt spid="32"/>
                                        </p:tgtEl>
                                      </p:cBhvr>
                                    </p:animEffect>
                                    <p:set>
                                      <p:cBhvr>
                                        <p:cTn id="55" dur="1" fill="hold">
                                          <p:stCondLst>
                                            <p:cond delay="499"/>
                                          </p:stCondLst>
                                        </p:cTn>
                                        <p:tgtEl>
                                          <p:spTgt spid="32"/>
                                        </p:tgtEl>
                                        <p:attrNameLst>
                                          <p:attrName>style.visibility</p:attrName>
                                        </p:attrNameLst>
                                      </p:cBhvr>
                                      <p:to>
                                        <p:strVal val="hidden"/>
                                      </p:to>
                                    </p:set>
                                  </p:childTnLst>
                                </p:cTn>
                              </p:par>
                              <p:par>
                                <p:cTn id="56" presetID="22" presetClass="entr" presetSubtype="8"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grpId="1" nodeType="clickEffect">
                                  <p:stCondLst>
                                    <p:cond delay="0"/>
                                  </p:stCondLst>
                                  <p:childTnLst>
                                    <p:animClr clrSpc="rgb" dir="cw">
                                      <p:cBhvr override="childStyle">
                                        <p:cTn id="62" dur="500" fill="hold"/>
                                        <p:tgtEl>
                                          <p:spTgt spid="17"/>
                                        </p:tgtEl>
                                        <p:attrNameLst>
                                          <p:attrName>style.color</p:attrName>
                                        </p:attrNameLst>
                                      </p:cBhvr>
                                      <p:to>
                                        <a:srgbClr val="7F7F7F"/>
                                      </p:to>
                                    </p:animClr>
                                    <p:animClr clrSpc="rgb" dir="cw">
                                      <p:cBhvr>
                                        <p:cTn id="63" dur="500" fill="hold"/>
                                        <p:tgtEl>
                                          <p:spTgt spid="17"/>
                                        </p:tgtEl>
                                        <p:attrNameLst>
                                          <p:attrName>fillcolor</p:attrName>
                                        </p:attrNameLst>
                                      </p:cBhvr>
                                      <p:to>
                                        <a:srgbClr val="7F7F7F"/>
                                      </p:to>
                                    </p:animClr>
                                    <p:set>
                                      <p:cBhvr>
                                        <p:cTn id="64" dur="500" fill="hold"/>
                                        <p:tgtEl>
                                          <p:spTgt spid="17"/>
                                        </p:tgtEl>
                                        <p:attrNameLst>
                                          <p:attrName>fill.type</p:attrName>
                                        </p:attrNameLst>
                                      </p:cBhvr>
                                      <p:to>
                                        <p:strVal val="solid"/>
                                      </p:to>
                                    </p:set>
                                    <p:set>
                                      <p:cBhvr>
                                        <p:cTn id="65" dur="500" fill="hold"/>
                                        <p:tgtEl>
                                          <p:spTgt spid="17"/>
                                        </p:tgtEl>
                                        <p:attrNameLst>
                                          <p:attrName>fill.on</p:attrName>
                                        </p:attrNameLst>
                                      </p:cBhvr>
                                      <p:to>
                                        <p:strVal val="true"/>
                                      </p:to>
                                    </p:set>
                                  </p:childTnLst>
                                </p:cTn>
                              </p:par>
                              <p:par>
                                <p:cTn id="66" presetID="19" presetClass="emph" presetSubtype="0" fill="hold" grpId="1" nodeType="withEffect">
                                  <p:stCondLst>
                                    <p:cond delay="0"/>
                                  </p:stCondLst>
                                  <p:childTnLst>
                                    <p:animClr clrSpc="rgb" dir="cw">
                                      <p:cBhvr override="childStyle">
                                        <p:cTn id="67" dur="500" fill="hold"/>
                                        <p:tgtEl>
                                          <p:spTgt spid="18"/>
                                        </p:tgtEl>
                                        <p:attrNameLst>
                                          <p:attrName>style.color</p:attrName>
                                        </p:attrNameLst>
                                      </p:cBhvr>
                                      <p:to>
                                        <a:srgbClr val="7F7F7F"/>
                                      </p:to>
                                    </p:animClr>
                                    <p:animClr clrSpc="rgb" dir="cw">
                                      <p:cBhvr>
                                        <p:cTn id="68" dur="500" fill="hold"/>
                                        <p:tgtEl>
                                          <p:spTgt spid="18"/>
                                        </p:tgtEl>
                                        <p:attrNameLst>
                                          <p:attrName>fillcolor</p:attrName>
                                        </p:attrNameLst>
                                      </p:cBhvr>
                                      <p:to>
                                        <a:srgbClr val="7F7F7F"/>
                                      </p:to>
                                    </p:animClr>
                                    <p:set>
                                      <p:cBhvr>
                                        <p:cTn id="69" dur="500" fill="hold"/>
                                        <p:tgtEl>
                                          <p:spTgt spid="18"/>
                                        </p:tgtEl>
                                        <p:attrNameLst>
                                          <p:attrName>fill.type</p:attrName>
                                        </p:attrNameLst>
                                      </p:cBhvr>
                                      <p:to>
                                        <p:strVal val="solid"/>
                                      </p:to>
                                    </p:set>
                                    <p:set>
                                      <p:cBhvr>
                                        <p:cTn id="70" dur="500" fill="hold"/>
                                        <p:tgtEl>
                                          <p:spTgt spid="18"/>
                                        </p:tgtEl>
                                        <p:attrNameLst>
                                          <p:attrName>fill.on</p:attrName>
                                        </p:attrNameLst>
                                      </p:cBhvr>
                                      <p:to>
                                        <p:strVal val="true"/>
                                      </p:to>
                                    </p:set>
                                  </p:childTnLst>
                                </p:cTn>
                              </p:par>
                              <p:par>
                                <p:cTn id="71" presetID="19" presetClass="emph" presetSubtype="0" fill="hold" grpId="1" nodeType="withEffect">
                                  <p:stCondLst>
                                    <p:cond delay="0"/>
                                  </p:stCondLst>
                                  <p:childTnLst>
                                    <p:animClr clrSpc="rgb" dir="cw">
                                      <p:cBhvr override="childStyle">
                                        <p:cTn id="72" dur="500" fill="hold"/>
                                        <p:tgtEl>
                                          <p:spTgt spid="19"/>
                                        </p:tgtEl>
                                        <p:attrNameLst>
                                          <p:attrName>style.color</p:attrName>
                                        </p:attrNameLst>
                                      </p:cBhvr>
                                      <p:to>
                                        <a:srgbClr val="7F7F7F"/>
                                      </p:to>
                                    </p:animClr>
                                    <p:animClr clrSpc="rgb" dir="cw">
                                      <p:cBhvr>
                                        <p:cTn id="73" dur="500" fill="hold"/>
                                        <p:tgtEl>
                                          <p:spTgt spid="19"/>
                                        </p:tgtEl>
                                        <p:attrNameLst>
                                          <p:attrName>fillcolor</p:attrName>
                                        </p:attrNameLst>
                                      </p:cBhvr>
                                      <p:to>
                                        <a:srgbClr val="7F7F7F"/>
                                      </p:to>
                                    </p:animClr>
                                    <p:set>
                                      <p:cBhvr>
                                        <p:cTn id="74" dur="500" fill="hold"/>
                                        <p:tgtEl>
                                          <p:spTgt spid="19"/>
                                        </p:tgtEl>
                                        <p:attrNameLst>
                                          <p:attrName>fill.type</p:attrName>
                                        </p:attrNameLst>
                                      </p:cBhvr>
                                      <p:to>
                                        <p:strVal val="solid"/>
                                      </p:to>
                                    </p:set>
                                    <p:set>
                                      <p:cBhvr>
                                        <p:cTn id="75" dur="500" fill="hold"/>
                                        <p:tgtEl>
                                          <p:spTgt spid="19"/>
                                        </p:tgtEl>
                                        <p:attrNameLst>
                                          <p:attrName>fill.on</p:attrName>
                                        </p:attrNameLst>
                                      </p:cBhvr>
                                      <p:to>
                                        <p:strVal val="true"/>
                                      </p:to>
                                    </p:set>
                                  </p:childTnLst>
                                </p:cTn>
                              </p:par>
                              <p:par>
                                <p:cTn id="76" presetID="22" presetClass="exit" presetSubtype="8" fill="hold" grpId="1" nodeType="withEffect">
                                  <p:stCondLst>
                                    <p:cond delay="0"/>
                                  </p:stCondLst>
                                  <p:childTnLst>
                                    <p:animEffect transition="out" filter="wipe(left)">
                                      <p:cBhvr>
                                        <p:cTn id="77" dur="500"/>
                                        <p:tgtEl>
                                          <p:spTgt spid="53"/>
                                        </p:tgtEl>
                                      </p:cBhvr>
                                    </p:animEffect>
                                    <p:set>
                                      <p:cBhvr>
                                        <p:cTn id="78" dur="1" fill="hold">
                                          <p:stCondLst>
                                            <p:cond delay="499"/>
                                          </p:stCondLst>
                                        </p:cTn>
                                        <p:tgtEl>
                                          <p:spTgt spid="53"/>
                                        </p:tgtEl>
                                        <p:attrNameLst>
                                          <p:attrName>style.visibility</p:attrName>
                                        </p:attrNameLst>
                                      </p:cBhvr>
                                      <p:to>
                                        <p:strVal val="hidden"/>
                                      </p:to>
                                    </p:se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P spid="17" grpId="1" animBg="1"/>
      <p:bldP spid="18" grpId="0" animBg="1"/>
      <p:bldP spid="18" grpId="1" animBg="1"/>
      <p:bldP spid="19" grpId="0" animBg="1"/>
      <p:bldP spid="19" grpId="1" animBg="1"/>
      <p:bldP spid="32" grpId="0" animBg="1"/>
      <p:bldP spid="32" grpId="1" animBg="1"/>
      <p:bldP spid="52" grpId="0"/>
      <p:bldP spid="52" grpId="1"/>
      <p:bldP spid="53" grpId="0"/>
      <p:bldP spid="53" grpId="1"/>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Issues with current propagation method</a:t>
            </a:r>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3358649" y="294878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6"/>
            <a:ext cx="758049" cy="815925"/>
          </a:xfrm>
          <a:prstGeom prst="bentConnector3">
            <a:avLst>
              <a:gd name="adj1" fmla="val 2527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890116" y="2124468"/>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13892" y="5373216"/>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45BB58-DAB1-49C7-BBAC-6E5BD3FEF374}"/>
              </a:ext>
            </a:extLst>
          </p:cNvPr>
          <p:cNvSpPr txBox="1"/>
          <p:nvPr/>
        </p:nvSpPr>
        <p:spPr>
          <a:xfrm>
            <a:off x="5832457" y="5381605"/>
            <a:ext cx="906017" cy="523220"/>
          </a:xfrm>
          <a:prstGeom prst="rect">
            <a:avLst/>
          </a:prstGeom>
          <a:noFill/>
        </p:spPr>
        <p:txBody>
          <a:bodyPr wrap="none" rtlCol="0">
            <a:spAutoFit/>
          </a:bodyPr>
          <a:lstStyle/>
          <a:p>
            <a:r>
              <a:rPr lang="en-SG" sz="2800" dirty="0"/>
              <a:t>Time</a:t>
            </a:r>
          </a:p>
        </p:txBody>
      </p: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394468"/>
            <a:ext cx="289517" cy="838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95DAA01-6AE6-4025-933E-424E6C676F11}"/>
              </a:ext>
            </a:extLst>
          </p:cNvPr>
          <p:cNvSpPr txBox="1"/>
          <p:nvPr/>
        </p:nvSpPr>
        <p:spPr>
          <a:xfrm>
            <a:off x="7390556" y="2434378"/>
            <a:ext cx="4392488" cy="2246769"/>
          </a:xfrm>
          <a:prstGeom prst="rect">
            <a:avLst/>
          </a:prstGeom>
          <a:noFill/>
        </p:spPr>
        <p:txBody>
          <a:bodyPr wrap="square" rtlCol="0">
            <a:spAutoFit/>
          </a:bodyPr>
          <a:lstStyle/>
          <a:p>
            <a:r>
              <a:rPr lang="en-SG" sz="2800" dirty="0"/>
              <a:t>1) If propagation fails, miners (especially mining pool) will continue to extend the chain based on the block that was mined</a:t>
            </a:r>
          </a:p>
        </p:txBody>
      </p:sp>
      <p:cxnSp>
        <p:nvCxnSpPr>
          <p:cNvPr id="30" name="Straight Connector 29">
            <a:extLst>
              <a:ext uri="{FF2B5EF4-FFF2-40B4-BE49-F238E27FC236}">
                <a16:creationId xmlns:a16="http://schemas.microsoft.com/office/drawing/2014/main" id="{0C5A4A9B-5584-48B1-BA98-1093BFEC2B51}"/>
              </a:ext>
            </a:extLst>
          </p:cNvPr>
          <p:cNvCxnSpPr>
            <a:cxnSpLocks/>
            <a:stCxn id="17" idx="2"/>
            <a:endCxn id="31" idx="0"/>
          </p:cNvCxnSpPr>
          <p:nvPr/>
        </p:nvCxnSpPr>
        <p:spPr>
          <a:xfrm flipV="1">
            <a:off x="3898649" y="3218780"/>
            <a:ext cx="1269673"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20B5A7-0D5B-4185-942C-7006CC53FA47}"/>
              </a:ext>
            </a:extLst>
          </p:cNvPr>
          <p:cNvSpPr/>
          <p:nvPr/>
        </p:nvSpPr>
        <p:spPr>
          <a:xfrm rot="16200000">
            <a:off x="5168322" y="2948780"/>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71F10E52-89C4-4AB5-9991-8898E2683FE5}"/>
              </a:ext>
            </a:extLst>
          </p:cNvPr>
          <p:cNvSpPr/>
          <p:nvPr/>
        </p:nvSpPr>
        <p:spPr>
          <a:xfrm rot="16200000">
            <a:off x="4326605" y="2948781"/>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a:extLst>
              <a:ext uri="{FF2B5EF4-FFF2-40B4-BE49-F238E27FC236}">
                <a16:creationId xmlns:a16="http://schemas.microsoft.com/office/drawing/2014/main" id="{E1E49B7C-91B0-4B78-A7F8-284814B8AACB}"/>
              </a:ext>
            </a:extLst>
          </p:cNvPr>
          <p:cNvGrpSpPr/>
          <p:nvPr/>
        </p:nvGrpSpPr>
        <p:grpSpPr>
          <a:xfrm>
            <a:off x="3430116" y="2132856"/>
            <a:ext cx="3395350" cy="540000"/>
            <a:chOff x="3430116" y="2132856"/>
            <a:chExt cx="3395350" cy="540000"/>
          </a:xfrm>
        </p:grpSpPr>
        <p:cxnSp>
          <p:nvCxnSpPr>
            <p:cNvPr id="6" name="Straight Connector 5">
              <a:extLst>
                <a:ext uri="{FF2B5EF4-FFF2-40B4-BE49-F238E27FC236}">
                  <a16:creationId xmlns:a16="http://schemas.microsoft.com/office/drawing/2014/main" id="{5722069A-7894-4170-895A-FCF3802D035B}"/>
                </a:ext>
              </a:extLst>
            </p:cNvPr>
            <p:cNvCxnSpPr>
              <a:cxnSpLocks/>
              <a:stCxn id="32" idx="2"/>
              <a:endCxn id="16" idx="0"/>
            </p:cNvCxnSpPr>
            <p:nvPr/>
          </p:nvCxnSpPr>
          <p:spPr>
            <a:xfrm>
              <a:off x="3430116" y="2394468"/>
              <a:ext cx="2855350" cy="83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F882-1F96-4738-A686-E4D75F43CBE5}"/>
                </a:ext>
              </a:extLst>
            </p:cNvPr>
            <p:cNvSpPr/>
            <p:nvPr/>
          </p:nvSpPr>
          <p:spPr>
            <a:xfrm rot="16200000">
              <a:off x="3744033"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591178"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F8D086ED-1512-4034-B675-CEE4B24D8A49}"/>
                </a:ext>
              </a:extLst>
            </p:cNvPr>
            <p:cNvSpPr/>
            <p:nvPr/>
          </p:nvSpPr>
          <p:spPr>
            <a:xfrm rot="16200000">
              <a:off x="5438322"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CEF0D378-2E04-4538-B542-BB63DB88DA65}"/>
                </a:ext>
              </a:extLst>
            </p:cNvPr>
            <p:cNvSpPr/>
            <p:nvPr/>
          </p:nvSpPr>
          <p:spPr>
            <a:xfrm rot="16200000">
              <a:off x="6285466"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3" name="TextBox 22">
            <a:extLst>
              <a:ext uri="{FF2B5EF4-FFF2-40B4-BE49-F238E27FC236}">
                <a16:creationId xmlns:a16="http://schemas.microsoft.com/office/drawing/2014/main" id="{3D4BF206-D7DF-4DF8-9EF6-E441D7C5982A}"/>
              </a:ext>
            </a:extLst>
          </p:cNvPr>
          <p:cNvSpPr txBox="1"/>
          <p:nvPr/>
        </p:nvSpPr>
        <p:spPr>
          <a:xfrm>
            <a:off x="7390556" y="2425791"/>
            <a:ext cx="4392488" cy="2246769"/>
          </a:xfrm>
          <a:prstGeom prst="rect">
            <a:avLst/>
          </a:prstGeom>
          <a:noFill/>
        </p:spPr>
        <p:txBody>
          <a:bodyPr wrap="square" rtlCol="0">
            <a:spAutoFit/>
          </a:bodyPr>
          <a:lstStyle/>
          <a:p>
            <a:r>
              <a:rPr lang="en-SG" sz="2800" dirty="0"/>
              <a:t>2) After it connects back to the network and re-sync, their sub-chain will be invalidated as it is not the longest chain</a:t>
            </a:r>
          </a:p>
        </p:txBody>
      </p:sp>
      <p:cxnSp>
        <p:nvCxnSpPr>
          <p:cNvPr id="3" name="Straight Connector 2">
            <a:extLst>
              <a:ext uri="{FF2B5EF4-FFF2-40B4-BE49-F238E27FC236}">
                <a16:creationId xmlns:a16="http://schemas.microsoft.com/office/drawing/2014/main" id="{025602E2-F026-415E-8AD3-127D784A52B3}"/>
              </a:ext>
            </a:extLst>
          </p:cNvPr>
          <p:cNvCxnSpPr/>
          <p:nvPr/>
        </p:nvCxnSpPr>
        <p:spPr>
          <a:xfrm>
            <a:off x="3358648" y="3717032"/>
            <a:ext cx="346681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AD072-0CA1-42E6-B3B8-CAD578A34B8A}"/>
              </a:ext>
            </a:extLst>
          </p:cNvPr>
          <p:cNvSpPr txBox="1"/>
          <p:nvPr/>
        </p:nvSpPr>
        <p:spPr>
          <a:xfrm>
            <a:off x="3914488" y="3730086"/>
            <a:ext cx="2370978" cy="523220"/>
          </a:xfrm>
          <a:prstGeom prst="rect">
            <a:avLst/>
          </a:prstGeom>
          <a:noFill/>
        </p:spPr>
        <p:txBody>
          <a:bodyPr wrap="square" rtlCol="0">
            <a:spAutoFit/>
          </a:bodyPr>
          <a:lstStyle/>
          <a:p>
            <a:r>
              <a:rPr lang="en-SG" sz="2800" dirty="0"/>
              <a:t>Mining pool 2</a:t>
            </a:r>
          </a:p>
        </p:txBody>
      </p:sp>
      <p:sp>
        <p:nvSpPr>
          <p:cNvPr id="26" name="TextBox 25">
            <a:extLst>
              <a:ext uri="{FF2B5EF4-FFF2-40B4-BE49-F238E27FC236}">
                <a16:creationId xmlns:a16="http://schemas.microsoft.com/office/drawing/2014/main" id="{44EF489D-E8E4-47C2-94DC-EFF1B58D6769}"/>
              </a:ext>
            </a:extLst>
          </p:cNvPr>
          <p:cNvSpPr txBox="1"/>
          <p:nvPr/>
        </p:nvSpPr>
        <p:spPr>
          <a:xfrm>
            <a:off x="3672302" y="1469774"/>
            <a:ext cx="2370978" cy="523220"/>
          </a:xfrm>
          <a:prstGeom prst="rect">
            <a:avLst/>
          </a:prstGeom>
          <a:noFill/>
        </p:spPr>
        <p:txBody>
          <a:bodyPr wrap="square" rtlCol="0">
            <a:spAutoFit/>
          </a:bodyPr>
          <a:lstStyle/>
          <a:p>
            <a:r>
              <a:rPr lang="en-SG" sz="2800" dirty="0"/>
              <a:t>Mining pool 1</a:t>
            </a:r>
          </a:p>
        </p:txBody>
      </p:sp>
      <p:cxnSp>
        <p:nvCxnSpPr>
          <p:cNvPr id="27" name="Straight Connector 26">
            <a:extLst>
              <a:ext uri="{FF2B5EF4-FFF2-40B4-BE49-F238E27FC236}">
                <a16:creationId xmlns:a16="http://schemas.microsoft.com/office/drawing/2014/main" id="{E10E296A-B967-489F-A119-8567AD2EB861}"/>
              </a:ext>
            </a:extLst>
          </p:cNvPr>
          <p:cNvCxnSpPr>
            <a:cxnSpLocks/>
          </p:cNvCxnSpPr>
          <p:nvPr/>
        </p:nvCxnSpPr>
        <p:spPr>
          <a:xfrm>
            <a:off x="2857769" y="19888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60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22" presetClass="entr" presetSubtype="8"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par>
                                <p:cTn id="11" presetID="22" presetClass="entr" presetSubtype="8"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1" nodeType="clickEffect">
                                  <p:stCondLst>
                                    <p:cond delay="0"/>
                                  </p:stCondLst>
                                  <p:childTnLst>
                                    <p:animClr clrSpc="rgb" dir="cw">
                                      <p:cBhvr override="childStyle">
                                        <p:cTn id="23" dur="500" fill="hold"/>
                                        <p:tgtEl>
                                          <p:spTgt spid="17"/>
                                        </p:tgtEl>
                                        <p:attrNameLst>
                                          <p:attrName>style.color</p:attrName>
                                        </p:attrNameLst>
                                      </p:cBhvr>
                                      <p:to>
                                        <a:srgbClr val="7F7F7F"/>
                                      </p:to>
                                    </p:animClr>
                                    <p:animClr clrSpc="rgb" dir="cw">
                                      <p:cBhvr>
                                        <p:cTn id="24" dur="500" fill="hold"/>
                                        <p:tgtEl>
                                          <p:spTgt spid="17"/>
                                        </p:tgtEl>
                                        <p:attrNameLst>
                                          <p:attrName>fillcolor</p:attrName>
                                        </p:attrNameLst>
                                      </p:cBhvr>
                                      <p:to>
                                        <a:srgbClr val="7F7F7F"/>
                                      </p:to>
                                    </p:animClr>
                                    <p:set>
                                      <p:cBhvr>
                                        <p:cTn id="25" dur="500" fill="hold"/>
                                        <p:tgtEl>
                                          <p:spTgt spid="17"/>
                                        </p:tgtEl>
                                        <p:attrNameLst>
                                          <p:attrName>fill.type</p:attrName>
                                        </p:attrNameLst>
                                      </p:cBhvr>
                                      <p:to>
                                        <p:strVal val="solid"/>
                                      </p:to>
                                    </p:set>
                                    <p:set>
                                      <p:cBhvr>
                                        <p:cTn id="26" dur="500" fill="hold"/>
                                        <p:tgtEl>
                                          <p:spTgt spid="17"/>
                                        </p:tgtEl>
                                        <p:attrNameLst>
                                          <p:attrName>fill.on</p:attrName>
                                        </p:attrNameLst>
                                      </p:cBhvr>
                                      <p:to>
                                        <p:strVal val="true"/>
                                      </p:to>
                                    </p:set>
                                  </p:childTnLst>
                                </p:cTn>
                              </p:par>
                              <p:par>
                                <p:cTn id="27" presetID="7" presetClass="emph" presetSubtype="2" fill="hold" grpId="2" nodeType="withEffect">
                                  <p:stCondLst>
                                    <p:cond delay="0"/>
                                  </p:stCondLst>
                                  <p:childTnLst>
                                    <p:animClr clrSpc="rgb" dir="cw">
                                      <p:cBhvr>
                                        <p:cTn id="28" dur="1000" fill="hold"/>
                                        <p:tgtEl>
                                          <p:spTgt spid="31"/>
                                        </p:tgtEl>
                                        <p:attrNameLst>
                                          <p:attrName>stroke.color</p:attrName>
                                        </p:attrNameLst>
                                      </p:cBhvr>
                                      <p:to>
                                        <a:srgbClr val="FFFFFF"/>
                                      </p:to>
                                    </p:animClr>
                                    <p:set>
                                      <p:cBhvr>
                                        <p:cTn id="29" dur="1000" fill="hold"/>
                                        <p:tgtEl>
                                          <p:spTgt spid="31"/>
                                        </p:tgtEl>
                                        <p:attrNameLst>
                                          <p:attrName>stroke.on</p:attrName>
                                        </p:attrNameLst>
                                      </p:cBhvr>
                                      <p:to>
                                        <p:strVal val="true"/>
                                      </p:to>
                                    </p:set>
                                  </p:childTnLst>
                                </p:cTn>
                              </p:par>
                              <p:par>
                                <p:cTn id="30" presetID="7" presetClass="emph" presetSubtype="2" fill="hold" grpId="2" nodeType="withEffect">
                                  <p:stCondLst>
                                    <p:cond delay="0"/>
                                  </p:stCondLst>
                                  <p:childTnLst>
                                    <p:animClr clrSpc="rgb" dir="cw">
                                      <p:cBhvr>
                                        <p:cTn id="31" dur="1000" fill="hold"/>
                                        <p:tgtEl>
                                          <p:spTgt spid="28"/>
                                        </p:tgtEl>
                                        <p:attrNameLst>
                                          <p:attrName>stroke.color</p:attrName>
                                        </p:attrNameLst>
                                      </p:cBhvr>
                                      <p:to>
                                        <a:srgbClr val="FFFFFF"/>
                                      </p:to>
                                    </p:animClr>
                                    <p:set>
                                      <p:cBhvr>
                                        <p:cTn id="32" dur="1000" fill="hold"/>
                                        <p:tgtEl>
                                          <p:spTgt spid="28"/>
                                        </p:tgtEl>
                                        <p:attrNameLst>
                                          <p:attrName>stroke.on</p:attrName>
                                        </p:attrNameLst>
                                      </p:cBhvr>
                                      <p:to>
                                        <p:strVal val="true"/>
                                      </p:to>
                                    </p:set>
                                  </p:childTnLst>
                                </p:cTn>
                              </p:par>
                              <p:par>
                                <p:cTn id="33" presetID="1" presetClass="emph" presetSubtype="2" fill="hold" nodeType="withEffect">
                                  <p:stCondLst>
                                    <p:cond delay="0"/>
                                  </p:stCondLst>
                                  <p:childTnLst>
                                    <p:animClr clrSpc="rgb" dir="cw">
                                      <p:cBhvr>
                                        <p:cTn id="34" dur="1000" fill="hold"/>
                                        <p:tgtEl>
                                          <p:spTgt spid="31"/>
                                        </p:tgtEl>
                                        <p:attrNameLst>
                                          <p:attrName>fillcolor</p:attrName>
                                        </p:attrNameLst>
                                      </p:cBhvr>
                                      <p:to>
                                        <a:srgbClr val="7F7F7F"/>
                                      </p:to>
                                    </p:animClr>
                                    <p:set>
                                      <p:cBhvr>
                                        <p:cTn id="35" dur="1000" fill="hold"/>
                                        <p:tgtEl>
                                          <p:spTgt spid="31"/>
                                        </p:tgtEl>
                                        <p:attrNameLst>
                                          <p:attrName>fill.type</p:attrName>
                                        </p:attrNameLst>
                                      </p:cBhvr>
                                      <p:to>
                                        <p:strVal val="solid"/>
                                      </p:to>
                                    </p:set>
                                    <p:set>
                                      <p:cBhvr>
                                        <p:cTn id="36" dur="1000" fill="hold"/>
                                        <p:tgtEl>
                                          <p:spTgt spid="31"/>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1000" fill="hold"/>
                                        <p:tgtEl>
                                          <p:spTgt spid="28"/>
                                        </p:tgtEl>
                                        <p:attrNameLst>
                                          <p:attrName>fillcolor</p:attrName>
                                        </p:attrNameLst>
                                      </p:cBhvr>
                                      <p:to>
                                        <a:srgbClr val="7F7F7F"/>
                                      </p:to>
                                    </p:animClr>
                                    <p:set>
                                      <p:cBhvr>
                                        <p:cTn id="39" dur="1000" fill="hold"/>
                                        <p:tgtEl>
                                          <p:spTgt spid="28"/>
                                        </p:tgtEl>
                                        <p:attrNameLst>
                                          <p:attrName>fill.type</p:attrName>
                                        </p:attrNameLst>
                                      </p:cBhvr>
                                      <p:to>
                                        <p:strVal val="solid"/>
                                      </p:to>
                                    </p:set>
                                    <p:set>
                                      <p:cBhvr>
                                        <p:cTn id="40" dur="1000" fill="hold"/>
                                        <p:tgtEl>
                                          <p:spTgt spid="28"/>
                                        </p:tgtEl>
                                        <p:attrNameLst>
                                          <p:attrName>fill.on</p:attrName>
                                        </p:attrNameLst>
                                      </p:cBhvr>
                                      <p:to>
                                        <p:strVal val="true"/>
                                      </p:to>
                                    </p:set>
                                  </p:childTnLst>
                                </p:cTn>
                              </p:par>
                              <p:par>
                                <p:cTn id="41" presetID="22" presetClass="entr" presetSubtype="8"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2" presetClass="exit" presetSubtype="8" fill="hold" grpId="1" nodeType="withEffect">
                                  <p:stCondLst>
                                    <p:cond delay="0"/>
                                  </p:stCondLst>
                                  <p:childTnLst>
                                    <p:animEffect transition="out" filter="wipe(left)">
                                      <p:cBhvr>
                                        <p:cTn id="45" dur="500"/>
                                        <p:tgtEl>
                                          <p:spTgt spid="52"/>
                                        </p:tgtEl>
                                      </p:cBhvr>
                                    </p:animEffect>
                                    <p:set>
                                      <p:cBhvr>
                                        <p:cTn id="46"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52" grpId="0"/>
      <p:bldP spid="52" grpId="1"/>
      <p:bldP spid="31" grpId="0" animBg="1"/>
      <p:bldP spid="31" grpId="2" animBg="1"/>
      <p:bldP spid="28" grpId="0" animBg="1"/>
      <p:bldP spid="28" grpId="2"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04CD-74F1-47F2-9EA0-BB233257A838}"/>
              </a:ext>
            </a:extLst>
          </p:cNvPr>
          <p:cNvSpPr>
            <a:spLocks noGrp="1"/>
          </p:cNvSpPr>
          <p:nvPr>
            <p:ph type="title"/>
          </p:nvPr>
        </p:nvSpPr>
        <p:spPr/>
        <p:txBody>
          <a:bodyPr/>
          <a:lstStyle/>
          <a:p>
            <a:r>
              <a:rPr lang="en-SG" dirty="0"/>
              <a:t>Issues with current propagation method</a:t>
            </a:r>
          </a:p>
        </p:txBody>
      </p:sp>
      <p:sp>
        <p:nvSpPr>
          <p:cNvPr id="3" name="Content Placeholder 2">
            <a:extLst>
              <a:ext uri="{FF2B5EF4-FFF2-40B4-BE49-F238E27FC236}">
                <a16:creationId xmlns:a16="http://schemas.microsoft.com/office/drawing/2014/main" id="{CEDC6E16-84D0-4744-BBB4-4199B3B4C004}"/>
              </a:ext>
            </a:extLst>
          </p:cNvPr>
          <p:cNvSpPr>
            <a:spLocks noGrp="1"/>
          </p:cNvSpPr>
          <p:nvPr>
            <p:ph idx="1"/>
          </p:nvPr>
        </p:nvSpPr>
        <p:spPr/>
        <p:txBody>
          <a:bodyPr/>
          <a:lstStyle/>
          <a:p>
            <a:r>
              <a:rPr lang="en-SG" dirty="0"/>
              <a:t>Waste of hashing power since blocks that were completed with proper headers and data may end up being stale.</a:t>
            </a:r>
          </a:p>
          <a:p>
            <a:r>
              <a:rPr lang="en-SG" dirty="0"/>
              <a:t>Mining pools which have significantly higher hashing power will be more susceptible to having more stale blocks.</a:t>
            </a:r>
          </a:p>
          <a:p>
            <a:r>
              <a:rPr lang="en-US" dirty="0"/>
              <a:t>S</a:t>
            </a:r>
            <a:r>
              <a:rPr lang="en-SG" dirty="0"/>
              <a:t>tale blocks are created more frequently if block creation time is extremely low (Example, 1 block per second) since there will be a higher probability of branching.</a:t>
            </a:r>
          </a:p>
        </p:txBody>
      </p:sp>
      <p:sp>
        <p:nvSpPr>
          <p:cNvPr id="4" name="TextBox 3">
            <a:extLst>
              <a:ext uri="{FF2B5EF4-FFF2-40B4-BE49-F238E27FC236}">
                <a16:creationId xmlns:a16="http://schemas.microsoft.com/office/drawing/2014/main" id="{AC9958EE-1031-4083-A10D-BC545FFBAD6D}"/>
              </a:ext>
            </a:extLst>
          </p:cNvPr>
          <p:cNvSpPr txBox="1"/>
          <p:nvPr/>
        </p:nvSpPr>
        <p:spPr>
          <a:xfrm>
            <a:off x="47962" y="6494631"/>
            <a:ext cx="569387" cy="338554"/>
          </a:xfrm>
          <a:prstGeom prst="rect">
            <a:avLst/>
          </a:prstGeom>
          <a:noFill/>
        </p:spPr>
        <p:txBody>
          <a:bodyPr wrap="none" rtlCol="0">
            <a:spAutoFit/>
          </a:bodyPr>
          <a:lstStyle/>
          <a:p>
            <a:r>
              <a:rPr lang="en-US" sz="1600"/>
              <a:t>[2,3</a:t>
            </a:r>
            <a:r>
              <a:rPr lang="en-US" sz="1600" dirty="0"/>
              <a:t>]</a:t>
            </a:r>
            <a:endParaRPr lang="en-SG" sz="1600" dirty="0"/>
          </a:p>
        </p:txBody>
      </p:sp>
    </p:spTree>
    <p:extLst>
      <p:ext uri="{BB962C8B-B14F-4D97-AF65-F5344CB8AC3E}">
        <p14:creationId xmlns:p14="http://schemas.microsoft.com/office/powerpoint/2010/main" val="331789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5F0E92D-E156-46F3-B3D0-0D9687605C75}"/>
              </a:ext>
            </a:extLst>
          </p:cNvPr>
          <p:cNvSpPr txBox="1"/>
          <p:nvPr/>
        </p:nvSpPr>
        <p:spPr>
          <a:xfrm>
            <a:off x="7894612" y="2425791"/>
            <a:ext cx="3888432" cy="2246769"/>
          </a:xfrm>
          <a:prstGeom prst="rect">
            <a:avLst/>
          </a:prstGeom>
          <a:noFill/>
        </p:spPr>
        <p:txBody>
          <a:bodyPr wrap="square" rtlCol="0">
            <a:spAutoFit/>
          </a:bodyPr>
          <a:lstStyle/>
          <a:p>
            <a:r>
              <a:rPr lang="en-US" sz="2800" dirty="0"/>
              <a:t>2</a:t>
            </a:r>
            <a:r>
              <a:rPr lang="en-SG" sz="2800" dirty="0"/>
              <a:t>) Even though more work has been done on the sub-chain, it is not the longest and have been deemed as stale</a:t>
            </a:r>
          </a:p>
        </p:txBody>
      </p:sp>
      <p:sp>
        <p:nvSpPr>
          <p:cNvPr id="52" name="TextBox 51">
            <a:extLst>
              <a:ext uri="{FF2B5EF4-FFF2-40B4-BE49-F238E27FC236}">
                <a16:creationId xmlns:a16="http://schemas.microsoft.com/office/drawing/2014/main" id="{295DAA01-6AE6-4025-933E-424E6C676F11}"/>
              </a:ext>
            </a:extLst>
          </p:cNvPr>
          <p:cNvSpPr txBox="1"/>
          <p:nvPr/>
        </p:nvSpPr>
        <p:spPr>
          <a:xfrm>
            <a:off x="7894612" y="2434378"/>
            <a:ext cx="3888432" cy="2677656"/>
          </a:xfrm>
          <a:prstGeom prst="rect">
            <a:avLst/>
          </a:prstGeom>
          <a:noFill/>
        </p:spPr>
        <p:txBody>
          <a:bodyPr wrap="square" rtlCol="0">
            <a:spAutoFit/>
          </a:bodyPr>
          <a:lstStyle/>
          <a:p>
            <a:r>
              <a:rPr lang="en-SG" sz="2800" dirty="0"/>
              <a:t>1) Due to difference in hashing power and time to propagation, a blockchain may end up with multiple forks, or multiple sub-trees</a:t>
            </a:r>
          </a:p>
        </p:txBody>
      </p:sp>
      <p:sp>
        <p:nvSpPr>
          <p:cNvPr id="13" name="Title 12"/>
          <p:cNvSpPr>
            <a:spLocks noGrp="1"/>
          </p:cNvSpPr>
          <p:nvPr>
            <p:ph type="title"/>
          </p:nvPr>
        </p:nvSpPr>
        <p:spPr/>
        <p:txBody>
          <a:bodyPr/>
          <a:lstStyle/>
          <a:p>
            <a:r>
              <a:rPr lang="en-SG" dirty="0"/>
              <a:t>Issues with current propagation method</a:t>
            </a:r>
            <a:br>
              <a:rPr lang="en-SG" dirty="0"/>
            </a:br>
            <a:r>
              <a:rPr lang="en-SG" dirty="0"/>
              <a:t>(Complex branching)</a:t>
            </a:r>
            <a:endParaRPr lang="en-US" dirty="0"/>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2890116" y="433079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289517" cy="219793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921151" y="21328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44490" y="6021288"/>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45BB58-DAB1-49C7-BBAC-6E5BD3FEF374}"/>
              </a:ext>
            </a:extLst>
          </p:cNvPr>
          <p:cNvSpPr txBox="1"/>
          <p:nvPr/>
        </p:nvSpPr>
        <p:spPr>
          <a:xfrm>
            <a:off x="4001151" y="6057420"/>
            <a:ext cx="2782621" cy="523220"/>
          </a:xfrm>
          <a:prstGeom prst="rect">
            <a:avLst/>
          </a:prstGeom>
          <a:noFill/>
        </p:spPr>
        <p:txBody>
          <a:bodyPr wrap="none" rtlCol="0">
            <a:spAutoFit/>
          </a:bodyPr>
          <a:lstStyle/>
          <a:p>
            <a:r>
              <a:rPr lang="en-SG" sz="2800" dirty="0"/>
              <a:t>Blockchain Height</a:t>
            </a:r>
          </a:p>
        </p:txBody>
      </p: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402856"/>
            <a:ext cx="32055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A4A9B-5584-48B1-BA98-1093BFEC2B51}"/>
              </a:ext>
            </a:extLst>
          </p:cNvPr>
          <p:cNvCxnSpPr>
            <a:cxnSpLocks/>
            <a:stCxn id="17" idx="2"/>
            <a:endCxn id="31" idx="0"/>
          </p:cNvCxnSpPr>
          <p:nvPr/>
        </p:nvCxnSpPr>
        <p:spPr>
          <a:xfrm flipV="1">
            <a:off x="3430116" y="4164067"/>
            <a:ext cx="576006" cy="4367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20B5A7-0D5B-4185-942C-7006CC53FA47}"/>
              </a:ext>
            </a:extLst>
          </p:cNvPr>
          <p:cNvSpPr/>
          <p:nvPr/>
        </p:nvSpPr>
        <p:spPr>
          <a:xfrm rot="16200000">
            <a:off x="4006122" y="3894067"/>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0" name="Straight Connector 39">
            <a:extLst>
              <a:ext uri="{FF2B5EF4-FFF2-40B4-BE49-F238E27FC236}">
                <a16:creationId xmlns:a16="http://schemas.microsoft.com/office/drawing/2014/main" id="{6F4F09FD-A9A7-4723-AC18-82998DA4399D}"/>
              </a:ext>
            </a:extLst>
          </p:cNvPr>
          <p:cNvCxnSpPr>
            <a:cxnSpLocks/>
            <a:stCxn id="17" idx="2"/>
            <a:endCxn id="38" idx="0"/>
          </p:cNvCxnSpPr>
          <p:nvPr/>
        </p:nvCxnSpPr>
        <p:spPr>
          <a:xfrm>
            <a:off x="3430116" y="4600795"/>
            <a:ext cx="586694" cy="2790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91BB10-285F-481F-B7C5-D3D06F82CA09}"/>
              </a:ext>
            </a:extLst>
          </p:cNvPr>
          <p:cNvCxnSpPr>
            <a:cxnSpLocks/>
            <a:stCxn id="17" idx="2"/>
            <a:endCxn id="35" idx="0"/>
          </p:cNvCxnSpPr>
          <p:nvPr/>
        </p:nvCxnSpPr>
        <p:spPr>
          <a:xfrm>
            <a:off x="3430116" y="4600795"/>
            <a:ext cx="586694" cy="1002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91C5C9-413E-46E3-9CCF-F05B32B535B2}"/>
              </a:ext>
            </a:extLst>
          </p:cNvPr>
          <p:cNvCxnSpPr>
            <a:cxnSpLocks/>
            <a:stCxn id="32" idx="2"/>
            <a:endCxn id="12" idx="0"/>
          </p:cNvCxnSpPr>
          <p:nvPr/>
        </p:nvCxnSpPr>
        <p:spPr>
          <a:xfrm>
            <a:off x="3461151" y="2402856"/>
            <a:ext cx="544971" cy="9568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E952F7-50AD-4D35-A2AE-F73A2064290B}"/>
              </a:ext>
            </a:extLst>
          </p:cNvPr>
          <p:cNvCxnSpPr>
            <a:cxnSpLocks/>
            <a:stCxn id="32" idx="2"/>
            <a:endCxn id="11" idx="0"/>
          </p:cNvCxnSpPr>
          <p:nvPr/>
        </p:nvCxnSpPr>
        <p:spPr>
          <a:xfrm>
            <a:off x="3461151" y="2402856"/>
            <a:ext cx="540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643231B-389E-4C23-8C11-C485C0306037}"/>
              </a:ext>
            </a:extLst>
          </p:cNvPr>
          <p:cNvSpPr/>
          <p:nvPr/>
        </p:nvSpPr>
        <p:spPr>
          <a:xfrm rot="16200000">
            <a:off x="5131654" y="2132856"/>
            <a:ext cx="540000" cy="540000"/>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8" name="Straight Connector 57">
            <a:extLst>
              <a:ext uri="{FF2B5EF4-FFF2-40B4-BE49-F238E27FC236}">
                <a16:creationId xmlns:a16="http://schemas.microsoft.com/office/drawing/2014/main" id="{4114B953-27F2-4542-A0C3-39C98044D579}"/>
              </a:ext>
            </a:extLst>
          </p:cNvPr>
          <p:cNvCxnSpPr>
            <a:cxnSpLocks/>
            <a:stCxn id="11" idx="2"/>
            <a:endCxn id="54" idx="0"/>
          </p:cNvCxnSpPr>
          <p:nvPr/>
        </p:nvCxnSpPr>
        <p:spPr>
          <a:xfrm>
            <a:off x="4541151" y="2402856"/>
            <a:ext cx="59050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3A75E9E-8F37-4D41-A27A-95FEFE463317}"/>
              </a:ext>
            </a:extLst>
          </p:cNvPr>
          <p:cNvSpPr/>
          <p:nvPr/>
        </p:nvSpPr>
        <p:spPr>
          <a:xfrm rot="16200000">
            <a:off x="6046063" y="2132856"/>
            <a:ext cx="540000" cy="540000"/>
          </a:xfrm>
          <a:prstGeom prst="rect">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7" name="Straight Connector 66">
            <a:extLst>
              <a:ext uri="{FF2B5EF4-FFF2-40B4-BE49-F238E27FC236}">
                <a16:creationId xmlns:a16="http://schemas.microsoft.com/office/drawing/2014/main" id="{464FB004-93A1-44D9-8378-F08D439D8AC2}"/>
              </a:ext>
            </a:extLst>
          </p:cNvPr>
          <p:cNvCxnSpPr>
            <a:cxnSpLocks/>
            <a:stCxn id="54" idx="2"/>
            <a:endCxn id="66" idx="0"/>
          </p:cNvCxnSpPr>
          <p:nvPr/>
        </p:nvCxnSpPr>
        <p:spPr>
          <a:xfrm>
            <a:off x="5671654" y="2402856"/>
            <a:ext cx="374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A8218-1F24-4770-A334-65FCDF0E7467}"/>
              </a:ext>
            </a:extLst>
          </p:cNvPr>
          <p:cNvCxnSpPr>
            <a:cxnSpLocks/>
            <a:stCxn id="31" idx="2"/>
            <a:endCxn id="71" idx="0"/>
          </p:cNvCxnSpPr>
          <p:nvPr/>
        </p:nvCxnSpPr>
        <p:spPr>
          <a:xfrm flipV="1">
            <a:off x="4546122" y="3771714"/>
            <a:ext cx="648270" cy="3923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26CA971-6BD7-4C8A-9D10-59DD6420E46C}"/>
              </a:ext>
            </a:extLst>
          </p:cNvPr>
          <p:cNvCxnSpPr>
            <a:cxnSpLocks/>
            <a:stCxn id="31" idx="2"/>
            <a:endCxn id="75" idx="0"/>
          </p:cNvCxnSpPr>
          <p:nvPr/>
        </p:nvCxnSpPr>
        <p:spPr>
          <a:xfrm>
            <a:off x="4546122" y="4164067"/>
            <a:ext cx="648270" cy="4883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F882-1F96-4738-A686-E4D75F43CBE5}"/>
              </a:ext>
            </a:extLst>
          </p:cNvPr>
          <p:cNvSpPr/>
          <p:nvPr/>
        </p:nvSpPr>
        <p:spPr>
          <a:xfrm rot="16200000">
            <a:off x="4001151"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006122" y="308974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94C4D30-91A7-4810-A951-DBD8312ADC18}"/>
              </a:ext>
            </a:extLst>
          </p:cNvPr>
          <p:cNvSpPr/>
          <p:nvPr/>
        </p:nvSpPr>
        <p:spPr>
          <a:xfrm rot="16200000">
            <a:off x="4016810" y="4609829"/>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7685F823-6E43-4B36-B43E-995F095D6465}"/>
              </a:ext>
            </a:extLst>
          </p:cNvPr>
          <p:cNvSpPr/>
          <p:nvPr/>
        </p:nvSpPr>
        <p:spPr>
          <a:xfrm rot="16200000">
            <a:off x="5194392" y="3501714"/>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Rectangle 74">
            <a:extLst>
              <a:ext uri="{FF2B5EF4-FFF2-40B4-BE49-F238E27FC236}">
                <a16:creationId xmlns:a16="http://schemas.microsoft.com/office/drawing/2014/main" id="{CDF84169-D329-4390-9446-7498E2975FA6}"/>
              </a:ext>
            </a:extLst>
          </p:cNvPr>
          <p:cNvSpPr/>
          <p:nvPr/>
        </p:nvSpPr>
        <p:spPr>
          <a:xfrm rot="16200000">
            <a:off x="5194392" y="4382431"/>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65B212A1-305F-482B-8B19-482182637129}"/>
              </a:ext>
            </a:extLst>
          </p:cNvPr>
          <p:cNvSpPr/>
          <p:nvPr/>
        </p:nvSpPr>
        <p:spPr>
          <a:xfrm rot="16200000">
            <a:off x="4016810" y="5333625"/>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4955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52"/>
                                        </p:tgtEl>
                                      </p:cBhvr>
                                    </p:animEffect>
                                    <p:set>
                                      <p:cBhvr>
                                        <p:cTn id="12" dur="1" fill="hold">
                                          <p:stCondLst>
                                            <p:cond delay="499"/>
                                          </p:stCondLst>
                                        </p:cTn>
                                        <p:tgtEl>
                                          <p:spTgt spid="52"/>
                                        </p:tgtEl>
                                        <p:attrNameLst>
                                          <p:attrName>style.visibility</p:attrName>
                                        </p:attrNameLst>
                                      </p:cBhvr>
                                      <p:to>
                                        <p:strVal val="hidden"/>
                                      </p:to>
                                    </p:set>
                                  </p:childTnLst>
                                </p:cTn>
                              </p:par>
                              <p:par>
                                <p:cTn id="13" presetID="19" presetClass="emph" presetSubtype="0" fill="hold" grpId="0" nodeType="withEffect">
                                  <p:stCondLst>
                                    <p:cond delay="0"/>
                                  </p:stCondLst>
                                  <p:childTnLst>
                                    <p:animClr clrSpc="rgb" dir="cw">
                                      <p:cBhvr override="childStyle">
                                        <p:cTn id="14" dur="500" fill="hold"/>
                                        <p:tgtEl>
                                          <p:spTgt spid="17"/>
                                        </p:tgtEl>
                                        <p:attrNameLst>
                                          <p:attrName>style.color</p:attrName>
                                        </p:attrNameLst>
                                      </p:cBhvr>
                                      <p:to>
                                        <a:srgbClr val="7F7F7F"/>
                                      </p:to>
                                    </p:animClr>
                                    <p:animClr clrSpc="rgb" dir="cw">
                                      <p:cBhvr>
                                        <p:cTn id="15" dur="500" fill="hold"/>
                                        <p:tgtEl>
                                          <p:spTgt spid="17"/>
                                        </p:tgtEl>
                                        <p:attrNameLst>
                                          <p:attrName>fillcolor</p:attrName>
                                        </p:attrNameLst>
                                      </p:cBhvr>
                                      <p:to>
                                        <a:srgbClr val="7F7F7F"/>
                                      </p:to>
                                    </p:animClr>
                                    <p:set>
                                      <p:cBhvr>
                                        <p:cTn id="16" dur="500" fill="hold"/>
                                        <p:tgtEl>
                                          <p:spTgt spid="17"/>
                                        </p:tgtEl>
                                        <p:attrNameLst>
                                          <p:attrName>fill.type</p:attrName>
                                        </p:attrNameLst>
                                      </p:cBhvr>
                                      <p:to>
                                        <p:strVal val="solid"/>
                                      </p:to>
                                    </p:set>
                                    <p:set>
                                      <p:cBhvr>
                                        <p:cTn id="17" dur="500" fill="hold"/>
                                        <p:tgtEl>
                                          <p:spTgt spid="17"/>
                                        </p:tgtEl>
                                        <p:attrNameLst>
                                          <p:attrName>fill.on</p:attrName>
                                        </p:attrNameLst>
                                      </p:cBhvr>
                                      <p:to>
                                        <p:strVal val="true"/>
                                      </p:to>
                                    </p:set>
                                  </p:childTnLst>
                                </p:cTn>
                              </p:par>
                              <p:par>
                                <p:cTn id="18" presetID="19" presetClass="emph" presetSubtype="0" fill="hold" grpId="0" nodeType="withEffect">
                                  <p:stCondLst>
                                    <p:cond delay="0"/>
                                  </p:stCondLst>
                                  <p:childTnLst>
                                    <p:animClr clrSpc="rgb" dir="cw">
                                      <p:cBhvr override="childStyle">
                                        <p:cTn id="19" dur="500" fill="hold"/>
                                        <p:tgtEl>
                                          <p:spTgt spid="31"/>
                                        </p:tgtEl>
                                        <p:attrNameLst>
                                          <p:attrName>style.color</p:attrName>
                                        </p:attrNameLst>
                                      </p:cBhvr>
                                      <p:to>
                                        <a:srgbClr val="7F7F7F"/>
                                      </p:to>
                                    </p:animClr>
                                    <p:animClr clrSpc="rgb" dir="cw">
                                      <p:cBhvr>
                                        <p:cTn id="20" dur="500" fill="hold"/>
                                        <p:tgtEl>
                                          <p:spTgt spid="31"/>
                                        </p:tgtEl>
                                        <p:attrNameLst>
                                          <p:attrName>fillcolor</p:attrName>
                                        </p:attrNameLst>
                                      </p:cBhvr>
                                      <p:to>
                                        <a:srgbClr val="7F7F7F"/>
                                      </p:to>
                                    </p:animClr>
                                    <p:set>
                                      <p:cBhvr>
                                        <p:cTn id="21" dur="500" fill="hold"/>
                                        <p:tgtEl>
                                          <p:spTgt spid="31"/>
                                        </p:tgtEl>
                                        <p:attrNameLst>
                                          <p:attrName>fill.type</p:attrName>
                                        </p:attrNameLst>
                                      </p:cBhvr>
                                      <p:to>
                                        <p:strVal val="solid"/>
                                      </p:to>
                                    </p:set>
                                    <p:set>
                                      <p:cBhvr>
                                        <p:cTn id="22" dur="500" fill="hold"/>
                                        <p:tgtEl>
                                          <p:spTgt spid="31"/>
                                        </p:tgtEl>
                                        <p:attrNameLst>
                                          <p:attrName>fill.on</p:attrName>
                                        </p:attrNameLst>
                                      </p:cBhvr>
                                      <p:to>
                                        <p:strVal val="true"/>
                                      </p:to>
                                    </p:set>
                                  </p:childTnLst>
                                </p:cTn>
                              </p:par>
                              <p:par>
                                <p:cTn id="23" presetID="19" presetClass="emph" presetSubtype="0" fill="hold" grpId="0" nodeType="withEffect">
                                  <p:stCondLst>
                                    <p:cond delay="0"/>
                                  </p:stCondLst>
                                  <p:childTnLst>
                                    <p:animClr clrSpc="rgb" dir="cw">
                                      <p:cBhvr override="childStyle">
                                        <p:cTn id="24" dur="500" fill="hold"/>
                                        <p:tgtEl>
                                          <p:spTgt spid="38"/>
                                        </p:tgtEl>
                                        <p:attrNameLst>
                                          <p:attrName>style.color</p:attrName>
                                        </p:attrNameLst>
                                      </p:cBhvr>
                                      <p:to>
                                        <a:srgbClr val="7F7F7F"/>
                                      </p:to>
                                    </p:animClr>
                                    <p:animClr clrSpc="rgb" dir="cw">
                                      <p:cBhvr>
                                        <p:cTn id="25" dur="500" fill="hold"/>
                                        <p:tgtEl>
                                          <p:spTgt spid="38"/>
                                        </p:tgtEl>
                                        <p:attrNameLst>
                                          <p:attrName>fillcolor</p:attrName>
                                        </p:attrNameLst>
                                      </p:cBhvr>
                                      <p:to>
                                        <a:srgbClr val="7F7F7F"/>
                                      </p:to>
                                    </p:animClr>
                                    <p:set>
                                      <p:cBhvr>
                                        <p:cTn id="26" dur="500" fill="hold"/>
                                        <p:tgtEl>
                                          <p:spTgt spid="38"/>
                                        </p:tgtEl>
                                        <p:attrNameLst>
                                          <p:attrName>fill.type</p:attrName>
                                        </p:attrNameLst>
                                      </p:cBhvr>
                                      <p:to>
                                        <p:strVal val="solid"/>
                                      </p:to>
                                    </p:set>
                                    <p:set>
                                      <p:cBhvr>
                                        <p:cTn id="27" dur="500" fill="hold"/>
                                        <p:tgtEl>
                                          <p:spTgt spid="38"/>
                                        </p:tgtEl>
                                        <p:attrNameLst>
                                          <p:attrName>fill.on</p:attrName>
                                        </p:attrNameLst>
                                      </p:cBhvr>
                                      <p:to>
                                        <p:strVal val="true"/>
                                      </p:to>
                                    </p:set>
                                  </p:childTnLst>
                                </p:cTn>
                              </p:par>
                              <p:par>
                                <p:cTn id="28" presetID="19" presetClass="emph" presetSubtype="0" fill="hold" grpId="0" nodeType="withEffect">
                                  <p:stCondLst>
                                    <p:cond delay="0"/>
                                  </p:stCondLst>
                                  <p:childTnLst>
                                    <p:animClr clrSpc="rgb" dir="cw">
                                      <p:cBhvr override="childStyle">
                                        <p:cTn id="29" dur="500" fill="hold"/>
                                        <p:tgtEl>
                                          <p:spTgt spid="35"/>
                                        </p:tgtEl>
                                        <p:attrNameLst>
                                          <p:attrName>style.color</p:attrName>
                                        </p:attrNameLst>
                                      </p:cBhvr>
                                      <p:to>
                                        <a:srgbClr val="7F7F7F"/>
                                      </p:to>
                                    </p:animClr>
                                    <p:animClr clrSpc="rgb" dir="cw">
                                      <p:cBhvr>
                                        <p:cTn id="30" dur="500" fill="hold"/>
                                        <p:tgtEl>
                                          <p:spTgt spid="35"/>
                                        </p:tgtEl>
                                        <p:attrNameLst>
                                          <p:attrName>fillcolor</p:attrName>
                                        </p:attrNameLst>
                                      </p:cBhvr>
                                      <p:to>
                                        <a:srgbClr val="7F7F7F"/>
                                      </p:to>
                                    </p:animClr>
                                    <p:set>
                                      <p:cBhvr>
                                        <p:cTn id="31" dur="500" fill="hold"/>
                                        <p:tgtEl>
                                          <p:spTgt spid="35"/>
                                        </p:tgtEl>
                                        <p:attrNameLst>
                                          <p:attrName>fill.type</p:attrName>
                                        </p:attrNameLst>
                                      </p:cBhvr>
                                      <p:to>
                                        <p:strVal val="solid"/>
                                      </p:to>
                                    </p:set>
                                    <p:set>
                                      <p:cBhvr>
                                        <p:cTn id="32" dur="500" fill="hold"/>
                                        <p:tgtEl>
                                          <p:spTgt spid="35"/>
                                        </p:tgtEl>
                                        <p:attrNameLst>
                                          <p:attrName>fill.on</p:attrName>
                                        </p:attrNameLst>
                                      </p:cBhvr>
                                      <p:to>
                                        <p:strVal val="true"/>
                                      </p:to>
                                    </p:set>
                                  </p:childTnLst>
                                </p:cTn>
                              </p:par>
                              <p:par>
                                <p:cTn id="33" presetID="19" presetClass="emph" presetSubtype="0" fill="hold" grpId="0" nodeType="withEffect">
                                  <p:stCondLst>
                                    <p:cond delay="0"/>
                                  </p:stCondLst>
                                  <p:childTnLst>
                                    <p:animClr clrSpc="rgb" dir="cw">
                                      <p:cBhvr override="childStyle">
                                        <p:cTn id="34" dur="500" fill="hold"/>
                                        <p:tgtEl>
                                          <p:spTgt spid="71"/>
                                        </p:tgtEl>
                                        <p:attrNameLst>
                                          <p:attrName>style.color</p:attrName>
                                        </p:attrNameLst>
                                      </p:cBhvr>
                                      <p:to>
                                        <a:srgbClr val="7F7F7F"/>
                                      </p:to>
                                    </p:animClr>
                                    <p:animClr clrSpc="rgb" dir="cw">
                                      <p:cBhvr>
                                        <p:cTn id="35" dur="500" fill="hold"/>
                                        <p:tgtEl>
                                          <p:spTgt spid="71"/>
                                        </p:tgtEl>
                                        <p:attrNameLst>
                                          <p:attrName>fillcolor</p:attrName>
                                        </p:attrNameLst>
                                      </p:cBhvr>
                                      <p:to>
                                        <a:srgbClr val="7F7F7F"/>
                                      </p:to>
                                    </p:animClr>
                                    <p:set>
                                      <p:cBhvr>
                                        <p:cTn id="36" dur="500" fill="hold"/>
                                        <p:tgtEl>
                                          <p:spTgt spid="71"/>
                                        </p:tgtEl>
                                        <p:attrNameLst>
                                          <p:attrName>fill.type</p:attrName>
                                        </p:attrNameLst>
                                      </p:cBhvr>
                                      <p:to>
                                        <p:strVal val="solid"/>
                                      </p:to>
                                    </p:set>
                                    <p:set>
                                      <p:cBhvr>
                                        <p:cTn id="37" dur="500" fill="hold"/>
                                        <p:tgtEl>
                                          <p:spTgt spid="71"/>
                                        </p:tgtEl>
                                        <p:attrNameLst>
                                          <p:attrName>fill.on</p:attrName>
                                        </p:attrNameLst>
                                      </p:cBhvr>
                                      <p:to>
                                        <p:strVal val="true"/>
                                      </p:to>
                                    </p:set>
                                  </p:childTnLst>
                                </p:cTn>
                              </p:par>
                              <p:par>
                                <p:cTn id="38" presetID="19" presetClass="emph" presetSubtype="0" fill="hold" grpId="0" nodeType="withEffect">
                                  <p:stCondLst>
                                    <p:cond delay="0"/>
                                  </p:stCondLst>
                                  <p:childTnLst>
                                    <p:animClr clrSpc="rgb" dir="cw">
                                      <p:cBhvr override="childStyle">
                                        <p:cTn id="39" dur="500" fill="hold"/>
                                        <p:tgtEl>
                                          <p:spTgt spid="75"/>
                                        </p:tgtEl>
                                        <p:attrNameLst>
                                          <p:attrName>style.color</p:attrName>
                                        </p:attrNameLst>
                                      </p:cBhvr>
                                      <p:to>
                                        <a:srgbClr val="7F7F7F"/>
                                      </p:to>
                                    </p:animClr>
                                    <p:animClr clrSpc="rgb" dir="cw">
                                      <p:cBhvr>
                                        <p:cTn id="40" dur="500" fill="hold"/>
                                        <p:tgtEl>
                                          <p:spTgt spid="75"/>
                                        </p:tgtEl>
                                        <p:attrNameLst>
                                          <p:attrName>fillcolor</p:attrName>
                                        </p:attrNameLst>
                                      </p:cBhvr>
                                      <p:to>
                                        <a:srgbClr val="7F7F7F"/>
                                      </p:to>
                                    </p:animClr>
                                    <p:set>
                                      <p:cBhvr>
                                        <p:cTn id="41" dur="500" fill="hold"/>
                                        <p:tgtEl>
                                          <p:spTgt spid="75"/>
                                        </p:tgtEl>
                                        <p:attrNameLst>
                                          <p:attrName>fill.type</p:attrName>
                                        </p:attrNameLst>
                                      </p:cBhvr>
                                      <p:to>
                                        <p:strVal val="solid"/>
                                      </p:to>
                                    </p:set>
                                    <p:set>
                                      <p:cBhvr>
                                        <p:cTn id="42" dur="500" fill="hold"/>
                                        <p:tgtEl>
                                          <p:spTgt spid="75"/>
                                        </p:tgtEl>
                                        <p:attrNameLst>
                                          <p:attrName>fill.on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17"/>
                                        </p:tgtEl>
                                        <p:attrNameLst>
                                          <p:attrName>stroke.color</p:attrName>
                                        </p:attrNameLst>
                                      </p:cBhvr>
                                      <p:to>
                                        <a:srgbClr val="FFFFFF"/>
                                      </p:to>
                                    </p:animClr>
                                    <p:set>
                                      <p:cBhvr>
                                        <p:cTn id="45" dur="500" fill="hold"/>
                                        <p:tgtEl>
                                          <p:spTgt spid="17"/>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500" fill="hold"/>
                                        <p:tgtEl>
                                          <p:spTgt spid="31"/>
                                        </p:tgtEl>
                                        <p:attrNameLst>
                                          <p:attrName>stroke.color</p:attrName>
                                        </p:attrNameLst>
                                      </p:cBhvr>
                                      <p:to>
                                        <a:srgbClr val="FFFFFF"/>
                                      </p:to>
                                    </p:animClr>
                                    <p:set>
                                      <p:cBhvr>
                                        <p:cTn id="48" dur="500" fill="hold"/>
                                        <p:tgtEl>
                                          <p:spTgt spid="31"/>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500" fill="hold"/>
                                        <p:tgtEl>
                                          <p:spTgt spid="38"/>
                                        </p:tgtEl>
                                        <p:attrNameLst>
                                          <p:attrName>stroke.color</p:attrName>
                                        </p:attrNameLst>
                                      </p:cBhvr>
                                      <p:to>
                                        <a:srgbClr val="FFFFFF"/>
                                      </p:to>
                                    </p:animClr>
                                    <p:set>
                                      <p:cBhvr>
                                        <p:cTn id="51" dur="500" fill="hold"/>
                                        <p:tgtEl>
                                          <p:spTgt spid="38"/>
                                        </p:tgtEl>
                                        <p:attrNameLst>
                                          <p:attrName>stroke.on</p:attrName>
                                        </p:attrNameLst>
                                      </p:cBhvr>
                                      <p:to>
                                        <p:strVal val="true"/>
                                      </p:to>
                                    </p:set>
                                  </p:childTnLst>
                                </p:cTn>
                              </p:par>
                              <p:par>
                                <p:cTn id="52" presetID="7" presetClass="emph" presetSubtype="2" fill="hold" nodeType="withEffect">
                                  <p:stCondLst>
                                    <p:cond delay="0"/>
                                  </p:stCondLst>
                                  <p:childTnLst>
                                    <p:animClr clrSpc="rgb" dir="cw">
                                      <p:cBhvr>
                                        <p:cTn id="53" dur="500" fill="hold"/>
                                        <p:tgtEl>
                                          <p:spTgt spid="35"/>
                                        </p:tgtEl>
                                        <p:attrNameLst>
                                          <p:attrName>stroke.color</p:attrName>
                                        </p:attrNameLst>
                                      </p:cBhvr>
                                      <p:to>
                                        <a:srgbClr val="FFFFFF"/>
                                      </p:to>
                                    </p:animClr>
                                    <p:set>
                                      <p:cBhvr>
                                        <p:cTn id="54" dur="500" fill="hold"/>
                                        <p:tgtEl>
                                          <p:spTgt spid="35"/>
                                        </p:tgtEl>
                                        <p:attrNameLst>
                                          <p:attrName>stroke.on</p:attrName>
                                        </p:attrNameLst>
                                      </p:cBhvr>
                                      <p:to>
                                        <p:strVal val="true"/>
                                      </p:to>
                                    </p:set>
                                  </p:childTnLst>
                                </p:cTn>
                              </p:par>
                              <p:par>
                                <p:cTn id="55" presetID="7" presetClass="emph" presetSubtype="2" fill="hold" nodeType="withEffect">
                                  <p:stCondLst>
                                    <p:cond delay="0"/>
                                  </p:stCondLst>
                                  <p:childTnLst>
                                    <p:animClr clrSpc="rgb" dir="cw">
                                      <p:cBhvr>
                                        <p:cTn id="56" dur="500" fill="hold"/>
                                        <p:tgtEl>
                                          <p:spTgt spid="71"/>
                                        </p:tgtEl>
                                        <p:attrNameLst>
                                          <p:attrName>stroke.color</p:attrName>
                                        </p:attrNameLst>
                                      </p:cBhvr>
                                      <p:to>
                                        <a:srgbClr val="FFFFFF"/>
                                      </p:to>
                                    </p:animClr>
                                    <p:set>
                                      <p:cBhvr>
                                        <p:cTn id="57" dur="500" fill="hold"/>
                                        <p:tgtEl>
                                          <p:spTgt spid="71"/>
                                        </p:tgtEl>
                                        <p:attrNameLst>
                                          <p:attrName>stroke.on</p:attrName>
                                        </p:attrNameLst>
                                      </p:cBhvr>
                                      <p:to>
                                        <p:strVal val="true"/>
                                      </p:to>
                                    </p:set>
                                  </p:childTnLst>
                                </p:cTn>
                              </p:par>
                              <p:par>
                                <p:cTn id="58" presetID="7" presetClass="emph" presetSubtype="2" fill="hold" nodeType="withEffect">
                                  <p:stCondLst>
                                    <p:cond delay="0"/>
                                  </p:stCondLst>
                                  <p:childTnLst>
                                    <p:animClr clrSpc="rgb" dir="cw">
                                      <p:cBhvr>
                                        <p:cTn id="59" dur="500" fill="hold"/>
                                        <p:tgtEl>
                                          <p:spTgt spid="75"/>
                                        </p:tgtEl>
                                        <p:attrNameLst>
                                          <p:attrName>stroke.color</p:attrName>
                                        </p:attrNameLst>
                                      </p:cBhvr>
                                      <p:to>
                                        <a:srgbClr val="FFFFFF"/>
                                      </p:to>
                                    </p:animClr>
                                    <p:set>
                                      <p:cBhvr>
                                        <p:cTn id="60" dur="500" fill="hold"/>
                                        <p:tgtEl>
                                          <p:spTgt spid="75"/>
                                        </p:tgtEl>
                                        <p:attrNameLst>
                                          <p:attrName>stroke.on</p:attrName>
                                        </p:attrNameLst>
                                      </p:cBhvr>
                                      <p:to>
                                        <p:strVal val="true"/>
                                      </p:to>
                                    </p:set>
                                  </p:childTnLst>
                                </p:cTn>
                              </p:par>
                              <p:par>
                                <p:cTn id="61" presetID="19" presetClass="emph" presetSubtype="0" fill="hold" grpId="0" nodeType="withEffect">
                                  <p:stCondLst>
                                    <p:cond delay="0"/>
                                  </p:stCondLst>
                                  <p:childTnLst>
                                    <p:animClr clrSpc="rgb" dir="cw">
                                      <p:cBhvr override="childStyle">
                                        <p:cTn id="62" dur="500" fill="hold"/>
                                        <p:tgtEl>
                                          <p:spTgt spid="12"/>
                                        </p:tgtEl>
                                        <p:attrNameLst>
                                          <p:attrName>style.color</p:attrName>
                                        </p:attrNameLst>
                                      </p:cBhvr>
                                      <p:to>
                                        <a:srgbClr val="7F7F7F"/>
                                      </p:to>
                                    </p:animClr>
                                    <p:animClr clrSpc="rgb" dir="cw">
                                      <p:cBhvr>
                                        <p:cTn id="63" dur="500" fill="hold"/>
                                        <p:tgtEl>
                                          <p:spTgt spid="12"/>
                                        </p:tgtEl>
                                        <p:attrNameLst>
                                          <p:attrName>fillcolor</p:attrName>
                                        </p:attrNameLst>
                                      </p:cBhvr>
                                      <p:to>
                                        <a:srgbClr val="7F7F7F"/>
                                      </p:to>
                                    </p:animClr>
                                    <p:set>
                                      <p:cBhvr>
                                        <p:cTn id="64" dur="500" fill="hold"/>
                                        <p:tgtEl>
                                          <p:spTgt spid="12"/>
                                        </p:tgtEl>
                                        <p:attrNameLst>
                                          <p:attrName>fill.type</p:attrName>
                                        </p:attrNameLst>
                                      </p:cBhvr>
                                      <p:to>
                                        <p:strVal val="solid"/>
                                      </p:to>
                                    </p:set>
                                    <p:set>
                                      <p:cBhvr>
                                        <p:cTn id="65" dur="500" fill="hold"/>
                                        <p:tgtEl>
                                          <p:spTgt spid="12"/>
                                        </p:tgtEl>
                                        <p:attrNameLst>
                                          <p:attrName>fill.on</p:attrName>
                                        </p:attrNameLst>
                                      </p:cBhvr>
                                      <p:to>
                                        <p:strVal val="true"/>
                                      </p:to>
                                    </p:set>
                                  </p:childTnLst>
                                </p:cTn>
                              </p:par>
                              <p:par>
                                <p:cTn id="66" presetID="7" presetClass="emph" presetSubtype="2" fill="hold" nodeType="withEffect">
                                  <p:stCondLst>
                                    <p:cond delay="0"/>
                                  </p:stCondLst>
                                  <p:childTnLst>
                                    <p:animClr clrSpc="rgb" dir="cw">
                                      <p:cBhvr>
                                        <p:cTn id="67" dur="500" fill="hold"/>
                                        <p:tgtEl>
                                          <p:spTgt spid="12"/>
                                        </p:tgtEl>
                                        <p:attrNameLst>
                                          <p:attrName>stroke.color</p:attrName>
                                        </p:attrNameLst>
                                      </p:cBhvr>
                                      <p:to>
                                        <a:srgbClr val="FFFFFF"/>
                                      </p:to>
                                    </p:animClr>
                                    <p:set>
                                      <p:cBhvr>
                                        <p:cTn id="68" dur="500" fill="hold"/>
                                        <p:tgtEl>
                                          <p:spTgt spid="12"/>
                                        </p:tgtEl>
                                        <p:attrNameLst>
                                          <p:attrName>stroke.on</p:attrName>
                                        </p:attrNameLst>
                                      </p:cBhvr>
                                      <p:to>
                                        <p:strVal val="true"/>
                                      </p:to>
                                    </p:set>
                                  </p:childTnLst>
                                </p:cTn>
                              </p:par>
                              <p:par>
                                <p:cTn id="69" presetID="22" presetClass="entr" presetSubtype="8"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left)">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2" grpId="0"/>
      <p:bldP spid="52" grpId="1"/>
      <p:bldP spid="17" grpId="0" animBg="1"/>
      <p:bldP spid="31" grpId="0" animBg="1"/>
      <p:bldP spid="12" grpId="0" animBg="1"/>
      <p:bldP spid="38" grpId="0" animBg="1"/>
      <p:bldP spid="71" grpId="0" animBg="1"/>
      <p:bldP spid="75"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3D4BF206-D7DF-4DF8-9EF6-E441D7C5982A}"/>
              </a:ext>
            </a:extLst>
          </p:cNvPr>
          <p:cNvSpPr txBox="1"/>
          <p:nvPr/>
        </p:nvSpPr>
        <p:spPr>
          <a:xfrm>
            <a:off x="8254652" y="2425791"/>
            <a:ext cx="3888432" cy="2677656"/>
          </a:xfrm>
          <a:prstGeom prst="rect">
            <a:avLst/>
          </a:prstGeom>
          <a:noFill/>
        </p:spPr>
        <p:txBody>
          <a:bodyPr wrap="square" rtlCol="0">
            <a:spAutoFit/>
          </a:bodyPr>
          <a:lstStyle/>
          <a:p>
            <a:r>
              <a:rPr lang="en-US" sz="2800" dirty="0"/>
              <a:t>2</a:t>
            </a:r>
            <a:r>
              <a:rPr lang="en-SG" sz="2800" dirty="0"/>
              <a:t>) If we assume the attacker creates a linear chain, he would require  significantly less than 50% of network </a:t>
            </a:r>
            <a:r>
              <a:rPr lang="en-SG" sz="2800" dirty="0" err="1"/>
              <a:t>hashrate</a:t>
            </a:r>
            <a:r>
              <a:rPr lang="en-SG" sz="2800" dirty="0"/>
              <a:t> required</a:t>
            </a:r>
          </a:p>
        </p:txBody>
      </p:sp>
      <p:cxnSp>
        <p:nvCxnSpPr>
          <p:cNvPr id="47" name="Straight Connector 46">
            <a:extLst>
              <a:ext uri="{FF2B5EF4-FFF2-40B4-BE49-F238E27FC236}">
                <a16:creationId xmlns:a16="http://schemas.microsoft.com/office/drawing/2014/main" id="{3991C5C9-413E-46E3-9CCF-F05B32B535B2}"/>
              </a:ext>
            </a:extLst>
          </p:cNvPr>
          <p:cNvCxnSpPr>
            <a:cxnSpLocks/>
            <a:stCxn id="32" idx="2"/>
            <a:endCxn id="12" idx="0"/>
          </p:cNvCxnSpPr>
          <p:nvPr/>
        </p:nvCxnSpPr>
        <p:spPr>
          <a:xfrm>
            <a:off x="3461151" y="2402856"/>
            <a:ext cx="544971" cy="9568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09E37C6-F615-4D22-88E5-E50388804973}"/>
              </a:ext>
            </a:extLst>
          </p:cNvPr>
          <p:cNvSpPr txBox="1"/>
          <p:nvPr/>
        </p:nvSpPr>
        <p:spPr>
          <a:xfrm>
            <a:off x="4001151" y="6057420"/>
            <a:ext cx="2782621" cy="523220"/>
          </a:xfrm>
          <a:prstGeom prst="rect">
            <a:avLst/>
          </a:prstGeom>
          <a:noFill/>
        </p:spPr>
        <p:txBody>
          <a:bodyPr wrap="none" rtlCol="0">
            <a:spAutoFit/>
          </a:bodyPr>
          <a:lstStyle/>
          <a:p>
            <a:r>
              <a:rPr lang="en-SG" sz="2800" dirty="0"/>
              <a:t>Blockchain Height</a:t>
            </a:r>
          </a:p>
        </p:txBody>
      </p:sp>
      <p:sp>
        <p:nvSpPr>
          <p:cNvPr id="13" name="Title 12"/>
          <p:cNvSpPr>
            <a:spLocks noGrp="1"/>
          </p:cNvSpPr>
          <p:nvPr>
            <p:ph type="title"/>
          </p:nvPr>
        </p:nvSpPr>
        <p:spPr>
          <a:xfrm>
            <a:off x="1218883" y="274637"/>
            <a:ext cx="10564161" cy="1223963"/>
          </a:xfrm>
        </p:spPr>
        <p:txBody>
          <a:bodyPr/>
          <a:lstStyle/>
          <a:p>
            <a:r>
              <a:rPr lang="en-SG" dirty="0"/>
              <a:t>Double-spend attack with current propagation method</a:t>
            </a:r>
            <a:br>
              <a:rPr lang="en-SG" dirty="0"/>
            </a:br>
            <a:r>
              <a:rPr lang="en-SG" dirty="0"/>
              <a:t>(Complex branching)</a:t>
            </a:r>
            <a:endParaRPr lang="en-US" dirty="0"/>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2890116" y="433079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289517" cy="219793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921151" y="21328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44490" y="6021288"/>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402856"/>
            <a:ext cx="32055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95DAA01-6AE6-4025-933E-424E6C676F11}"/>
              </a:ext>
            </a:extLst>
          </p:cNvPr>
          <p:cNvSpPr txBox="1"/>
          <p:nvPr/>
        </p:nvSpPr>
        <p:spPr>
          <a:xfrm>
            <a:off x="8254652" y="2434378"/>
            <a:ext cx="3888432" cy="1815882"/>
          </a:xfrm>
          <a:prstGeom prst="rect">
            <a:avLst/>
          </a:prstGeom>
          <a:noFill/>
        </p:spPr>
        <p:txBody>
          <a:bodyPr wrap="square" rtlCol="0">
            <a:spAutoFit/>
          </a:bodyPr>
          <a:lstStyle/>
          <a:p>
            <a:r>
              <a:rPr lang="en-SG" sz="2800" dirty="0"/>
              <a:t>1) Suppose an attacker performs a double-spend attack on the blockchain and creates a sub-chain</a:t>
            </a:r>
          </a:p>
        </p:txBody>
      </p:sp>
      <p:cxnSp>
        <p:nvCxnSpPr>
          <p:cNvPr id="30" name="Straight Connector 29">
            <a:extLst>
              <a:ext uri="{FF2B5EF4-FFF2-40B4-BE49-F238E27FC236}">
                <a16:creationId xmlns:a16="http://schemas.microsoft.com/office/drawing/2014/main" id="{0C5A4A9B-5584-48B1-BA98-1093BFEC2B51}"/>
              </a:ext>
            </a:extLst>
          </p:cNvPr>
          <p:cNvCxnSpPr>
            <a:cxnSpLocks/>
            <a:stCxn id="17" idx="2"/>
            <a:endCxn id="31" idx="0"/>
          </p:cNvCxnSpPr>
          <p:nvPr/>
        </p:nvCxnSpPr>
        <p:spPr>
          <a:xfrm flipV="1">
            <a:off x="3430116" y="4164067"/>
            <a:ext cx="576006" cy="4367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20B5A7-0D5B-4185-942C-7006CC53FA47}"/>
              </a:ext>
            </a:extLst>
          </p:cNvPr>
          <p:cNvSpPr/>
          <p:nvPr/>
        </p:nvSpPr>
        <p:spPr>
          <a:xfrm rot="16200000">
            <a:off x="4006122" y="3894067"/>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006122" y="308974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0" name="Straight Connector 39">
            <a:extLst>
              <a:ext uri="{FF2B5EF4-FFF2-40B4-BE49-F238E27FC236}">
                <a16:creationId xmlns:a16="http://schemas.microsoft.com/office/drawing/2014/main" id="{6F4F09FD-A9A7-4723-AC18-82998DA4399D}"/>
              </a:ext>
            </a:extLst>
          </p:cNvPr>
          <p:cNvCxnSpPr>
            <a:cxnSpLocks/>
            <a:stCxn id="17" idx="2"/>
            <a:endCxn id="38" idx="0"/>
          </p:cNvCxnSpPr>
          <p:nvPr/>
        </p:nvCxnSpPr>
        <p:spPr>
          <a:xfrm>
            <a:off x="3430116" y="4600795"/>
            <a:ext cx="586694" cy="2790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91BB10-285F-481F-B7C5-D3D06F82CA09}"/>
              </a:ext>
            </a:extLst>
          </p:cNvPr>
          <p:cNvCxnSpPr>
            <a:cxnSpLocks/>
            <a:stCxn id="17" idx="2"/>
            <a:endCxn id="35" idx="0"/>
          </p:cNvCxnSpPr>
          <p:nvPr/>
        </p:nvCxnSpPr>
        <p:spPr>
          <a:xfrm>
            <a:off x="3430116" y="4600795"/>
            <a:ext cx="586694" cy="1002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E952F7-50AD-4D35-A2AE-F73A2064290B}"/>
              </a:ext>
            </a:extLst>
          </p:cNvPr>
          <p:cNvCxnSpPr>
            <a:cxnSpLocks/>
            <a:stCxn id="32" idx="2"/>
            <a:endCxn id="11" idx="0"/>
          </p:cNvCxnSpPr>
          <p:nvPr/>
        </p:nvCxnSpPr>
        <p:spPr>
          <a:xfrm>
            <a:off x="3461151" y="2402856"/>
            <a:ext cx="540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643231B-389E-4C23-8C11-C485C0306037}"/>
              </a:ext>
            </a:extLst>
          </p:cNvPr>
          <p:cNvSpPr/>
          <p:nvPr/>
        </p:nvSpPr>
        <p:spPr>
          <a:xfrm rot="16200000">
            <a:off x="5131654" y="2132856"/>
            <a:ext cx="540000" cy="540000"/>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8" name="Straight Connector 57">
            <a:extLst>
              <a:ext uri="{FF2B5EF4-FFF2-40B4-BE49-F238E27FC236}">
                <a16:creationId xmlns:a16="http://schemas.microsoft.com/office/drawing/2014/main" id="{4114B953-27F2-4542-A0C3-39C98044D579}"/>
              </a:ext>
            </a:extLst>
          </p:cNvPr>
          <p:cNvCxnSpPr>
            <a:cxnSpLocks/>
            <a:stCxn id="11" idx="2"/>
            <a:endCxn id="54" idx="0"/>
          </p:cNvCxnSpPr>
          <p:nvPr/>
        </p:nvCxnSpPr>
        <p:spPr>
          <a:xfrm>
            <a:off x="4541151" y="2402856"/>
            <a:ext cx="59050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3A75E9E-8F37-4D41-A27A-95FEFE463317}"/>
              </a:ext>
            </a:extLst>
          </p:cNvPr>
          <p:cNvSpPr/>
          <p:nvPr/>
        </p:nvSpPr>
        <p:spPr>
          <a:xfrm rot="16200000">
            <a:off x="6046063" y="2132856"/>
            <a:ext cx="540000" cy="540000"/>
          </a:xfrm>
          <a:prstGeom prst="rect">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7" name="Straight Connector 66">
            <a:extLst>
              <a:ext uri="{FF2B5EF4-FFF2-40B4-BE49-F238E27FC236}">
                <a16:creationId xmlns:a16="http://schemas.microsoft.com/office/drawing/2014/main" id="{464FB004-93A1-44D9-8378-F08D439D8AC2}"/>
              </a:ext>
            </a:extLst>
          </p:cNvPr>
          <p:cNvCxnSpPr>
            <a:cxnSpLocks/>
            <a:stCxn id="54" idx="2"/>
            <a:endCxn id="66" idx="0"/>
          </p:cNvCxnSpPr>
          <p:nvPr/>
        </p:nvCxnSpPr>
        <p:spPr>
          <a:xfrm>
            <a:off x="5671654" y="2402856"/>
            <a:ext cx="374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A8218-1F24-4770-A334-65FCDF0E7467}"/>
              </a:ext>
            </a:extLst>
          </p:cNvPr>
          <p:cNvCxnSpPr>
            <a:cxnSpLocks/>
            <a:stCxn id="31" idx="2"/>
            <a:endCxn id="71" idx="0"/>
          </p:cNvCxnSpPr>
          <p:nvPr/>
        </p:nvCxnSpPr>
        <p:spPr>
          <a:xfrm flipV="1">
            <a:off x="4546122" y="3771714"/>
            <a:ext cx="648270" cy="3923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26CA971-6BD7-4C8A-9D10-59DD6420E46C}"/>
              </a:ext>
            </a:extLst>
          </p:cNvPr>
          <p:cNvCxnSpPr>
            <a:cxnSpLocks/>
            <a:stCxn id="31" idx="2"/>
            <a:endCxn id="75" idx="0"/>
          </p:cNvCxnSpPr>
          <p:nvPr/>
        </p:nvCxnSpPr>
        <p:spPr>
          <a:xfrm>
            <a:off x="4546122" y="4164067"/>
            <a:ext cx="648270" cy="4883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C14F933-59D5-4AA9-A5D2-A7B14DC37E7C}"/>
              </a:ext>
            </a:extLst>
          </p:cNvPr>
          <p:cNvSpPr/>
          <p:nvPr/>
        </p:nvSpPr>
        <p:spPr>
          <a:xfrm rot="16200000">
            <a:off x="2879428" y="5971414"/>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2" name="Connector: Elbow 41">
            <a:extLst>
              <a:ext uri="{FF2B5EF4-FFF2-40B4-BE49-F238E27FC236}">
                <a16:creationId xmlns:a16="http://schemas.microsoft.com/office/drawing/2014/main" id="{78AD42E2-347B-4A5E-8535-065D00347A16}"/>
              </a:ext>
            </a:extLst>
          </p:cNvPr>
          <p:cNvCxnSpPr>
            <a:cxnSpLocks/>
            <a:stCxn id="9" idx="2"/>
            <a:endCxn id="34" idx="0"/>
          </p:cNvCxnSpPr>
          <p:nvPr/>
        </p:nvCxnSpPr>
        <p:spPr>
          <a:xfrm>
            <a:off x="2600599" y="2402857"/>
            <a:ext cx="278829" cy="38385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B907DF6-A8B1-4765-8F73-86E6CE709503}"/>
              </a:ext>
            </a:extLst>
          </p:cNvPr>
          <p:cNvGrpSpPr/>
          <p:nvPr/>
        </p:nvGrpSpPr>
        <p:grpSpPr>
          <a:xfrm>
            <a:off x="3419428" y="5971413"/>
            <a:ext cx="4119746" cy="554594"/>
            <a:chOff x="3419428" y="5971413"/>
            <a:chExt cx="4119746" cy="554594"/>
          </a:xfrm>
        </p:grpSpPr>
        <p:cxnSp>
          <p:nvCxnSpPr>
            <p:cNvPr id="49" name="Straight Connector 48">
              <a:extLst>
                <a:ext uri="{FF2B5EF4-FFF2-40B4-BE49-F238E27FC236}">
                  <a16:creationId xmlns:a16="http://schemas.microsoft.com/office/drawing/2014/main" id="{B0776662-526D-4B3A-8237-988B3934A8F6}"/>
                </a:ext>
              </a:extLst>
            </p:cNvPr>
            <p:cNvCxnSpPr>
              <a:cxnSpLocks/>
              <a:stCxn id="34" idx="2"/>
              <a:endCxn id="48" idx="0"/>
            </p:cNvCxnSpPr>
            <p:nvPr/>
          </p:nvCxnSpPr>
          <p:spPr>
            <a:xfrm flipV="1">
              <a:off x="3419428" y="6241413"/>
              <a:ext cx="3579746"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795CF1F-6439-4C62-8F41-4A7ADF2DB835}"/>
                </a:ext>
              </a:extLst>
            </p:cNvPr>
            <p:cNvSpPr/>
            <p:nvPr/>
          </p:nvSpPr>
          <p:spPr>
            <a:xfrm rot="16200000">
              <a:off x="4016810" y="5986007"/>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6A4472E2-379A-4B4D-BC8D-3AE38A549ECE}"/>
                </a:ext>
              </a:extLst>
            </p:cNvPr>
            <p:cNvSpPr/>
            <p:nvPr/>
          </p:nvSpPr>
          <p:spPr>
            <a:xfrm rot="16200000">
              <a:off x="5194392" y="5971414"/>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9ED64688-083B-4505-81B9-BD15401D7AD7}"/>
                </a:ext>
              </a:extLst>
            </p:cNvPr>
            <p:cNvSpPr/>
            <p:nvPr/>
          </p:nvSpPr>
          <p:spPr>
            <a:xfrm rot="16200000">
              <a:off x="6046063" y="5971414"/>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98BD2797-C049-4CE2-84EC-CC42371EB5AA}"/>
                </a:ext>
              </a:extLst>
            </p:cNvPr>
            <p:cNvSpPr/>
            <p:nvPr/>
          </p:nvSpPr>
          <p:spPr>
            <a:xfrm rot="16200000">
              <a:off x="6999174" y="5971413"/>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1" name="Rectangle 10">
            <a:extLst>
              <a:ext uri="{FF2B5EF4-FFF2-40B4-BE49-F238E27FC236}">
                <a16:creationId xmlns:a16="http://schemas.microsoft.com/office/drawing/2014/main" id="{B8BCF882-1F96-4738-A686-E4D75F43CBE5}"/>
              </a:ext>
            </a:extLst>
          </p:cNvPr>
          <p:cNvSpPr/>
          <p:nvPr/>
        </p:nvSpPr>
        <p:spPr>
          <a:xfrm rot="16200000">
            <a:off x="4001151"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65B212A1-305F-482B-8B19-482182637129}"/>
              </a:ext>
            </a:extLst>
          </p:cNvPr>
          <p:cNvSpPr/>
          <p:nvPr/>
        </p:nvSpPr>
        <p:spPr>
          <a:xfrm rot="16200000">
            <a:off x="4016810" y="5333625"/>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94C4D30-91A7-4810-A951-DBD8312ADC18}"/>
              </a:ext>
            </a:extLst>
          </p:cNvPr>
          <p:cNvSpPr/>
          <p:nvPr/>
        </p:nvSpPr>
        <p:spPr>
          <a:xfrm rot="16200000">
            <a:off x="4016810" y="4609829"/>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7685F823-6E43-4B36-B43E-995F095D6465}"/>
              </a:ext>
            </a:extLst>
          </p:cNvPr>
          <p:cNvSpPr/>
          <p:nvPr/>
        </p:nvSpPr>
        <p:spPr>
          <a:xfrm rot="16200000">
            <a:off x="5194392" y="3501714"/>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Rectangle 74">
            <a:extLst>
              <a:ext uri="{FF2B5EF4-FFF2-40B4-BE49-F238E27FC236}">
                <a16:creationId xmlns:a16="http://schemas.microsoft.com/office/drawing/2014/main" id="{CDF84169-D329-4390-9446-7498E2975FA6}"/>
              </a:ext>
            </a:extLst>
          </p:cNvPr>
          <p:cNvSpPr/>
          <p:nvPr/>
        </p:nvSpPr>
        <p:spPr>
          <a:xfrm rot="16200000">
            <a:off x="5194392" y="4382431"/>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ight Brace 5">
            <a:extLst>
              <a:ext uri="{FF2B5EF4-FFF2-40B4-BE49-F238E27FC236}">
                <a16:creationId xmlns:a16="http://schemas.microsoft.com/office/drawing/2014/main" id="{4EF5F94F-4C75-466D-B483-55C77F2CF4CE}"/>
              </a:ext>
            </a:extLst>
          </p:cNvPr>
          <p:cNvSpPr/>
          <p:nvPr/>
        </p:nvSpPr>
        <p:spPr>
          <a:xfrm>
            <a:off x="7735767" y="5971411"/>
            <a:ext cx="216024" cy="540001"/>
          </a:xfrm>
          <a:prstGeom prst="rightBrace">
            <a:avLst>
              <a:gd name="adj1" fmla="val 6249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1" name="TextBox 50">
            <a:extLst>
              <a:ext uri="{FF2B5EF4-FFF2-40B4-BE49-F238E27FC236}">
                <a16:creationId xmlns:a16="http://schemas.microsoft.com/office/drawing/2014/main" id="{C8CBE433-8D5E-4AF4-BC39-1D2CC6882E05}"/>
              </a:ext>
            </a:extLst>
          </p:cNvPr>
          <p:cNvSpPr txBox="1"/>
          <p:nvPr/>
        </p:nvSpPr>
        <p:spPr>
          <a:xfrm>
            <a:off x="8161604" y="5971411"/>
            <a:ext cx="2597576" cy="523220"/>
          </a:xfrm>
          <a:prstGeom prst="rect">
            <a:avLst/>
          </a:prstGeom>
          <a:noFill/>
        </p:spPr>
        <p:txBody>
          <a:bodyPr wrap="square" rtlCol="0">
            <a:spAutoFit/>
          </a:bodyPr>
          <a:lstStyle/>
          <a:p>
            <a:r>
              <a:rPr lang="en-SG" sz="2800" dirty="0"/>
              <a:t>Attacker chain</a:t>
            </a:r>
          </a:p>
        </p:txBody>
      </p:sp>
      <p:sp>
        <p:nvSpPr>
          <p:cNvPr id="53" name="TextBox 52">
            <a:extLst>
              <a:ext uri="{FF2B5EF4-FFF2-40B4-BE49-F238E27FC236}">
                <a16:creationId xmlns:a16="http://schemas.microsoft.com/office/drawing/2014/main" id="{64A88005-D35A-47BF-8A2C-2B9359438E06}"/>
              </a:ext>
            </a:extLst>
          </p:cNvPr>
          <p:cNvSpPr txBox="1"/>
          <p:nvPr/>
        </p:nvSpPr>
        <p:spPr>
          <a:xfrm>
            <a:off x="8254652" y="2425791"/>
            <a:ext cx="3888432" cy="2246769"/>
          </a:xfrm>
          <a:prstGeom prst="rect">
            <a:avLst/>
          </a:prstGeom>
          <a:noFill/>
        </p:spPr>
        <p:txBody>
          <a:bodyPr wrap="square" rtlCol="0">
            <a:spAutoFit/>
          </a:bodyPr>
          <a:lstStyle/>
          <a:p>
            <a:r>
              <a:rPr lang="en-SG" sz="2800" dirty="0"/>
              <a:t>3) As Bitcoin uses the “longest-chain” method, this will invalidate all other blocks and is not desired.</a:t>
            </a:r>
          </a:p>
        </p:txBody>
      </p:sp>
      <p:sp>
        <p:nvSpPr>
          <p:cNvPr id="2" name="Right Brace 1">
            <a:extLst>
              <a:ext uri="{FF2B5EF4-FFF2-40B4-BE49-F238E27FC236}">
                <a16:creationId xmlns:a16="http://schemas.microsoft.com/office/drawing/2014/main" id="{05A055B1-15D4-4ECD-9D95-FF30A6D10D83}"/>
              </a:ext>
            </a:extLst>
          </p:cNvPr>
          <p:cNvSpPr/>
          <p:nvPr/>
        </p:nvSpPr>
        <p:spPr>
          <a:xfrm>
            <a:off x="6607371" y="2132855"/>
            <a:ext cx="279129" cy="3740770"/>
          </a:xfrm>
          <a:prstGeom prst="rightBrace">
            <a:avLst>
              <a:gd name="adj1" fmla="val 113085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5" name="TextBox 54">
            <a:extLst>
              <a:ext uri="{FF2B5EF4-FFF2-40B4-BE49-F238E27FC236}">
                <a16:creationId xmlns:a16="http://schemas.microsoft.com/office/drawing/2014/main" id="{4BD2E7B5-5FA1-43EB-BFD5-394BE0A57D59}"/>
              </a:ext>
            </a:extLst>
          </p:cNvPr>
          <p:cNvSpPr txBox="1"/>
          <p:nvPr/>
        </p:nvSpPr>
        <p:spPr>
          <a:xfrm>
            <a:off x="6989870" y="3727040"/>
            <a:ext cx="1264782" cy="523220"/>
          </a:xfrm>
          <a:prstGeom prst="rect">
            <a:avLst/>
          </a:prstGeom>
          <a:noFill/>
        </p:spPr>
        <p:txBody>
          <a:bodyPr wrap="square" rtlCol="0">
            <a:spAutoFit/>
          </a:bodyPr>
          <a:lstStyle/>
          <a:p>
            <a:r>
              <a:rPr lang="en-SG" sz="2800" dirty="0"/>
              <a:t>68.75%</a:t>
            </a:r>
          </a:p>
        </p:txBody>
      </p:sp>
      <p:sp>
        <p:nvSpPr>
          <p:cNvPr id="56" name="TextBox 55">
            <a:extLst>
              <a:ext uri="{FF2B5EF4-FFF2-40B4-BE49-F238E27FC236}">
                <a16:creationId xmlns:a16="http://schemas.microsoft.com/office/drawing/2014/main" id="{C0D55555-4148-4A74-B716-E5C9B761E538}"/>
              </a:ext>
            </a:extLst>
          </p:cNvPr>
          <p:cNvSpPr txBox="1"/>
          <p:nvPr/>
        </p:nvSpPr>
        <p:spPr>
          <a:xfrm>
            <a:off x="8182644" y="6002124"/>
            <a:ext cx="1264782" cy="523220"/>
          </a:xfrm>
          <a:prstGeom prst="rect">
            <a:avLst/>
          </a:prstGeom>
          <a:noFill/>
        </p:spPr>
        <p:txBody>
          <a:bodyPr wrap="square" rtlCol="0">
            <a:spAutoFit/>
          </a:bodyPr>
          <a:lstStyle/>
          <a:p>
            <a:r>
              <a:rPr lang="en-SG" sz="2800" dirty="0"/>
              <a:t>31.25%</a:t>
            </a:r>
          </a:p>
        </p:txBody>
      </p:sp>
    </p:spTree>
    <p:extLst>
      <p:ext uri="{BB962C8B-B14F-4D97-AF65-F5344CB8AC3E}">
        <p14:creationId xmlns:p14="http://schemas.microsoft.com/office/powerpoint/2010/main" val="38899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22" presetClass="entr" presetSubtype="8"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left)">
                                      <p:cBhvr>
                                        <p:cTn id="13" dur="5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left)">
                                      <p:cBhvr>
                                        <p:cTn id="18" dur="500"/>
                                        <p:tgtEl>
                                          <p:spTgt spid="4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par>
                                <p:cTn id="31" presetID="22" presetClass="exit" presetSubtype="8" fill="hold" grpId="1" nodeType="withEffect">
                                  <p:stCondLst>
                                    <p:cond delay="0"/>
                                  </p:stCondLst>
                                  <p:childTnLst>
                                    <p:animEffect transition="out" filter="wipe(left)">
                                      <p:cBhvr>
                                        <p:cTn id="32" dur="500"/>
                                        <p:tgtEl>
                                          <p:spTgt spid="52"/>
                                        </p:tgtEl>
                                      </p:cBhvr>
                                    </p:animEffect>
                                    <p:set>
                                      <p:cBhvr>
                                        <p:cTn id="33" dur="1" fill="hold">
                                          <p:stCondLst>
                                            <p:cond delay="499"/>
                                          </p:stCondLst>
                                        </p:cTn>
                                        <p:tgtEl>
                                          <p:spTgt spid="52"/>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left)">
                                      <p:cBhvr>
                                        <p:cTn id="41" dur="500"/>
                                        <p:tgtEl>
                                          <p:spTgt spid="5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left)">
                                      <p:cBhvr>
                                        <p:cTn id="44" dur="500"/>
                                        <p:tgtEl>
                                          <p:spTgt spid="5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par>
                                <p:cTn id="48" presetID="22" presetClass="exit" presetSubtype="8" fill="hold" grpId="1" nodeType="withEffect">
                                  <p:stCondLst>
                                    <p:cond delay="0"/>
                                  </p:stCondLst>
                                  <p:childTnLst>
                                    <p:animEffect transition="out" filter="wipe(left)">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500" fill="hold"/>
                                        <p:tgtEl>
                                          <p:spTgt spid="32"/>
                                        </p:tgtEl>
                                        <p:attrNameLst>
                                          <p:attrName>stroke.color</p:attrName>
                                        </p:attrNameLst>
                                      </p:cBhvr>
                                      <p:to>
                                        <a:srgbClr val="FFFFFF"/>
                                      </p:to>
                                    </p:animClr>
                                    <p:set>
                                      <p:cBhvr>
                                        <p:cTn id="55" dur="500" fill="hold"/>
                                        <p:tgtEl>
                                          <p:spTgt spid="32"/>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11"/>
                                        </p:tgtEl>
                                        <p:attrNameLst>
                                          <p:attrName>stroke.color</p:attrName>
                                        </p:attrNameLst>
                                      </p:cBhvr>
                                      <p:to>
                                        <a:srgbClr val="FFFFFF"/>
                                      </p:to>
                                    </p:animClr>
                                    <p:set>
                                      <p:cBhvr>
                                        <p:cTn id="58" dur="500" fill="hold"/>
                                        <p:tgtEl>
                                          <p:spTgt spid="11"/>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12"/>
                                        </p:tgtEl>
                                        <p:attrNameLst>
                                          <p:attrName>stroke.color</p:attrName>
                                        </p:attrNameLst>
                                      </p:cBhvr>
                                      <p:to>
                                        <a:srgbClr val="FFFFFF"/>
                                      </p:to>
                                    </p:animClr>
                                    <p:set>
                                      <p:cBhvr>
                                        <p:cTn id="61" dur="500" fill="hold"/>
                                        <p:tgtEl>
                                          <p:spTgt spid="12"/>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500" fill="hold"/>
                                        <p:tgtEl>
                                          <p:spTgt spid="54"/>
                                        </p:tgtEl>
                                        <p:attrNameLst>
                                          <p:attrName>stroke.color</p:attrName>
                                        </p:attrNameLst>
                                      </p:cBhvr>
                                      <p:to>
                                        <a:srgbClr val="FFFFFF"/>
                                      </p:to>
                                    </p:animClr>
                                    <p:set>
                                      <p:cBhvr>
                                        <p:cTn id="64" dur="500" fill="hold"/>
                                        <p:tgtEl>
                                          <p:spTgt spid="54"/>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500" fill="hold"/>
                                        <p:tgtEl>
                                          <p:spTgt spid="66"/>
                                        </p:tgtEl>
                                        <p:attrNameLst>
                                          <p:attrName>stroke.color</p:attrName>
                                        </p:attrNameLst>
                                      </p:cBhvr>
                                      <p:to>
                                        <a:srgbClr val="FFFFFF"/>
                                      </p:to>
                                    </p:animClr>
                                    <p:set>
                                      <p:cBhvr>
                                        <p:cTn id="67" dur="500" fill="hold"/>
                                        <p:tgtEl>
                                          <p:spTgt spid="66"/>
                                        </p:tgtEl>
                                        <p:attrNameLst>
                                          <p:attrName>stroke.on</p:attrName>
                                        </p:attrNameLst>
                                      </p:cBhvr>
                                      <p:to>
                                        <p:strVal val="true"/>
                                      </p:to>
                                    </p:set>
                                  </p:childTnLst>
                                </p:cTn>
                              </p:par>
                              <p:par>
                                <p:cTn id="68" presetID="1" presetClass="emph" presetSubtype="2" fill="hold" nodeType="withEffect">
                                  <p:stCondLst>
                                    <p:cond delay="0"/>
                                  </p:stCondLst>
                                  <p:childTnLst>
                                    <p:animClr clrSpc="rgb" dir="cw">
                                      <p:cBhvr>
                                        <p:cTn id="69" dur="500" fill="hold"/>
                                        <p:tgtEl>
                                          <p:spTgt spid="32"/>
                                        </p:tgtEl>
                                        <p:attrNameLst>
                                          <p:attrName>fillcolor</p:attrName>
                                        </p:attrNameLst>
                                      </p:cBhvr>
                                      <p:to>
                                        <a:srgbClr val="7F7F7F"/>
                                      </p:to>
                                    </p:animClr>
                                    <p:set>
                                      <p:cBhvr>
                                        <p:cTn id="70" dur="500" fill="hold"/>
                                        <p:tgtEl>
                                          <p:spTgt spid="32"/>
                                        </p:tgtEl>
                                        <p:attrNameLst>
                                          <p:attrName>fill.type</p:attrName>
                                        </p:attrNameLst>
                                      </p:cBhvr>
                                      <p:to>
                                        <p:strVal val="solid"/>
                                      </p:to>
                                    </p:set>
                                    <p:set>
                                      <p:cBhvr>
                                        <p:cTn id="71" dur="500" fill="hold"/>
                                        <p:tgtEl>
                                          <p:spTgt spid="32"/>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500" fill="hold"/>
                                        <p:tgtEl>
                                          <p:spTgt spid="11"/>
                                        </p:tgtEl>
                                        <p:attrNameLst>
                                          <p:attrName>fillcolor</p:attrName>
                                        </p:attrNameLst>
                                      </p:cBhvr>
                                      <p:to>
                                        <a:srgbClr val="7F7F7F"/>
                                      </p:to>
                                    </p:animClr>
                                    <p:set>
                                      <p:cBhvr>
                                        <p:cTn id="74" dur="500" fill="hold"/>
                                        <p:tgtEl>
                                          <p:spTgt spid="11"/>
                                        </p:tgtEl>
                                        <p:attrNameLst>
                                          <p:attrName>fill.type</p:attrName>
                                        </p:attrNameLst>
                                      </p:cBhvr>
                                      <p:to>
                                        <p:strVal val="solid"/>
                                      </p:to>
                                    </p:set>
                                    <p:set>
                                      <p:cBhvr>
                                        <p:cTn id="75" dur="500" fill="hold"/>
                                        <p:tgtEl>
                                          <p:spTgt spid="11"/>
                                        </p:tgtEl>
                                        <p:attrNameLst>
                                          <p:attrName>fill.on</p:attrName>
                                        </p:attrNameLst>
                                      </p:cBhvr>
                                      <p:to>
                                        <p:strVal val="true"/>
                                      </p:to>
                                    </p:set>
                                  </p:childTnLst>
                                </p:cTn>
                              </p:par>
                              <p:par>
                                <p:cTn id="76" presetID="1" presetClass="emph" presetSubtype="2" fill="hold" nodeType="withEffect">
                                  <p:stCondLst>
                                    <p:cond delay="0"/>
                                  </p:stCondLst>
                                  <p:childTnLst>
                                    <p:animClr clrSpc="rgb" dir="cw">
                                      <p:cBhvr>
                                        <p:cTn id="77" dur="500" fill="hold"/>
                                        <p:tgtEl>
                                          <p:spTgt spid="12"/>
                                        </p:tgtEl>
                                        <p:attrNameLst>
                                          <p:attrName>fillcolor</p:attrName>
                                        </p:attrNameLst>
                                      </p:cBhvr>
                                      <p:to>
                                        <a:srgbClr val="7F7F7F"/>
                                      </p:to>
                                    </p:animClr>
                                    <p:set>
                                      <p:cBhvr>
                                        <p:cTn id="78" dur="500" fill="hold"/>
                                        <p:tgtEl>
                                          <p:spTgt spid="12"/>
                                        </p:tgtEl>
                                        <p:attrNameLst>
                                          <p:attrName>fill.type</p:attrName>
                                        </p:attrNameLst>
                                      </p:cBhvr>
                                      <p:to>
                                        <p:strVal val="solid"/>
                                      </p:to>
                                    </p:set>
                                    <p:set>
                                      <p:cBhvr>
                                        <p:cTn id="79" dur="500" fill="hold"/>
                                        <p:tgtEl>
                                          <p:spTgt spid="12"/>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54"/>
                                        </p:tgtEl>
                                        <p:attrNameLst>
                                          <p:attrName>fillcolor</p:attrName>
                                        </p:attrNameLst>
                                      </p:cBhvr>
                                      <p:to>
                                        <a:srgbClr val="7F7F7F"/>
                                      </p:to>
                                    </p:animClr>
                                    <p:set>
                                      <p:cBhvr>
                                        <p:cTn id="82" dur="500" fill="hold"/>
                                        <p:tgtEl>
                                          <p:spTgt spid="54"/>
                                        </p:tgtEl>
                                        <p:attrNameLst>
                                          <p:attrName>fill.type</p:attrName>
                                        </p:attrNameLst>
                                      </p:cBhvr>
                                      <p:to>
                                        <p:strVal val="solid"/>
                                      </p:to>
                                    </p:set>
                                    <p:set>
                                      <p:cBhvr>
                                        <p:cTn id="83" dur="500" fill="hold"/>
                                        <p:tgtEl>
                                          <p:spTgt spid="54"/>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66"/>
                                        </p:tgtEl>
                                        <p:attrNameLst>
                                          <p:attrName>fillcolor</p:attrName>
                                        </p:attrNameLst>
                                      </p:cBhvr>
                                      <p:to>
                                        <a:srgbClr val="7F7F7F"/>
                                      </p:to>
                                    </p:animClr>
                                    <p:set>
                                      <p:cBhvr>
                                        <p:cTn id="86" dur="500" fill="hold"/>
                                        <p:tgtEl>
                                          <p:spTgt spid="66"/>
                                        </p:tgtEl>
                                        <p:attrNameLst>
                                          <p:attrName>fill.type</p:attrName>
                                        </p:attrNameLst>
                                      </p:cBhvr>
                                      <p:to>
                                        <p:strVal val="solid"/>
                                      </p:to>
                                    </p:set>
                                    <p:set>
                                      <p:cBhvr>
                                        <p:cTn id="87" dur="500" fill="hold"/>
                                        <p:tgtEl>
                                          <p:spTgt spid="66"/>
                                        </p:tgtEl>
                                        <p:attrNameLst>
                                          <p:attrName>fill.on</p:attrName>
                                        </p:attrNameLst>
                                      </p:cBhvr>
                                      <p:to>
                                        <p:strVal val="true"/>
                                      </p:to>
                                    </p:set>
                                  </p:childTnLst>
                                </p:cTn>
                              </p:par>
                              <p:par>
                                <p:cTn id="88" presetID="19" presetClass="emph" presetSubtype="0" fill="hold" grpId="0" nodeType="withEffect">
                                  <p:stCondLst>
                                    <p:cond delay="0"/>
                                  </p:stCondLst>
                                  <p:childTnLst>
                                    <p:animClr clrSpc="rgb" dir="cw">
                                      <p:cBhvr override="childStyle">
                                        <p:cTn id="89" dur="500" fill="hold"/>
                                        <p:tgtEl>
                                          <p:spTgt spid="17"/>
                                        </p:tgtEl>
                                        <p:attrNameLst>
                                          <p:attrName>style.color</p:attrName>
                                        </p:attrNameLst>
                                      </p:cBhvr>
                                      <p:to>
                                        <a:srgbClr val="7F7F7F"/>
                                      </p:to>
                                    </p:animClr>
                                    <p:animClr clrSpc="rgb" dir="cw">
                                      <p:cBhvr>
                                        <p:cTn id="90" dur="500" fill="hold"/>
                                        <p:tgtEl>
                                          <p:spTgt spid="17"/>
                                        </p:tgtEl>
                                        <p:attrNameLst>
                                          <p:attrName>fillcolor</p:attrName>
                                        </p:attrNameLst>
                                      </p:cBhvr>
                                      <p:to>
                                        <a:srgbClr val="7F7F7F"/>
                                      </p:to>
                                    </p:animClr>
                                    <p:set>
                                      <p:cBhvr>
                                        <p:cTn id="91" dur="500" fill="hold"/>
                                        <p:tgtEl>
                                          <p:spTgt spid="17"/>
                                        </p:tgtEl>
                                        <p:attrNameLst>
                                          <p:attrName>fill.type</p:attrName>
                                        </p:attrNameLst>
                                      </p:cBhvr>
                                      <p:to>
                                        <p:strVal val="solid"/>
                                      </p:to>
                                    </p:set>
                                    <p:set>
                                      <p:cBhvr>
                                        <p:cTn id="92" dur="500" fill="hold"/>
                                        <p:tgtEl>
                                          <p:spTgt spid="17"/>
                                        </p:tgtEl>
                                        <p:attrNameLst>
                                          <p:attrName>fill.on</p:attrName>
                                        </p:attrNameLst>
                                      </p:cBhvr>
                                      <p:to>
                                        <p:strVal val="true"/>
                                      </p:to>
                                    </p:set>
                                  </p:childTnLst>
                                </p:cTn>
                              </p:par>
                              <p:par>
                                <p:cTn id="93" presetID="19" presetClass="emph" presetSubtype="0" fill="hold" grpId="0" nodeType="withEffect">
                                  <p:stCondLst>
                                    <p:cond delay="0"/>
                                  </p:stCondLst>
                                  <p:childTnLst>
                                    <p:animClr clrSpc="rgb" dir="cw">
                                      <p:cBhvr override="childStyle">
                                        <p:cTn id="94" dur="500" fill="hold"/>
                                        <p:tgtEl>
                                          <p:spTgt spid="31"/>
                                        </p:tgtEl>
                                        <p:attrNameLst>
                                          <p:attrName>style.color</p:attrName>
                                        </p:attrNameLst>
                                      </p:cBhvr>
                                      <p:to>
                                        <a:srgbClr val="7F7F7F"/>
                                      </p:to>
                                    </p:animClr>
                                    <p:animClr clrSpc="rgb" dir="cw">
                                      <p:cBhvr>
                                        <p:cTn id="95" dur="500" fill="hold"/>
                                        <p:tgtEl>
                                          <p:spTgt spid="31"/>
                                        </p:tgtEl>
                                        <p:attrNameLst>
                                          <p:attrName>fillcolor</p:attrName>
                                        </p:attrNameLst>
                                      </p:cBhvr>
                                      <p:to>
                                        <a:srgbClr val="7F7F7F"/>
                                      </p:to>
                                    </p:animClr>
                                    <p:set>
                                      <p:cBhvr>
                                        <p:cTn id="96" dur="500" fill="hold"/>
                                        <p:tgtEl>
                                          <p:spTgt spid="31"/>
                                        </p:tgtEl>
                                        <p:attrNameLst>
                                          <p:attrName>fill.type</p:attrName>
                                        </p:attrNameLst>
                                      </p:cBhvr>
                                      <p:to>
                                        <p:strVal val="solid"/>
                                      </p:to>
                                    </p:set>
                                    <p:set>
                                      <p:cBhvr>
                                        <p:cTn id="97" dur="500" fill="hold"/>
                                        <p:tgtEl>
                                          <p:spTgt spid="31"/>
                                        </p:tgtEl>
                                        <p:attrNameLst>
                                          <p:attrName>fill.on</p:attrName>
                                        </p:attrNameLst>
                                      </p:cBhvr>
                                      <p:to>
                                        <p:strVal val="true"/>
                                      </p:to>
                                    </p:set>
                                  </p:childTnLst>
                                </p:cTn>
                              </p:par>
                              <p:par>
                                <p:cTn id="98" presetID="19" presetClass="emph" presetSubtype="0" fill="hold" grpId="0" nodeType="withEffect">
                                  <p:stCondLst>
                                    <p:cond delay="0"/>
                                  </p:stCondLst>
                                  <p:childTnLst>
                                    <p:animClr clrSpc="rgb" dir="cw">
                                      <p:cBhvr override="childStyle">
                                        <p:cTn id="99" dur="500" fill="hold"/>
                                        <p:tgtEl>
                                          <p:spTgt spid="38"/>
                                        </p:tgtEl>
                                        <p:attrNameLst>
                                          <p:attrName>style.color</p:attrName>
                                        </p:attrNameLst>
                                      </p:cBhvr>
                                      <p:to>
                                        <a:srgbClr val="7F7F7F"/>
                                      </p:to>
                                    </p:animClr>
                                    <p:animClr clrSpc="rgb" dir="cw">
                                      <p:cBhvr>
                                        <p:cTn id="100" dur="500" fill="hold"/>
                                        <p:tgtEl>
                                          <p:spTgt spid="38"/>
                                        </p:tgtEl>
                                        <p:attrNameLst>
                                          <p:attrName>fillcolor</p:attrName>
                                        </p:attrNameLst>
                                      </p:cBhvr>
                                      <p:to>
                                        <a:srgbClr val="7F7F7F"/>
                                      </p:to>
                                    </p:animClr>
                                    <p:set>
                                      <p:cBhvr>
                                        <p:cTn id="101" dur="500" fill="hold"/>
                                        <p:tgtEl>
                                          <p:spTgt spid="38"/>
                                        </p:tgtEl>
                                        <p:attrNameLst>
                                          <p:attrName>fill.type</p:attrName>
                                        </p:attrNameLst>
                                      </p:cBhvr>
                                      <p:to>
                                        <p:strVal val="solid"/>
                                      </p:to>
                                    </p:set>
                                    <p:set>
                                      <p:cBhvr>
                                        <p:cTn id="102" dur="500" fill="hold"/>
                                        <p:tgtEl>
                                          <p:spTgt spid="38"/>
                                        </p:tgtEl>
                                        <p:attrNameLst>
                                          <p:attrName>fill.on</p:attrName>
                                        </p:attrNameLst>
                                      </p:cBhvr>
                                      <p:to>
                                        <p:strVal val="true"/>
                                      </p:to>
                                    </p:set>
                                  </p:childTnLst>
                                </p:cTn>
                              </p:par>
                              <p:par>
                                <p:cTn id="103" presetID="19" presetClass="emph" presetSubtype="0" fill="hold" grpId="0" nodeType="withEffect">
                                  <p:stCondLst>
                                    <p:cond delay="0"/>
                                  </p:stCondLst>
                                  <p:childTnLst>
                                    <p:animClr clrSpc="rgb" dir="cw">
                                      <p:cBhvr override="childStyle">
                                        <p:cTn id="104" dur="500" fill="hold"/>
                                        <p:tgtEl>
                                          <p:spTgt spid="35"/>
                                        </p:tgtEl>
                                        <p:attrNameLst>
                                          <p:attrName>style.color</p:attrName>
                                        </p:attrNameLst>
                                      </p:cBhvr>
                                      <p:to>
                                        <a:srgbClr val="7F7F7F"/>
                                      </p:to>
                                    </p:animClr>
                                    <p:animClr clrSpc="rgb" dir="cw">
                                      <p:cBhvr>
                                        <p:cTn id="105" dur="500" fill="hold"/>
                                        <p:tgtEl>
                                          <p:spTgt spid="35"/>
                                        </p:tgtEl>
                                        <p:attrNameLst>
                                          <p:attrName>fillcolor</p:attrName>
                                        </p:attrNameLst>
                                      </p:cBhvr>
                                      <p:to>
                                        <a:srgbClr val="7F7F7F"/>
                                      </p:to>
                                    </p:animClr>
                                    <p:set>
                                      <p:cBhvr>
                                        <p:cTn id="106" dur="500" fill="hold"/>
                                        <p:tgtEl>
                                          <p:spTgt spid="35"/>
                                        </p:tgtEl>
                                        <p:attrNameLst>
                                          <p:attrName>fill.type</p:attrName>
                                        </p:attrNameLst>
                                      </p:cBhvr>
                                      <p:to>
                                        <p:strVal val="solid"/>
                                      </p:to>
                                    </p:set>
                                    <p:set>
                                      <p:cBhvr>
                                        <p:cTn id="107" dur="500" fill="hold"/>
                                        <p:tgtEl>
                                          <p:spTgt spid="35"/>
                                        </p:tgtEl>
                                        <p:attrNameLst>
                                          <p:attrName>fill.on</p:attrName>
                                        </p:attrNameLst>
                                      </p:cBhvr>
                                      <p:to>
                                        <p:strVal val="true"/>
                                      </p:to>
                                    </p:set>
                                  </p:childTnLst>
                                </p:cTn>
                              </p:par>
                              <p:par>
                                <p:cTn id="108" presetID="19" presetClass="emph" presetSubtype="0" fill="hold" grpId="0" nodeType="withEffect">
                                  <p:stCondLst>
                                    <p:cond delay="0"/>
                                  </p:stCondLst>
                                  <p:childTnLst>
                                    <p:animClr clrSpc="rgb" dir="cw">
                                      <p:cBhvr override="childStyle">
                                        <p:cTn id="109" dur="500" fill="hold"/>
                                        <p:tgtEl>
                                          <p:spTgt spid="71"/>
                                        </p:tgtEl>
                                        <p:attrNameLst>
                                          <p:attrName>style.color</p:attrName>
                                        </p:attrNameLst>
                                      </p:cBhvr>
                                      <p:to>
                                        <a:srgbClr val="7F7F7F"/>
                                      </p:to>
                                    </p:animClr>
                                    <p:animClr clrSpc="rgb" dir="cw">
                                      <p:cBhvr>
                                        <p:cTn id="110" dur="500" fill="hold"/>
                                        <p:tgtEl>
                                          <p:spTgt spid="71"/>
                                        </p:tgtEl>
                                        <p:attrNameLst>
                                          <p:attrName>fillcolor</p:attrName>
                                        </p:attrNameLst>
                                      </p:cBhvr>
                                      <p:to>
                                        <a:srgbClr val="7F7F7F"/>
                                      </p:to>
                                    </p:animClr>
                                    <p:set>
                                      <p:cBhvr>
                                        <p:cTn id="111" dur="500" fill="hold"/>
                                        <p:tgtEl>
                                          <p:spTgt spid="71"/>
                                        </p:tgtEl>
                                        <p:attrNameLst>
                                          <p:attrName>fill.type</p:attrName>
                                        </p:attrNameLst>
                                      </p:cBhvr>
                                      <p:to>
                                        <p:strVal val="solid"/>
                                      </p:to>
                                    </p:set>
                                    <p:set>
                                      <p:cBhvr>
                                        <p:cTn id="112" dur="500" fill="hold"/>
                                        <p:tgtEl>
                                          <p:spTgt spid="71"/>
                                        </p:tgtEl>
                                        <p:attrNameLst>
                                          <p:attrName>fill.on</p:attrName>
                                        </p:attrNameLst>
                                      </p:cBhvr>
                                      <p:to>
                                        <p:strVal val="true"/>
                                      </p:to>
                                    </p:set>
                                  </p:childTnLst>
                                </p:cTn>
                              </p:par>
                              <p:par>
                                <p:cTn id="113" presetID="19" presetClass="emph" presetSubtype="0" fill="hold" grpId="0" nodeType="withEffect">
                                  <p:stCondLst>
                                    <p:cond delay="0"/>
                                  </p:stCondLst>
                                  <p:childTnLst>
                                    <p:animClr clrSpc="rgb" dir="cw">
                                      <p:cBhvr override="childStyle">
                                        <p:cTn id="114" dur="500" fill="hold"/>
                                        <p:tgtEl>
                                          <p:spTgt spid="75"/>
                                        </p:tgtEl>
                                        <p:attrNameLst>
                                          <p:attrName>style.color</p:attrName>
                                        </p:attrNameLst>
                                      </p:cBhvr>
                                      <p:to>
                                        <a:srgbClr val="7F7F7F"/>
                                      </p:to>
                                    </p:animClr>
                                    <p:animClr clrSpc="rgb" dir="cw">
                                      <p:cBhvr>
                                        <p:cTn id="115" dur="500" fill="hold"/>
                                        <p:tgtEl>
                                          <p:spTgt spid="75"/>
                                        </p:tgtEl>
                                        <p:attrNameLst>
                                          <p:attrName>fillcolor</p:attrName>
                                        </p:attrNameLst>
                                      </p:cBhvr>
                                      <p:to>
                                        <a:srgbClr val="7F7F7F"/>
                                      </p:to>
                                    </p:animClr>
                                    <p:set>
                                      <p:cBhvr>
                                        <p:cTn id="116" dur="500" fill="hold"/>
                                        <p:tgtEl>
                                          <p:spTgt spid="75"/>
                                        </p:tgtEl>
                                        <p:attrNameLst>
                                          <p:attrName>fill.type</p:attrName>
                                        </p:attrNameLst>
                                      </p:cBhvr>
                                      <p:to>
                                        <p:strVal val="solid"/>
                                      </p:to>
                                    </p:set>
                                    <p:set>
                                      <p:cBhvr>
                                        <p:cTn id="117" dur="500" fill="hold"/>
                                        <p:tgtEl>
                                          <p:spTgt spid="75"/>
                                        </p:tgtEl>
                                        <p:attrNameLst>
                                          <p:attrName>fill.on</p:attrName>
                                        </p:attrNameLst>
                                      </p:cBhvr>
                                      <p:to>
                                        <p:strVal val="true"/>
                                      </p:to>
                                    </p:set>
                                  </p:childTnLst>
                                </p:cTn>
                              </p:par>
                              <p:par>
                                <p:cTn id="118" presetID="7" presetClass="emph" presetSubtype="2" fill="hold" nodeType="withEffect">
                                  <p:stCondLst>
                                    <p:cond delay="0"/>
                                  </p:stCondLst>
                                  <p:childTnLst>
                                    <p:animClr clrSpc="rgb" dir="cw">
                                      <p:cBhvr>
                                        <p:cTn id="119" dur="500" fill="hold"/>
                                        <p:tgtEl>
                                          <p:spTgt spid="17"/>
                                        </p:tgtEl>
                                        <p:attrNameLst>
                                          <p:attrName>stroke.color</p:attrName>
                                        </p:attrNameLst>
                                      </p:cBhvr>
                                      <p:to>
                                        <a:srgbClr val="FFFFFF"/>
                                      </p:to>
                                    </p:animClr>
                                    <p:set>
                                      <p:cBhvr>
                                        <p:cTn id="120" dur="500" fill="hold"/>
                                        <p:tgtEl>
                                          <p:spTgt spid="17"/>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500" fill="hold"/>
                                        <p:tgtEl>
                                          <p:spTgt spid="31"/>
                                        </p:tgtEl>
                                        <p:attrNameLst>
                                          <p:attrName>stroke.color</p:attrName>
                                        </p:attrNameLst>
                                      </p:cBhvr>
                                      <p:to>
                                        <a:srgbClr val="FFFFFF"/>
                                      </p:to>
                                    </p:animClr>
                                    <p:set>
                                      <p:cBhvr>
                                        <p:cTn id="123" dur="500" fill="hold"/>
                                        <p:tgtEl>
                                          <p:spTgt spid="31"/>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500" fill="hold"/>
                                        <p:tgtEl>
                                          <p:spTgt spid="38"/>
                                        </p:tgtEl>
                                        <p:attrNameLst>
                                          <p:attrName>stroke.color</p:attrName>
                                        </p:attrNameLst>
                                      </p:cBhvr>
                                      <p:to>
                                        <a:srgbClr val="FFFFFF"/>
                                      </p:to>
                                    </p:animClr>
                                    <p:set>
                                      <p:cBhvr>
                                        <p:cTn id="126" dur="500" fill="hold"/>
                                        <p:tgtEl>
                                          <p:spTgt spid="38"/>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500" fill="hold"/>
                                        <p:tgtEl>
                                          <p:spTgt spid="35"/>
                                        </p:tgtEl>
                                        <p:attrNameLst>
                                          <p:attrName>stroke.color</p:attrName>
                                        </p:attrNameLst>
                                      </p:cBhvr>
                                      <p:to>
                                        <a:srgbClr val="FFFFFF"/>
                                      </p:to>
                                    </p:animClr>
                                    <p:set>
                                      <p:cBhvr>
                                        <p:cTn id="129" dur="500" fill="hold"/>
                                        <p:tgtEl>
                                          <p:spTgt spid="35"/>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500" fill="hold"/>
                                        <p:tgtEl>
                                          <p:spTgt spid="71"/>
                                        </p:tgtEl>
                                        <p:attrNameLst>
                                          <p:attrName>stroke.color</p:attrName>
                                        </p:attrNameLst>
                                      </p:cBhvr>
                                      <p:to>
                                        <a:srgbClr val="FFFFFF"/>
                                      </p:to>
                                    </p:animClr>
                                    <p:set>
                                      <p:cBhvr>
                                        <p:cTn id="132" dur="500" fill="hold"/>
                                        <p:tgtEl>
                                          <p:spTgt spid="71"/>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500" fill="hold"/>
                                        <p:tgtEl>
                                          <p:spTgt spid="75"/>
                                        </p:tgtEl>
                                        <p:attrNameLst>
                                          <p:attrName>stroke.color</p:attrName>
                                        </p:attrNameLst>
                                      </p:cBhvr>
                                      <p:to>
                                        <a:srgbClr val="FFFFFF"/>
                                      </p:to>
                                    </p:animClr>
                                    <p:set>
                                      <p:cBhvr>
                                        <p:cTn id="135" dur="500" fill="hold"/>
                                        <p:tgtEl>
                                          <p:spTgt spid="75"/>
                                        </p:tgtEl>
                                        <p:attrNameLst>
                                          <p:attrName>stroke.on</p:attrName>
                                        </p:attrNameLst>
                                      </p:cBhvr>
                                      <p:to>
                                        <p:strVal val="true"/>
                                      </p:to>
                                    </p:set>
                                  </p:childTnLst>
                                </p:cTn>
                              </p:par>
                              <p:par>
                                <p:cTn id="136" presetID="22" presetClass="entr" presetSubtype="8"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wipe(left)">
                                      <p:cBhvr>
                                        <p:cTn id="138" dur="500"/>
                                        <p:tgtEl>
                                          <p:spTgt spid="53"/>
                                        </p:tgtEl>
                                      </p:cBhvr>
                                    </p:animEffect>
                                  </p:childTnLst>
                                </p:cTn>
                              </p:par>
                              <p:par>
                                <p:cTn id="139" presetID="22" presetClass="exit" presetSubtype="8" fill="hold" grpId="1" nodeType="withEffect">
                                  <p:stCondLst>
                                    <p:cond delay="0"/>
                                  </p:stCondLst>
                                  <p:childTnLst>
                                    <p:animEffect transition="out" filter="wipe(left)">
                                      <p:cBhvr>
                                        <p:cTn id="140" dur="500"/>
                                        <p:tgtEl>
                                          <p:spTgt spid="23"/>
                                        </p:tgtEl>
                                      </p:cBhvr>
                                    </p:animEffect>
                                    <p:set>
                                      <p:cBhvr>
                                        <p:cTn id="141"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45" grpId="0"/>
      <p:bldP spid="17" grpId="0" animBg="1"/>
      <p:bldP spid="52" grpId="0"/>
      <p:bldP spid="52" grpId="1"/>
      <p:bldP spid="31" grpId="0" animBg="1"/>
      <p:bldP spid="34" grpId="0" animBg="1"/>
      <p:bldP spid="35" grpId="0" animBg="1"/>
      <p:bldP spid="38" grpId="0" animBg="1"/>
      <p:bldP spid="71" grpId="0" animBg="1"/>
      <p:bldP spid="75" grpId="0" animBg="1"/>
      <p:bldP spid="6" grpId="0" animBg="1"/>
      <p:bldP spid="51" grpId="0"/>
      <p:bldP spid="51" grpId="1"/>
      <p:bldP spid="53" grpId="0"/>
      <p:bldP spid="2" grpId="0" animBg="1"/>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04CD-74F1-47F2-9EA0-BB233257A838}"/>
              </a:ext>
            </a:extLst>
          </p:cNvPr>
          <p:cNvSpPr>
            <a:spLocks noGrp="1"/>
          </p:cNvSpPr>
          <p:nvPr>
            <p:ph type="title"/>
          </p:nvPr>
        </p:nvSpPr>
        <p:spPr/>
        <p:txBody>
          <a:bodyPr/>
          <a:lstStyle/>
          <a:p>
            <a:r>
              <a:rPr lang="en-SG" dirty="0"/>
              <a:t>GHOST</a:t>
            </a:r>
          </a:p>
        </p:txBody>
      </p:sp>
      <p:sp>
        <p:nvSpPr>
          <p:cNvPr id="3" name="Content Placeholder 2">
            <a:extLst>
              <a:ext uri="{FF2B5EF4-FFF2-40B4-BE49-F238E27FC236}">
                <a16:creationId xmlns:a16="http://schemas.microsoft.com/office/drawing/2014/main" id="{CEDC6E16-84D0-4744-BBB4-4199B3B4C004}"/>
              </a:ext>
            </a:extLst>
          </p:cNvPr>
          <p:cNvSpPr>
            <a:spLocks noGrp="1"/>
          </p:cNvSpPr>
          <p:nvPr>
            <p:ph idx="1"/>
          </p:nvPr>
        </p:nvSpPr>
        <p:spPr/>
        <p:txBody>
          <a:bodyPr/>
          <a:lstStyle/>
          <a:p>
            <a:r>
              <a:rPr lang="en-US" dirty="0"/>
              <a:t>Changes the definition of a valid chain from “longest chain” to “heaviest chain”</a:t>
            </a:r>
          </a:p>
          <a:p>
            <a:r>
              <a:rPr lang="en-US" dirty="0"/>
              <a:t>This will allow minimal loss of computing power</a:t>
            </a:r>
          </a:p>
          <a:p>
            <a:r>
              <a:rPr lang="en-US" dirty="0"/>
              <a:t>Allows lower block propagation timing (like </a:t>
            </a:r>
            <a:r>
              <a:rPr lang="en-US" dirty="0" err="1"/>
              <a:t>Ethereum’s</a:t>
            </a:r>
            <a:r>
              <a:rPr lang="en-US" dirty="0"/>
              <a:t> 12 seconds)</a:t>
            </a:r>
          </a:p>
          <a:p>
            <a:r>
              <a:rPr lang="en-US" dirty="0"/>
              <a:t>Security will be strengthened since there will be more blocks which will reference the root node of the sub-tree (makes it harder to alter the chain)</a:t>
            </a:r>
          </a:p>
          <a:p>
            <a:r>
              <a:rPr lang="en-US" dirty="0"/>
              <a:t>Importantly, this will mitigate a 50% attack from attackers since a long and straight chain may not be preferred</a:t>
            </a:r>
            <a:endParaRPr lang="en-SG" dirty="0"/>
          </a:p>
        </p:txBody>
      </p:sp>
    </p:spTree>
    <p:extLst>
      <p:ext uri="{BB962C8B-B14F-4D97-AF65-F5344CB8AC3E}">
        <p14:creationId xmlns:p14="http://schemas.microsoft.com/office/powerpoint/2010/main" val="324265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GHOST</a:t>
            </a:r>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2890116" y="433079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289517" cy="219793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921151" y="21328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44490" y="6021288"/>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402856"/>
            <a:ext cx="32055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A4A9B-5584-48B1-BA98-1093BFEC2B51}"/>
              </a:ext>
            </a:extLst>
          </p:cNvPr>
          <p:cNvCxnSpPr>
            <a:cxnSpLocks/>
            <a:stCxn id="17" idx="2"/>
            <a:endCxn id="31" idx="0"/>
          </p:cNvCxnSpPr>
          <p:nvPr/>
        </p:nvCxnSpPr>
        <p:spPr>
          <a:xfrm flipV="1">
            <a:off x="3430116" y="4164067"/>
            <a:ext cx="576006" cy="4367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F882-1F96-4738-A686-E4D75F43CBE5}"/>
              </a:ext>
            </a:extLst>
          </p:cNvPr>
          <p:cNvSpPr/>
          <p:nvPr/>
        </p:nvSpPr>
        <p:spPr>
          <a:xfrm rot="16200000">
            <a:off x="4001151"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3D4BF206-D7DF-4DF8-9EF6-E441D7C5982A}"/>
              </a:ext>
            </a:extLst>
          </p:cNvPr>
          <p:cNvSpPr txBox="1"/>
          <p:nvPr/>
        </p:nvSpPr>
        <p:spPr>
          <a:xfrm>
            <a:off x="7894612" y="2425791"/>
            <a:ext cx="3888432" cy="1815882"/>
          </a:xfrm>
          <a:prstGeom prst="rect">
            <a:avLst/>
          </a:prstGeom>
          <a:noFill/>
        </p:spPr>
        <p:txBody>
          <a:bodyPr wrap="square" rtlCol="0">
            <a:spAutoFit/>
          </a:bodyPr>
          <a:lstStyle/>
          <a:p>
            <a:r>
              <a:rPr lang="en-US" sz="2800" dirty="0"/>
              <a:t>1</a:t>
            </a:r>
            <a:r>
              <a:rPr lang="en-SG" sz="2800" dirty="0"/>
              <a:t>) The algorithm checks for the heaviest sub-tree by checking number of blocks in sub-tree</a:t>
            </a:r>
          </a:p>
        </p:txBody>
      </p:sp>
      <p:cxnSp>
        <p:nvCxnSpPr>
          <p:cNvPr id="40" name="Straight Connector 39">
            <a:extLst>
              <a:ext uri="{FF2B5EF4-FFF2-40B4-BE49-F238E27FC236}">
                <a16:creationId xmlns:a16="http://schemas.microsoft.com/office/drawing/2014/main" id="{6F4F09FD-A9A7-4723-AC18-82998DA4399D}"/>
              </a:ext>
            </a:extLst>
          </p:cNvPr>
          <p:cNvCxnSpPr>
            <a:cxnSpLocks/>
            <a:stCxn id="17" idx="2"/>
            <a:endCxn id="38" idx="0"/>
          </p:cNvCxnSpPr>
          <p:nvPr/>
        </p:nvCxnSpPr>
        <p:spPr>
          <a:xfrm>
            <a:off x="3430116" y="4600795"/>
            <a:ext cx="586694" cy="2790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91BB10-285F-481F-B7C5-D3D06F82CA09}"/>
              </a:ext>
            </a:extLst>
          </p:cNvPr>
          <p:cNvCxnSpPr>
            <a:cxnSpLocks/>
            <a:stCxn id="17" idx="2"/>
            <a:endCxn id="35" idx="0"/>
          </p:cNvCxnSpPr>
          <p:nvPr/>
        </p:nvCxnSpPr>
        <p:spPr>
          <a:xfrm>
            <a:off x="3430116" y="4600795"/>
            <a:ext cx="586694" cy="1002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91C5C9-413E-46E3-9CCF-F05B32B535B2}"/>
              </a:ext>
            </a:extLst>
          </p:cNvPr>
          <p:cNvCxnSpPr>
            <a:cxnSpLocks/>
            <a:stCxn id="32" idx="2"/>
            <a:endCxn id="12" idx="0"/>
          </p:cNvCxnSpPr>
          <p:nvPr/>
        </p:nvCxnSpPr>
        <p:spPr>
          <a:xfrm>
            <a:off x="3461151" y="2402856"/>
            <a:ext cx="544971" cy="9568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E952F7-50AD-4D35-A2AE-F73A2064290B}"/>
              </a:ext>
            </a:extLst>
          </p:cNvPr>
          <p:cNvCxnSpPr>
            <a:cxnSpLocks/>
            <a:stCxn id="32" idx="2"/>
            <a:endCxn id="11" idx="0"/>
          </p:cNvCxnSpPr>
          <p:nvPr/>
        </p:nvCxnSpPr>
        <p:spPr>
          <a:xfrm>
            <a:off x="3461151" y="2402856"/>
            <a:ext cx="540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114B953-27F2-4542-A0C3-39C98044D579}"/>
              </a:ext>
            </a:extLst>
          </p:cNvPr>
          <p:cNvCxnSpPr>
            <a:cxnSpLocks/>
            <a:stCxn id="11" idx="2"/>
            <a:endCxn id="54" idx="0"/>
          </p:cNvCxnSpPr>
          <p:nvPr/>
        </p:nvCxnSpPr>
        <p:spPr>
          <a:xfrm>
            <a:off x="4541151" y="2402856"/>
            <a:ext cx="59050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4FB004-93A1-44D9-8378-F08D439D8AC2}"/>
              </a:ext>
            </a:extLst>
          </p:cNvPr>
          <p:cNvCxnSpPr>
            <a:cxnSpLocks/>
            <a:stCxn id="54" idx="2"/>
            <a:endCxn id="66" idx="0"/>
          </p:cNvCxnSpPr>
          <p:nvPr/>
        </p:nvCxnSpPr>
        <p:spPr>
          <a:xfrm>
            <a:off x="5671654" y="2402856"/>
            <a:ext cx="374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A8218-1F24-4770-A334-65FCDF0E7467}"/>
              </a:ext>
            </a:extLst>
          </p:cNvPr>
          <p:cNvCxnSpPr>
            <a:cxnSpLocks/>
            <a:stCxn id="31" idx="2"/>
            <a:endCxn id="71" idx="0"/>
          </p:cNvCxnSpPr>
          <p:nvPr/>
        </p:nvCxnSpPr>
        <p:spPr>
          <a:xfrm flipV="1">
            <a:off x="4546122" y="4164066"/>
            <a:ext cx="56316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26CA971-6BD7-4C8A-9D10-59DD6420E46C}"/>
              </a:ext>
            </a:extLst>
          </p:cNvPr>
          <p:cNvCxnSpPr>
            <a:cxnSpLocks/>
            <a:stCxn id="31" idx="2"/>
            <a:endCxn id="75" idx="0"/>
          </p:cNvCxnSpPr>
          <p:nvPr/>
        </p:nvCxnSpPr>
        <p:spPr>
          <a:xfrm>
            <a:off x="4546122" y="4164067"/>
            <a:ext cx="563162" cy="88071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20B5A7-0D5B-4185-942C-7006CC53FA47}"/>
              </a:ext>
            </a:extLst>
          </p:cNvPr>
          <p:cNvSpPr/>
          <p:nvPr/>
        </p:nvSpPr>
        <p:spPr>
          <a:xfrm rot="16200000">
            <a:off x="4006122" y="3894067"/>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65B212A1-305F-482B-8B19-482182637129}"/>
              </a:ext>
            </a:extLst>
          </p:cNvPr>
          <p:cNvSpPr/>
          <p:nvPr/>
        </p:nvSpPr>
        <p:spPr>
          <a:xfrm rot="16200000">
            <a:off x="4016810" y="5333625"/>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94C4D30-91A7-4810-A951-DBD8312ADC18}"/>
              </a:ext>
            </a:extLst>
          </p:cNvPr>
          <p:cNvSpPr/>
          <p:nvPr/>
        </p:nvSpPr>
        <p:spPr>
          <a:xfrm rot="16200000">
            <a:off x="4016810" y="4609829"/>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7685F823-6E43-4B36-B43E-995F095D6465}"/>
              </a:ext>
            </a:extLst>
          </p:cNvPr>
          <p:cNvSpPr/>
          <p:nvPr/>
        </p:nvSpPr>
        <p:spPr>
          <a:xfrm rot="16200000">
            <a:off x="5109284" y="3894066"/>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Rectangle 74">
            <a:extLst>
              <a:ext uri="{FF2B5EF4-FFF2-40B4-BE49-F238E27FC236}">
                <a16:creationId xmlns:a16="http://schemas.microsoft.com/office/drawing/2014/main" id="{CDF84169-D329-4390-9446-7498E2975FA6}"/>
              </a:ext>
            </a:extLst>
          </p:cNvPr>
          <p:cNvSpPr/>
          <p:nvPr/>
        </p:nvSpPr>
        <p:spPr>
          <a:xfrm rot="16200000">
            <a:off x="5109284" y="4774783"/>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006122" y="308974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6643231B-389E-4C23-8C11-C485C0306037}"/>
              </a:ext>
            </a:extLst>
          </p:cNvPr>
          <p:cNvSpPr/>
          <p:nvPr/>
        </p:nvSpPr>
        <p:spPr>
          <a:xfrm rot="16200000">
            <a:off x="5131654" y="2132856"/>
            <a:ext cx="540000" cy="540000"/>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Rectangle 65">
            <a:extLst>
              <a:ext uri="{FF2B5EF4-FFF2-40B4-BE49-F238E27FC236}">
                <a16:creationId xmlns:a16="http://schemas.microsoft.com/office/drawing/2014/main" id="{33A75E9E-8F37-4D41-A27A-95FEFE463317}"/>
              </a:ext>
            </a:extLst>
          </p:cNvPr>
          <p:cNvSpPr/>
          <p:nvPr/>
        </p:nvSpPr>
        <p:spPr>
          <a:xfrm rot="16200000">
            <a:off x="6046063" y="2132856"/>
            <a:ext cx="540000" cy="540000"/>
          </a:xfrm>
          <a:prstGeom prst="rect">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8" name="Straight Connector 87">
            <a:extLst>
              <a:ext uri="{FF2B5EF4-FFF2-40B4-BE49-F238E27FC236}">
                <a16:creationId xmlns:a16="http://schemas.microsoft.com/office/drawing/2014/main" id="{12947B9B-5171-4954-97BB-6D53C8F4054A}"/>
              </a:ext>
            </a:extLst>
          </p:cNvPr>
          <p:cNvCxnSpPr>
            <a:cxnSpLocks/>
            <a:stCxn id="71" idx="2"/>
            <a:endCxn id="89" idx="0"/>
          </p:cNvCxnSpPr>
          <p:nvPr/>
        </p:nvCxnSpPr>
        <p:spPr>
          <a:xfrm flipV="1">
            <a:off x="5649284" y="4164065"/>
            <a:ext cx="401486"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FFD085FD-BEDF-4668-8C11-1C63D39F8C61}"/>
              </a:ext>
            </a:extLst>
          </p:cNvPr>
          <p:cNvSpPr/>
          <p:nvPr/>
        </p:nvSpPr>
        <p:spPr>
          <a:xfrm rot="16200000">
            <a:off x="6050770" y="3894065"/>
            <a:ext cx="540000" cy="540000"/>
          </a:xfrm>
          <a:prstGeom prst="rect">
            <a:avLst/>
          </a:prstGeom>
          <a:solidFill>
            <a:srgbClr val="942C51"/>
          </a:solidFill>
          <a:ln>
            <a:solidFill>
              <a:srgbClr val="D36B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TextBox 91">
            <a:extLst>
              <a:ext uri="{FF2B5EF4-FFF2-40B4-BE49-F238E27FC236}">
                <a16:creationId xmlns:a16="http://schemas.microsoft.com/office/drawing/2014/main" id="{C2AF62C6-B54E-4C4E-9BAA-302FBCC52C1A}"/>
              </a:ext>
            </a:extLst>
          </p:cNvPr>
          <p:cNvSpPr txBox="1"/>
          <p:nvPr/>
        </p:nvSpPr>
        <p:spPr>
          <a:xfrm>
            <a:off x="4001151" y="6057420"/>
            <a:ext cx="2782621" cy="523220"/>
          </a:xfrm>
          <a:prstGeom prst="rect">
            <a:avLst/>
          </a:prstGeom>
          <a:noFill/>
        </p:spPr>
        <p:txBody>
          <a:bodyPr wrap="none" rtlCol="0">
            <a:spAutoFit/>
          </a:bodyPr>
          <a:lstStyle/>
          <a:p>
            <a:r>
              <a:rPr lang="en-SG" sz="2800" dirty="0"/>
              <a:t>Blockchain Height</a:t>
            </a:r>
          </a:p>
        </p:txBody>
      </p:sp>
      <p:sp>
        <p:nvSpPr>
          <p:cNvPr id="93" name="Right Brace 92">
            <a:extLst>
              <a:ext uri="{FF2B5EF4-FFF2-40B4-BE49-F238E27FC236}">
                <a16:creationId xmlns:a16="http://schemas.microsoft.com/office/drawing/2014/main" id="{97703384-E503-4A64-900B-1DE4D4EC3873}"/>
              </a:ext>
            </a:extLst>
          </p:cNvPr>
          <p:cNvSpPr/>
          <p:nvPr/>
        </p:nvSpPr>
        <p:spPr>
          <a:xfrm>
            <a:off x="6714241" y="2164181"/>
            <a:ext cx="216024" cy="1552851"/>
          </a:xfrm>
          <a:prstGeom prst="rightBrace">
            <a:avLst>
              <a:gd name="adj1" fmla="val 6249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4" name="TextBox 93">
            <a:extLst>
              <a:ext uri="{FF2B5EF4-FFF2-40B4-BE49-F238E27FC236}">
                <a16:creationId xmlns:a16="http://schemas.microsoft.com/office/drawing/2014/main" id="{C8966FD3-BCE9-4C77-B4C5-E1298C13B8CC}"/>
              </a:ext>
            </a:extLst>
          </p:cNvPr>
          <p:cNvSpPr txBox="1"/>
          <p:nvPr/>
        </p:nvSpPr>
        <p:spPr>
          <a:xfrm>
            <a:off x="7023186" y="2678996"/>
            <a:ext cx="439010" cy="523220"/>
          </a:xfrm>
          <a:prstGeom prst="rect">
            <a:avLst/>
          </a:prstGeom>
          <a:noFill/>
        </p:spPr>
        <p:txBody>
          <a:bodyPr wrap="square" rtlCol="0">
            <a:spAutoFit/>
          </a:bodyPr>
          <a:lstStyle/>
          <a:p>
            <a:r>
              <a:rPr lang="en-SG" sz="2800" dirty="0"/>
              <a:t>5</a:t>
            </a:r>
          </a:p>
        </p:txBody>
      </p:sp>
      <p:sp>
        <p:nvSpPr>
          <p:cNvPr id="95" name="Right Brace 94">
            <a:extLst>
              <a:ext uri="{FF2B5EF4-FFF2-40B4-BE49-F238E27FC236}">
                <a16:creationId xmlns:a16="http://schemas.microsoft.com/office/drawing/2014/main" id="{416E0A93-D673-4190-9049-F90EC0D0C4EC}"/>
              </a:ext>
            </a:extLst>
          </p:cNvPr>
          <p:cNvSpPr/>
          <p:nvPr/>
        </p:nvSpPr>
        <p:spPr>
          <a:xfrm>
            <a:off x="6737102" y="3894064"/>
            <a:ext cx="216024" cy="2055216"/>
          </a:xfrm>
          <a:prstGeom prst="rightBrace">
            <a:avLst>
              <a:gd name="adj1" fmla="val 6249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6" name="TextBox 95">
            <a:extLst>
              <a:ext uri="{FF2B5EF4-FFF2-40B4-BE49-F238E27FC236}">
                <a16:creationId xmlns:a16="http://schemas.microsoft.com/office/drawing/2014/main" id="{274E74B2-59F5-400E-928C-4BC01CA7E769}"/>
              </a:ext>
            </a:extLst>
          </p:cNvPr>
          <p:cNvSpPr txBox="1"/>
          <p:nvPr/>
        </p:nvSpPr>
        <p:spPr>
          <a:xfrm>
            <a:off x="7022419" y="4660062"/>
            <a:ext cx="401450" cy="523220"/>
          </a:xfrm>
          <a:prstGeom prst="rect">
            <a:avLst/>
          </a:prstGeom>
          <a:noFill/>
        </p:spPr>
        <p:txBody>
          <a:bodyPr wrap="square" rtlCol="0">
            <a:spAutoFit/>
          </a:bodyPr>
          <a:lstStyle/>
          <a:p>
            <a:r>
              <a:rPr lang="en-SG" sz="2800" dirty="0"/>
              <a:t>7</a:t>
            </a:r>
          </a:p>
        </p:txBody>
      </p:sp>
      <p:sp>
        <p:nvSpPr>
          <p:cNvPr id="103" name="TextBox 102">
            <a:extLst>
              <a:ext uri="{FF2B5EF4-FFF2-40B4-BE49-F238E27FC236}">
                <a16:creationId xmlns:a16="http://schemas.microsoft.com/office/drawing/2014/main" id="{8038D86E-F3CF-4E81-9207-B8126064BBF5}"/>
              </a:ext>
            </a:extLst>
          </p:cNvPr>
          <p:cNvSpPr txBox="1"/>
          <p:nvPr/>
        </p:nvSpPr>
        <p:spPr>
          <a:xfrm>
            <a:off x="7894612" y="2402855"/>
            <a:ext cx="3888432" cy="1384995"/>
          </a:xfrm>
          <a:prstGeom prst="rect">
            <a:avLst/>
          </a:prstGeom>
          <a:noFill/>
        </p:spPr>
        <p:txBody>
          <a:bodyPr wrap="square" rtlCol="0">
            <a:spAutoFit/>
          </a:bodyPr>
          <a:lstStyle/>
          <a:p>
            <a:r>
              <a:rPr lang="en-US" sz="2800" dirty="0"/>
              <a:t>2) Marks the chain with the least work done as stale</a:t>
            </a:r>
            <a:endParaRPr lang="en-SG" sz="2800" dirty="0"/>
          </a:p>
        </p:txBody>
      </p:sp>
      <p:sp>
        <p:nvSpPr>
          <p:cNvPr id="104" name="TextBox 103">
            <a:extLst>
              <a:ext uri="{FF2B5EF4-FFF2-40B4-BE49-F238E27FC236}">
                <a16:creationId xmlns:a16="http://schemas.microsoft.com/office/drawing/2014/main" id="{1F0C49E0-C67E-48B9-954A-3D95877E14AF}"/>
              </a:ext>
            </a:extLst>
          </p:cNvPr>
          <p:cNvSpPr txBox="1"/>
          <p:nvPr/>
        </p:nvSpPr>
        <p:spPr>
          <a:xfrm>
            <a:off x="7912307" y="2402855"/>
            <a:ext cx="3888432" cy="1815882"/>
          </a:xfrm>
          <a:prstGeom prst="rect">
            <a:avLst/>
          </a:prstGeom>
          <a:noFill/>
        </p:spPr>
        <p:txBody>
          <a:bodyPr wrap="square" rtlCol="0">
            <a:spAutoFit/>
          </a:bodyPr>
          <a:lstStyle/>
          <a:p>
            <a:r>
              <a:rPr lang="en-US" sz="2800" dirty="0"/>
              <a:t>3) The sub-chain is recursively checked until the heaviest chain is found</a:t>
            </a:r>
            <a:endParaRPr lang="en-SG" sz="2800" dirty="0"/>
          </a:p>
        </p:txBody>
      </p:sp>
      <p:sp>
        <p:nvSpPr>
          <p:cNvPr id="105" name="TextBox 104">
            <a:extLst>
              <a:ext uri="{FF2B5EF4-FFF2-40B4-BE49-F238E27FC236}">
                <a16:creationId xmlns:a16="http://schemas.microsoft.com/office/drawing/2014/main" id="{1FB6BBCE-D510-4AF9-BF31-01F05E6A734E}"/>
              </a:ext>
            </a:extLst>
          </p:cNvPr>
          <p:cNvSpPr txBox="1"/>
          <p:nvPr/>
        </p:nvSpPr>
        <p:spPr>
          <a:xfrm>
            <a:off x="4095115" y="3894064"/>
            <a:ext cx="380232" cy="553998"/>
          </a:xfrm>
          <a:prstGeom prst="rect">
            <a:avLst/>
          </a:prstGeom>
          <a:noFill/>
        </p:spPr>
        <p:txBody>
          <a:bodyPr wrap="none" rtlCol="0">
            <a:spAutoFit/>
          </a:bodyPr>
          <a:lstStyle/>
          <a:p>
            <a:r>
              <a:rPr lang="en-US" sz="3000" dirty="0">
                <a:solidFill>
                  <a:schemeClr val="bg1"/>
                </a:solidFill>
              </a:rPr>
              <a:t>4</a:t>
            </a:r>
            <a:endParaRPr lang="en-SG" sz="3000" dirty="0">
              <a:solidFill>
                <a:schemeClr val="bg1"/>
              </a:solidFill>
            </a:endParaRPr>
          </a:p>
        </p:txBody>
      </p:sp>
      <p:sp>
        <p:nvSpPr>
          <p:cNvPr id="106" name="TextBox 105">
            <a:extLst>
              <a:ext uri="{FF2B5EF4-FFF2-40B4-BE49-F238E27FC236}">
                <a16:creationId xmlns:a16="http://schemas.microsoft.com/office/drawing/2014/main" id="{DFAA6446-6F62-4D7F-8CEB-A225279CA426}"/>
              </a:ext>
            </a:extLst>
          </p:cNvPr>
          <p:cNvSpPr txBox="1"/>
          <p:nvPr/>
        </p:nvSpPr>
        <p:spPr>
          <a:xfrm>
            <a:off x="4102931" y="4612462"/>
            <a:ext cx="380232" cy="553998"/>
          </a:xfrm>
          <a:prstGeom prst="rect">
            <a:avLst/>
          </a:prstGeom>
          <a:noFill/>
        </p:spPr>
        <p:txBody>
          <a:bodyPr wrap="none" rtlCol="0">
            <a:spAutoFit/>
          </a:bodyPr>
          <a:lstStyle/>
          <a:p>
            <a:r>
              <a:rPr lang="en-US" sz="3000" dirty="0">
                <a:solidFill>
                  <a:schemeClr val="bg1"/>
                </a:solidFill>
              </a:rPr>
              <a:t>1</a:t>
            </a:r>
            <a:endParaRPr lang="en-SG" sz="3000" dirty="0">
              <a:solidFill>
                <a:schemeClr val="bg1"/>
              </a:solidFill>
            </a:endParaRPr>
          </a:p>
        </p:txBody>
      </p:sp>
      <p:sp>
        <p:nvSpPr>
          <p:cNvPr id="107" name="TextBox 106">
            <a:extLst>
              <a:ext uri="{FF2B5EF4-FFF2-40B4-BE49-F238E27FC236}">
                <a16:creationId xmlns:a16="http://schemas.microsoft.com/office/drawing/2014/main" id="{0B491AA6-C368-4C68-A6E9-814C4D14FC06}"/>
              </a:ext>
            </a:extLst>
          </p:cNvPr>
          <p:cNvSpPr txBox="1"/>
          <p:nvPr/>
        </p:nvSpPr>
        <p:spPr>
          <a:xfrm>
            <a:off x="4102931" y="5346261"/>
            <a:ext cx="380232" cy="553998"/>
          </a:xfrm>
          <a:prstGeom prst="rect">
            <a:avLst/>
          </a:prstGeom>
          <a:noFill/>
        </p:spPr>
        <p:txBody>
          <a:bodyPr wrap="none" rtlCol="0">
            <a:spAutoFit/>
          </a:bodyPr>
          <a:lstStyle/>
          <a:p>
            <a:r>
              <a:rPr lang="en-US" sz="3000" dirty="0">
                <a:solidFill>
                  <a:schemeClr val="bg1"/>
                </a:solidFill>
              </a:rPr>
              <a:t>1</a:t>
            </a:r>
            <a:endParaRPr lang="en-SG" sz="3000" dirty="0">
              <a:solidFill>
                <a:schemeClr val="bg1"/>
              </a:solidFill>
            </a:endParaRPr>
          </a:p>
        </p:txBody>
      </p:sp>
      <p:sp>
        <p:nvSpPr>
          <p:cNvPr id="108" name="TextBox 107">
            <a:extLst>
              <a:ext uri="{FF2B5EF4-FFF2-40B4-BE49-F238E27FC236}">
                <a16:creationId xmlns:a16="http://schemas.microsoft.com/office/drawing/2014/main" id="{78D83147-50BB-4413-A71E-E0E0CB81B017}"/>
              </a:ext>
            </a:extLst>
          </p:cNvPr>
          <p:cNvSpPr txBox="1"/>
          <p:nvPr/>
        </p:nvSpPr>
        <p:spPr>
          <a:xfrm>
            <a:off x="5194091" y="4767783"/>
            <a:ext cx="380232" cy="553998"/>
          </a:xfrm>
          <a:prstGeom prst="rect">
            <a:avLst/>
          </a:prstGeom>
          <a:noFill/>
        </p:spPr>
        <p:txBody>
          <a:bodyPr wrap="square" rtlCol="0">
            <a:spAutoFit/>
          </a:bodyPr>
          <a:lstStyle/>
          <a:p>
            <a:r>
              <a:rPr lang="en-US" sz="3000" dirty="0">
                <a:solidFill>
                  <a:schemeClr val="bg1"/>
                </a:solidFill>
              </a:rPr>
              <a:t>1</a:t>
            </a:r>
            <a:endParaRPr lang="en-SG" sz="3000" dirty="0">
              <a:solidFill>
                <a:schemeClr val="bg1"/>
              </a:solidFill>
            </a:endParaRPr>
          </a:p>
        </p:txBody>
      </p:sp>
      <p:sp>
        <p:nvSpPr>
          <p:cNvPr id="109" name="TextBox 108">
            <a:extLst>
              <a:ext uri="{FF2B5EF4-FFF2-40B4-BE49-F238E27FC236}">
                <a16:creationId xmlns:a16="http://schemas.microsoft.com/office/drawing/2014/main" id="{C6709EDE-20B6-41D5-B928-DAACFCE6E33E}"/>
              </a:ext>
            </a:extLst>
          </p:cNvPr>
          <p:cNvSpPr txBox="1"/>
          <p:nvPr/>
        </p:nvSpPr>
        <p:spPr>
          <a:xfrm>
            <a:off x="5210124" y="3903460"/>
            <a:ext cx="380232" cy="553998"/>
          </a:xfrm>
          <a:prstGeom prst="rect">
            <a:avLst/>
          </a:prstGeom>
          <a:noFill/>
        </p:spPr>
        <p:txBody>
          <a:bodyPr wrap="square" rtlCol="0">
            <a:spAutoFit/>
          </a:bodyPr>
          <a:lstStyle/>
          <a:p>
            <a:r>
              <a:rPr lang="en-US" sz="3000" dirty="0">
                <a:solidFill>
                  <a:schemeClr val="bg1"/>
                </a:solidFill>
              </a:rPr>
              <a:t>2</a:t>
            </a:r>
            <a:endParaRPr lang="en-SG" sz="3000" dirty="0">
              <a:solidFill>
                <a:schemeClr val="bg1"/>
              </a:solidFill>
            </a:endParaRPr>
          </a:p>
        </p:txBody>
      </p:sp>
      <p:cxnSp>
        <p:nvCxnSpPr>
          <p:cNvPr id="111" name="Straight Arrow Connector 110">
            <a:extLst>
              <a:ext uri="{FF2B5EF4-FFF2-40B4-BE49-F238E27FC236}">
                <a16:creationId xmlns:a16="http://schemas.microsoft.com/office/drawing/2014/main" id="{7E6E7C82-6E24-490E-AB65-3520A46B8B69}"/>
              </a:ext>
            </a:extLst>
          </p:cNvPr>
          <p:cNvCxnSpPr>
            <a:stCxn id="89" idx="2"/>
          </p:cNvCxnSpPr>
          <p:nvPr/>
        </p:nvCxnSpPr>
        <p:spPr>
          <a:xfrm>
            <a:off x="6590770" y="4164065"/>
            <a:ext cx="1303842" cy="7576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7FF5B292-B48B-4011-B205-D47CFDA6FDFD}"/>
              </a:ext>
            </a:extLst>
          </p:cNvPr>
          <p:cNvSpPr txBox="1"/>
          <p:nvPr/>
        </p:nvSpPr>
        <p:spPr>
          <a:xfrm>
            <a:off x="7903223" y="4692105"/>
            <a:ext cx="3304559" cy="523220"/>
          </a:xfrm>
          <a:prstGeom prst="rect">
            <a:avLst/>
          </a:prstGeom>
          <a:noFill/>
        </p:spPr>
        <p:txBody>
          <a:bodyPr wrap="none" rtlCol="0">
            <a:spAutoFit/>
          </a:bodyPr>
          <a:lstStyle/>
          <a:p>
            <a:r>
              <a:rPr lang="en-US" sz="2800" dirty="0"/>
              <a:t>Heaviest chain (Valid)</a:t>
            </a:r>
            <a:endParaRPr lang="en-SG" sz="2800" dirty="0"/>
          </a:p>
        </p:txBody>
      </p:sp>
    </p:spTree>
    <p:extLst>
      <p:ext uri="{BB962C8B-B14F-4D97-AF65-F5344CB8AC3E}">
        <p14:creationId xmlns:p14="http://schemas.microsoft.com/office/powerpoint/2010/main" val="306245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wipe(left)">
                                      <p:cBhvr>
                                        <p:cTn id="15" dur="500"/>
                                        <p:tgtEl>
                                          <p:spTgt spid="9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wipe(left)">
                                      <p:cBhvr>
                                        <p:cTn id="18" dur="500"/>
                                        <p:tgtEl>
                                          <p:spTgt spid="9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wipe(left)">
                                      <p:cBhvr>
                                        <p:cTn id="21" dur="500"/>
                                        <p:tgtEl>
                                          <p:spTgt spid="96"/>
                                        </p:tgtEl>
                                      </p:cBhvr>
                                    </p:animEffect>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grpId="0" nodeType="clickEffect">
                                  <p:stCondLst>
                                    <p:cond delay="0"/>
                                  </p:stCondLst>
                                  <p:childTnLst>
                                    <p:animClr clrSpc="rgb" dir="cw">
                                      <p:cBhvr override="childStyle">
                                        <p:cTn id="25" dur="500" fill="hold"/>
                                        <p:tgtEl>
                                          <p:spTgt spid="32"/>
                                        </p:tgtEl>
                                        <p:attrNameLst>
                                          <p:attrName>style.color</p:attrName>
                                        </p:attrNameLst>
                                      </p:cBhvr>
                                      <p:to>
                                        <a:srgbClr val="7F7F7F"/>
                                      </p:to>
                                    </p:animClr>
                                    <p:animClr clrSpc="rgb" dir="cw">
                                      <p:cBhvr>
                                        <p:cTn id="26" dur="500" fill="hold"/>
                                        <p:tgtEl>
                                          <p:spTgt spid="32"/>
                                        </p:tgtEl>
                                        <p:attrNameLst>
                                          <p:attrName>fillcolor</p:attrName>
                                        </p:attrNameLst>
                                      </p:cBhvr>
                                      <p:to>
                                        <a:srgbClr val="7F7F7F"/>
                                      </p:to>
                                    </p:animClr>
                                    <p:set>
                                      <p:cBhvr>
                                        <p:cTn id="27" dur="500" fill="hold"/>
                                        <p:tgtEl>
                                          <p:spTgt spid="32"/>
                                        </p:tgtEl>
                                        <p:attrNameLst>
                                          <p:attrName>fill.type</p:attrName>
                                        </p:attrNameLst>
                                      </p:cBhvr>
                                      <p:to>
                                        <p:strVal val="solid"/>
                                      </p:to>
                                    </p:set>
                                    <p:set>
                                      <p:cBhvr>
                                        <p:cTn id="28" dur="500" fill="hold"/>
                                        <p:tgtEl>
                                          <p:spTgt spid="32"/>
                                        </p:tgtEl>
                                        <p:attrNameLst>
                                          <p:attrName>fill.on</p:attrName>
                                        </p:attrNameLst>
                                      </p:cBhvr>
                                      <p:to>
                                        <p:strVal val="true"/>
                                      </p:to>
                                    </p:set>
                                  </p:childTnLst>
                                </p:cTn>
                              </p:par>
                              <p:par>
                                <p:cTn id="29" presetID="19" presetClass="emph" presetSubtype="0" fill="hold" grpId="0" nodeType="withEffect">
                                  <p:stCondLst>
                                    <p:cond delay="0"/>
                                  </p:stCondLst>
                                  <p:childTnLst>
                                    <p:animClr clrSpc="rgb" dir="cw">
                                      <p:cBhvr override="childStyle">
                                        <p:cTn id="30" dur="500" fill="hold"/>
                                        <p:tgtEl>
                                          <p:spTgt spid="11"/>
                                        </p:tgtEl>
                                        <p:attrNameLst>
                                          <p:attrName>style.color</p:attrName>
                                        </p:attrNameLst>
                                      </p:cBhvr>
                                      <p:to>
                                        <a:srgbClr val="7F7F7F"/>
                                      </p:to>
                                    </p:animClr>
                                    <p:animClr clrSpc="rgb" dir="cw">
                                      <p:cBhvr>
                                        <p:cTn id="31" dur="500" fill="hold"/>
                                        <p:tgtEl>
                                          <p:spTgt spid="11"/>
                                        </p:tgtEl>
                                        <p:attrNameLst>
                                          <p:attrName>fillcolor</p:attrName>
                                        </p:attrNameLst>
                                      </p:cBhvr>
                                      <p:to>
                                        <a:srgbClr val="7F7F7F"/>
                                      </p:to>
                                    </p:animClr>
                                    <p:set>
                                      <p:cBhvr>
                                        <p:cTn id="32" dur="500" fill="hold"/>
                                        <p:tgtEl>
                                          <p:spTgt spid="11"/>
                                        </p:tgtEl>
                                        <p:attrNameLst>
                                          <p:attrName>fill.type</p:attrName>
                                        </p:attrNameLst>
                                      </p:cBhvr>
                                      <p:to>
                                        <p:strVal val="solid"/>
                                      </p:to>
                                    </p:set>
                                    <p:set>
                                      <p:cBhvr>
                                        <p:cTn id="33" dur="500" fill="hold"/>
                                        <p:tgtEl>
                                          <p:spTgt spid="11"/>
                                        </p:tgtEl>
                                        <p:attrNameLst>
                                          <p:attrName>fill.on</p:attrName>
                                        </p:attrNameLst>
                                      </p:cBhvr>
                                      <p:to>
                                        <p:strVal val="true"/>
                                      </p:to>
                                    </p:set>
                                  </p:childTnLst>
                                </p:cTn>
                              </p:par>
                              <p:par>
                                <p:cTn id="34" presetID="19" presetClass="emph" presetSubtype="0" fill="hold" grpId="0" nodeType="withEffect">
                                  <p:stCondLst>
                                    <p:cond delay="0"/>
                                  </p:stCondLst>
                                  <p:childTnLst>
                                    <p:animClr clrSpc="rgb" dir="cw">
                                      <p:cBhvr override="childStyle">
                                        <p:cTn id="35" dur="500" fill="hold"/>
                                        <p:tgtEl>
                                          <p:spTgt spid="54"/>
                                        </p:tgtEl>
                                        <p:attrNameLst>
                                          <p:attrName>style.color</p:attrName>
                                        </p:attrNameLst>
                                      </p:cBhvr>
                                      <p:to>
                                        <a:srgbClr val="7F7F7F"/>
                                      </p:to>
                                    </p:animClr>
                                    <p:animClr clrSpc="rgb" dir="cw">
                                      <p:cBhvr>
                                        <p:cTn id="36" dur="500" fill="hold"/>
                                        <p:tgtEl>
                                          <p:spTgt spid="54"/>
                                        </p:tgtEl>
                                        <p:attrNameLst>
                                          <p:attrName>fillcolor</p:attrName>
                                        </p:attrNameLst>
                                      </p:cBhvr>
                                      <p:to>
                                        <a:srgbClr val="7F7F7F"/>
                                      </p:to>
                                    </p:animClr>
                                    <p:set>
                                      <p:cBhvr>
                                        <p:cTn id="37" dur="500" fill="hold"/>
                                        <p:tgtEl>
                                          <p:spTgt spid="54"/>
                                        </p:tgtEl>
                                        <p:attrNameLst>
                                          <p:attrName>fill.type</p:attrName>
                                        </p:attrNameLst>
                                      </p:cBhvr>
                                      <p:to>
                                        <p:strVal val="solid"/>
                                      </p:to>
                                    </p:set>
                                    <p:set>
                                      <p:cBhvr>
                                        <p:cTn id="38" dur="500" fill="hold"/>
                                        <p:tgtEl>
                                          <p:spTgt spid="54"/>
                                        </p:tgtEl>
                                        <p:attrNameLst>
                                          <p:attrName>fill.on</p:attrName>
                                        </p:attrNameLst>
                                      </p:cBhvr>
                                      <p:to>
                                        <p:strVal val="true"/>
                                      </p:to>
                                    </p:set>
                                  </p:childTnLst>
                                </p:cTn>
                              </p:par>
                              <p:par>
                                <p:cTn id="39" presetID="19" presetClass="emph" presetSubtype="0" fill="hold" grpId="0" nodeType="withEffect">
                                  <p:stCondLst>
                                    <p:cond delay="0"/>
                                  </p:stCondLst>
                                  <p:childTnLst>
                                    <p:animClr clrSpc="rgb" dir="cw">
                                      <p:cBhvr override="childStyle">
                                        <p:cTn id="40" dur="500" fill="hold"/>
                                        <p:tgtEl>
                                          <p:spTgt spid="66"/>
                                        </p:tgtEl>
                                        <p:attrNameLst>
                                          <p:attrName>style.color</p:attrName>
                                        </p:attrNameLst>
                                      </p:cBhvr>
                                      <p:to>
                                        <a:srgbClr val="7F7F7F"/>
                                      </p:to>
                                    </p:animClr>
                                    <p:animClr clrSpc="rgb" dir="cw">
                                      <p:cBhvr>
                                        <p:cTn id="41" dur="500" fill="hold"/>
                                        <p:tgtEl>
                                          <p:spTgt spid="66"/>
                                        </p:tgtEl>
                                        <p:attrNameLst>
                                          <p:attrName>fillcolor</p:attrName>
                                        </p:attrNameLst>
                                      </p:cBhvr>
                                      <p:to>
                                        <a:srgbClr val="7F7F7F"/>
                                      </p:to>
                                    </p:animClr>
                                    <p:set>
                                      <p:cBhvr>
                                        <p:cTn id="42" dur="500" fill="hold"/>
                                        <p:tgtEl>
                                          <p:spTgt spid="66"/>
                                        </p:tgtEl>
                                        <p:attrNameLst>
                                          <p:attrName>fill.type</p:attrName>
                                        </p:attrNameLst>
                                      </p:cBhvr>
                                      <p:to>
                                        <p:strVal val="solid"/>
                                      </p:to>
                                    </p:set>
                                    <p:set>
                                      <p:cBhvr>
                                        <p:cTn id="43" dur="500" fill="hold"/>
                                        <p:tgtEl>
                                          <p:spTgt spid="66"/>
                                        </p:tgtEl>
                                        <p:attrNameLst>
                                          <p:attrName>fill.on</p:attrName>
                                        </p:attrNameLst>
                                      </p:cBhvr>
                                      <p:to>
                                        <p:strVal val="true"/>
                                      </p:to>
                                    </p:set>
                                  </p:childTnLst>
                                </p:cTn>
                              </p:par>
                              <p:par>
                                <p:cTn id="44" presetID="19" presetClass="emph" presetSubtype="0" fill="hold" grpId="0" nodeType="withEffect">
                                  <p:stCondLst>
                                    <p:cond delay="0"/>
                                  </p:stCondLst>
                                  <p:childTnLst>
                                    <p:animClr clrSpc="rgb" dir="cw">
                                      <p:cBhvr override="childStyle">
                                        <p:cTn id="45" dur="500" fill="hold"/>
                                        <p:tgtEl>
                                          <p:spTgt spid="12"/>
                                        </p:tgtEl>
                                        <p:attrNameLst>
                                          <p:attrName>style.color</p:attrName>
                                        </p:attrNameLst>
                                      </p:cBhvr>
                                      <p:to>
                                        <a:srgbClr val="7F7F7F"/>
                                      </p:to>
                                    </p:animClr>
                                    <p:animClr clrSpc="rgb" dir="cw">
                                      <p:cBhvr>
                                        <p:cTn id="46" dur="500" fill="hold"/>
                                        <p:tgtEl>
                                          <p:spTgt spid="12"/>
                                        </p:tgtEl>
                                        <p:attrNameLst>
                                          <p:attrName>fillcolor</p:attrName>
                                        </p:attrNameLst>
                                      </p:cBhvr>
                                      <p:to>
                                        <a:srgbClr val="7F7F7F"/>
                                      </p:to>
                                    </p:animClr>
                                    <p:set>
                                      <p:cBhvr>
                                        <p:cTn id="47" dur="500" fill="hold"/>
                                        <p:tgtEl>
                                          <p:spTgt spid="12"/>
                                        </p:tgtEl>
                                        <p:attrNameLst>
                                          <p:attrName>fill.type</p:attrName>
                                        </p:attrNameLst>
                                      </p:cBhvr>
                                      <p:to>
                                        <p:strVal val="solid"/>
                                      </p:to>
                                    </p:set>
                                    <p:set>
                                      <p:cBhvr>
                                        <p:cTn id="48" dur="500" fill="hold"/>
                                        <p:tgtEl>
                                          <p:spTgt spid="12"/>
                                        </p:tgtEl>
                                        <p:attrNameLst>
                                          <p:attrName>fill.on</p:attrName>
                                        </p:attrNameLst>
                                      </p:cBhvr>
                                      <p:to>
                                        <p:strVal val="true"/>
                                      </p:to>
                                    </p:set>
                                  </p:childTnLst>
                                </p:cTn>
                              </p:par>
                              <p:par>
                                <p:cTn id="49" presetID="7" presetClass="emph" presetSubtype="2" fill="hold" nodeType="withEffect">
                                  <p:stCondLst>
                                    <p:cond delay="0"/>
                                  </p:stCondLst>
                                  <p:childTnLst>
                                    <p:animClr clrSpc="rgb" dir="cw">
                                      <p:cBhvr>
                                        <p:cTn id="50" dur="500" fill="hold"/>
                                        <p:tgtEl>
                                          <p:spTgt spid="32"/>
                                        </p:tgtEl>
                                        <p:attrNameLst>
                                          <p:attrName>stroke.color</p:attrName>
                                        </p:attrNameLst>
                                      </p:cBhvr>
                                      <p:to>
                                        <a:srgbClr val="FFFFFF"/>
                                      </p:to>
                                    </p:animClr>
                                    <p:set>
                                      <p:cBhvr>
                                        <p:cTn id="51" dur="500" fill="hold"/>
                                        <p:tgtEl>
                                          <p:spTgt spid="32"/>
                                        </p:tgtEl>
                                        <p:attrNameLst>
                                          <p:attrName>stroke.on</p:attrName>
                                        </p:attrNameLst>
                                      </p:cBhvr>
                                      <p:to>
                                        <p:strVal val="true"/>
                                      </p:to>
                                    </p:set>
                                  </p:childTnLst>
                                </p:cTn>
                              </p:par>
                              <p:par>
                                <p:cTn id="52" presetID="7" presetClass="emph" presetSubtype="2" fill="hold" nodeType="withEffect">
                                  <p:stCondLst>
                                    <p:cond delay="0"/>
                                  </p:stCondLst>
                                  <p:childTnLst>
                                    <p:animClr clrSpc="rgb" dir="cw">
                                      <p:cBhvr>
                                        <p:cTn id="53" dur="500" fill="hold"/>
                                        <p:tgtEl>
                                          <p:spTgt spid="11"/>
                                        </p:tgtEl>
                                        <p:attrNameLst>
                                          <p:attrName>stroke.color</p:attrName>
                                        </p:attrNameLst>
                                      </p:cBhvr>
                                      <p:to>
                                        <a:srgbClr val="FFFFFF"/>
                                      </p:to>
                                    </p:animClr>
                                    <p:set>
                                      <p:cBhvr>
                                        <p:cTn id="54" dur="500" fill="hold"/>
                                        <p:tgtEl>
                                          <p:spTgt spid="11"/>
                                        </p:tgtEl>
                                        <p:attrNameLst>
                                          <p:attrName>stroke.on</p:attrName>
                                        </p:attrNameLst>
                                      </p:cBhvr>
                                      <p:to>
                                        <p:strVal val="true"/>
                                      </p:to>
                                    </p:set>
                                  </p:childTnLst>
                                </p:cTn>
                              </p:par>
                              <p:par>
                                <p:cTn id="55" presetID="7" presetClass="emph" presetSubtype="2" fill="hold" nodeType="withEffect">
                                  <p:stCondLst>
                                    <p:cond delay="0"/>
                                  </p:stCondLst>
                                  <p:childTnLst>
                                    <p:animClr clrSpc="rgb" dir="cw">
                                      <p:cBhvr>
                                        <p:cTn id="56" dur="500" fill="hold"/>
                                        <p:tgtEl>
                                          <p:spTgt spid="54"/>
                                        </p:tgtEl>
                                        <p:attrNameLst>
                                          <p:attrName>stroke.color</p:attrName>
                                        </p:attrNameLst>
                                      </p:cBhvr>
                                      <p:to>
                                        <a:srgbClr val="FFFFFF"/>
                                      </p:to>
                                    </p:animClr>
                                    <p:set>
                                      <p:cBhvr>
                                        <p:cTn id="57" dur="500" fill="hold"/>
                                        <p:tgtEl>
                                          <p:spTgt spid="54"/>
                                        </p:tgtEl>
                                        <p:attrNameLst>
                                          <p:attrName>stroke.on</p:attrName>
                                        </p:attrNameLst>
                                      </p:cBhvr>
                                      <p:to>
                                        <p:strVal val="true"/>
                                      </p:to>
                                    </p:set>
                                  </p:childTnLst>
                                </p:cTn>
                              </p:par>
                              <p:par>
                                <p:cTn id="58" presetID="7" presetClass="emph" presetSubtype="2" fill="hold" nodeType="withEffect">
                                  <p:stCondLst>
                                    <p:cond delay="0"/>
                                  </p:stCondLst>
                                  <p:childTnLst>
                                    <p:animClr clrSpc="rgb" dir="cw">
                                      <p:cBhvr>
                                        <p:cTn id="59" dur="500" fill="hold"/>
                                        <p:tgtEl>
                                          <p:spTgt spid="66"/>
                                        </p:tgtEl>
                                        <p:attrNameLst>
                                          <p:attrName>stroke.color</p:attrName>
                                        </p:attrNameLst>
                                      </p:cBhvr>
                                      <p:to>
                                        <a:srgbClr val="FFFFFF"/>
                                      </p:to>
                                    </p:animClr>
                                    <p:set>
                                      <p:cBhvr>
                                        <p:cTn id="60" dur="500" fill="hold"/>
                                        <p:tgtEl>
                                          <p:spTgt spid="66"/>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500" fill="hold"/>
                                        <p:tgtEl>
                                          <p:spTgt spid="12"/>
                                        </p:tgtEl>
                                        <p:attrNameLst>
                                          <p:attrName>stroke.color</p:attrName>
                                        </p:attrNameLst>
                                      </p:cBhvr>
                                      <p:to>
                                        <a:srgbClr val="FFFFFF"/>
                                      </p:to>
                                    </p:animClr>
                                    <p:set>
                                      <p:cBhvr>
                                        <p:cTn id="63" dur="500" fill="hold"/>
                                        <p:tgtEl>
                                          <p:spTgt spid="12"/>
                                        </p:tgtEl>
                                        <p:attrNameLst>
                                          <p:attrName>stroke.on</p:attrName>
                                        </p:attrNameLst>
                                      </p:cBhvr>
                                      <p:to>
                                        <p:strVal val="true"/>
                                      </p:to>
                                    </p:set>
                                  </p:childTnLst>
                                </p:cTn>
                              </p:par>
                              <p:par>
                                <p:cTn id="64" presetID="22" presetClass="exit" presetSubtype="8" fill="hold" grpId="1" nodeType="withEffect">
                                  <p:stCondLst>
                                    <p:cond delay="0"/>
                                  </p:stCondLst>
                                  <p:childTnLst>
                                    <p:animEffect transition="out" filter="wipe(left)">
                                      <p:cBhvr>
                                        <p:cTn id="65" dur="500"/>
                                        <p:tgtEl>
                                          <p:spTgt spid="93"/>
                                        </p:tgtEl>
                                      </p:cBhvr>
                                    </p:animEffect>
                                    <p:set>
                                      <p:cBhvr>
                                        <p:cTn id="66" dur="1" fill="hold">
                                          <p:stCondLst>
                                            <p:cond delay="499"/>
                                          </p:stCondLst>
                                        </p:cTn>
                                        <p:tgtEl>
                                          <p:spTgt spid="93"/>
                                        </p:tgtEl>
                                        <p:attrNameLst>
                                          <p:attrName>style.visibility</p:attrName>
                                        </p:attrNameLst>
                                      </p:cBhvr>
                                      <p:to>
                                        <p:strVal val="hidden"/>
                                      </p:to>
                                    </p:set>
                                  </p:childTnLst>
                                </p:cTn>
                              </p:par>
                              <p:par>
                                <p:cTn id="67" presetID="22" presetClass="exit" presetSubtype="8" fill="hold" grpId="1" nodeType="withEffect">
                                  <p:stCondLst>
                                    <p:cond delay="0"/>
                                  </p:stCondLst>
                                  <p:childTnLst>
                                    <p:animEffect transition="out" filter="wipe(left)">
                                      <p:cBhvr>
                                        <p:cTn id="68" dur="500"/>
                                        <p:tgtEl>
                                          <p:spTgt spid="94"/>
                                        </p:tgtEl>
                                      </p:cBhvr>
                                    </p:animEffect>
                                    <p:set>
                                      <p:cBhvr>
                                        <p:cTn id="69" dur="1" fill="hold">
                                          <p:stCondLst>
                                            <p:cond delay="499"/>
                                          </p:stCondLst>
                                        </p:cTn>
                                        <p:tgtEl>
                                          <p:spTgt spid="94"/>
                                        </p:tgtEl>
                                        <p:attrNameLst>
                                          <p:attrName>style.visibility</p:attrName>
                                        </p:attrNameLst>
                                      </p:cBhvr>
                                      <p:to>
                                        <p:strVal val="hidden"/>
                                      </p:to>
                                    </p:set>
                                  </p:childTnLst>
                                </p:cTn>
                              </p:par>
                              <p:par>
                                <p:cTn id="70" presetID="22" presetClass="exit" presetSubtype="8" fill="hold" grpId="1" nodeType="withEffect">
                                  <p:stCondLst>
                                    <p:cond delay="0"/>
                                  </p:stCondLst>
                                  <p:childTnLst>
                                    <p:animEffect transition="out" filter="wipe(left)">
                                      <p:cBhvr>
                                        <p:cTn id="71" dur="500"/>
                                        <p:tgtEl>
                                          <p:spTgt spid="95"/>
                                        </p:tgtEl>
                                      </p:cBhvr>
                                    </p:animEffect>
                                    <p:set>
                                      <p:cBhvr>
                                        <p:cTn id="72" dur="1" fill="hold">
                                          <p:stCondLst>
                                            <p:cond delay="499"/>
                                          </p:stCondLst>
                                        </p:cTn>
                                        <p:tgtEl>
                                          <p:spTgt spid="95"/>
                                        </p:tgtEl>
                                        <p:attrNameLst>
                                          <p:attrName>style.visibility</p:attrName>
                                        </p:attrNameLst>
                                      </p:cBhvr>
                                      <p:to>
                                        <p:strVal val="hidden"/>
                                      </p:to>
                                    </p:set>
                                  </p:childTnLst>
                                </p:cTn>
                              </p:par>
                              <p:par>
                                <p:cTn id="73" presetID="22" presetClass="exit" presetSubtype="8" fill="hold" grpId="1" nodeType="withEffect">
                                  <p:stCondLst>
                                    <p:cond delay="0"/>
                                  </p:stCondLst>
                                  <p:childTnLst>
                                    <p:animEffect transition="out" filter="wipe(left)">
                                      <p:cBhvr>
                                        <p:cTn id="74" dur="500"/>
                                        <p:tgtEl>
                                          <p:spTgt spid="96"/>
                                        </p:tgtEl>
                                      </p:cBhvr>
                                    </p:animEffect>
                                    <p:set>
                                      <p:cBhvr>
                                        <p:cTn id="75" dur="1" fill="hold">
                                          <p:stCondLst>
                                            <p:cond delay="499"/>
                                          </p:stCondLst>
                                        </p:cTn>
                                        <p:tgtEl>
                                          <p:spTgt spid="96"/>
                                        </p:tgtEl>
                                        <p:attrNameLst>
                                          <p:attrName>style.visibility</p:attrName>
                                        </p:attrNameLst>
                                      </p:cBhvr>
                                      <p:to>
                                        <p:strVal val="hidden"/>
                                      </p:to>
                                    </p:set>
                                  </p:childTnLst>
                                </p:cTn>
                              </p:par>
                              <p:par>
                                <p:cTn id="76" presetID="22" presetClass="entr" presetSubtype="8" fill="hold" grpId="0" nodeType="withEffect">
                                  <p:stCondLst>
                                    <p:cond delay="0"/>
                                  </p:stCondLst>
                                  <p:childTnLst>
                                    <p:set>
                                      <p:cBhvr>
                                        <p:cTn id="77" dur="1" fill="hold">
                                          <p:stCondLst>
                                            <p:cond delay="0"/>
                                          </p:stCondLst>
                                        </p:cTn>
                                        <p:tgtEl>
                                          <p:spTgt spid="103"/>
                                        </p:tgtEl>
                                        <p:attrNameLst>
                                          <p:attrName>style.visibility</p:attrName>
                                        </p:attrNameLst>
                                      </p:cBhvr>
                                      <p:to>
                                        <p:strVal val="visible"/>
                                      </p:to>
                                    </p:set>
                                    <p:animEffect transition="in" filter="wipe(left)">
                                      <p:cBhvr>
                                        <p:cTn id="78" dur="500"/>
                                        <p:tgtEl>
                                          <p:spTgt spid="103"/>
                                        </p:tgtEl>
                                      </p:cBhvr>
                                    </p:animEffect>
                                  </p:childTnLst>
                                </p:cTn>
                              </p:par>
                              <p:par>
                                <p:cTn id="79" presetID="22" presetClass="exit" presetSubtype="8" fill="hold" grpId="1" nodeType="withEffect">
                                  <p:stCondLst>
                                    <p:cond delay="0"/>
                                  </p:stCondLst>
                                  <p:childTnLst>
                                    <p:animEffect transition="out" filter="wipe(left)">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8" fill="hold" grpId="1" nodeType="clickEffect">
                                  <p:stCondLst>
                                    <p:cond delay="0"/>
                                  </p:stCondLst>
                                  <p:childTnLst>
                                    <p:animEffect transition="out" filter="wipe(left)">
                                      <p:cBhvr>
                                        <p:cTn id="85" dur="500"/>
                                        <p:tgtEl>
                                          <p:spTgt spid="103"/>
                                        </p:tgtEl>
                                      </p:cBhvr>
                                    </p:animEffect>
                                    <p:set>
                                      <p:cBhvr>
                                        <p:cTn id="86" dur="1" fill="hold">
                                          <p:stCondLst>
                                            <p:cond delay="499"/>
                                          </p:stCondLst>
                                        </p:cTn>
                                        <p:tgtEl>
                                          <p:spTgt spid="103"/>
                                        </p:tgtEl>
                                        <p:attrNameLst>
                                          <p:attrName>style.visibility</p:attrName>
                                        </p:attrNameLst>
                                      </p:cBhvr>
                                      <p:to>
                                        <p:strVal val="hidden"/>
                                      </p:to>
                                    </p:set>
                                  </p:childTnLst>
                                </p:cTn>
                              </p:par>
                              <p:par>
                                <p:cTn id="87" presetID="22" presetClass="entr" presetSubtype="8"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animEffect transition="in" filter="wipe(left)">
                                      <p:cBhvr>
                                        <p:cTn id="89" dur="500"/>
                                        <p:tgtEl>
                                          <p:spTgt spid="104"/>
                                        </p:tgtEl>
                                      </p:cBhvr>
                                    </p:animEffect>
                                  </p:childTnLst>
                                </p:cTn>
                              </p:par>
                            </p:childTnLst>
                          </p:cTn>
                        </p:par>
                        <p:par>
                          <p:cTn id="90" fill="hold">
                            <p:stCondLst>
                              <p:cond delay="500"/>
                            </p:stCondLst>
                            <p:childTnLst>
                              <p:par>
                                <p:cTn id="91" presetID="22" presetClass="entr" presetSubtype="8" fill="hold" grpId="0" nodeType="afterEffect">
                                  <p:stCondLst>
                                    <p:cond delay="500"/>
                                  </p:stCondLst>
                                  <p:childTnLst>
                                    <p:set>
                                      <p:cBhvr>
                                        <p:cTn id="92" dur="1" fill="hold">
                                          <p:stCondLst>
                                            <p:cond delay="0"/>
                                          </p:stCondLst>
                                        </p:cTn>
                                        <p:tgtEl>
                                          <p:spTgt spid="105"/>
                                        </p:tgtEl>
                                        <p:attrNameLst>
                                          <p:attrName>style.visibility</p:attrName>
                                        </p:attrNameLst>
                                      </p:cBhvr>
                                      <p:to>
                                        <p:strVal val="visible"/>
                                      </p:to>
                                    </p:set>
                                    <p:animEffect transition="in" filter="wipe(left)">
                                      <p:cBhvr>
                                        <p:cTn id="93" dur="500"/>
                                        <p:tgtEl>
                                          <p:spTgt spid="105"/>
                                        </p:tgtEl>
                                      </p:cBhvr>
                                    </p:animEffect>
                                  </p:childTnLst>
                                </p:cTn>
                              </p:par>
                              <p:par>
                                <p:cTn id="94" presetID="22" presetClass="entr" presetSubtype="8" fill="hold" grpId="0" nodeType="withEffect">
                                  <p:stCondLst>
                                    <p:cond delay="500"/>
                                  </p:stCondLst>
                                  <p:childTnLst>
                                    <p:set>
                                      <p:cBhvr>
                                        <p:cTn id="95" dur="1" fill="hold">
                                          <p:stCondLst>
                                            <p:cond delay="0"/>
                                          </p:stCondLst>
                                        </p:cTn>
                                        <p:tgtEl>
                                          <p:spTgt spid="106"/>
                                        </p:tgtEl>
                                        <p:attrNameLst>
                                          <p:attrName>style.visibility</p:attrName>
                                        </p:attrNameLst>
                                      </p:cBhvr>
                                      <p:to>
                                        <p:strVal val="visible"/>
                                      </p:to>
                                    </p:set>
                                    <p:animEffect transition="in" filter="wipe(left)">
                                      <p:cBhvr>
                                        <p:cTn id="96" dur="500"/>
                                        <p:tgtEl>
                                          <p:spTgt spid="106"/>
                                        </p:tgtEl>
                                      </p:cBhvr>
                                    </p:animEffect>
                                  </p:childTnLst>
                                </p:cTn>
                              </p:par>
                              <p:par>
                                <p:cTn id="97" presetID="22" presetClass="entr" presetSubtype="8" fill="hold" grpId="0" nodeType="withEffect">
                                  <p:stCondLst>
                                    <p:cond delay="500"/>
                                  </p:stCondLst>
                                  <p:childTnLst>
                                    <p:set>
                                      <p:cBhvr>
                                        <p:cTn id="98" dur="1" fill="hold">
                                          <p:stCondLst>
                                            <p:cond delay="0"/>
                                          </p:stCondLst>
                                        </p:cTn>
                                        <p:tgtEl>
                                          <p:spTgt spid="107"/>
                                        </p:tgtEl>
                                        <p:attrNameLst>
                                          <p:attrName>style.visibility</p:attrName>
                                        </p:attrNameLst>
                                      </p:cBhvr>
                                      <p:to>
                                        <p:strVal val="visible"/>
                                      </p:to>
                                    </p:set>
                                    <p:animEffect transition="in" filter="wipe(left)">
                                      <p:cBhvr>
                                        <p:cTn id="99" dur="500"/>
                                        <p:tgtEl>
                                          <p:spTgt spid="107"/>
                                        </p:tgtEl>
                                      </p:cBhvr>
                                    </p:animEffect>
                                  </p:childTnLst>
                                </p:cTn>
                              </p:par>
                            </p:childTnLst>
                          </p:cTn>
                        </p:par>
                        <p:par>
                          <p:cTn id="100" fill="hold">
                            <p:stCondLst>
                              <p:cond delay="1500"/>
                            </p:stCondLst>
                            <p:childTnLst>
                              <p:par>
                                <p:cTn id="101" presetID="22" presetClass="exit" presetSubtype="8" fill="hold" grpId="1" nodeType="afterEffect">
                                  <p:stCondLst>
                                    <p:cond delay="1500"/>
                                  </p:stCondLst>
                                  <p:childTnLst>
                                    <p:animEffect transition="out" filter="wipe(left)">
                                      <p:cBhvr>
                                        <p:cTn id="102" dur="500"/>
                                        <p:tgtEl>
                                          <p:spTgt spid="106"/>
                                        </p:tgtEl>
                                      </p:cBhvr>
                                    </p:animEffect>
                                    <p:set>
                                      <p:cBhvr>
                                        <p:cTn id="103" dur="1" fill="hold">
                                          <p:stCondLst>
                                            <p:cond delay="499"/>
                                          </p:stCondLst>
                                        </p:cTn>
                                        <p:tgtEl>
                                          <p:spTgt spid="106"/>
                                        </p:tgtEl>
                                        <p:attrNameLst>
                                          <p:attrName>style.visibility</p:attrName>
                                        </p:attrNameLst>
                                      </p:cBhvr>
                                      <p:to>
                                        <p:strVal val="hidden"/>
                                      </p:to>
                                    </p:set>
                                  </p:childTnLst>
                                </p:cTn>
                              </p:par>
                              <p:par>
                                <p:cTn id="104" presetID="22" presetClass="exit" presetSubtype="8" fill="hold" grpId="1" nodeType="withEffect">
                                  <p:stCondLst>
                                    <p:cond delay="1500"/>
                                  </p:stCondLst>
                                  <p:childTnLst>
                                    <p:animEffect transition="out" filter="wipe(left)">
                                      <p:cBhvr>
                                        <p:cTn id="105" dur="500"/>
                                        <p:tgtEl>
                                          <p:spTgt spid="107"/>
                                        </p:tgtEl>
                                      </p:cBhvr>
                                    </p:animEffect>
                                    <p:set>
                                      <p:cBhvr>
                                        <p:cTn id="106" dur="1" fill="hold">
                                          <p:stCondLst>
                                            <p:cond delay="499"/>
                                          </p:stCondLst>
                                        </p:cTn>
                                        <p:tgtEl>
                                          <p:spTgt spid="107"/>
                                        </p:tgtEl>
                                        <p:attrNameLst>
                                          <p:attrName>style.visibility</p:attrName>
                                        </p:attrNameLst>
                                      </p:cBhvr>
                                      <p:to>
                                        <p:strVal val="hidden"/>
                                      </p:to>
                                    </p:set>
                                  </p:childTnLst>
                                </p:cTn>
                              </p:par>
                              <p:par>
                                <p:cTn id="107" presetID="22" presetClass="exit" presetSubtype="8" fill="hold" grpId="1" nodeType="withEffect">
                                  <p:stCondLst>
                                    <p:cond delay="1500"/>
                                  </p:stCondLst>
                                  <p:childTnLst>
                                    <p:animEffect transition="out" filter="wipe(left)">
                                      <p:cBhvr>
                                        <p:cTn id="108" dur="500"/>
                                        <p:tgtEl>
                                          <p:spTgt spid="105"/>
                                        </p:tgtEl>
                                      </p:cBhvr>
                                    </p:animEffect>
                                    <p:set>
                                      <p:cBhvr>
                                        <p:cTn id="109" dur="1" fill="hold">
                                          <p:stCondLst>
                                            <p:cond delay="499"/>
                                          </p:stCondLst>
                                        </p:cTn>
                                        <p:tgtEl>
                                          <p:spTgt spid="105"/>
                                        </p:tgtEl>
                                        <p:attrNameLst>
                                          <p:attrName>style.visibility</p:attrName>
                                        </p:attrNameLst>
                                      </p:cBhvr>
                                      <p:to>
                                        <p:strVal val="hidden"/>
                                      </p:to>
                                    </p:set>
                                  </p:childTnLst>
                                </p:cTn>
                              </p:par>
                            </p:childTnLst>
                          </p:cTn>
                        </p:par>
                        <p:par>
                          <p:cTn id="110" fill="hold">
                            <p:stCondLst>
                              <p:cond delay="3500"/>
                            </p:stCondLst>
                            <p:childTnLst>
                              <p:par>
                                <p:cTn id="111" presetID="1" presetClass="emph" presetSubtype="2" fill="hold" nodeType="afterEffect">
                                  <p:stCondLst>
                                    <p:cond delay="0"/>
                                  </p:stCondLst>
                                  <p:childTnLst>
                                    <p:animClr clrSpc="rgb" dir="cw">
                                      <p:cBhvr>
                                        <p:cTn id="112" dur="500" fill="hold"/>
                                        <p:tgtEl>
                                          <p:spTgt spid="38"/>
                                        </p:tgtEl>
                                        <p:attrNameLst>
                                          <p:attrName>fillcolor</p:attrName>
                                        </p:attrNameLst>
                                      </p:cBhvr>
                                      <p:to>
                                        <a:srgbClr val="7F7F7F"/>
                                      </p:to>
                                    </p:animClr>
                                    <p:set>
                                      <p:cBhvr>
                                        <p:cTn id="113" dur="500" fill="hold"/>
                                        <p:tgtEl>
                                          <p:spTgt spid="38"/>
                                        </p:tgtEl>
                                        <p:attrNameLst>
                                          <p:attrName>fill.type</p:attrName>
                                        </p:attrNameLst>
                                      </p:cBhvr>
                                      <p:to>
                                        <p:strVal val="solid"/>
                                      </p:to>
                                    </p:set>
                                    <p:set>
                                      <p:cBhvr>
                                        <p:cTn id="114" dur="500" fill="hold"/>
                                        <p:tgtEl>
                                          <p:spTgt spid="38"/>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35"/>
                                        </p:tgtEl>
                                        <p:attrNameLst>
                                          <p:attrName>fillcolor</p:attrName>
                                        </p:attrNameLst>
                                      </p:cBhvr>
                                      <p:to>
                                        <a:srgbClr val="7F7F7F"/>
                                      </p:to>
                                    </p:animClr>
                                    <p:set>
                                      <p:cBhvr>
                                        <p:cTn id="117" dur="500" fill="hold"/>
                                        <p:tgtEl>
                                          <p:spTgt spid="35"/>
                                        </p:tgtEl>
                                        <p:attrNameLst>
                                          <p:attrName>fill.type</p:attrName>
                                        </p:attrNameLst>
                                      </p:cBhvr>
                                      <p:to>
                                        <p:strVal val="solid"/>
                                      </p:to>
                                    </p:set>
                                    <p:set>
                                      <p:cBhvr>
                                        <p:cTn id="118" dur="500" fill="hold"/>
                                        <p:tgtEl>
                                          <p:spTgt spid="35"/>
                                        </p:tgtEl>
                                        <p:attrNameLst>
                                          <p:attrName>fill.on</p:attrName>
                                        </p:attrNameLst>
                                      </p:cBhvr>
                                      <p:to>
                                        <p:strVal val="true"/>
                                      </p:to>
                                    </p:set>
                                  </p:childTnLst>
                                </p:cTn>
                              </p:par>
                              <p:par>
                                <p:cTn id="119" presetID="7" presetClass="emph" presetSubtype="2" fill="hold" nodeType="withEffect">
                                  <p:stCondLst>
                                    <p:cond delay="0"/>
                                  </p:stCondLst>
                                  <p:childTnLst>
                                    <p:animClr clrSpc="rgb" dir="cw">
                                      <p:cBhvr>
                                        <p:cTn id="120" dur="500" fill="hold"/>
                                        <p:tgtEl>
                                          <p:spTgt spid="38"/>
                                        </p:tgtEl>
                                        <p:attrNameLst>
                                          <p:attrName>stroke.color</p:attrName>
                                        </p:attrNameLst>
                                      </p:cBhvr>
                                      <p:to>
                                        <a:srgbClr val="FFFFFF"/>
                                      </p:to>
                                    </p:animClr>
                                    <p:set>
                                      <p:cBhvr>
                                        <p:cTn id="121" dur="500" fill="hold"/>
                                        <p:tgtEl>
                                          <p:spTgt spid="38"/>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500" fill="hold"/>
                                        <p:tgtEl>
                                          <p:spTgt spid="35"/>
                                        </p:tgtEl>
                                        <p:attrNameLst>
                                          <p:attrName>stroke.color</p:attrName>
                                        </p:attrNameLst>
                                      </p:cBhvr>
                                      <p:to>
                                        <a:srgbClr val="FFFFFF"/>
                                      </p:to>
                                    </p:animClr>
                                    <p:set>
                                      <p:cBhvr>
                                        <p:cTn id="124" dur="500" fill="hold"/>
                                        <p:tgtEl>
                                          <p:spTgt spid="35"/>
                                        </p:tgtEl>
                                        <p:attrNameLst>
                                          <p:attrName>stroke.on</p:attrName>
                                        </p:attrNameLst>
                                      </p:cBhvr>
                                      <p:to>
                                        <p:strVal val="true"/>
                                      </p:to>
                                    </p:set>
                                  </p:childTnLst>
                                </p:cTn>
                              </p:par>
                              <p:par>
                                <p:cTn id="125" presetID="22" presetClass="entr" presetSubtype="8" fill="hold" grpId="0" nodeType="withEffect">
                                  <p:stCondLst>
                                    <p:cond delay="1500"/>
                                  </p:stCondLst>
                                  <p:childTnLst>
                                    <p:set>
                                      <p:cBhvr>
                                        <p:cTn id="126" dur="1" fill="hold">
                                          <p:stCondLst>
                                            <p:cond delay="0"/>
                                          </p:stCondLst>
                                        </p:cTn>
                                        <p:tgtEl>
                                          <p:spTgt spid="109"/>
                                        </p:tgtEl>
                                        <p:attrNameLst>
                                          <p:attrName>style.visibility</p:attrName>
                                        </p:attrNameLst>
                                      </p:cBhvr>
                                      <p:to>
                                        <p:strVal val="visible"/>
                                      </p:to>
                                    </p:set>
                                    <p:animEffect transition="in" filter="wipe(left)">
                                      <p:cBhvr>
                                        <p:cTn id="127" dur="500"/>
                                        <p:tgtEl>
                                          <p:spTgt spid="109"/>
                                        </p:tgtEl>
                                      </p:cBhvr>
                                    </p:animEffect>
                                  </p:childTnLst>
                                </p:cTn>
                              </p:par>
                              <p:par>
                                <p:cTn id="128" presetID="22" presetClass="entr" presetSubtype="8" fill="hold" grpId="0" nodeType="withEffect">
                                  <p:stCondLst>
                                    <p:cond delay="1500"/>
                                  </p:stCondLst>
                                  <p:childTnLst>
                                    <p:set>
                                      <p:cBhvr>
                                        <p:cTn id="129" dur="1" fill="hold">
                                          <p:stCondLst>
                                            <p:cond delay="0"/>
                                          </p:stCondLst>
                                        </p:cTn>
                                        <p:tgtEl>
                                          <p:spTgt spid="108"/>
                                        </p:tgtEl>
                                        <p:attrNameLst>
                                          <p:attrName>style.visibility</p:attrName>
                                        </p:attrNameLst>
                                      </p:cBhvr>
                                      <p:to>
                                        <p:strVal val="visible"/>
                                      </p:to>
                                    </p:set>
                                    <p:animEffect transition="in" filter="wipe(left)">
                                      <p:cBhvr>
                                        <p:cTn id="130" dur="500"/>
                                        <p:tgtEl>
                                          <p:spTgt spid="108"/>
                                        </p:tgtEl>
                                      </p:cBhvr>
                                    </p:animEffect>
                                  </p:childTnLst>
                                </p:cTn>
                              </p:par>
                            </p:childTnLst>
                          </p:cTn>
                        </p:par>
                        <p:par>
                          <p:cTn id="131" fill="hold">
                            <p:stCondLst>
                              <p:cond delay="5500"/>
                            </p:stCondLst>
                            <p:childTnLst>
                              <p:par>
                                <p:cTn id="132" presetID="22" presetClass="exit" presetSubtype="8" fill="hold" grpId="1" nodeType="afterEffect">
                                  <p:stCondLst>
                                    <p:cond delay="1500"/>
                                  </p:stCondLst>
                                  <p:childTnLst>
                                    <p:animEffect transition="out" filter="wipe(left)">
                                      <p:cBhvr>
                                        <p:cTn id="133" dur="500"/>
                                        <p:tgtEl>
                                          <p:spTgt spid="108"/>
                                        </p:tgtEl>
                                      </p:cBhvr>
                                    </p:animEffect>
                                    <p:set>
                                      <p:cBhvr>
                                        <p:cTn id="134" dur="1" fill="hold">
                                          <p:stCondLst>
                                            <p:cond delay="499"/>
                                          </p:stCondLst>
                                        </p:cTn>
                                        <p:tgtEl>
                                          <p:spTgt spid="108"/>
                                        </p:tgtEl>
                                        <p:attrNameLst>
                                          <p:attrName>style.visibility</p:attrName>
                                        </p:attrNameLst>
                                      </p:cBhvr>
                                      <p:to>
                                        <p:strVal val="hidden"/>
                                      </p:to>
                                    </p:set>
                                  </p:childTnLst>
                                </p:cTn>
                              </p:par>
                              <p:par>
                                <p:cTn id="135" presetID="22" presetClass="exit" presetSubtype="8" fill="hold" grpId="1" nodeType="withEffect">
                                  <p:stCondLst>
                                    <p:cond delay="1500"/>
                                  </p:stCondLst>
                                  <p:childTnLst>
                                    <p:animEffect transition="out" filter="wipe(left)">
                                      <p:cBhvr>
                                        <p:cTn id="136" dur="500"/>
                                        <p:tgtEl>
                                          <p:spTgt spid="109"/>
                                        </p:tgtEl>
                                      </p:cBhvr>
                                    </p:animEffect>
                                    <p:set>
                                      <p:cBhvr>
                                        <p:cTn id="137" dur="1" fill="hold">
                                          <p:stCondLst>
                                            <p:cond delay="499"/>
                                          </p:stCondLst>
                                        </p:cTn>
                                        <p:tgtEl>
                                          <p:spTgt spid="109"/>
                                        </p:tgtEl>
                                        <p:attrNameLst>
                                          <p:attrName>style.visibility</p:attrName>
                                        </p:attrNameLst>
                                      </p:cBhvr>
                                      <p:to>
                                        <p:strVal val="hidden"/>
                                      </p:to>
                                    </p:set>
                                  </p:childTnLst>
                                </p:cTn>
                              </p:par>
                            </p:childTnLst>
                          </p:cTn>
                        </p:par>
                        <p:par>
                          <p:cTn id="138" fill="hold">
                            <p:stCondLst>
                              <p:cond delay="7500"/>
                            </p:stCondLst>
                            <p:childTnLst>
                              <p:par>
                                <p:cTn id="139" presetID="1" presetClass="emph" presetSubtype="2" fill="hold" grpId="0" nodeType="afterEffect">
                                  <p:stCondLst>
                                    <p:cond delay="0"/>
                                  </p:stCondLst>
                                  <p:childTnLst>
                                    <p:animClr clrSpc="rgb" dir="cw">
                                      <p:cBhvr>
                                        <p:cTn id="140" dur="500" fill="hold"/>
                                        <p:tgtEl>
                                          <p:spTgt spid="75"/>
                                        </p:tgtEl>
                                        <p:attrNameLst>
                                          <p:attrName>fillcolor</p:attrName>
                                        </p:attrNameLst>
                                      </p:cBhvr>
                                      <p:to>
                                        <a:srgbClr val="7F7F7F"/>
                                      </p:to>
                                    </p:animClr>
                                    <p:set>
                                      <p:cBhvr>
                                        <p:cTn id="141" dur="500" fill="hold"/>
                                        <p:tgtEl>
                                          <p:spTgt spid="75"/>
                                        </p:tgtEl>
                                        <p:attrNameLst>
                                          <p:attrName>fill.type</p:attrName>
                                        </p:attrNameLst>
                                      </p:cBhvr>
                                      <p:to>
                                        <p:strVal val="solid"/>
                                      </p:to>
                                    </p:set>
                                    <p:set>
                                      <p:cBhvr>
                                        <p:cTn id="142" dur="500" fill="hold"/>
                                        <p:tgtEl>
                                          <p:spTgt spid="75"/>
                                        </p:tgtEl>
                                        <p:attrNameLst>
                                          <p:attrName>fill.on</p:attrName>
                                        </p:attrNameLst>
                                      </p:cBhvr>
                                      <p:to>
                                        <p:strVal val="true"/>
                                      </p:to>
                                    </p:set>
                                  </p:childTnLst>
                                </p:cTn>
                              </p:par>
                              <p:par>
                                <p:cTn id="143" presetID="7" presetClass="emph" presetSubtype="2" fill="hold" nodeType="withEffect">
                                  <p:stCondLst>
                                    <p:cond delay="0"/>
                                  </p:stCondLst>
                                  <p:childTnLst>
                                    <p:animClr clrSpc="rgb" dir="cw">
                                      <p:cBhvr>
                                        <p:cTn id="144" dur="500" fill="hold"/>
                                        <p:tgtEl>
                                          <p:spTgt spid="75"/>
                                        </p:tgtEl>
                                        <p:attrNameLst>
                                          <p:attrName>stroke.color</p:attrName>
                                        </p:attrNameLst>
                                      </p:cBhvr>
                                      <p:to>
                                        <a:srgbClr val="FFFFFF"/>
                                      </p:to>
                                    </p:animClr>
                                    <p:set>
                                      <p:cBhvr>
                                        <p:cTn id="145" dur="500" fill="hold"/>
                                        <p:tgtEl>
                                          <p:spTgt spid="75"/>
                                        </p:tgtEl>
                                        <p:attrNameLst>
                                          <p:attrName>stroke.on</p:attrName>
                                        </p:attrNameLst>
                                      </p:cBhvr>
                                      <p:to>
                                        <p:strVal val="true"/>
                                      </p:to>
                                    </p:set>
                                  </p:childTnLst>
                                </p:cTn>
                              </p:par>
                            </p:childTnLst>
                          </p:cTn>
                        </p:par>
                        <p:par>
                          <p:cTn id="146" fill="hold">
                            <p:stCondLst>
                              <p:cond delay="8000"/>
                            </p:stCondLst>
                            <p:childTnLst>
                              <p:par>
                                <p:cTn id="147" presetID="22" presetClass="entr" presetSubtype="8" fill="hold" grpId="0" nodeType="afterEffect">
                                  <p:stCondLst>
                                    <p:cond delay="500"/>
                                  </p:stCondLst>
                                  <p:childTnLst>
                                    <p:set>
                                      <p:cBhvr>
                                        <p:cTn id="148" dur="1" fill="hold">
                                          <p:stCondLst>
                                            <p:cond delay="0"/>
                                          </p:stCondLst>
                                        </p:cTn>
                                        <p:tgtEl>
                                          <p:spTgt spid="112"/>
                                        </p:tgtEl>
                                        <p:attrNameLst>
                                          <p:attrName>style.visibility</p:attrName>
                                        </p:attrNameLst>
                                      </p:cBhvr>
                                      <p:to>
                                        <p:strVal val="visible"/>
                                      </p:to>
                                    </p:set>
                                    <p:animEffect transition="in" filter="wipe(left)">
                                      <p:cBhvr>
                                        <p:cTn id="149" dur="500"/>
                                        <p:tgtEl>
                                          <p:spTgt spid="112"/>
                                        </p:tgtEl>
                                      </p:cBhvr>
                                    </p:animEffect>
                                  </p:childTnLst>
                                </p:cTn>
                              </p:par>
                              <p:par>
                                <p:cTn id="150" presetID="22" presetClass="entr" presetSubtype="8" fill="hold" nodeType="withEffect">
                                  <p:stCondLst>
                                    <p:cond delay="500"/>
                                  </p:stCondLst>
                                  <p:childTnLst>
                                    <p:set>
                                      <p:cBhvr>
                                        <p:cTn id="151" dur="1" fill="hold">
                                          <p:stCondLst>
                                            <p:cond delay="0"/>
                                          </p:stCondLst>
                                        </p:cTn>
                                        <p:tgtEl>
                                          <p:spTgt spid="111"/>
                                        </p:tgtEl>
                                        <p:attrNameLst>
                                          <p:attrName>style.visibility</p:attrName>
                                        </p:attrNameLst>
                                      </p:cBhvr>
                                      <p:to>
                                        <p:strVal val="visible"/>
                                      </p:to>
                                    </p:set>
                                    <p:animEffect transition="in" filter="wipe(left)">
                                      <p:cBhvr>
                                        <p:cTn id="152"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 grpId="0" animBg="1"/>
      <p:bldP spid="23" grpId="0"/>
      <p:bldP spid="23" grpId="1"/>
      <p:bldP spid="75" grpId="0" animBg="1"/>
      <p:bldP spid="12" grpId="0" animBg="1"/>
      <p:bldP spid="54" grpId="0" animBg="1"/>
      <p:bldP spid="66" grpId="0" animBg="1"/>
      <p:bldP spid="93" grpId="0" animBg="1"/>
      <p:bldP spid="93" grpId="1" animBg="1"/>
      <p:bldP spid="94" grpId="0"/>
      <p:bldP spid="94" grpId="1"/>
      <p:bldP spid="95" grpId="0" animBg="1"/>
      <p:bldP spid="95" grpId="1" animBg="1"/>
      <p:bldP spid="96" grpId="0"/>
      <p:bldP spid="96" grpId="1"/>
      <p:bldP spid="103" grpId="0"/>
      <p:bldP spid="103" grpId="1"/>
      <p:bldP spid="104" grpId="0"/>
      <p:bldP spid="105" grpId="0"/>
      <p:bldP spid="105" grpId="1"/>
      <p:bldP spid="106" grpId="0"/>
      <p:bldP spid="106" grpId="1"/>
      <p:bldP spid="107" grpId="0"/>
      <p:bldP spid="107" grpId="1"/>
      <p:bldP spid="108" grpId="0"/>
      <p:bldP spid="108" grpId="1"/>
      <p:bldP spid="109" grpId="0"/>
      <p:bldP spid="109" grpId="1"/>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95DAA01-6AE6-4025-933E-424E6C676F11}"/>
                  </a:ext>
                </a:extLst>
              </p:cNvPr>
              <p:cNvSpPr txBox="1"/>
              <p:nvPr/>
            </p:nvSpPr>
            <p:spPr>
              <a:xfrm>
                <a:off x="7894612" y="2434378"/>
                <a:ext cx="3888432" cy="1815882"/>
              </a:xfrm>
              <a:prstGeom prst="rect">
                <a:avLst/>
              </a:prstGeom>
              <a:noFill/>
            </p:spPr>
            <p:txBody>
              <a:bodyPr wrap="square" rtlCol="0">
                <a:spAutoFit/>
              </a:bodyPr>
              <a:lstStyle/>
              <a:p>
                <a:r>
                  <a:rPr lang="en-SG" sz="2800" dirty="0"/>
                  <a:t>Only the longest chain is considered, so 5 blocks will reference block </a:t>
                </a:r>
                <a14:m>
                  <m:oMath xmlns:m="http://schemas.openxmlformats.org/officeDocument/2006/math">
                    <m:r>
                      <a:rPr lang="en-US" sz="2800" b="0" i="1" smtClean="0">
                        <a:latin typeface="Cambria Math" panose="02040503050406030204" pitchFamily="18" charset="0"/>
                      </a:rPr>
                      <m:t>𝑛</m:t>
                    </m:r>
                  </m:oMath>
                </a14:m>
                <a:r>
                  <a:rPr lang="en-SG" sz="2800" dirty="0"/>
                  <a:t> as the ancestor</a:t>
                </a:r>
              </a:p>
            </p:txBody>
          </p:sp>
        </mc:Choice>
        <mc:Fallback xmlns="">
          <p:sp>
            <p:nvSpPr>
              <p:cNvPr id="52" name="TextBox 51">
                <a:extLst>
                  <a:ext uri="{FF2B5EF4-FFF2-40B4-BE49-F238E27FC236}">
                    <a16:creationId xmlns:a16="http://schemas.microsoft.com/office/drawing/2014/main" id="{295DAA01-6AE6-4025-933E-424E6C676F11}"/>
                  </a:ext>
                </a:extLst>
              </p:cNvPr>
              <p:cNvSpPr txBox="1">
                <a:spLocks noRot="1" noChangeAspect="1" noMove="1" noResize="1" noEditPoints="1" noAdjustHandles="1" noChangeArrowheads="1" noChangeShapeType="1" noTextEdit="1"/>
              </p:cNvSpPr>
              <p:nvPr/>
            </p:nvSpPr>
            <p:spPr>
              <a:xfrm>
                <a:off x="7894612" y="2434378"/>
                <a:ext cx="3888432" cy="1815882"/>
              </a:xfrm>
              <a:prstGeom prst="rect">
                <a:avLst/>
              </a:prstGeom>
              <a:blipFill>
                <a:blip r:embed="rId3"/>
                <a:stretch>
                  <a:fillRect l="-3135" t="-3020" r="-470" b="-8725"/>
                </a:stretch>
              </a:blipFill>
            </p:spPr>
            <p:txBody>
              <a:bodyPr/>
              <a:lstStyle/>
              <a:p>
                <a:r>
                  <a:rPr lang="en-SG">
                    <a:noFill/>
                  </a:rPr>
                  <a:t> </a:t>
                </a:r>
              </a:p>
            </p:txBody>
          </p:sp>
        </mc:Fallback>
      </mc:AlternateContent>
      <p:sp>
        <p:nvSpPr>
          <p:cNvPr id="13" name="Title 12"/>
          <p:cNvSpPr>
            <a:spLocks noGrp="1"/>
          </p:cNvSpPr>
          <p:nvPr>
            <p:ph type="title"/>
          </p:nvPr>
        </p:nvSpPr>
        <p:spPr/>
        <p:txBody>
          <a:bodyPr/>
          <a:lstStyle/>
          <a:p>
            <a:r>
              <a:rPr lang="en-US" dirty="0"/>
              <a:t>S</a:t>
            </a:r>
            <a:r>
              <a:rPr lang="en-SG" dirty="0"/>
              <a:t>ecurity (Longest chain)</a:t>
            </a:r>
            <a:endParaRPr lang="en-US" dirty="0"/>
          </a:p>
        </p:txBody>
      </p:sp>
      <p:cxnSp>
        <p:nvCxnSpPr>
          <p:cNvPr id="7" name="Straight Connector 6">
            <a:extLst>
              <a:ext uri="{FF2B5EF4-FFF2-40B4-BE49-F238E27FC236}">
                <a16:creationId xmlns:a16="http://schemas.microsoft.com/office/drawing/2014/main" id="{E1E3EA9F-1055-4528-9E25-1830349B98CD}"/>
              </a:ext>
            </a:extLst>
          </p:cNvPr>
          <p:cNvCxnSpPr>
            <a:cxnSpLocks/>
            <a:stCxn id="8" idx="2"/>
            <a:endCxn id="9" idx="0"/>
          </p:cNvCxnSpPr>
          <p:nvPr/>
        </p:nvCxnSpPr>
        <p:spPr>
          <a:xfrm>
            <a:off x="1758882" y="24028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B63CD5-808A-4FFA-BDC9-370944E8CDAA}"/>
              </a:ext>
            </a:extLst>
          </p:cNvPr>
          <p:cNvSpPr/>
          <p:nvPr/>
        </p:nvSpPr>
        <p:spPr>
          <a:xfrm rot="16200000">
            <a:off x="1218882"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CE5C163-47AA-4455-9E2B-C563941F0FF5}"/>
              </a:ext>
            </a:extLst>
          </p:cNvPr>
          <p:cNvSpPr/>
          <p:nvPr/>
        </p:nvSpPr>
        <p:spPr>
          <a:xfrm rot="16200000">
            <a:off x="2060599" y="21328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081C81F-F3CB-449B-8CA4-D223CC4AC289}"/>
              </a:ext>
            </a:extLst>
          </p:cNvPr>
          <p:cNvSpPr/>
          <p:nvPr/>
        </p:nvSpPr>
        <p:spPr>
          <a:xfrm rot="16200000">
            <a:off x="2890116" y="433079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Elbow 21">
            <a:extLst>
              <a:ext uri="{FF2B5EF4-FFF2-40B4-BE49-F238E27FC236}">
                <a16:creationId xmlns:a16="http://schemas.microsoft.com/office/drawing/2014/main" id="{C5CF0CE3-EBF2-400E-8408-2FEC29BB5DD9}"/>
              </a:ext>
            </a:extLst>
          </p:cNvPr>
          <p:cNvCxnSpPr>
            <a:cxnSpLocks/>
            <a:stCxn id="9" idx="2"/>
            <a:endCxn id="17" idx="0"/>
          </p:cNvCxnSpPr>
          <p:nvPr/>
        </p:nvCxnSpPr>
        <p:spPr>
          <a:xfrm>
            <a:off x="2600599" y="2402857"/>
            <a:ext cx="289517" cy="219793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20AC84C-C95E-4CC4-A142-694EA783DFC1}"/>
              </a:ext>
            </a:extLst>
          </p:cNvPr>
          <p:cNvSpPr/>
          <p:nvPr/>
        </p:nvSpPr>
        <p:spPr>
          <a:xfrm rot="16200000">
            <a:off x="2921151" y="21328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1D047B4F-B78D-45FB-82A6-A153D37C21B5}"/>
              </a:ext>
            </a:extLst>
          </p:cNvPr>
          <p:cNvCxnSpPr/>
          <p:nvPr/>
        </p:nvCxnSpPr>
        <p:spPr>
          <a:xfrm>
            <a:off x="1444490" y="6021288"/>
            <a:ext cx="5256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45BB58-DAB1-49C7-BBAC-6E5BD3FEF374}"/>
              </a:ext>
            </a:extLst>
          </p:cNvPr>
          <p:cNvSpPr txBox="1"/>
          <p:nvPr/>
        </p:nvSpPr>
        <p:spPr>
          <a:xfrm>
            <a:off x="4001151" y="6057420"/>
            <a:ext cx="2782621" cy="523220"/>
          </a:xfrm>
          <a:prstGeom prst="rect">
            <a:avLst/>
          </a:prstGeom>
          <a:noFill/>
        </p:spPr>
        <p:txBody>
          <a:bodyPr wrap="none" rtlCol="0">
            <a:spAutoFit/>
          </a:bodyPr>
          <a:lstStyle/>
          <a:p>
            <a:r>
              <a:rPr lang="en-SG" sz="2800" dirty="0"/>
              <a:t>Blockchain Height</a:t>
            </a:r>
          </a:p>
        </p:txBody>
      </p:sp>
      <p:cxnSp>
        <p:nvCxnSpPr>
          <p:cNvPr id="39" name="Straight Connector 38">
            <a:extLst>
              <a:ext uri="{FF2B5EF4-FFF2-40B4-BE49-F238E27FC236}">
                <a16:creationId xmlns:a16="http://schemas.microsoft.com/office/drawing/2014/main" id="{7949B9DF-3F88-4EC9-A39C-67378EFC132B}"/>
              </a:ext>
            </a:extLst>
          </p:cNvPr>
          <p:cNvCxnSpPr>
            <a:cxnSpLocks/>
            <a:stCxn id="9" idx="2"/>
            <a:endCxn id="32" idx="0"/>
          </p:cNvCxnSpPr>
          <p:nvPr/>
        </p:nvCxnSpPr>
        <p:spPr>
          <a:xfrm flipV="1">
            <a:off x="2600599" y="2402856"/>
            <a:ext cx="32055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A4A9B-5584-48B1-BA98-1093BFEC2B51}"/>
              </a:ext>
            </a:extLst>
          </p:cNvPr>
          <p:cNvCxnSpPr>
            <a:cxnSpLocks/>
            <a:stCxn id="17" idx="2"/>
            <a:endCxn id="31" idx="0"/>
          </p:cNvCxnSpPr>
          <p:nvPr/>
        </p:nvCxnSpPr>
        <p:spPr>
          <a:xfrm flipV="1">
            <a:off x="3430116" y="4164067"/>
            <a:ext cx="576006" cy="4367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20B5A7-0D5B-4185-942C-7006CC53FA47}"/>
              </a:ext>
            </a:extLst>
          </p:cNvPr>
          <p:cNvSpPr/>
          <p:nvPr/>
        </p:nvSpPr>
        <p:spPr>
          <a:xfrm rot="16200000">
            <a:off x="4006122" y="3894067"/>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0" name="Straight Connector 39">
            <a:extLst>
              <a:ext uri="{FF2B5EF4-FFF2-40B4-BE49-F238E27FC236}">
                <a16:creationId xmlns:a16="http://schemas.microsoft.com/office/drawing/2014/main" id="{6F4F09FD-A9A7-4723-AC18-82998DA4399D}"/>
              </a:ext>
            </a:extLst>
          </p:cNvPr>
          <p:cNvCxnSpPr>
            <a:cxnSpLocks/>
            <a:stCxn id="17" idx="2"/>
            <a:endCxn id="38" idx="0"/>
          </p:cNvCxnSpPr>
          <p:nvPr/>
        </p:nvCxnSpPr>
        <p:spPr>
          <a:xfrm>
            <a:off x="3430116" y="4600795"/>
            <a:ext cx="586694" cy="2790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91BB10-285F-481F-B7C5-D3D06F82CA09}"/>
              </a:ext>
            </a:extLst>
          </p:cNvPr>
          <p:cNvCxnSpPr>
            <a:cxnSpLocks/>
            <a:stCxn id="17" idx="2"/>
            <a:endCxn id="35" idx="0"/>
          </p:cNvCxnSpPr>
          <p:nvPr/>
        </p:nvCxnSpPr>
        <p:spPr>
          <a:xfrm>
            <a:off x="3430116" y="4600795"/>
            <a:ext cx="586694" cy="1002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91C5C9-413E-46E3-9CCF-F05B32B535B2}"/>
              </a:ext>
            </a:extLst>
          </p:cNvPr>
          <p:cNvCxnSpPr>
            <a:cxnSpLocks/>
            <a:stCxn id="32" idx="2"/>
            <a:endCxn id="12" idx="0"/>
          </p:cNvCxnSpPr>
          <p:nvPr/>
        </p:nvCxnSpPr>
        <p:spPr>
          <a:xfrm>
            <a:off x="3461151" y="2402856"/>
            <a:ext cx="544971" cy="9568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E952F7-50AD-4D35-A2AE-F73A2064290B}"/>
              </a:ext>
            </a:extLst>
          </p:cNvPr>
          <p:cNvCxnSpPr>
            <a:cxnSpLocks/>
            <a:stCxn id="32" idx="2"/>
            <a:endCxn id="11" idx="0"/>
          </p:cNvCxnSpPr>
          <p:nvPr/>
        </p:nvCxnSpPr>
        <p:spPr>
          <a:xfrm>
            <a:off x="3461151" y="2402856"/>
            <a:ext cx="540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643231B-389E-4C23-8C11-C485C0306037}"/>
              </a:ext>
            </a:extLst>
          </p:cNvPr>
          <p:cNvSpPr/>
          <p:nvPr/>
        </p:nvSpPr>
        <p:spPr>
          <a:xfrm rot="16200000">
            <a:off x="5131654" y="2132856"/>
            <a:ext cx="540000" cy="540000"/>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8" name="Straight Connector 57">
            <a:extLst>
              <a:ext uri="{FF2B5EF4-FFF2-40B4-BE49-F238E27FC236}">
                <a16:creationId xmlns:a16="http://schemas.microsoft.com/office/drawing/2014/main" id="{4114B953-27F2-4542-A0C3-39C98044D579}"/>
              </a:ext>
            </a:extLst>
          </p:cNvPr>
          <p:cNvCxnSpPr>
            <a:cxnSpLocks/>
            <a:stCxn id="11" idx="2"/>
            <a:endCxn id="54" idx="0"/>
          </p:cNvCxnSpPr>
          <p:nvPr/>
        </p:nvCxnSpPr>
        <p:spPr>
          <a:xfrm>
            <a:off x="4541151" y="2402856"/>
            <a:ext cx="59050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3A75E9E-8F37-4D41-A27A-95FEFE463317}"/>
              </a:ext>
            </a:extLst>
          </p:cNvPr>
          <p:cNvSpPr/>
          <p:nvPr/>
        </p:nvSpPr>
        <p:spPr>
          <a:xfrm rot="16200000">
            <a:off x="6046063" y="2132856"/>
            <a:ext cx="540000" cy="540000"/>
          </a:xfrm>
          <a:prstGeom prst="rect">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7" name="Straight Connector 66">
            <a:extLst>
              <a:ext uri="{FF2B5EF4-FFF2-40B4-BE49-F238E27FC236}">
                <a16:creationId xmlns:a16="http://schemas.microsoft.com/office/drawing/2014/main" id="{464FB004-93A1-44D9-8378-F08D439D8AC2}"/>
              </a:ext>
            </a:extLst>
          </p:cNvPr>
          <p:cNvCxnSpPr>
            <a:cxnSpLocks/>
            <a:stCxn id="54" idx="2"/>
            <a:endCxn id="66" idx="0"/>
          </p:cNvCxnSpPr>
          <p:nvPr/>
        </p:nvCxnSpPr>
        <p:spPr>
          <a:xfrm>
            <a:off x="5671654" y="2402856"/>
            <a:ext cx="374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A8218-1F24-4770-A334-65FCDF0E7467}"/>
              </a:ext>
            </a:extLst>
          </p:cNvPr>
          <p:cNvCxnSpPr>
            <a:cxnSpLocks/>
            <a:stCxn id="31" idx="2"/>
            <a:endCxn id="71" idx="0"/>
          </p:cNvCxnSpPr>
          <p:nvPr/>
        </p:nvCxnSpPr>
        <p:spPr>
          <a:xfrm flipV="1">
            <a:off x="4546122" y="3771714"/>
            <a:ext cx="648270" cy="3923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26CA971-6BD7-4C8A-9D10-59DD6420E46C}"/>
              </a:ext>
            </a:extLst>
          </p:cNvPr>
          <p:cNvCxnSpPr>
            <a:cxnSpLocks/>
            <a:stCxn id="31" idx="2"/>
            <a:endCxn id="75" idx="0"/>
          </p:cNvCxnSpPr>
          <p:nvPr/>
        </p:nvCxnSpPr>
        <p:spPr>
          <a:xfrm>
            <a:off x="4546122" y="4164067"/>
            <a:ext cx="648270" cy="4883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F882-1F96-4738-A686-E4D75F43CBE5}"/>
              </a:ext>
            </a:extLst>
          </p:cNvPr>
          <p:cNvSpPr/>
          <p:nvPr/>
        </p:nvSpPr>
        <p:spPr>
          <a:xfrm rot="16200000">
            <a:off x="4001151"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391EA9C-FBB5-4AD5-AE2B-43A256393B6E}"/>
              </a:ext>
            </a:extLst>
          </p:cNvPr>
          <p:cNvSpPr/>
          <p:nvPr/>
        </p:nvSpPr>
        <p:spPr>
          <a:xfrm rot="16200000">
            <a:off x="4006122" y="308974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94C4D30-91A7-4810-A951-DBD8312ADC18}"/>
              </a:ext>
            </a:extLst>
          </p:cNvPr>
          <p:cNvSpPr/>
          <p:nvPr/>
        </p:nvSpPr>
        <p:spPr>
          <a:xfrm rot="16200000">
            <a:off x="4016810" y="4609829"/>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7685F823-6E43-4B36-B43E-995F095D6465}"/>
              </a:ext>
            </a:extLst>
          </p:cNvPr>
          <p:cNvSpPr/>
          <p:nvPr/>
        </p:nvSpPr>
        <p:spPr>
          <a:xfrm rot="16200000">
            <a:off x="5194392" y="3501714"/>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Rectangle 74">
            <a:extLst>
              <a:ext uri="{FF2B5EF4-FFF2-40B4-BE49-F238E27FC236}">
                <a16:creationId xmlns:a16="http://schemas.microsoft.com/office/drawing/2014/main" id="{CDF84169-D329-4390-9446-7498E2975FA6}"/>
              </a:ext>
            </a:extLst>
          </p:cNvPr>
          <p:cNvSpPr/>
          <p:nvPr/>
        </p:nvSpPr>
        <p:spPr>
          <a:xfrm rot="16200000">
            <a:off x="5194392" y="4382431"/>
            <a:ext cx="540000" cy="540000"/>
          </a:xfrm>
          <a:prstGeom prst="rect">
            <a:avLst/>
          </a:prstGeom>
          <a:solidFill>
            <a:srgbClr val="FF66CC"/>
          </a:solidFill>
          <a:ln>
            <a:solidFill>
              <a:srgbClr val="AC1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65B212A1-305F-482B-8B19-482182637129}"/>
              </a:ext>
            </a:extLst>
          </p:cNvPr>
          <p:cNvSpPr/>
          <p:nvPr/>
        </p:nvSpPr>
        <p:spPr>
          <a:xfrm rot="16200000">
            <a:off x="4016810" y="5333625"/>
            <a:ext cx="540000" cy="540000"/>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A211F4-5AD5-4F3F-AC25-8F6F63D78544}"/>
                  </a:ext>
                </a:extLst>
              </p:cNvPr>
              <p:cNvSpPr txBox="1"/>
              <p:nvPr/>
            </p:nvSpPr>
            <p:spPr>
              <a:xfrm>
                <a:off x="2081043" y="2573217"/>
                <a:ext cx="4793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oMath>
                  </m:oMathPara>
                </a14:m>
                <a:endParaRPr lang="en-SG" sz="2800" dirty="0"/>
              </a:p>
            </p:txBody>
          </p:sp>
        </mc:Choice>
        <mc:Fallback xmlns="">
          <p:sp>
            <p:nvSpPr>
              <p:cNvPr id="34" name="TextBox 33">
                <a:extLst>
                  <a:ext uri="{FF2B5EF4-FFF2-40B4-BE49-F238E27FC236}">
                    <a16:creationId xmlns:a16="http://schemas.microsoft.com/office/drawing/2014/main" id="{A3A211F4-5AD5-4F3F-AC25-8F6F63D78544}"/>
                  </a:ext>
                </a:extLst>
              </p:cNvPr>
              <p:cNvSpPr txBox="1">
                <a:spLocks noRot="1" noChangeAspect="1" noMove="1" noResize="1" noEditPoints="1" noAdjustHandles="1" noChangeArrowheads="1" noChangeShapeType="1" noTextEdit="1"/>
              </p:cNvSpPr>
              <p:nvPr/>
            </p:nvSpPr>
            <p:spPr>
              <a:xfrm>
                <a:off x="2081043" y="2573217"/>
                <a:ext cx="479362"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948116F-4CBD-4562-AD76-F7491E30F4D4}"/>
                  </a:ext>
                </a:extLst>
              </p:cNvPr>
              <p:cNvSpPr txBox="1"/>
              <p:nvPr/>
            </p:nvSpPr>
            <p:spPr>
              <a:xfrm>
                <a:off x="2089522" y="2149636"/>
                <a:ext cx="4793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chemeClr val="bg1"/>
                          </a:solidFill>
                          <a:latin typeface="Cambria Math" panose="02040503050406030204" pitchFamily="18" charset="0"/>
                        </a:rPr>
                        <m:t>5</m:t>
                      </m:r>
                    </m:oMath>
                  </m:oMathPara>
                </a14:m>
                <a:endParaRPr lang="en-SG" sz="2800" dirty="0"/>
              </a:p>
            </p:txBody>
          </p:sp>
        </mc:Choice>
        <mc:Fallback xmlns="">
          <p:sp>
            <p:nvSpPr>
              <p:cNvPr id="42" name="TextBox 41">
                <a:extLst>
                  <a:ext uri="{FF2B5EF4-FFF2-40B4-BE49-F238E27FC236}">
                    <a16:creationId xmlns:a16="http://schemas.microsoft.com/office/drawing/2014/main" id="{4948116F-4CBD-4562-AD76-F7491E30F4D4}"/>
                  </a:ext>
                </a:extLst>
              </p:cNvPr>
              <p:cNvSpPr txBox="1">
                <a:spLocks noRot="1" noChangeAspect="1" noMove="1" noResize="1" noEditPoints="1" noAdjustHandles="1" noChangeArrowheads="1" noChangeShapeType="1" noTextEdit="1"/>
              </p:cNvSpPr>
              <p:nvPr/>
            </p:nvSpPr>
            <p:spPr>
              <a:xfrm>
                <a:off x="2089522" y="2149636"/>
                <a:ext cx="479362" cy="523220"/>
              </a:xfrm>
              <a:prstGeom prst="rect">
                <a:avLst/>
              </a:prstGeom>
              <a:blipFill>
                <a:blip r:embed="rId5"/>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18348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19" presetClass="emph" presetSubtype="0" fill="hold" grpId="0" nodeType="withEffect">
                                  <p:stCondLst>
                                    <p:cond delay="0"/>
                                  </p:stCondLst>
                                  <p:childTnLst>
                                    <p:animClr clrSpc="rgb" dir="cw">
                                      <p:cBhvr override="childStyle">
                                        <p:cTn id="9" dur="500" fill="hold"/>
                                        <p:tgtEl>
                                          <p:spTgt spid="17"/>
                                        </p:tgtEl>
                                        <p:attrNameLst>
                                          <p:attrName>style.color</p:attrName>
                                        </p:attrNameLst>
                                      </p:cBhvr>
                                      <p:to>
                                        <a:srgbClr val="7F7F7F"/>
                                      </p:to>
                                    </p:animClr>
                                    <p:animClr clrSpc="rgb" dir="cw">
                                      <p:cBhvr>
                                        <p:cTn id="10" dur="500" fill="hold"/>
                                        <p:tgtEl>
                                          <p:spTgt spid="17"/>
                                        </p:tgtEl>
                                        <p:attrNameLst>
                                          <p:attrName>fillcolor</p:attrName>
                                        </p:attrNameLst>
                                      </p:cBhvr>
                                      <p:to>
                                        <a:srgbClr val="7F7F7F"/>
                                      </p:to>
                                    </p:animClr>
                                    <p:set>
                                      <p:cBhvr>
                                        <p:cTn id="11" dur="500" fill="hold"/>
                                        <p:tgtEl>
                                          <p:spTgt spid="17"/>
                                        </p:tgtEl>
                                        <p:attrNameLst>
                                          <p:attrName>fill.type</p:attrName>
                                        </p:attrNameLst>
                                      </p:cBhvr>
                                      <p:to>
                                        <p:strVal val="solid"/>
                                      </p:to>
                                    </p:set>
                                    <p:set>
                                      <p:cBhvr>
                                        <p:cTn id="12" dur="500" fill="hold"/>
                                        <p:tgtEl>
                                          <p:spTgt spid="17"/>
                                        </p:tgtEl>
                                        <p:attrNameLst>
                                          <p:attrName>fill.on</p:attrName>
                                        </p:attrNameLst>
                                      </p:cBhvr>
                                      <p:to>
                                        <p:strVal val="true"/>
                                      </p:to>
                                    </p:set>
                                  </p:childTnLst>
                                </p:cTn>
                              </p:par>
                              <p:par>
                                <p:cTn id="13" presetID="19" presetClass="emph" presetSubtype="0" fill="hold" grpId="0" nodeType="withEffect">
                                  <p:stCondLst>
                                    <p:cond delay="0"/>
                                  </p:stCondLst>
                                  <p:childTnLst>
                                    <p:animClr clrSpc="rgb" dir="cw">
                                      <p:cBhvr override="childStyle">
                                        <p:cTn id="14" dur="500" fill="hold"/>
                                        <p:tgtEl>
                                          <p:spTgt spid="31"/>
                                        </p:tgtEl>
                                        <p:attrNameLst>
                                          <p:attrName>style.color</p:attrName>
                                        </p:attrNameLst>
                                      </p:cBhvr>
                                      <p:to>
                                        <a:srgbClr val="7F7F7F"/>
                                      </p:to>
                                    </p:animClr>
                                    <p:animClr clrSpc="rgb" dir="cw">
                                      <p:cBhvr>
                                        <p:cTn id="15" dur="500" fill="hold"/>
                                        <p:tgtEl>
                                          <p:spTgt spid="31"/>
                                        </p:tgtEl>
                                        <p:attrNameLst>
                                          <p:attrName>fillcolor</p:attrName>
                                        </p:attrNameLst>
                                      </p:cBhvr>
                                      <p:to>
                                        <a:srgbClr val="7F7F7F"/>
                                      </p:to>
                                    </p:animClr>
                                    <p:set>
                                      <p:cBhvr>
                                        <p:cTn id="16" dur="500" fill="hold"/>
                                        <p:tgtEl>
                                          <p:spTgt spid="31"/>
                                        </p:tgtEl>
                                        <p:attrNameLst>
                                          <p:attrName>fill.type</p:attrName>
                                        </p:attrNameLst>
                                      </p:cBhvr>
                                      <p:to>
                                        <p:strVal val="solid"/>
                                      </p:to>
                                    </p:set>
                                    <p:set>
                                      <p:cBhvr>
                                        <p:cTn id="17" dur="500" fill="hold"/>
                                        <p:tgtEl>
                                          <p:spTgt spid="31"/>
                                        </p:tgtEl>
                                        <p:attrNameLst>
                                          <p:attrName>fill.on</p:attrName>
                                        </p:attrNameLst>
                                      </p:cBhvr>
                                      <p:to>
                                        <p:strVal val="true"/>
                                      </p:to>
                                    </p:set>
                                  </p:childTnLst>
                                </p:cTn>
                              </p:par>
                              <p:par>
                                <p:cTn id="18" presetID="19" presetClass="emph" presetSubtype="0" fill="hold" grpId="0" nodeType="withEffect">
                                  <p:stCondLst>
                                    <p:cond delay="0"/>
                                  </p:stCondLst>
                                  <p:childTnLst>
                                    <p:animClr clrSpc="rgb" dir="cw">
                                      <p:cBhvr override="childStyle">
                                        <p:cTn id="19" dur="500" fill="hold"/>
                                        <p:tgtEl>
                                          <p:spTgt spid="38"/>
                                        </p:tgtEl>
                                        <p:attrNameLst>
                                          <p:attrName>style.color</p:attrName>
                                        </p:attrNameLst>
                                      </p:cBhvr>
                                      <p:to>
                                        <a:srgbClr val="7F7F7F"/>
                                      </p:to>
                                    </p:animClr>
                                    <p:animClr clrSpc="rgb" dir="cw">
                                      <p:cBhvr>
                                        <p:cTn id="20" dur="500" fill="hold"/>
                                        <p:tgtEl>
                                          <p:spTgt spid="38"/>
                                        </p:tgtEl>
                                        <p:attrNameLst>
                                          <p:attrName>fillcolor</p:attrName>
                                        </p:attrNameLst>
                                      </p:cBhvr>
                                      <p:to>
                                        <a:srgbClr val="7F7F7F"/>
                                      </p:to>
                                    </p:animClr>
                                    <p:set>
                                      <p:cBhvr>
                                        <p:cTn id="21" dur="500" fill="hold"/>
                                        <p:tgtEl>
                                          <p:spTgt spid="38"/>
                                        </p:tgtEl>
                                        <p:attrNameLst>
                                          <p:attrName>fill.type</p:attrName>
                                        </p:attrNameLst>
                                      </p:cBhvr>
                                      <p:to>
                                        <p:strVal val="solid"/>
                                      </p:to>
                                    </p:set>
                                    <p:set>
                                      <p:cBhvr>
                                        <p:cTn id="22" dur="500" fill="hold"/>
                                        <p:tgtEl>
                                          <p:spTgt spid="38"/>
                                        </p:tgtEl>
                                        <p:attrNameLst>
                                          <p:attrName>fill.on</p:attrName>
                                        </p:attrNameLst>
                                      </p:cBhvr>
                                      <p:to>
                                        <p:strVal val="true"/>
                                      </p:to>
                                    </p:set>
                                  </p:childTnLst>
                                </p:cTn>
                              </p:par>
                              <p:par>
                                <p:cTn id="23" presetID="19" presetClass="emph" presetSubtype="0" fill="hold" grpId="0" nodeType="withEffect">
                                  <p:stCondLst>
                                    <p:cond delay="0"/>
                                  </p:stCondLst>
                                  <p:childTnLst>
                                    <p:animClr clrSpc="rgb" dir="cw">
                                      <p:cBhvr override="childStyle">
                                        <p:cTn id="24" dur="500" fill="hold"/>
                                        <p:tgtEl>
                                          <p:spTgt spid="35"/>
                                        </p:tgtEl>
                                        <p:attrNameLst>
                                          <p:attrName>style.color</p:attrName>
                                        </p:attrNameLst>
                                      </p:cBhvr>
                                      <p:to>
                                        <a:srgbClr val="7F7F7F"/>
                                      </p:to>
                                    </p:animClr>
                                    <p:animClr clrSpc="rgb" dir="cw">
                                      <p:cBhvr>
                                        <p:cTn id="25" dur="500" fill="hold"/>
                                        <p:tgtEl>
                                          <p:spTgt spid="35"/>
                                        </p:tgtEl>
                                        <p:attrNameLst>
                                          <p:attrName>fillcolor</p:attrName>
                                        </p:attrNameLst>
                                      </p:cBhvr>
                                      <p:to>
                                        <a:srgbClr val="7F7F7F"/>
                                      </p:to>
                                    </p:animClr>
                                    <p:set>
                                      <p:cBhvr>
                                        <p:cTn id="26" dur="500" fill="hold"/>
                                        <p:tgtEl>
                                          <p:spTgt spid="35"/>
                                        </p:tgtEl>
                                        <p:attrNameLst>
                                          <p:attrName>fill.type</p:attrName>
                                        </p:attrNameLst>
                                      </p:cBhvr>
                                      <p:to>
                                        <p:strVal val="solid"/>
                                      </p:to>
                                    </p:set>
                                    <p:set>
                                      <p:cBhvr>
                                        <p:cTn id="27" dur="500" fill="hold"/>
                                        <p:tgtEl>
                                          <p:spTgt spid="35"/>
                                        </p:tgtEl>
                                        <p:attrNameLst>
                                          <p:attrName>fill.on</p:attrName>
                                        </p:attrNameLst>
                                      </p:cBhvr>
                                      <p:to>
                                        <p:strVal val="true"/>
                                      </p:to>
                                    </p:set>
                                  </p:childTnLst>
                                </p:cTn>
                              </p:par>
                              <p:par>
                                <p:cTn id="28" presetID="19" presetClass="emph" presetSubtype="0" fill="hold" grpId="0" nodeType="withEffect">
                                  <p:stCondLst>
                                    <p:cond delay="0"/>
                                  </p:stCondLst>
                                  <p:childTnLst>
                                    <p:animClr clrSpc="rgb" dir="cw">
                                      <p:cBhvr override="childStyle">
                                        <p:cTn id="29" dur="500" fill="hold"/>
                                        <p:tgtEl>
                                          <p:spTgt spid="71"/>
                                        </p:tgtEl>
                                        <p:attrNameLst>
                                          <p:attrName>style.color</p:attrName>
                                        </p:attrNameLst>
                                      </p:cBhvr>
                                      <p:to>
                                        <a:srgbClr val="7F7F7F"/>
                                      </p:to>
                                    </p:animClr>
                                    <p:animClr clrSpc="rgb" dir="cw">
                                      <p:cBhvr>
                                        <p:cTn id="30" dur="500" fill="hold"/>
                                        <p:tgtEl>
                                          <p:spTgt spid="71"/>
                                        </p:tgtEl>
                                        <p:attrNameLst>
                                          <p:attrName>fillcolor</p:attrName>
                                        </p:attrNameLst>
                                      </p:cBhvr>
                                      <p:to>
                                        <a:srgbClr val="7F7F7F"/>
                                      </p:to>
                                    </p:animClr>
                                    <p:set>
                                      <p:cBhvr>
                                        <p:cTn id="31" dur="500" fill="hold"/>
                                        <p:tgtEl>
                                          <p:spTgt spid="71"/>
                                        </p:tgtEl>
                                        <p:attrNameLst>
                                          <p:attrName>fill.type</p:attrName>
                                        </p:attrNameLst>
                                      </p:cBhvr>
                                      <p:to>
                                        <p:strVal val="solid"/>
                                      </p:to>
                                    </p:set>
                                    <p:set>
                                      <p:cBhvr>
                                        <p:cTn id="32" dur="500" fill="hold"/>
                                        <p:tgtEl>
                                          <p:spTgt spid="71"/>
                                        </p:tgtEl>
                                        <p:attrNameLst>
                                          <p:attrName>fill.on</p:attrName>
                                        </p:attrNameLst>
                                      </p:cBhvr>
                                      <p:to>
                                        <p:strVal val="true"/>
                                      </p:to>
                                    </p:set>
                                  </p:childTnLst>
                                </p:cTn>
                              </p:par>
                              <p:par>
                                <p:cTn id="33" presetID="19" presetClass="emph" presetSubtype="0" fill="hold" grpId="0" nodeType="withEffect">
                                  <p:stCondLst>
                                    <p:cond delay="0"/>
                                  </p:stCondLst>
                                  <p:childTnLst>
                                    <p:animClr clrSpc="rgb" dir="cw">
                                      <p:cBhvr override="childStyle">
                                        <p:cTn id="34" dur="500" fill="hold"/>
                                        <p:tgtEl>
                                          <p:spTgt spid="75"/>
                                        </p:tgtEl>
                                        <p:attrNameLst>
                                          <p:attrName>style.color</p:attrName>
                                        </p:attrNameLst>
                                      </p:cBhvr>
                                      <p:to>
                                        <a:srgbClr val="7F7F7F"/>
                                      </p:to>
                                    </p:animClr>
                                    <p:animClr clrSpc="rgb" dir="cw">
                                      <p:cBhvr>
                                        <p:cTn id="35" dur="500" fill="hold"/>
                                        <p:tgtEl>
                                          <p:spTgt spid="75"/>
                                        </p:tgtEl>
                                        <p:attrNameLst>
                                          <p:attrName>fillcolor</p:attrName>
                                        </p:attrNameLst>
                                      </p:cBhvr>
                                      <p:to>
                                        <a:srgbClr val="7F7F7F"/>
                                      </p:to>
                                    </p:animClr>
                                    <p:set>
                                      <p:cBhvr>
                                        <p:cTn id="36" dur="500" fill="hold"/>
                                        <p:tgtEl>
                                          <p:spTgt spid="75"/>
                                        </p:tgtEl>
                                        <p:attrNameLst>
                                          <p:attrName>fill.type</p:attrName>
                                        </p:attrNameLst>
                                      </p:cBhvr>
                                      <p:to>
                                        <p:strVal val="solid"/>
                                      </p:to>
                                    </p:set>
                                    <p:set>
                                      <p:cBhvr>
                                        <p:cTn id="37" dur="500" fill="hold"/>
                                        <p:tgtEl>
                                          <p:spTgt spid="75"/>
                                        </p:tgtEl>
                                        <p:attrNameLst>
                                          <p:attrName>fill.on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17"/>
                                        </p:tgtEl>
                                        <p:attrNameLst>
                                          <p:attrName>stroke.color</p:attrName>
                                        </p:attrNameLst>
                                      </p:cBhvr>
                                      <p:to>
                                        <a:srgbClr val="FFFFFF"/>
                                      </p:to>
                                    </p:animClr>
                                    <p:set>
                                      <p:cBhvr>
                                        <p:cTn id="40" dur="500" fill="hold"/>
                                        <p:tgtEl>
                                          <p:spTgt spid="17"/>
                                        </p:tgtEl>
                                        <p:attrNameLst>
                                          <p:attrName>stroke.on</p:attrName>
                                        </p:attrNameLst>
                                      </p:cBhvr>
                                      <p:to>
                                        <p:strVal val="true"/>
                                      </p:to>
                                    </p:set>
                                  </p:childTnLst>
                                </p:cTn>
                              </p:par>
                              <p:par>
                                <p:cTn id="41" presetID="7" presetClass="emph" presetSubtype="2" fill="hold" nodeType="withEffect">
                                  <p:stCondLst>
                                    <p:cond delay="0"/>
                                  </p:stCondLst>
                                  <p:childTnLst>
                                    <p:animClr clrSpc="rgb" dir="cw">
                                      <p:cBhvr>
                                        <p:cTn id="42" dur="500" fill="hold"/>
                                        <p:tgtEl>
                                          <p:spTgt spid="31"/>
                                        </p:tgtEl>
                                        <p:attrNameLst>
                                          <p:attrName>stroke.color</p:attrName>
                                        </p:attrNameLst>
                                      </p:cBhvr>
                                      <p:to>
                                        <a:srgbClr val="FFFFFF"/>
                                      </p:to>
                                    </p:animClr>
                                    <p:set>
                                      <p:cBhvr>
                                        <p:cTn id="43" dur="500" fill="hold"/>
                                        <p:tgtEl>
                                          <p:spTgt spid="31"/>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500" fill="hold"/>
                                        <p:tgtEl>
                                          <p:spTgt spid="38"/>
                                        </p:tgtEl>
                                        <p:attrNameLst>
                                          <p:attrName>stroke.color</p:attrName>
                                        </p:attrNameLst>
                                      </p:cBhvr>
                                      <p:to>
                                        <a:srgbClr val="FFFFFF"/>
                                      </p:to>
                                    </p:animClr>
                                    <p:set>
                                      <p:cBhvr>
                                        <p:cTn id="46" dur="500" fill="hold"/>
                                        <p:tgtEl>
                                          <p:spTgt spid="38"/>
                                        </p:tgtEl>
                                        <p:attrNameLst>
                                          <p:attrName>stroke.on</p:attrName>
                                        </p:attrNameLst>
                                      </p:cBhvr>
                                      <p:to>
                                        <p:strVal val="true"/>
                                      </p:to>
                                    </p:set>
                                  </p:childTnLst>
                                </p:cTn>
                              </p:par>
                              <p:par>
                                <p:cTn id="47" presetID="7" presetClass="emph" presetSubtype="2" fill="hold" nodeType="withEffect">
                                  <p:stCondLst>
                                    <p:cond delay="0"/>
                                  </p:stCondLst>
                                  <p:childTnLst>
                                    <p:animClr clrSpc="rgb" dir="cw">
                                      <p:cBhvr>
                                        <p:cTn id="48" dur="500" fill="hold"/>
                                        <p:tgtEl>
                                          <p:spTgt spid="35"/>
                                        </p:tgtEl>
                                        <p:attrNameLst>
                                          <p:attrName>stroke.color</p:attrName>
                                        </p:attrNameLst>
                                      </p:cBhvr>
                                      <p:to>
                                        <a:srgbClr val="FFFFFF"/>
                                      </p:to>
                                    </p:animClr>
                                    <p:set>
                                      <p:cBhvr>
                                        <p:cTn id="49" dur="500" fill="hold"/>
                                        <p:tgtEl>
                                          <p:spTgt spid="35"/>
                                        </p:tgtEl>
                                        <p:attrNameLst>
                                          <p:attrName>stroke.on</p:attrName>
                                        </p:attrNameLst>
                                      </p:cBhvr>
                                      <p:to>
                                        <p:strVal val="true"/>
                                      </p:to>
                                    </p:set>
                                  </p:childTnLst>
                                </p:cTn>
                              </p:par>
                              <p:par>
                                <p:cTn id="50" presetID="7" presetClass="emph" presetSubtype="2" fill="hold" nodeType="withEffect">
                                  <p:stCondLst>
                                    <p:cond delay="0"/>
                                  </p:stCondLst>
                                  <p:childTnLst>
                                    <p:animClr clrSpc="rgb" dir="cw">
                                      <p:cBhvr>
                                        <p:cTn id="51" dur="500" fill="hold"/>
                                        <p:tgtEl>
                                          <p:spTgt spid="71"/>
                                        </p:tgtEl>
                                        <p:attrNameLst>
                                          <p:attrName>stroke.color</p:attrName>
                                        </p:attrNameLst>
                                      </p:cBhvr>
                                      <p:to>
                                        <a:srgbClr val="FFFFFF"/>
                                      </p:to>
                                    </p:animClr>
                                    <p:set>
                                      <p:cBhvr>
                                        <p:cTn id="52" dur="500" fill="hold"/>
                                        <p:tgtEl>
                                          <p:spTgt spid="71"/>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75"/>
                                        </p:tgtEl>
                                        <p:attrNameLst>
                                          <p:attrName>stroke.color</p:attrName>
                                        </p:attrNameLst>
                                      </p:cBhvr>
                                      <p:to>
                                        <a:srgbClr val="FFFFFF"/>
                                      </p:to>
                                    </p:animClr>
                                    <p:set>
                                      <p:cBhvr>
                                        <p:cTn id="55" dur="500" fill="hold"/>
                                        <p:tgtEl>
                                          <p:spTgt spid="75"/>
                                        </p:tgtEl>
                                        <p:attrNameLst>
                                          <p:attrName>stroke.on</p:attrName>
                                        </p:attrNameLst>
                                      </p:cBhvr>
                                      <p:to>
                                        <p:strVal val="true"/>
                                      </p:to>
                                    </p:set>
                                  </p:childTnLst>
                                </p:cTn>
                              </p:par>
                              <p:par>
                                <p:cTn id="56" presetID="22" presetClass="entr" presetSubtype="8"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left)">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7" grpId="0" animBg="1"/>
      <p:bldP spid="31" grpId="0" animBg="1"/>
      <p:bldP spid="38" grpId="0" animBg="1"/>
      <p:bldP spid="71" grpId="0" animBg="1"/>
      <p:bldP spid="75" grpId="0" animBg="1"/>
      <p:bldP spid="35" grpId="0" animBg="1"/>
      <p:bldP spid="42" grpId="0"/>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_xmlsignatures/_rels/origin.sigs.rels><?xml version="1.0" encoding="UTF-8" standalone="yes"?>
<Relationships xmlns="http://schemas.openxmlformats.org/package/2006/relationships"><Relationship Id="rId2" Type="http://schemas.openxmlformats.org/package/2006/relationships/digital-signature/signature" Target="sig2.xml"/><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9POIAF1J8zOeGUM7jOqDm7eGFwBLZHENKzirLRU5SNg=</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Ob4aDMKbk7yi39UCKrgLpbFAFU+vjOggax3rjXkh8U8=</DigestValue>
    </Reference>
  </SignedInfo>
  <SignatureValue>1vKkI7+W16u/lxaqXT9Sh2boicFmqepEtyPs9E+XTa557T6juPyAAOa+zNnSCyS4mL1tgLXefX6m
slwI5XWeIHDu6KTzPwY4YjHjLO9CMv7NLoe9NCXV8c5jJWTQVqYzTqa7WaQzW1WRFlXWsrQyw/Xn
LgPgXmCqp2NLp+Hyr11BqrIQPrK0FbEr8dDTJ3hZDaAj8m1z/qG0NxpoMHPa6SiTr6GXDIINwkYU
xQIKuK8eW+FRJpt2w56GoH2GMxnZlGNIYi4kll1n4lIALA+t0G1WCpJMn2Q4SqUZ11IUl27GJu8l
2R/0JBiRdKRHreZbvIq1zS0ay706td9Wn/ZCEQ==</SignatureValue>
  <KeyInfo>
    <X509Data>
      <X509Certificate>MIIFNDCCBBygAwIBAgIRAPJD1ijUppxp2BpqJ/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oL36t5DJwyp6jv4hXMf5OXLC6Zw+f7B8O/6ICnIyaZfK4sk5Xb9fXI5zapbGStRkzXtJDuLB+CZL8sjnjDhGNwbEIwMpOd1wlHi6LwtYOzC1kK7GP/dbqZngVmbzXcr8BZ17oTLM34bBz7nGAp26VfR9uSSXeqkW2X7EF2bZuYdXK/qhX5d15+j5hlq46KIiGcAeMGQbiEGmdqhn1I70U4XUiF9lqE+uFFbnPSd4DErsntRc6eZmiEysbS8NsYCvlpxubyzqjwo29MPNTsqRjOSBnEhFlQKJQSDlx6AgTcn8nwd2frru2aMHKrwjInhtOmQSol2EONvZqmbtlAgMBAAGjggHqMIIB5jAfBgNVHSMEGDAWgBSCr2yM+MX+lmF86B89K3FIXsSLwDAdBgNVHQ4EFgQULNjeiGbsZp35/Rvr5kQZpENT+wE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fBgNVHREEGDAWgRRiZ29oMDA4QGUubnR1LmVkdS5zZzANBgkqhkiG9w0BAQsFAAOCAQEAYvPsFJB7FW+JDHrmU5RvHOIUcty8q2TzttRdHEiZcrtK22yTZN7gYOqv/mPC2JiJPW5NOBhmAQmkY/qYktHSYcxI33A05v5e0dTUNFLgWNPc8qU84ri9GFSZUDa1wAAyLQbtIjTKphtAQaalIqHllM72as3qaXlwNQSs+oUm+aby9Qcejkvzk2UZL5ezO9PyILLskZZDAFPR56ex6ivuBWhtTtvaId5iLZ05baaUWdzt0F0xUDodMmpFMNFmXkfdWtXWHb/4h+m+NzSGtIp/eaDEg9iv69FXp7tvUKC2UQwe/OYJPV4l/CI6SCP+Vw7+sZdllv8oJpDxlbc6tLatLQ==</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Transform>
          <Transform Algorithm="http://www.w3.org/TR/2001/REC-xml-c14n-20010315"/>
        </Transforms>
        <DigestMethod Algorithm="http://www.w3.org/2001/04/xmlenc#sha256"/>
        <DigestValue>T3389JrZrP0Wl1XgfHNU3LeVA5z/bUusA2sOo0swLgY=</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VgNGZLFGoRxv04fViwPY4GatfzqYLBSCTL6MDtoY7yY=</DigestValue>
      </Reference>
      <Reference URI="/ppt/handoutMasters/handoutMaster1.xml?ContentType=application/vnd.openxmlformats-officedocument.presentationml.handoutMaster+xml">
        <DigestMethod Algorithm="http://www.w3.org/2001/04/xmlenc#sha256"/>
        <DigestValue>Y5NCtP3uV+thOqx0n8/OL5aKgUmDhXuhXlWpm5vIkDw=</DigestValue>
      </Reference>
      <Reference URI="/ppt/media/image1.png?ContentType=image/png">
        <DigestMethod Algorithm="http://www.w3.org/2001/04/xmlenc#sha256"/>
        <DigestValue>6vXUKZkFaLVIJBDEgPe+vQ8m0rdds+8DgGiTZL7EPCQ=</DigestValue>
      </Reference>
      <Reference URI="/ppt/media/image2.svg?ContentType=image/svg+xml">
        <DigestMethod Algorithm="http://www.w3.org/2001/04/xmlenc#sha256"/>
        <DigestValue>wt/4iJYED9tl6Sl/gTY4kgi84Wz4ZEriJkNHxuyA//A=</DigestValue>
      </Reference>
      <Reference URI="/ppt/media/image3.png?ContentType=image/png">
        <DigestMethod Algorithm="http://www.w3.org/2001/04/xmlenc#sha256"/>
        <DigestValue>YuSLNzRGyfkIHj1ajTF57MUtvGl4f6L28dj11FblHGI=</DigestValue>
      </Reference>
      <Reference URI="/ppt/media/image4.png?ContentType=image/png">
        <DigestMethod Algorithm="http://www.w3.org/2001/04/xmlenc#sha256"/>
        <DigestValue>n+c6+I3yl6JscW1Sq2m/aUTtw8wxtA3ZbSyiir/3GtI=</DigestValue>
      </Reference>
      <Reference URI="/ppt/media/image5.png?ContentType=image/png">
        <DigestMethod Algorithm="http://www.w3.org/2001/04/xmlenc#sha256"/>
        <DigestValue>MA2+u+KgSkPmEzG5d6Mn2r6BYSW0XVTT89EAhY/uMtk=</DigestValue>
      </Reference>
      <Reference URI="/ppt/media/image6.png?ContentType=image/png">
        <DigestMethod Algorithm="http://www.w3.org/2001/04/xmlenc#sha256"/>
        <DigestValue>HUwOIerdYWYiGWCTpOxsWaqNJUpPCt09wQ5wIYovPSk=</DigestValue>
      </Reference>
      <Reference URI="/ppt/media/image7.png?ContentType=image/png">
        <DigestMethod Algorithm="http://www.w3.org/2001/04/xmlenc#sha256"/>
        <DigestValue>/arNGyJfd+8I0XjdchzIYa/y92hKhVnIBxjCp/vOrgI=</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UScSnFiJQYbFlrYWzyyDy3DrfZWpZhAvYcPGCpVv2nE=</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AgAgNVMcvWd5J7b5DC+SX7VqNVGiqM5+3R55bsMMkm4=</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Jlylh7j4/cTmIDMP3aOpMgUeDyTZLdst5XVax+AWNWI=</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QnksgCoEn+kNlfsDtZNCvnOpdRQA8EFa433/xc5jmhU=</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vxrj2MU/FQYGDSpoOIJiD+wrhH3ySJct3C+lC2ORnNk=</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t4SrMhMGRArfvjxb5hkqoXSGY/GrV7viGGNv3Y3DvzA=</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LJD9r9ApfNJxBHgU6wW19C3I+pz+O9CG3OLlv5yKNCA=</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MtZtQSBebPm6D6W+ToEUhPQ2i5YEmsBx/1d5A5K47/A=</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5ml6lPEfIXKvIooNILmulborvv6c8/pTdR+GFfG2gyM=</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VLNaV+o50gKe0P8OXoiV/yuPNjkOUq1P2pyCC1Esrx4=</DigestValue>
      </Reference>
      <Reference URI="/ppt/notesSlides/notesSlide1.xml?ContentType=application/vnd.openxmlformats-officedocument.presentationml.notesSlide+xml">
        <DigestMethod Algorithm="http://www.w3.org/2001/04/xmlenc#sha256"/>
        <DigestValue>nC9B1b5C2Vg4ZI/MSVclC0UCRpNWqBOmd1vxMeEIXOw=</DigestValue>
      </Reference>
      <Reference URI="/ppt/notesSlides/notesSlide2.xml?ContentType=application/vnd.openxmlformats-officedocument.presentationml.notesSlide+xml">
        <DigestMethod Algorithm="http://www.w3.org/2001/04/xmlenc#sha256"/>
        <DigestValue>NCq6ykFPEOoO2BvxlV20D35euj0QvKabMurlAS9QnLQ=</DigestValue>
      </Reference>
      <Reference URI="/ppt/notesSlides/notesSlide3.xml?ContentType=application/vnd.openxmlformats-officedocument.presentationml.notesSlide+xml">
        <DigestMethod Algorithm="http://www.w3.org/2001/04/xmlenc#sha256"/>
        <DigestValue>1Eki2kqXsn7so0QC+Uf/LNlh5Kf61dqLBhtrNxsaNwg=</DigestValue>
      </Reference>
      <Reference URI="/ppt/notesSlides/notesSlide4.xml?ContentType=application/vnd.openxmlformats-officedocument.presentationml.notesSlide+xml">
        <DigestMethod Algorithm="http://www.w3.org/2001/04/xmlenc#sha256"/>
        <DigestValue>2P/UwPaDQczMr8wQMgW/Xl7DdRKHsiDoIMAxfrjQmzE=</DigestValue>
      </Reference>
      <Reference URI="/ppt/notesSlides/notesSlide5.xml?ContentType=application/vnd.openxmlformats-officedocument.presentationml.notesSlide+xml">
        <DigestMethod Algorithm="http://www.w3.org/2001/04/xmlenc#sha256"/>
        <DigestValue>9Zqd8wvW/shu4hKsPp/qJx7AQMoqBHGEXHLRIxiMEAU=</DigestValue>
      </Reference>
      <Reference URI="/ppt/notesSlides/notesSlide6.xml?ContentType=application/vnd.openxmlformats-officedocument.presentationml.notesSlide+xml">
        <DigestMethod Algorithm="http://www.w3.org/2001/04/xmlenc#sha256"/>
        <DigestValue>Yh6J/pLdi4DB0TCLmug/gxmcUMIqwyGBsnIj/ZlmRjA=</DigestValue>
      </Reference>
      <Reference URI="/ppt/notesSlides/notesSlide7.xml?ContentType=application/vnd.openxmlformats-officedocument.presentationml.notesSlide+xml">
        <DigestMethod Algorithm="http://www.w3.org/2001/04/xmlenc#sha256"/>
        <DigestValue>o3Gw2921AFUEkPF6VJ8nKDI5mySrVKhimZp+2jiUJ48=</DigestValue>
      </Reference>
      <Reference URI="/ppt/notesSlides/notesSlide8.xml?ContentType=application/vnd.openxmlformats-officedocument.presentationml.notesSlide+xml">
        <DigestMethod Algorithm="http://www.w3.org/2001/04/xmlenc#sha256"/>
        <DigestValue>4reWkSa2DfwBnFd5LjF+XSJ79ya4s7OTFKpnYhupWMg=</DigestValue>
      </Reference>
      <Reference URI="/ppt/notesSlides/notesSlide9.xml?ContentType=application/vnd.openxmlformats-officedocument.presentationml.notesSlide+xml">
        <DigestMethod Algorithm="http://www.w3.org/2001/04/xmlenc#sha256"/>
        <DigestValue>JzWYWleyb1J+lD1L3hR7mZcPk6aIeZQ9me4xqX3kLNQ=</DigestValue>
      </Reference>
      <Reference URI="/ppt/presentation.xml?ContentType=application/vnd.openxmlformats-officedocument.presentationml.presentation.main+xml">
        <DigestMethod Algorithm="http://www.w3.org/2001/04/xmlenc#sha256"/>
        <DigestValue>ZrSJMnYrwhz/52Up8meAJMvACDjsikoIz1TUjKgDKf4=</DigestValue>
      </Reference>
      <Reference URI="/ppt/presProps.xml?ContentType=application/vnd.openxmlformats-officedocument.presentationml.presProps+xml">
        <DigestMethod Algorithm="http://www.w3.org/2001/04/xmlenc#sha256"/>
        <DigestValue>C+PRcZXd9/mAg54gWvVAKpZVUYHIpDK4IzuaK64Y6JA=</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4SO4+iwq4MfF3XZP8fipHQw767KlAiGxm1PpRR2A+G0=</DigestValue>
      </Reference>
      <Reference URI="/ppt/slideLayouts/slideLayout10.xml?ContentType=application/vnd.openxmlformats-officedocument.presentationml.slideLayout+xml">
        <DigestMethod Algorithm="http://www.w3.org/2001/04/xmlenc#sha256"/>
        <DigestValue>K38/9gDroBHFYQQd3MVJYyyZIki+4fKLpAubjSMi0Ss=</DigestValue>
      </Reference>
      <Reference URI="/ppt/slideLayouts/slideLayout11.xml?ContentType=application/vnd.openxmlformats-officedocument.presentationml.slideLayout+xml">
        <DigestMethod Algorithm="http://www.w3.org/2001/04/xmlenc#sha256"/>
        <DigestValue>QtuxmMdlOp56EvunW887Jw/9cyHL6TUqDTsBp5fq6y4=</DigestValue>
      </Reference>
      <Reference URI="/ppt/slideLayouts/slideLayout2.xml?ContentType=application/vnd.openxmlformats-officedocument.presentationml.slideLayout+xml">
        <DigestMethod Algorithm="http://www.w3.org/2001/04/xmlenc#sha256"/>
        <DigestValue>+viHSUz76PDftKyy9hKUo4guCC9PdYAcgBRDFLqmLJw=</DigestValue>
      </Reference>
      <Reference URI="/ppt/slideLayouts/slideLayout3.xml?ContentType=application/vnd.openxmlformats-officedocument.presentationml.slideLayout+xml">
        <DigestMethod Algorithm="http://www.w3.org/2001/04/xmlenc#sha256"/>
        <DigestValue>0e3wCt4ZdVh9RkcZHnN58wtgjxE7sx3AIf/X7OQt1pM=</DigestValue>
      </Reference>
      <Reference URI="/ppt/slideLayouts/slideLayout4.xml?ContentType=application/vnd.openxmlformats-officedocument.presentationml.slideLayout+xml">
        <DigestMethod Algorithm="http://www.w3.org/2001/04/xmlenc#sha256"/>
        <DigestValue>fERySxC8fmtjyuxAnCVmjZHHAewnZ5tk2WrTXIffWWU=</DigestValue>
      </Reference>
      <Reference URI="/ppt/slideLayouts/slideLayout5.xml?ContentType=application/vnd.openxmlformats-officedocument.presentationml.slideLayout+xml">
        <DigestMethod Algorithm="http://www.w3.org/2001/04/xmlenc#sha256"/>
        <DigestValue>RzOQOy8hc1QWG6VfKL26CIQ2wJe5D7ky56el474Z/ts=</DigestValue>
      </Reference>
      <Reference URI="/ppt/slideLayouts/slideLayout6.xml?ContentType=application/vnd.openxmlformats-officedocument.presentationml.slideLayout+xml">
        <DigestMethod Algorithm="http://www.w3.org/2001/04/xmlenc#sha256"/>
        <DigestValue>b4Cj8y/p62eI6NkmTX1Uf3n14yGZqypdBKPth1cunvk=</DigestValue>
      </Reference>
      <Reference URI="/ppt/slideLayouts/slideLayout7.xml?ContentType=application/vnd.openxmlformats-officedocument.presentationml.slideLayout+xml">
        <DigestMethod Algorithm="http://www.w3.org/2001/04/xmlenc#sha256"/>
        <DigestValue>XMGuOsI8X6ZAaIgN+gGiIwimqBOvdcIHmA3PGio/iPc=</DigestValue>
      </Reference>
      <Reference URI="/ppt/slideLayouts/slideLayout8.xml?ContentType=application/vnd.openxmlformats-officedocument.presentationml.slideLayout+xml">
        <DigestMethod Algorithm="http://www.w3.org/2001/04/xmlenc#sha256"/>
        <DigestValue>yEOAibRffi37IeOTBctz5xSI7ilV/47PHOUp5UZiMVA=</DigestValue>
      </Reference>
      <Reference URI="/ppt/slideLayouts/slideLayout9.xml?ContentType=application/vnd.openxmlformats-officedocument.presentationml.slideLayout+xml">
        <DigestMethod Algorithm="http://www.w3.org/2001/04/xmlenc#sha256"/>
        <DigestValue>6xuyWmwe/uuJK5SeeFbR3Q0Q1YdyNUrdG37qgXI6Fsw=</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Transform>
          <Transform Algorithm="http://www.w3.org/TR/2001/REC-xml-c14n-20010315"/>
        </Transforms>
        <DigestMethod Algorithm="http://www.w3.org/2001/04/xmlenc#sha256"/>
        <DigestValue>tSNfd+My+BfmzQxLC9EAQHv1RK/2+tNcci+9hfcJUEE=</DigestValue>
      </Reference>
      <Reference URI="/ppt/slideMasters/slideMaster1.xml?ContentType=application/vnd.openxmlformats-officedocument.presentationml.slideMaster+xml">
        <DigestMethod Algorithm="http://www.w3.org/2001/04/xmlenc#sha256"/>
        <DigestValue>v5pEOssPLzEXcCNpQiOMUr9sHlkOpYJS7GbvRPeSgYY=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lzctCqLU66h2trdyOlWfh0cLe8sVFCA2oDInsA9mI2I=</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wJ9gqLrWKSEz1M5pJWnud6wAvPDrJmknzk9ma4xGpbE=</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84A2jazeftG11PwLb24HQtRaASSgRHo6EMbSOOMR4Lg=</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tCbEvs5HvyyyvZTVM1qiDduDQ+RwKkP0M23Zt7pdQ7o=</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/Gf8eqe2g12CDBy664DhbPliewOPWgRN81FZhoOyVEw=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RclCr9pkwo64gPJn8tY5X87xJyZnPgUPgsSfzvYpNkI=</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N84kJoIrWVsL4/ptFdsbF+AJ4wsUoyOImJ+tqP1LYwE=</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RPe0mO3+ICuN7EPIWRt+BdIDPgzLE+oUJ2QUnvbuHgg=</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m/fJvgR3Rj13CiqrHSlTtIEKuSM5/UA70CnHTD3x+OM=</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EDKbFK/EqZoU0F2lu6l3HMjGT8oN6S8dhZymExbFqMA=</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wHz6tAKFNs3NG0D+ov7eFrXrhfUuz6AW/rSicURCGlo=</DigestValue>
      </Reference>
      <Reference URI="/ppt/slides/slide1.xml?ContentType=application/vnd.openxmlformats-officedocument.presentationml.slide+xml">
        <DigestMethod Algorithm="http://www.w3.org/2001/04/xmlenc#sha256"/>
        <DigestValue>aHs2iZzaQBEbinZa2jKTBDC3gGJRNCsox/zSD8eJvxQ=</DigestValue>
      </Reference>
      <Reference URI="/ppt/slides/slide10.xml?ContentType=application/vnd.openxmlformats-officedocument.presentationml.slide+xml">
        <DigestMethod Algorithm="http://www.w3.org/2001/04/xmlenc#sha256"/>
        <DigestValue>v+s5t6HTK5UhDmMM08wyQw0PVWsKMBWhyl1Iou6J6UU=</DigestValue>
      </Reference>
      <Reference URI="/ppt/slides/slide11.xml?ContentType=application/vnd.openxmlformats-officedocument.presentationml.slide+xml">
        <DigestMethod Algorithm="http://www.w3.org/2001/04/xmlenc#sha256"/>
        <DigestValue>yq6bPKqlIwDOqhqHDNV256IQUEjmInq/6X1t9Apfmos=</DigestValue>
      </Reference>
      <Reference URI="/ppt/slides/slide12.xml?ContentType=application/vnd.openxmlformats-officedocument.presentationml.slide+xml">
        <DigestMethod Algorithm="http://www.w3.org/2001/04/xmlenc#sha256"/>
        <DigestValue>dodBq4SizeJ2/PjLQCZ0ctLwoX8GpJixUz899E1S2T4=</DigestValue>
      </Reference>
      <Reference URI="/ppt/slides/slide13.xml?ContentType=application/vnd.openxmlformats-officedocument.presentationml.slide+xml">
        <DigestMethod Algorithm="http://www.w3.org/2001/04/xmlenc#sha256"/>
        <DigestValue>o99E9YKQKjPSQ5wYpEuNROo+6AcEDZOsIaZOLBQ2JCs=</DigestValue>
      </Reference>
      <Reference URI="/ppt/slides/slide14.xml?ContentType=application/vnd.openxmlformats-officedocument.presentationml.slide+xml">
        <DigestMethod Algorithm="http://www.w3.org/2001/04/xmlenc#sha256"/>
        <DigestValue>WazfFRybIFZ3dYlzS7ffntm6tBrwsGRaOPkdqfV7wLs=</DigestValue>
      </Reference>
      <Reference URI="/ppt/slides/slide15.xml?ContentType=application/vnd.openxmlformats-officedocument.presentationml.slide+xml">
        <DigestMethod Algorithm="http://www.w3.org/2001/04/xmlenc#sha256"/>
        <DigestValue>hBHixRcg2TYIKYEWd2CZz9A63Df4Gbx5ShCNzvDOaGE=</DigestValue>
      </Reference>
      <Reference URI="/ppt/slides/slide16.xml?ContentType=application/vnd.openxmlformats-officedocument.presentationml.slide+xml">
        <DigestMethod Algorithm="http://www.w3.org/2001/04/xmlenc#sha256"/>
        <DigestValue>GLRqjkaydzoh4L9WIhnkGYGShwgoeFhqLNdJdoZx3Fk=</DigestValue>
      </Reference>
      <Reference URI="/ppt/slides/slide2.xml?ContentType=application/vnd.openxmlformats-officedocument.presentationml.slide+xml">
        <DigestMethod Algorithm="http://www.w3.org/2001/04/xmlenc#sha256"/>
        <DigestValue>LOEAaMatdHh7hEiKKPa+HCL4JLs35ZwuzqkhDkMZGYo=</DigestValue>
      </Reference>
      <Reference URI="/ppt/slides/slide3.xml?ContentType=application/vnd.openxmlformats-officedocument.presentationml.slide+xml">
        <DigestMethod Algorithm="http://www.w3.org/2001/04/xmlenc#sha256"/>
        <DigestValue>i1fe+WdBER+OYEQylsIM9/bOF2BRshlENz2JMTdIDLE=</DigestValue>
      </Reference>
      <Reference URI="/ppt/slides/slide4.xml?ContentType=application/vnd.openxmlformats-officedocument.presentationml.slide+xml">
        <DigestMethod Algorithm="http://www.w3.org/2001/04/xmlenc#sha256"/>
        <DigestValue>Z7Q+M2lWa4CKKND9rOcXmn5eYJPGz8u3MbkYP/hIAMI=</DigestValue>
      </Reference>
      <Reference URI="/ppt/slides/slide5.xml?ContentType=application/vnd.openxmlformats-officedocument.presentationml.slide+xml">
        <DigestMethod Algorithm="http://www.w3.org/2001/04/xmlenc#sha256"/>
        <DigestValue>2Ux3EmEIvfkoKsgcAQFWSXW0GuxzrovRszBuzCswwWs=</DigestValue>
      </Reference>
      <Reference URI="/ppt/slides/slide6.xml?ContentType=application/vnd.openxmlformats-officedocument.presentationml.slide+xml">
        <DigestMethod Algorithm="http://www.w3.org/2001/04/xmlenc#sha256"/>
        <DigestValue>yCQHWTB0f0IyB319mWzuCyCQoHD2s8EbvsKY2dW0jSM=</DigestValue>
      </Reference>
      <Reference URI="/ppt/slides/slide7.xml?ContentType=application/vnd.openxmlformats-officedocument.presentationml.slide+xml">
        <DigestMethod Algorithm="http://www.w3.org/2001/04/xmlenc#sha256"/>
        <DigestValue>k85r9zFcnIYoJ7gZKoKUpaNztDfJLRWfD2IMGrIHGO4=</DigestValue>
      </Reference>
      <Reference URI="/ppt/slides/slide8.xml?ContentType=application/vnd.openxmlformats-officedocument.presentationml.slide+xml">
        <DigestMethod Algorithm="http://www.w3.org/2001/04/xmlenc#sha256"/>
        <DigestValue>SkKte7WqSi8yLckk3XgadvGZ21LOhu6HZ0wCsc1WlY4=</DigestValue>
      </Reference>
      <Reference URI="/ppt/slides/slide9.xml?ContentType=application/vnd.openxmlformats-officedocument.presentationml.slide+xml">
        <DigestMethod Algorithm="http://www.w3.org/2001/04/xmlenc#sha256"/>
        <DigestValue>3XwXF5yfkcc0OXAPtnDL4dw+wSwrqHR+l2bWWQXQNc0=</DigestValue>
      </Reference>
      <Reference URI="/ppt/tableStyles.xml?ContentType=application/vnd.openxmlformats-officedocument.presentationml.tableStyles+xml">
        <DigestMethod Algorithm="http://www.w3.org/2001/04/xmlenc#sha256"/>
        <DigestValue>epH1e9oo+SV1a9LpOFmYPoEy29oYyfgaSRAV11n0rtc=</DigestValue>
      </Reference>
      <Reference URI="/ppt/theme/theme1.xml?ContentType=application/vnd.openxmlformats-officedocument.theme+xml">
        <DigestMethod Algorithm="http://www.w3.org/2001/04/xmlenc#sha256"/>
        <DigestValue>kktn2Fq1d7vy1y5Fh4NaE7cfvbGp1RINwPxS/hZZ7hU=</DigestValue>
      </Reference>
      <Reference URI="/ppt/theme/theme2.xml?ContentType=application/vnd.openxmlformats-officedocument.theme+xml">
        <DigestMethod Algorithm="http://www.w3.org/2001/04/xmlenc#sha256"/>
        <DigestValue>wbOGEZ2pMJRbcnL28cCObjKg2hYNUgp3KWReTD9Oz34=</DigestValue>
      </Reference>
      <Reference URI="/ppt/theme/theme3.xml?ContentType=application/vnd.openxmlformats-officedocument.theme+xml">
        <DigestMethod Algorithm="http://www.w3.org/2001/04/xmlenc#sha256"/>
        <DigestValue>wbOGEZ2pMJRbcnL28cCObjKg2hYNUgp3KWReTD9Oz34=</DigestValue>
      </Reference>
      <Reference URI="/ppt/viewProps.xml?ContentType=application/vnd.openxmlformats-officedocument.presentationml.viewProps+xml">
        <DigestMethod Algorithm="http://www.w3.org/2001/04/xmlenc#sha256"/>
        <DigestValue>/p9wgr33F5Uhy7BoT1+NLdWgujasPdCYS0RRsZQvHqE=</DigestValue>
      </Reference>
    </Manifest>
    <SignatureProperties>
      <SignatureProperty Id="idSignatureTime" Target="#idPackageSignature">
        <mdssi:SignatureTime xmlns:mdssi="http://schemas.openxmlformats.org/package/2006/digital-signature">
          <mdssi:Format>YYYY-MM-DDThh:mm:ssTZD</mdssi:Format>
          <mdssi:Value>2018-02-10T15:04:49Z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2018-02-10T15:04:49Z</xd:SigningTime>
          <xd:SigningCertificate>
            <xd:Cert>
              <xd:CertDigest>
                <DigestMethod Algorithm="http://www.w3.org/2001/04/xmlenc#sha256"/>
                <DigestValue>0pXriznU9R7ICfYOYOaly4Naoy0XG68qvsTbwG4FQ+c=</DigestValue>
              </xd:CertDigest>
              <xd:IssuerSerial>
                <X509IssuerName>CN=COMODO RSA Client Authentication and Secure Email CA, O=COMODO CA Limited, L=Salford, S=Greater Manchester, C=GB</X509IssuerName>
                <X509SerialNumber>322025402540065399131709594093758951047</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_xmlsignatures/sig2.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CGpaHcYsloDU80kVnz4LWwhyO+FGVRFZjurpLw5aLjM=</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vwWjw+84CMVpGhRvrMiBSG3J+naJy0dwR4l+pQkCPJU=</DigestValue>
    </Reference>
  </SignedInfo>
  <SignatureValue>LC4r3x9f+bOAF36wcX+ZhUXCSoAgnUOqE0hoHdPnylmP3MjYpRoINOfWl1oPo6t9FSNlt7SLzxsI
ARSAWSLvjZtMSRw/qwTCgnzt04OzPFBOZ/1cG7HXJ34MmRqePA2J3QnPP1AdshXLf2A09rTnLOcK
NKMhUYXVZPKSSCGdZYeNFJjq93AdStKcDrXwgEpy7FyJhkaJjmgAMIgAkt7EnAfvXj/5yWZId7uP
MPjQN9fD4VO508b0iDuOm+q3UZip3nJjAQB3Q8skZhaXMagaZ5lxMDGKftdsCvAR3zqx5wNIJPVA
WhpTw5CLDg8JVgA8qiEaVffc6HUeizKOOdXIGw==</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6"/>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Transform>
          <Transform Algorithm="http://www.w3.org/TR/2001/REC-xml-c14n-20010315"/>
        </Transforms>
        <DigestMethod Algorithm="http://www.w3.org/2001/04/xmlenc#sha256"/>
        <DigestValue>T3389JrZrP0Wl1XgfHNU3LeVA5z/bUusA2sOo0swLgY=</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VgNGZLFGoRxv04fViwPY4GatfzqYLBSCTL6MDtoY7yY=</DigestValue>
      </Reference>
      <Reference URI="/ppt/handoutMasters/handoutMaster1.xml?ContentType=application/vnd.openxmlformats-officedocument.presentationml.handoutMaster+xml">
        <DigestMethod Algorithm="http://www.w3.org/2001/04/xmlenc#sha256"/>
        <DigestValue>Y5NCtP3uV+thOqx0n8/OL5aKgUmDhXuhXlWpm5vIkDw=</DigestValue>
      </Reference>
      <Reference URI="/ppt/media/image1.png?ContentType=image/png">
        <DigestMethod Algorithm="http://www.w3.org/2001/04/xmlenc#sha256"/>
        <DigestValue>6vXUKZkFaLVIJBDEgPe+vQ8m0rdds+8DgGiTZL7EPCQ=</DigestValue>
      </Reference>
      <Reference URI="/ppt/media/image2.svg?ContentType=image/svg+xml">
        <DigestMethod Algorithm="http://www.w3.org/2001/04/xmlenc#sha256"/>
        <DigestValue>wt/4iJYED9tl6Sl/gTY4kgi84Wz4ZEriJkNHxuyA//A=</DigestValue>
      </Reference>
      <Reference URI="/ppt/media/image3.png?ContentType=image/png">
        <DigestMethod Algorithm="http://www.w3.org/2001/04/xmlenc#sha256"/>
        <DigestValue>YuSLNzRGyfkIHj1ajTF57MUtvGl4f6L28dj11FblHGI=</DigestValue>
      </Reference>
      <Reference URI="/ppt/media/image4.png?ContentType=image/png">
        <DigestMethod Algorithm="http://www.w3.org/2001/04/xmlenc#sha256"/>
        <DigestValue>n+c6+I3yl6JscW1Sq2m/aUTtw8wxtA3ZbSyiir/3GtI=</DigestValue>
      </Reference>
      <Reference URI="/ppt/media/image5.png?ContentType=image/png">
        <DigestMethod Algorithm="http://www.w3.org/2001/04/xmlenc#sha256"/>
        <DigestValue>MA2+u+KgSkPmEzG5d6Mn2r6BYSW0XVTT89EAhY/uMtk=</DigestValue>
      </Reference>
      <Reference URI="/ppt/media/image6.png?ContentType=image/png">
        <DigestMethod Algorithm="http://www.w3.org/2001/04/xmlenc#sha256"/>
        <DigestValue>HUwOIerdYWYiGWCTpOxsWaqNJUpPCt09wQ5wIYovPSk=</DigestValue>
      </Reference>
      <Reference URI="/ppt/media/image7.png?ContentType=image/png">
        <DigestMethod Algorithm="http://www.w3.org/2001/04/xmlenc#sha256"/>
        <DigestValue>/arNGyJfd+8I0XjdchzIYa/y92hKhVnIBxjCp/vOrgI=</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UScSnFiJQYbFlrYWzyyDy3DrfZWpZhAvYcPGCpVv2nE=</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AgAgNVMcvWd5J7b5DC+SX7VqNVGiqM5+3R55bsMMkm4=</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Jlylh7j4/cTmIDMP3aOpMgUeDyTZLdst5XVax+AWNWI=</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QnksgCoEn+kNlfsDtZNCvnOpdRQA8EFa433/xc5jmhU=</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vxrj2MU/FQYGDSpoOIJiD+wrhH3ySJct3C+lC2ORnNk=</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t4SrMhMGRArfvjxb5hkqoXSGY/GrV7viGGNv3Y3DvzA=</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LJD9r9ApfNJxBHgU6wW19C3I+pz+O9CG3OLlv5yKNCA=</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MtZtQSBebPm6D6W+ToEUhPQ2i5YEmsBx/1d5A5K47/A=</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5ml6lPEfIXKvIooNILmulborvv6c8/pTdR+GFfG2gyM=</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VLNaV+o50gKe0P8OXoiV/yuPNjkOUq1P2pyCC1Esrx4=</DigestValue>
      </Reference>
      <Reference URI="/ppt/notesSlides/notesSlide1.xml?ContentType=application/vnd.openxmlformats-officedocument.presentationml.notesSlide+xml">
        <DigestMethod Algorithm="http://www.w3.org/2001/04/xmlenc#sha256"/>
        <DigestValue>nC9B1b5C2Vg4ZI/MSVclC0UCRpNWqBOmd1vxMeEIXOw=</DigestValue>
      </Reference>
      <Reference URI="/ppt/notesSlides/notesSlide2.xml?ContentType=application/vnd.openxmlformats-officedocument.presentationml.notesSlide+xml">
        <DigestMethod Algorithm="http://www.w3.org/2001/04/xmlenc#sha256"/>
        <DigestValue>NCq6ykFPEOoO2BvxlV20D35euj0QvKabMurlAS9QnLQ=</DigestValue>
      </Reference>
      <Reference URI="/ppt/notesSlides/notesSlide3.xml?ContentType=application/vnd.openxmlformats-officedocument.presentationml.notesSlide+xml">
        <DigestMethod Algorithm="http://www.w3.org/2001/04/xmlenc#sha256"/>
        <DigestValue>1Eki2kqXsn7so0QC+Uf/LNlh5Kf61dqLBhtrNxsaNwg=</DigestValue>
      </Reference>
      <Reference URI="/ppt/notesSlides/notesSlide4.xml?ContentType=application/vnd.openxmlformats-officedocument.presentationml.notesSlide+xml">
        <DigestMethod Algorithm="http://www.w3.org/2001/04/xmlenc#sha256"/>
        <DigestValue>2P/UwPaDQczMr8wQMgW/Xl7DdRKHsiDoIMAxfrjQmzE=</DigestValue>
      </Reference>
      <Reference URI="/ppt/notesSlides/notesSlide5.xml?ContentType=application/vnd.openxmlformats-officedocument.presentationml.notesSlide+xml">
        <DigestMethod Algorithm="http://www.w3.org/2001/04/xmlenc#sha256"/>
        <DigestValue>9Zqd8wvW/shu4hKsPp/qJx7AQMoqBHGEXHLRIxiMEAU=</DigestValue>
      </Reference>
      <Reference URI="/ppt/notesSlides/notesSlide6.xml?ContentType=application/vnd.openxmlformats-officedocument.presentationml.notesSlide+xml">
        <DigestMethod Algorithm="http://www.w3.org/2001/04/xmlenc#sha256"/>
        <DigestValue>Yh6J/pLdi4DB0TCLmug/gxmcUMIqwyGBsnIj/ZlmRjA=</DigestValue>
      </Reference>
      <Reference URI="/ppt/notesSlides/notesSlide7.xml?ContentType=application/vnd.openxmlformats-officedocument.presentationml.notesSlide+xml">
        <DigestMethod Algorithm="http://www.w3.org/2001/04/xmlenc#sha256"/>
        <DigestValue>o3Gw2921AFUEkPF6VJ8nKDI5mySrVKhimZp+2jiUJ48=</DigestValue>
      </Reference>
      <Reference URI="/ppt/notesSlides/notesSlide8.xml?ContentType=application/vnd.openxmlformats-officedocument.presentationml.notesSlide+xml">
        <DigestMethod Algorithm="http://www.w3.org/2001/04/xmlenc#sha256"/>
        <DigestValue>4reWkSa2DfwBnFd5LjF+XSJ79ya4s7OTFKpnYhupWMg=</DigestValue>
      </Reference>
      <Reference URI="/ppt/notesSlides/notesSlide9.xml?ContentType=application/vnd.openxmlformats-officedocument.presentationml.notesSlide+xml">
        <DigestMethod Algorithm="http://www.w3.org/2001/04/xmlenc#sha256"/>
        <DigestValue>JzWYWleyb1J+lD1L3hR7mZcPk6aIeZQ9me4xqX3kLNQ=</DigestValue>
      </Reference>
      <Reference URI="/ppt/presentation.xml?ContentType=application/vnd.openxmlformats-officedocument.presentationml.presentation.main+xml">
        <DigestMethod Algorithm="http://www.w3.org/2001/04/xmlenc#sha256"/>
        <DigestValue>ZrSJMnYrwhz/52Up8meAJMvACDjsikoIz1TUjKgDKf4=</DigestValue>
      </Reference>
      <Reference URI="/ppt/presProps.xml?ContentType=application/vnd.openxmlformats-officedocument.presentationml.presProps+xml">
        <DigestMethod Algorithm="http://www.w3.org/2001/04/xmlenc#sha256"/>
        <DigestValue>C+PRcZXd9/mAg54gWvVAKpZVUYHIpDK4IzuaK64Y6JA=</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4SO4+iwq4MfF3XZP8fipHQw767KlAiGxm1PpRR2A+G0=</DigestValue>
      </Reference>
      <Reference URI="/ppt/slideLayouts/slideLayout10.xml?ContentType=application/vnd.openxmlformats-officedocument.presentationml.slideLayout+xml">
        <DigestMethod Algorithm="http://www.w3.org/2001/04/xmlenc#sha256"/>
        <DigestValue>K38/9gDroBHFYQQd3MVJYyyZIki+4fKLpAubjSMi0Ss=</DigestValue>
      </Reference>
      <Reference URI="/ppt/slideLayouts/slideLayout11.xml?ContentType=application/vnd.openxmlformats-officedocument.presentationml.slideLayout+xml">
        <DigestMethod Algorithm="http://www.w3.org/2001/04/xmlenc#sha256"/>
        <DigestValue>QtuxmMdlOp56EvunW887Jw/9cyHL6TUqDTsBp5fq6y4=</DigestValue>
      </Reference>
      <Reference URI="/ppt/slideLayouts/slideLayout2.xml?ContentType=application/vnd.openxmlformats-officedocument.presentationml.slideLayout+xml">
        <DigestMethod Algorithm="http://www.w3.org/2001/04/xmlenc#sha256"/>
        <DigestValue>+viHSUz76PDftKyy9hKUo4guCC9PdYAcgBRDFLqmLJw=</DigestValue>
      </Reference>
      <Reference URI="/ppt/slideLayouts/slideLayout3.xml?ContentType=application/vnd.openxmlformats-officedocument.presentationml.slideLayout+xml">
        <DigestMethod Algorithm="http://www.w3.org/2001/04/xmlenc#sha256"/>
        <DigestValue>0e3wCt4ZdVh9RkcZHnN58wtgjxE7sx3AIf/X7OQt1pM=</DigestValue>
      </Reference>
      <Reference URI="/ppt/slideLayouts/slideLayout4.xml?ContentType=application/vnd.openxmlformats-officedocument.presentationml.slideLayout+xml">
        <DigestMethod Algorithm="http://www.w3.org/2001/04/xmlenc#sha256"/>
        <DigestValue>fERySxC8fmtjyuxAnCVmjZHHAewnZ5tk2WrTXIffWWU=</DigestValue>
      </Reference>
      <Reference URI="/ppt/slideLayouts/slideLayout5.xml?ContentType=application/vnd.openxmlformats-officedocument.presentationml.slideLayout+xml">
        <DigestMethod Algorithm="http://www.w3.org/2001/04/xmlenc#sha256"/>
        <DigestValue>RzOQOy8hc1QWG6VfKL26CIQ2wJe5D7ky56el474Z/ts=</DigestValue>
      </Reference>
      <Reference URI="/ppt/slideLayouts/slideLayout6.xml?ContentType=application/vnd.openxmlformats-officedocument.presentationml.slideLayout+xml">
        <DigestMethod Algorithm="http://www.w3.org/2001/04/xmlenc#sha256"/>
        <DigestValue>b4Cj8y/p62eI6NkmTX1Uf3n14yGZqypdBKPth1cunvk=</DigestValue>
      </Reference>
      <Reference URI="/ppt/slideLayouts/slideLayout7.xml?ContentType=application/vnd.openxmlformats-officedocument.presentationml.slideLayout+xml">
        <DigestMethod Algorithm="http://www.w3.org/2001/04/xmlenc#sha256"/>
        <DigestValue>XMGuOsI8X6ZAaIgN+gGiIwimqBOvdcIHmA3PGio/iPc=</DigestValue>
      </Reference>
      <Reference URI="/ppt/slideLayouts/slideLayout8.xml?ContentType=application/vnd.openxmlformats-officedocument.presentationml.slideLayout+xml">
        <DigestMethod Algorithm="http://www.w3.org/2001/04/xmlenc#sha256"/>
        <DigestValue>yEOAibRffi37IeOTBctz5xSI7ilV/47PHOUp5UZiMVA=</DigestValue>
      </Reference>
      <Reference URI="/ppt/slideLayouts/slideLayout9.xml?ContentType=application/vnd.openxmlformats-officedocument.presentationml.slideLayout+xml">
        <DigestMethod Algorithm="http://www.w3.org/2001/04/xmlenc#sha256"/>
        <DigestValue>6xuyWmwe/uuJK5SeeFbR3Q0Q1YdyNUrdG37qgXI6Fsw=</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Transform>
          <Transform Algorithm="http://www.w3.org/TR/2001/REC-xml-c14n-20010315"/>
        </Transforms>
        <DigestMethod Algorithm="http://www.w3.org/2001/04/xmlenc#sha256"/>
        <DigestValue>tSNfd+My+BfmzQxLC9EAQHv1RK/2+tNcci+9hfcJUEE=</DigestValue>
      </Reference>
      <Reference URI="/ppt/slideMasters/slideMaster1.xml?ContentType=application/vnd.openxmlformats-officedocument.presentationml.slideMaster+xml">
        <DigestMethod Algorithm="http://www.w3.org/2001/04/xmlenc#sha256"/>
        <DigestValue>v5pEOssPLzEXcCNpQiOMUr9sHlkOpYJS7GbvRPeSgYY=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lzctCqLU66h2trdyOlWfh0cLe8sVFCA2oDInsA9mI2I=</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wJ9gqLrWKSEz1M5pJWnud6wAvPDrJmknzk9ma4xGpbE=</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84A2jazeftG11PwLb24HQtRaASSgRHo6EMbSOOMR4Lg=</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tCbEvs5HvyyyvZTVM1qiDduDQ+RwKkP0M23Zt7pdQ7o=</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/Gf8eqe2g12CDBy664DhbPliewOPWgRN81FZhoOyVEw=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RclCr9pkwo64gPJn8tY5X87xJyZnPgUPgsSfzvYpNkI=</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1/04/xmlenc#sha256"/>
        <DigestValue>N84kJoIrWVsL4/ptFdsbF+AJ4wsUoyOImJ+tqP1LYwE=</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RPe0mO3+ICuN7EPIWRt+BdIDPgzLE+oUJ2QUnvbuHgg=</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m/fJvgR3Rj13CiqrHSlTtIEKuSM5/UA70CnHTD3x+OM=</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EDKbFK/EqZoU0F2lu6l3HMjGT8oN6S8dhZymExbFqMA=</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wHz6tAKFNs3NG0D+ov7eFrXrhfUuz6AW/rSicURCGlo=</DigestValue>
      </Reference>
      <Reference URI="/ppt/slides/slide1.xml?ContentType=application/vnd.openxmlformats-officedocument.presentationml.slide+xml">
        <DigestMethod Algorithm="http://www.w3.org/2001/04/xmlenc#sha256"/>
        <DigestValue>aHs2iZzaQBEbinZa2jKTBDC3gGJRNCsox/zSD8eJvxQ=</DigestValue>
      </Reference>
      <Reference URI="/ppt/slides/slide10.xml?ContentType=application/vnd.openxmlformats-officedocument.presentationml.slide+xml">
        <DigestMethod Algorithm="http://www.w3.org/2001/04/xmlenc#sha256"/>
        <DigestValue>v+s5t6HTK5UhDmMM08wyQw0PVWsKMBWhyl1Iou6J6UU=</DigestValue>
      </Reference>
      <Reference URI="/ppt/slides/slide11.xml?ContentType=application/vnd.openxmlformats-officedocument.presentationml.slide+xml">
        <DigestMethod Algorithm="http://www.w3.org/2001/04/xmlenc#sha256"/>
        <DigestValue>yq6bPKqlIwDOqhqHDNV256IQUEjmInq/6X1t9Apfmos=</DigestValue>
      </Reference>
      <Reference URI="/ppt/slides/slide12.xml?ContentType=application/vnd.openxmlformats-officedocument.presentationml.slide+xml">
        <DigestMethod Algorithm="http://www.w3.org/2001/04/xmlenc#sha256"/>
        <DigestValue>dodBq4SizeJ2/PjLQCZ0ctLwoX8GpJixUz899E1S2T4=</DigestValue>
      </Reference>
      <Reference URI="/ppt/slides/slide13.xml?ContentType=application/vnd.openxmlformats-officedocument.presentationml.slide+xml">
        <DigestMethod Algorithm="http://www.w3.org/2001/04/xmlenc#sha256"/>
        <DigestValue>o99E9YKQKjPSQ5wYpEuNROo+6AcEDZOsIaZOLBQ2JCs=</DigestValue>
      </Reference>
      <Reference URI="/ppt/slides/slide14.xml?ContentType=application/vnd.openxmlformats-officedocument.presentationml.slide+xml">
        <DigestMethod Algorithm="http://www.w3.org/2001/04/xmlenc#sha256"/>
        <DigestValue>WazfFRybIFZ3dYlzS7ffntm6tBrwsGRaOPkdqfV7wLs=</DigestValue>
      </Reference>
      <Reference URI="/ppt/slides/slide15.xml?ContentType=application/vnd.openxmlformats-officedocument.presentationml.slide+xml">
        <DigestMethod Algorithm="http://www.w3.org/2001/04/xmlenc#sha256"/>
        <DigestValue>hBHixRcg2TYIKYEWd2CZz9A63Df4Gbx5ShCNzvDOaGE=</DigestValue>
      </Reference>
      <Reference URI="/ppt/slides/slide16.xml?ContentType=application/vnd.openxmlformats-officedocument.presentationml.slide+xml">
        <DigestMethod Algorithm="http://www.w3.org/2001/04/xmlenc#sha256"/>
        <DigestValue>GLRqjkaydzoh4L9WIhnkGYGShwgoeFhqLNdJdoZx3Fk=</DigestValue>
      </Reference>
      <Reference URI="/ppt/slides/slide2.xml?ContentType=application/vnd.openxmlformats-officedocument.presentationml.slide+xml">
        <DigestMethod Algorithm="http://www.w3.org/2001/04/xmlenc#sha256"/>
        <DigestValue>LOEAaMatdHh7hEiKKPa+HCL4JLs35ZwuzqkhDkMZGYo=</DigestValue>
      </Reference>
      <Reference URI="/ppt/slides/slide3.xml?ContentType=application/vnd.openxmlformats-officedocument.presentationml.slide+xml">
        <DigestMethod Algorithm="http://www.w3.org/2001/04/xmlenc#sha256"/>
        <DigestValue>i1fe+WdBER+OYEQylsIM9/bOF2BRshlENz2JMTdIDLE=</DigestValue>
      </Reference>
      <Reference URI="/ppt/slides/slide4.xml?ContentType=application/vnd.openxmlformats-officedocument.presentationml.slide+xml">
        <DigestMethod Algorithm="http://www.w3.org/2001/04/xmlenc#sha256"/>
        <DigestValue>Z7Q+M2lWa4CKKND9rOcXmn5eYJPGz8u3MbkYP/hIAMI=</DigestValue>
      </Reference>
      <Reference URI="/ppt/slides/slide5.xml?ContentType=application/vnd.openxmlformats-officedocument.presentationml.slide+xml">
        <DigestMethod Algorithm="http://www.w3.org/2001/04/xmlenc#sha256"/>
        <DigestValue>2Ux3EmEIvfkoKsgcAQFWSXW0GuxzrovRszBuzCswwWs=</DigestValue>
      </Reference>
      <Reference URI="/ppt/slides/slide6.xml?ContentType=application/vnd.openxmlformats-officedocument.presentationml.slide+xml">
        <DigestMethod Algorithm="http://www.w3.org/2001/04/xmlenc#sha256"/>
        <DigestValue>yCQHWTB0f0IyB319mWzuCyCQoHD2s8EbvsKY2dW0jSM=</DigestValue>
      </Reference>
      <Reference URI="/ppt/slides/slide7.xml?ContentType=application/vnd.openxmlformats-officedocument.presentationml.slide+xml">
        <DigestMethod Algorithm="http://www.w3.org/2001/04/xmlenc#sha256"/>
        <DigestValue>k85r9zFcnIYoJ7gZKoKUpaNztDfJLRWfD2IMGrIHGO4=</DigestValue>
      </Reference>
      <Reference URI="/ppt/slides/slide8.xml?ContentType=application/vnd.openxmlformats-officedocument.presentationml.slide+xml">
        <DigestMethod Algorithm="http://www.w3.org/2001/04/xmlenc#sha256"/>
        <DigestValue>SkKte7WqSi8yLckk3XgadvGZ21LOhu6HZ0wCsc1WlY4=</DigestValue>
      </Reference>
      <Reference URI="/ppt/slides/slide9.xml?ContentType=application/vnd.openxmlformats-officedocument.presentationml.slide+xml">
        <DigestMethod Algorithm="http://www.w3.org/2001/04/xmlenc#sha256"/>
        <DigestValue>3XwXF5yfkcc0OXAPtnDL4dw+wSwrqHR+l2bWWQXQNc0=</DigestValue>
      </Reference>
      <Reference URI="/ppt/tableStyles.xml?ContentType=application/vnd.openxmlformats-officedocument.presentationml.tableStyles+xml">
        <DigestMethod Algorithm="http://www.w3.org/2001/04/xmlenc#sha256"/>
        <DigestValue>epH1e9oo+SV1a9LpOFmYPoEy29oYyfgaSRAV11n0rtc=</DigestValue>
      </Reference>
      <Reference URI="/ppt/theme/theme1.xml?ContentType=application/vnd.openxmlformats-officedocument.theme+xml">
        <DigestMethod Algorithm="http://www.w3.org/2001/04/xmlenc#sha256"/>
        <DigestValue>kktn2Fq1d7vy1y5Fh4NaE7cfvbGp1RINwPxS/hZZ7hU=</DigestValue>
      </Reference>
      <Reference URI="/ppt/theme/theme2.xml?ContentType=application/vnd.openxmlformats-officedocument.theme+xml">
        <DigestMethod Algorithm="http://www.w3.org/2001/04/xmlenc#sha256"/>
        <DigestValue>wbOGEZ2pMJRbcnL28cCObjKg2hYNUgp3KWReTD9Oz34=</DigestValue>
      </Reference>
      <Reference URI="/ppt/theme/theme3.xml?ContentType=application/vnd.openxmlformats-officedocument.theme+xml">
        <DigestMethod Algorithm="http://www.w3.org/2001/04/xmlenc#sha256"/>
        <DigestValue>wbOGEZ2pMJRbcnL28cCObjKg2hYNUgp3KWReTD9Oz34=</DigestValue>
      </Reference>
      <Reference URI="/ppt/viewProps.xml?ContentType=application/vnd.openxmlformats-officedocument.presentationml.viewProps+xml">
        <DigestMethod Algorithm="http://www.w3.org/2001/04/xmlenc#sha256"/>
        <DigestValue>/p9wgr33F5Uhy7BoT1+NLdWgujasPdCYS0RRsZQvHqE=</DigestValue>
      </Reference>
    </Manifest>
    <SignatureProperties>
      <SignatureProperty Id="idSignatureTime" Target="#idPackageSignature">
        <mdssi:SignatureTime xmlns:mdssi="http://schemas.openxmlformats.org/package/2006/digital-signature">
          <mdssi:Format>YYYY-MM-DDThh:mm:ssTZD</mdssi:Format>
          <mdssi:Value>2018-02-10T15:05:56Z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2018-02-10T15:05:56Z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4873beb7-5857-4685-be1f-d57550cc96cc"/>
    <ds:schemaRef ds:uri="http://www.w3.org/XML/1998/namespace"/>
    <ds:schemaRef ds:uri="http://purl.org/dc/elements/1.1/"/>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2964</TotalTime>
  <Words>1020</Words>
  <Application>Microsoft Office PowerPoint</Application>
  <PresentationFormat>Custom</PresentationFormat>
  <Paragraphs>130</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Tech 16x9</vt:lpstr>
      <vt:lpstr>GHOST</vt:lpstr>
      <vt:lpstr>Current Bitcoin Architecture (Longest chain)</vt:lpstr>
      <vt:lpstr>Issues with current propagation method</vt:lpstr>
      <vt:lpstr>Issues with current propagation method</vt:lpstr>
      <vt:lpstr>Issues with current propagation method (Complex branching)</vt:lpstr>
      <vt:lpstr>Double-spend attack with current propagation method (Complex branching)</vt:lpstr>
      <vt:lpstr>GHOST</vt:lpstr>
      <vt:lpstr>GHOST</vt:lpstr>
      <vt:lpstr>Security (Longest chain)</vt:lpstr>
      <vt:lpstr>Security (GHOST)</vt:lpstr>
      <vt:lpstr>Double-spend attack with GHOST</vt:lpstr>
      <vt:lpstr>Ethereum’s version of GHOST</vt:lpstr>
      <vt:lpstr>Mining</vt:lpstr>
      <vt:lpstr>GHOST conditions for Ethereum</vt:lpstr>
      <vt:lpstr>Ethereum’s version of GHOST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GHOST</dc:title>
  <dc:creator>#BRANDON GOH WEN HENG#</dc:creator>
  <cp:lastModifiedBy>#BRANDON GOH WEN HENG#</cp:lastModifiedBy>
  <cp:revision>41</cp:revision>
  <dcterms:created xsi:type="dcterms:W3CDTF">2017-06-11T10:38:43Z</dcterms:created>
  <dcterms:modified xsi:type="dcterms:W3CDTF">2017-06-15T06:51:51Z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