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_xmlsignatures/sig1.xml" ContentType="application/vnd.openxmlformats-package.digital-signature-xmlsignature+xml"/>
  <Override PartName="/_xmlsignatures/sig2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4" r:id="rId6"/>
    <p:sldId id="265" r:id="rId7"/>
    <p:sldId id="268" r:id="rId8"/>
    <p:sldId id="267" r:id="rId9"/>
    <p:sldId id="269" r:id="rId10"/>
    <p:sldId id="266" r:id="rId11"/>
    <p:sldId id="270" r:id="rId12"/>
    <p:sldId id="262" r:id="rId13"/>
    <p:sldId id="271" r:id="rId14"/>
    <p:sldId id="272" r:id="rId15"/>
    <p:sldId id="274" r:id="rId16"/>
    <p:sldId id="273" r:id="rId17"/>
    <p:sldId id="277" r:id="rId18"/>
    <p:sldId id="278" r:id="rId19"/>
    <p:sldId id="279" r:id="rId20"/>
    <p:sldId id="280" r:id="rId21"/>
    <p:sldId id="281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8B8B"/>
    <a:srgbClr val="5BD4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358" autoAdjust="0"/>
  </p:normalViewPr>
  <p:slideViewPr>
    <p:cSldViewPr snapToGrid="0">
      <p:cViewPr varScale="1">
        <p:scale>
          <a:sx n="37" d="100"/>
          <a:sy n="37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4E0AB-F73C-4259-A70B-0549BC9F6F91}" type="datetimeFigureOut">
              <a:rPr lang="en-SG" smtClean="0"/>
              <a:t>1/8/2017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A2039-938F-44FD-8D03-1161550749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5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 weights to the blocks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2039-938F-44FD-8D03-11615507495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05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minimum of 32 ether needed to become validator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2039-938F-44FD-8D03-11615507495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93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the case where few nodes go offline, due to network issues or the nodes were switched off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2039-938F-44FD-8D03-11615507495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690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Title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1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ereum/wiki/wiki/Proof-of-Stake-FAQ" TargetMode="External"/><Relationship Id="rId3" Type="http://schemas.openxmlformats.org/officeDocument/2006/relationships/hyperlink" Target="https://cdn.hackaday.io/files/10879465447136/Mauve%20Paper%20Vitalik.pdf" TargetMode="External"/><Relationship Id="rId7" Type="http://schemas.openxmlformats.org/officeDocument/2006/relationships/hyperlink" Target="https://ethereum.stackexchange.com/questions/9/why-does-ethereum-plan-to-move-to-proof-of-stake" TargetMode="External"/><Relationship Id="rId2" Type="http://schemas.openxmlformats.org/officeDocument/2006/relationships/hyperlink" Target="https://karlodwyer.github.io/publications/pdf/bitcoin_KJOD_201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ethereum.org/2014/11/25/proof-stake-learned-love-weak-subjectivity/" TargetMode="External"/><Relationship Id="rId5" Type="http://schemas.openxmlformats.org/officeDocument/2006/relationships/hyperlink" Target="https://blog.ethereum.org/2015/12/28/understanding-serenity-part-2-casper/" TargetMode="External"/><Relationship Id="rId4" Type="http://schemas.openxmlformats.org/officeDocument/2006/relationships/hyperlink" Target="https://www.reddit.com/r/ethereum/comments/535fiw/mauve_paper_20_third_draf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4793-9506-44F0-885D-6B1EC1DA8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Proof-of-Stake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9347310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9AF2DDF3-9E38-4B6C-B092-33D65F25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29081"/>
            <a:ext cx="8445944" cy="5133475"/>
          </a:xfrm>
        </p:spPr>
        <p:txBody>
          <a:bodyPr>
            <a:normAutofit/>
          </a:bodyPr>
          <a:lstStyle/>
          <a:p>
            <a:r>
              <a:rPr lang="en-US" dirty="0"/>
              <a:t>No mining involved</a:t>
            </a:r>
          </a:p>
          <a:p>
            <a:pPr lvl="1"/>
            <a:r>
              <a:rPr lang="en-US" dirty="0"/>
              <a:t>No new coins being generated</a:t>
            </a:r>
          </a:p>
          <a:p>
            <a:pPr lvl="1"/>
            <a:r>
              <a:rPr lang="en-US" dirty="0"/>
              <a:t>Only transaction fees will be paid to validators</a:t>
            </a:r>
          </a:p>
          <a:p>
            <a:r>
              <a:rPr lang="en-US" dirty="0"/>
              <a:t>Requires a security deposit</a:t>
            </a:r>
          </a:p>
          <a:p>
            <a:pPr lvl="1"/>
            <a:r>
              <a:rPr lang="en-US" dirty="0"/>
              <a:t>Minimum currently set at 32 ether* [2]</a:t>
            </a:r>
          </a:p>
          <a:p>
            <a:pPr lvl="1"/>
            <a:r>
              <a:rPr lang="en-US" dirty="0"/>
              <a:t>Maximum currently set at 131072 ether* [2]</a:t>
            </a:r>
          </a:p>
          <a:p>
            <a:r>
              <a:rPr lang="en-US" dirty="0"/>
              <a:t>Rewards honest validators and penalizes those that vote on the wrong chain or vote on both chains</a:t>
            </a:r>
          </a:p>
          <a:p>
            <a:r>
              <a:rPr lang="en-US" dirty="0"/>
              <a:t>Ultimately all forks will converge to a single chain only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02D8A-6026-4322-AF80-1D2F58514C97}"/>
              </a:ext>
            </a:extLst>
          </p:cNvPr>
          <p:cNvSpPr txBox="1"/>
          <p:nvPr/>
        </p:nvSpPr>
        <p:spPr>
          <a:xfrm>
            <a:off x="1020213" y="648866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Subject to changes since </a:t>
            </a:r>
            <a:r>
              <a:rPr lang="en-US" dirty="0" err="1"/>
              <a:t>PoS</a:t>
            </a:r>
            <a:r>
              <a:rPr lang="en-US" dirty="0"/>
              <a:t> not </a:t>
            </a:r>
            <a:r>
              <a:rPr lang="en-US" dirty="0" err="1"/>
              <a:t>finalised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4548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9AF2DDF3-9E38-4B6C-B092-33D65F25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29081"/>
            <a:ext cx="8445944" cy="5133475"/>
          </a:xfrm>
        </p:spPr>
        <p:txBody>
          <a:bodyPr>
            <a:normAutofit/>
          </a:bodyPr>
          <a:lstStyle/>
          <a:p>
            <a:r>
              <a:rPr lang="en-US" dirty="0"/>
              <a:t>Validators’ deposits are at stake, hence there is an incentive to vote on the </a:t>
            </a:r>
            <a:r>
              <a:rPr lang="en-US" i="1" dirty="0"/>
              <a:t>correct</a:t>
            </a:r>
            <a:r>
              <a:rPr lang="en-US" dirty="0"/>
              <a:t> chain. (Betting on the block that will be included in the chain)</a:t>
            </a:r>
          </a:p>
          <a:p>
            <a:r>
              <a:rPr lang="en-US" dirty="0"/>
              <a:t>Suppose that there are no security deposits, then there is no incentive to vote on the correct chain as a large number of users can sabotage the blockchain by creating another fork and making it heavier.</a:t>
            </a:r>
          </a:p>
          <a:p>
            <a:r>
              <a:rPr lang="en-US" dirty="0"/>
              <a:t>Minimum amount of time before validators’ can make withdrawals to their security deposits: 4 months* [2]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02D8A-6026-4322-AF80-1D2F58514C97}"/>
              </a:ext>
            </a:extLst>
          </p:cNvPr>
          <p:cNvSpPr txBox="1"/>
          <p:nvPr/>
        </p:nvSpPr>
        <p:spPr>
          <a:xfrm>
            <a:off x="1020213" y="648866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Subject to changes since </a:t>
            </a:r>
            <a:r>
              <a:rPr lang="en-US" dirty="0" err="1"/>
              <a:t>PoS</a:t>
            </a:r>
            <a:r>
              <a:rPr lang="en-US" dirty="0"/>
              <a:t> not </a:t>
            </a:r>
            <a:r>
              <a:rPr lang="en-US" dirty="0" err="1"/>
              <a:t>finalised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564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Security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AF22795-8B66-4F57-9C4C-D4110D72E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2052116"/>
                <a:ext cx="8593096" cy="39978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Since </a:t>
                </a:r>
                <a:r>
                  <a:rPr lang="en-US" dirty="0" err="1"/>
                  <a:t>PoS</a:t>
                </a:r>
                <a:r>
                  <a:rPr lang="en-US" dirty="0"/>
                  <a:t> requires users to have the cryptocurrency, attackers would need to buy 51% of the entire cryptocurrency network to perform a 51% attack</a:t>
                </a:r>
              </a:p>
              <a:p>
                <a:r>
                  <a:rPr lang="en-US" dirty="0"/>
                  <a:t>Consider that the current block number is approximately 4 million, so the estimated amount of ether in the system is 20 million (4 mil blocks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5 ether/block) and the current exchange rate is USD 340/ether. To perform a 51% attack, the attacker must obtain 51% of all ether, which is 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∗5∗51%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∗340=3.468∗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SG" dirty="0"/>
                  <a:t> USD of ether.</a:t>
                </a:r>
              </a:p>
              <a:p>
                <a:r>
                  <a:rPr lang="en-US" dirty="0"/>
                  <a:t>T</a:t>
                </a:r>
                <a:r>
                  <a:rPr lang="en-SG" dirty="0"/>
                  <a:t>he cost to perform a 51% is not feasible and is significantly more expensive than a 51% on a </a:t>
                </a:r>
                <a:r>
                  <a:rPr lang="en-SG" dirty="0" err="1"/>
                  <a:t>PoW</a:t>
                </a:r>
                <a:r>
                  <a:rPr lang="en-SG" dirty="0"/>
                  <a:t> blockchain.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AF22795-8B66-4F57-9C4C-D4110D72E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2052116"/>
                <a:ext cx="8593096" cy="3997828"/>
              </a:xfrm>
              <a:blipFill>
                <a:blip r:embed="rId2"/>
                <a:stretch>
                  <a:fillRect l="-426" r="-9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2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A279EC-D594-4267-8E12-D427BA6F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Validator Selection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AE3B1-8407-4D76-BBC5-9022BB58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estimated 9600* validators will be selected per 12 hour cycle (selection criterion unknown) [3]</a:t>
            </a:r>
            <a:br>
              <a:rPr lang="en-US" dirty="0"/>
            </a:br>
            <a:r>
              <a:rPr lang="en-US" dirty="0"/>
              <a:t>^Using the current exchange rate of USD 340/ether, we can expect 104.448 million USD worth of ether being used as security deposits at any time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C314E5-2003-4EAB-9EC6-D8741B157D34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25C9BF7-CF19-4AD5-B6DB-C7BFB838B4C2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18C5D7-FB70-43A7-B16E-452EFE2E43A9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813E8-0E39-4BEA-BA3C-6415C87459EF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2D61D-17A2-4ECE-8D54-FA00C08120C8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1DB3F-90E0-4BD2-8193-1A061FA307DE}"/>
              </a:ext>
            </a:extLst>
          </p:cNvPr>
          <p:cNvSpPr txBox="1"/>
          <p:nvPr/>
        </p:nvSpPr>
        <p:spPr>
          <a:xfrm>
            <a:off x="1020213" y="648866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Subject to changes since </a:t>
            </a:r>
            <a:r>
              <a:rPr lang="en-US" dirty="0" err="1"/>
              <a:t>PoS</a:t>
            </a:r>
            <a:r>
              <a:rPr lang="en-US" dirty="0"/>
              <a:t> not </a:t>
            </a:r>
            <a:r>
              <a:rPr lang="en-US" dirty="0" err="1"/>
              <a:t>finalised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68732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ighlight>
                  <a:srgbClr val="800080"/>
                </a:highlight>
              </a:rPr>
              <a:t>Something</a:t>
            </a:r>
            <a:r>
              <a:rPr lang="en-US" sz="2400" dirty="0"/>
              <a:t>-at-Stake: Slasher)</a:t>
            </a:r>
            <a:endParaRPr lang="en-SG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2FAC-F8DC-45F7-B7F3-B6403B57C8F8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BA964-285E-47F3-A845-83E03887F8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V="1">
            <a:off x="2310091" y="2499193"/>
            <a:ext cx="30211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6CBD5-EEB5-48BA-832F-B215BEDB0DA9}"/>
              </a:ext>
            </a:extLst>
          </p:cNvPr>
          <p:cNvSpPr/>
          <p:nvPr/>
        </p:nvSpPr>
        <p:spPr>
          <a:xfrm rot="16200000">
            <a:off x="2957127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48E64-292A-4DF4-946A-DD50EEF194C7}"/>
              </a:ext>
            </a:extLst>
          </p:cNvPr>
          <p:cNvSpPr/>
          <p:nvPr/>
        </p:nvSpPr>
        <p:spPr>
          <a:xfrm rot="16200000">
            <a:off x="4144163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8AF96-CA26-4738-AEE9-AC418822823F}"/>
              </a:ext>
            </a:extLst>
          </p:cNvPr>
          <p:cNvSpPr/>
          <p:nvPr/>
        </p:nvSpPr>
        <p:spPr>
          <a:xfrm rot="16200000">
            <a:off x="5331199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06826-EF5D-4EC0-87BA-3ED03982B3B5}"/>
              </a:ext>
            </a:extLst>
          </p:cNvPr>
          <p:cNvSpPr/>
          <p:nvPr/>
        </p:nvSpPr>
        <p:spPr>
          <a:xfrm rot="16200000">
            <a:off x="5331199" y="321616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151AFB-08DF-4298-91E3-D12B3A08028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684163" y="2499193"/>
            <a:ext cx="647036" cy="9869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CA105-2CFF-4941-B1F2-466039DD0FB6}"/>
              </a:ext>
            </a:extLst>
          </p:cNvPr>
          <p:cNvGrpSpPr/>
          <p:nvPr/>
        </p:nvGrpSpPr>
        <p:grpSpPr>
          <a:xfrm>
            <a:off x="5871199" y="3216162"/>
            <a:ext cx="1187036" cy="540000"/>
            <a:chOff x="5871199" y="3216162"/>
            <a:chExt cx="1187036" cy="540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9C65291-B441-4F30-B872-6478918810ED}"/>
                </a:ext>
              </a:extLst>
            </p:cNvPr>
            <p:cNvSpPr/>
            <p:nvPr/>
          </p:nvSpPr>
          <p:spPr>
            <a:xfrm rot="16200000">
              <a:off x="6518235" y="3216162"/>
              <a:ext cx="540000" cy="540000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19216CC-DB56-4A4E-BCE8-4E173CE58079}"/>
                </a:ext>
              </a:extLst>
            </p:cNvPr>
            <p:cNvCxnSpPr>
              <a:cxnSpLocks/>
              <a:stCxn id="18" idx="2"/>
              <a:endCxn id="112" idx="0"/>
            </p:cNvCxnSpPr>
            <p:nvPr/>
          </p:nvCxnSpPr>
          <p:spPr>
            <a:xfrm flipV="1">
              <a:off x="5871199" y="3486162"/>
              <a:ext cx="647036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F4FA4A-2796-4452-B19B-42489ABE8C7D}"/>
              </a:ext>
            </a:extLst>
          </p:cNvPr>
          <p:cNvGrpSpPr/>
          <p:nvPr/>
        </p:nvGrpSpPr>
        <p:grpSpPr>
          <a:xfrm>
            <a:off x="5871199" y="2229192"/>
            <a:ext cx="1187036" cy="540000"/>
            <a:chOff x="5871199" y="2229192"/>
            <a:chExt cx="1187036" cy="540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1EBC52-E835-42BD-8A63-CAE3994B9DBB}"/>
                </a:ext>
              </a:extLst>
            </p:cNvPr>
            <p:cNvSpPr/>
            <p:nvPr/>
          </p:nvSpPr>
          <p:spPr>
            <a:xfrm rot="16200000">
              <a:off x="6518235" y="2229192"/>
              <a:ext cx="540000" cy="540000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937959C-8B49-4DBB-A3E9-F3542927AF31}"/>
                </a:ext>
              </a:extLst>
            </p:cNvPr>
            <p:cNvCxnSpPr>
              <a:cxnSpLocks/>
              <a:stCxn id="14" idx="2"/>
              <a:endCxn id="104" idx="0"/>
            </p:cNvCxnSpPr>
            <p:nvPr/>
          </p:nvCxnSpPr>
          <p:spPr>
            <a:xfrm flipV="1">
              <a:off x="5871199" y="2499192"/>
              <a:ext cx="647036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A13B5E-A243-41BB-8085-FBD2388E3466}"/>
              </a:ext>
            </a:extLst>
          </p:cNvPr>
          <p:cNvGrpSpPr/>
          <p:nvPr/>
        </p:nvGrpSpPr>
        <p:grpSpPr>
          <a:xfrm>
            <a:off x="3196864" y="4882687"/>
            <a:ext cx="707025" cy="901687"/>
            <a:chOff x="20481829" y="11324794"/>
            <a:chExt cx="2966846" cy="29668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FCD3AD-AE86-4442-97D5-E453E3E1C110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F5DDB02-76E2-41CE-97AF-52F718CB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039CB-F187-47A1-8B3D-0B522E2B0601}"/>
              </a:ext>
            </a:extLst>
          </p:cNvPr>
          <p:cNvGrpSpPr/>
          <p:nvPr/>
        </p:nvGrpSpPr>
        <p:grpSpPr>
          <a:xfrm>
            <a:off x="4100916" y="4882687"/>
            <a:ext cx="707025" cy="901687"/>
            <a:chOff x="20481829" y="11324794"/>
            <a:chExt cx="2966846" cy="296684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EA2843-412E-4F69-8977-47EA4349AF6D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41826B3-E510-4BBE-AD8A-344789F11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6F840B7-F95F-4B5E-99FF-C5CBF91C08E9}"/>
              </a:ext>
            </a:extLst>
          </p:cNvPr>
          <p:cNvGrpSpPr/>
          <p:nvPr/>
        </p:nvGrpSpPr>
        <p:grpSpPr>
          <a:xfrm>
            <a:off x="5004968" y="4882687"/>
            <a:ext cx="707025" cy="901687"/>
            <a:chOff x="20481829" y="11324794"/>
            <a:chExt cx="2966846" cy="29668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FF7A75-C71C-4F64-9594-4F63BFDC67FD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83E058A-D030-4E8E-B9C2-7C496F13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17B887-3AA8-4853-BFB7-CE3CE2131CC0}"/>
              </a:ext>
            </a:extLst>
          </p:cNvPr>
          <p:cNvGrpSpPr/>
          <p:nvPr/>
        </p:nvGrpSpPr>
        <p:grpSpPr>
          <a:xfrm>
            <a:off x="5909019" y="4882687"/>
            <a:ext cx="707025" cy="901687"/>
            <a:chOff x="20481829" y="11324794"/>
            <a:chExt cx="2966846" cy="296684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643A2EC-EAEB-4FA3-AD67-736F43536D1E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9972A80-41A7-43E4-9326-58E1C85FD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309421-3F94-421D-B0BE-7157E5D21D9E}"/>
              </a:ext>
            </a:extLst>
          </p:cNvPr>
          <p:cNvGrpSpPr/>
          <p:nvPr/>
        </p:nvGrpSpPr>
        <p:grpSpPr>
          <a:xfrm>
            <a:off x="2292812" y="4882687"/>
            <a:ext cx="707025" cy="901687"/>
            <a:chOff x="20481829" y="11324794"/>
            <a:chExt cx="2966846" cy="29668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B36B1F9-4006-4D3D-BE05-4FC73D33961F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DE2416F-9C2F-4C7F-B6BE-9EB9A086C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A997048-4A8F-49E0-8E77-FF4C20885A2B}"/>
              </a:ext>
            </a:extLst>
          </p:cNvPr>
          <p:cNvCxnSpPr>
            <a:cxnSpLocks/>
            <a:stCxn id="41" idx="1"/>
            <a:endCxn id="53" idx="3"/>
          </p:cNvCxnSpPr>
          <p:nvPr/>
        </p:nvCxnSpPr>
        <p:spPr>
          <a:xfrm flipH="1">
            <a:off x="2999837" y="5333531"/>
            <a:ext cx="19702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F5975A9-EEB0-4B89-8351-318B979D0A04}"/>
              </a:ext>
            </a:extLst>
          </p:cNvPr>
          <p:cNvCxnSpPr>
            <a:cxnSpLocks/>
            <a:stCxn id="44" idx="1"/>
            <a:endCxn id="41" idx="3"/>
          </p:cNvCxnSpPr>
          <p:nvPr/>
        </p:nvCxnSpPr>
        <p:spPr>
          <a:xfrm flipH="1">
            <a:off x="3903889" y="5333531"/>
            <a:ext cx="19702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1FA4A9-9889-4FA8-A711-7960121C6745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>
            <a:off x="4807941" y="5333531"/>
            <a:ext cx="19702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ED0387F-75E9-4A37-943E-5DDF6C88F3C5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5711993" y="5333531"/>
            <a:ext cx="1970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5EA3DB4-4D83-4324-9338-09ABDB939B0F}"/>
                  </a:ext>
                </a:extLst>
              </p:cNvPr>
              <p:cNvSpPr txBox="1"/>
              <p:nvPr/>
            </p:nvSpPr>
            <p:spPr>
              <a:xfrm>
                <a:off x="2291625" y="5789948"/>
                <a:ext cx="62959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5EA3DB4-4D83-4324-9338-09ABDB939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25" y="5789948"/>
                <a:ext cx="62959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1CA5EC-D936-40C9-BCF6-2586E9064547}"/>
                  </a:ext>
                </a:extLst>
              </p:cNvPr>
              <p:cNvSpPr txBox="1"/>
              <p:nvPr/>
            </p:nvSpPr>
            <p:spPr>
              <a:xfrm>
                <a:off x="3183054" y="5789948"/>
                <a:ext cx="6385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1CA5EC-D936-40C9-BCF6-2586E906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054" y="5789948"/>
                <a:ext cx="6385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D918FF2-6403-4CB3-B64A-D374940184D3}"/>
                  </a:ext>
                </a:extLst>
              </p:cNvPr>
              <p:cNvSpPr txBox="1"/>
              <p:nvPr/>
            </p:nvSpPr>
            <p:spPr>
              <a:xfrm>
                <a:off x="4079943" y="5789948"/>
                <a:ext cx="6385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D918FF2-6403-4CB3-B64A-D3749401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43" y="5789948"/>
                <a:ext cx="6385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CCC98A-43FB-410D-8CEC-1E18EEC43F4C}"/>
                  </a:ext>
                </a:extLst>
              </p:cNvPr>
              <p:cNvSpPr txBox="1"/>
              <p:nvPr/>
            </p:nvSpPr>
            <p:spPr>
              <a:xfrm>
                <a:off x="5009275" y="5789948"/>
                <a:ext cx="63094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CCC98A-43FB-410D-8CEC-1E18EEC4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75" y="5789948"/>
                <a:ext cx="63094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98DEB9-8862-412D-9501-D81BB055FE41}"/>
                  </a:ext>
                </a:extLst>
              </p:cNvPr>
              <p:cNvSpPr txBox="1"/>
              <p:nvPr/>
            </p:nvSpPr>
            <p:spPr>
              <a:xfrm>
                <a:off x="5918589" y="5789948"/>
                <a:ext cx="6385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98DEB9-8862-412D-9501-D81BB055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589" y="5789948"/>
                <a:ext cx="63850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17CD5A-88F9-4CEF-92B9-AD6B06506A26}"/>
              </a:ext>
            </a:extLst>
          </p:cNvPr>
          <p:cNvCxnSpPr>
            <a:cxnSpLocks/>
            <a:stCxn id="70" idx="1"/>
            <a:endCxn id="50" idx="3"/>
          </p:cNvCxnSpPr>
          <p:nvPr/>
        </p:nvCxnSpPr>
        <p:spPr>
          <a:xfrm flipH="1">
            <a:off x="6616044" y="5333531"/>
            <a:ext cx="2780571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FDC0288-9613-4EE6-AB7C-A5E36A8F9869}"/>
              </a:ext>
            </a:extLst>
          </p:cNvPr>
          <p:cNvGrpSpPr/>
          <p:nvPr/>
        </p:nvGrpSpPr>
        <p:grpSpPr>
          <a:xfrm>
            <a:off x="9396615" y="4882687"/>
            <a:ext cx="707025" cy="901687"/>
            <a:chOff x="20481829" y="11324794"/>
            <a:chExt cx="2966846" cy="296684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28105C-89C7-4E83-A148-85FA3C39B79F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1FFCFC1-92CD-45F0-82D8-5012EC04A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F76BA7-66D5-48FD-8A39-3E5B14BF5222}"/>
                  </a:ext>
                </a:extLst>
              </p:cNvPr>
              <p:cNvSpPr txBox="1"/>
              <p:nvPr/>
            </p:nvSpPr>
            <p:spPr>
              <a:xfrm>
                <a:off x="9191223" y="5789948"/>
                <a:ext cx="11178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9600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F76BA7-66D5-48FD-8A39-3E5B14BF5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223" y="5789948"/>
                <a:ext cx="111780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CC3A3B-65A6-4085-9FCD-DED6345B5721}"/>
              </a:ext>
            </a:extLst>
          </p:cNvPr>
          <p:cNvCxnSpPr>
            <a:stCxn id="104" idx="1"/>
            <a:endCxn id="41" idx="0"/>
          </p:cNvCxnSpPr>
          <p:nvPr/>
        </p:nvCxnSpPr>
        <p:spPr>
          <a:xfrm flipH="1">
            <a:off x="3550377" y="2769192"/>
            <a:ext cx="3237858" cy="2113495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D07BECC-D88F-4558-8AAE-0C0DF402D873}"/>
              </a:ext>
            </a:extLst>
          </p:cNvPr>
          <p:cNvSpPr/>
          <p:nvPr/>
        </p:nvSpPr>
        <p:spPr>
          <a:xfrm rot="16200000">
            <a:off x="6518235" y="2229191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D27CE6-6A08-40C1-A56C-DE094E7D10D8}"/>
              </a:ext>
            </a:extLst>
          </p:cNvPr>
          <p:cNvCxnSpPr>
            <a:cxnSpLocks/>
          </p:cNvCxnSpPr>
          <p:nvPr/>
        </p:nvCxnSpPr>
        <p:spPr>
          <a:xfrm flipV="1">
            <a:off x="3516513" y="6400800"/>
            <a:ext cx="0" cy="3056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948AEF2-125C-449A-8038-2676140A0099}"/>
              </a:ext>
            </a:extLst>
          </p:cNvPr>
          <p:cNvCxnSpPr>
            <a:cxnSpLocks/>
          </p:cNvCxnSpPr>
          <p:nvPr/>
        </p:nvCxnSpPr>
        <p:spPr>
          <a:xfrm flipV="1">
            <a:off x="5331199" y="6400800"/>
            <a:ext cx="0" cy="3056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F6539E7-61A4-4C35-B747-EB433D493FBA}"/>
              </a:ext>
            </a:extLst>
          </p:cNvPr>
          <p:cNvCxnSpPr>
            <a:cxnSpLocks/>
          </p:cNvCxnSpPr>
          <p:nvPr/>
        </p:nvCxnSpPr>
        <p:spPr>
          <a:xfrm flipV="1">
            <a:off x="6217024" y="6400800"/>
            <a:ext cx="0" cy="3056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A0730EA-3888-47B8-98B3-95C8734776EB}"/>
              </a:ext>
            </a:extLst>
          </p:cNvPr>
          <p:cNvCxnSpPr>
            <a:cxnSpLocks/>
          </p:cNvCxnSpPr>
          <p:nvPr/>
        </p:nvCxnSpPr>
        <p:spPr>
          <a:xfrm>
            <a:off x="3513794" y="6706470"/>
            <a:ext cx="37513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D4F02CD-8FCF-4D43-AEAA-79C6B6B4C7A4}"/>
              </a:ext>
            </a:extLst>
          </p:cNvPr>
          <p:cNvSpPr txBox="1"/>
          <p:nvPr/>
        </p:nvSpPr>
        <p:spPr>
          <a:xfrm>
            <a:off x="7282049" y="6520140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Offline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0B46AD1-698C-48CA-8E4E-67849C1F4C34}"/>
              </a:ext>
            </a:extLst>
          </p:cNvPr>
          <p:cNvCxnSpPr>
            <a:cxnSpLocks/>
            <a:stCxn id="87" idx="1"/>
            <a:endCxn id="50" idx="0"/>
          </p:cNvCxnSpPr>
          <p:nvPr/>
        </p:nvCxnSpPr>
        <p:spPr>
          <a:xfrm flipH="1">
            <a:off x="6262532" y="2769189"/>
            <a:ext cx="1712739" cy="2113498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AFC5A20-F0EB-4FD3-8D25-F790BDD19871}"/>
              </a:ext>
            </a:extLst>
          </p:cNvPr>
          <p:cNvCxnSpPr>
            <a:cxnSpLocks/>
            <a:stCxn id="87" idx="1"/>
            <a:endCxn id="53" idx="0"/>
          </p:cNvCxnSpPr>
          <p:nvPr/>
        </p:nvCxnSpPr>
        <p:spPr>
          <a:xfrm flipH="1">
            <a:off x="2646325" y="2769189"/>
            <a:ext cx="5328946" cy="2113498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658B4D-C5ED-4DB3-B264-938919383E66}"/>
              </a:ext>
            </a:extLst>
          </p:cNvPr>
          <p:cNvGrpSpPr/>
          <p:nvPr/>
        </p:nvGrpSpPr>
        <p:grpSpPr>
          <a:xfrm>
            <a:off x="7058235" y="2229190"/>
            <a:ext cx="1187036" cy="540000"/>
            <a:chOff x="5871199" y="3216162"/>
            <a:chExt cx="1187036" cy="540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38589A9-ED72-4AC7-8996-088D0D594367}"/>
                </a:ext>
              </a:extLst>
            </p:cNvPr>
            <p:cNvSpPr/>
            <p:nvPr/>
          </p:nvSpPr>
          <p:spPr>
            <a:xfrm rot="16200000">
              <a:off x="6518235" y="3216162"/>
              <a:ext cx="540000" cy="540000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A75C2C2-B66E-467A-8B4C-E81DF8372437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5871199" y="3486162"/>
              <a:ext cx="647036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2EE2B11-FCED-44F9-AB82-E6BE707490E1}"/>
              </a:ext>
            </a:extLst>
          </p:cNvPr>
          <p:cNvSpPr/>
          <p:nvPr/>
        </p:nvSpPr>
        <p:spPr>
          <a:xfrm rot="16200000">
            <a:off x="7705271" y="222918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066C09-7566-41FF-B8A5-AEB916F5C9C6}"/>
              </a:ext>
            </a:extLst>
          </p:cNvPr>
          <p:cNvSpPr txBox="1"/>
          <p:nvPr/>
        </p:nvSpPr>
        <p:spPr>
          <a:xfrm>
            <a:off x="8486784" y="3225773"/>
            <a:ext cx="2813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randomly selected, probability based on the amount that was used as security deposit</a:t>
            </a:r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2954FC-13B7-48CD-8B05-A6E1E99B2C1A}"/>
              </a:ext>
            </a:extLst>
          </p:cNvPr>
          <p:cNvSpPr txBox="1"/>
          <p:nvPr/>
        </p:nvSpPr>
        <p:spPr>
          <a:xfrm>
            <a:off x="8486784" y="3234414"/>
            <a:ext cx="281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randomly selected until it reaches a node that is online</a:t>
            </a:r>
            <a:endParaRPr lang="en-SG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E68C1BE-3F2B-4793-A3B2-C94106B79952}"/>
              </a:ext>
            </a:extLst>
          </p:cNvPr>
          <p:cNvSpPr/>
          <p:nvPr/>
        </p:nvSpPr>
        <p:spPr>
          <a:xfrm>
            <a:off x="10103640" y="4882687"/>
            <a:ext cx="205390" cy="1518113"/>
          </a:xfrm>
          <a:prstGeom prst="rightBrace">
            <a:avLst>
              <a:gd name="adj1" fmla="val 184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C15B61-0D17-45E4-A243-1372859E085D}"/>
              </a:ext>
            </a:extLst>
          </p:cNvPr>
          <p:cNvSpPr txBox="1"/>
          <p:nvPr/>
        </p:nvSpPr>
        <p:spPr>
          <a:xfrm>
            <a:off x="10260750" y="5457077"/>
            <a:ext cx="13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46543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2" grpId="0" animBg="1"/>
      <p:bldP spid="77" grpId="0"/>
      <p:bldP spid="87" grpId="0" animBg="1"/>
      <p:bldP spid="83" grpId="0"/>
      <p:bldP spid="83" grpId="1"/>
      <p:bldP spid="96" grpId="0"/>
      <p:bldP spid="2" grpId="0" animBg="1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ighlight>
                  <a:srgbClr val="800080"/>
                </a:highlight>
              </a:rPr>
              <a:t>Something</a:t>
            </a:r>
            <a:r>
              <a:rPr lang="en-US" sz="2400" dirty="0"/>
              <a:t>-at-Stake: Slasher + Finalization)</a:t>
            </a:r>
            <a:endParaRPr lang="en-SG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2FAC-F8DC-45F7-B7F3-B6403B57C8F8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BA964-285E-47F3-A845-83E03887F8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V="1">
            <a:off x="2310091" y="2499193"/>
            <a:ext cx="30211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6CBD5-EEB5-48BA-832F-B215BEDB0DA9}"/>
              </a:ext>
            </a:extLst>
          </p:cNvPr>
          <p:cNvSpPr/>
          <p:nvPr/>
        </p:nvSpPr>
        <p:spPr>
          <a:xfrm rot="16200000">
            <a:off x="2957127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48E64-292A-4DF4-946A-DD50EEF194C7}"/>
              </a:ext>
            </a:extLst>
          </p:cNvPr>
          <p:cNvSpPr/>
          <p:nvPr/>
        </p:nvSpPr>
        <p:spPr>
          <a:xfrm rot="16200000">
            <a:off x="4144163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8AF96-CA26-4738-AEE9-AC418822823F}"/>
              </a:ext>
            </a:extLst>
          </p:cNvPr>
          <p:cNvSpPr/>
          <p:nvPr/>
        </p:nvSpPr>
        <p:spPr>
          <a:xfrm rot="16200000">
            <a:off x="5331199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06826-EF5D-4EC0-87BA-3ED03982B3B5}"/>
              </a:ext>
            </a:extLst>
          </p:cNvPr>
          <p:cNvSpPr/>
          <p:nvPr/>
        </p:nvSpPr>
        <p:spPr>
          <a:xfrm rot="16200000">
            <a:off x="4954163" y="317667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151AFB-08DF-4298-91E3-D12B3A08028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684163" y="2499193"/>
            <a:ext cx="270000" cy="94748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78870B-E5CA-4BF7-8AB0-AA810059624C}"/>
              </a:ext>
            </a:extLst>
          </p:cNvPr>
          <p:cNvSpPr/>
          <p:nvPr/>
        </p:nvSpPr>
        <p:spPr>
          <a:xfrm rot="16200000">
            <a:off x="3604163" y="507366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5421FF-E186-4A58-8787-BC8F15457389}"/>
              </a:ext>
            </a:extLst>
          </p:cNvPr>
          <p:cNvCxnSpPr>
            <a:cxnSpLocks/>
            <a:stCxn id="12" idx="1"/>
            <a:endCxn id="31" idx="0"/>
          </p:cNvCxnSpPr>
          <p:nvPr/>
        </p:nvCxnSpPr>
        <p:spPr>
          <a:xfrm>
            <a:off x="3227127" y="2769194"/>
            <a:ext cx="377036" cy="25744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1053F88-0B81-44DE-9F2D-631FF3ACFAD4}"/>
              </a:ext>
            </a:extLst>
          </p:cNvPr>
          <p:cNvSpPr/>
          <p:nvPr/>
        </p:nvSpPr>
        <p:spPr>
          <a:xfrm rot="16200000">
            <a:off x="4684163" y="401321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8A7B42-CDB2-48E8-B802-1902FEA391B7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flipV="1">
            <a:off x="4144163" y="4283214"/>
            <a:ext cx="540000" cy="10604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A5E53E5-9316-44B8-A39F-EE29B18AFAC2}"/>
              </a:ext>
            </a:extLst>
          </p:cNvPr>
          <p:cNvSpPr/>
          <p:nvPr/>
        </p:nvSpPr>
        <p:spPr>
          <a:xfrm rot="16200000">
            <a:off x="5871199" y="401321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6F2069-060C-4590-925D-9C33C0308D51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5224163" y="4283214"/>
            <a:ext cx="647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BA82F-9A96-46B8-890F-1C87FC935F75}"/>
              </a:ext>
            </a:extLst>
          </p:cNvPr>
          <p:cNvSpPr/>
          <p:nvPr/>
        </p:nvSpPr>
        <p:spPr>
          <a:xfrm rot="16200000">
            <a:off x="5871199" y="473554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76A461-9147-4A6D-9E11-17BD970255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5224163" y="4283214"/>
            <a:ext cx="647036" cy="7223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012D4EC-B9C6-41CA-A90E-55B640773F22}"/>
              </a:ext>
            </a:extLst>
          </p:cNvPr>
          <p:cNvSpPr/>
          <p:nvPr/>
        </p:nvSpPr>
        <p:spPr>
          <a:xfrm rot="16200000">
            <a:off x="5871199" y="545788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772E68-A9AD-49F0-84F6-1EF2D924F081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5224163" y="4283214"/>
            <a:ext cx="647036" cy="1444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CE08F13-DA30-46CD-B825-81B09341271E}"/>
              </a:ext>
            </a:extLst>
          </p:cNvPr>
          <p:cNvSpPr/>
          <p:nvPr/>
        </p:nvSpPr>
        <p:spPr>
          <a:xfrm rot="16200000">
            <a:off x="6974298" y="4527057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752999-1278-49DD-BEDA-DBEB742E928A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V="1">
            <a:off x="6411199" y="4797057"/>
            <a:ext cx="563099" cy="20849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9EFD1-5BAC-454F-845B-CE25F6DE739E}"/>
              </a:ext>
            </a:extLst>
          </p:cNvPr>
          <p:cNvSpPr/>
          <p:nvPr/>
        </p:nvSpPr>
        <p:spPr>
          <a:xfrm rot="16200000">
            <a:off x="8077397" y="4234073"/>
            <a:ext cx="540000" cy="54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363845-027A-4F5E-BB1F-CA753B162184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V="1">
            <a:off x="7514298" y="4504073"/>
            <a:ext cx="563099" cy="29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B4F7F4-8794-4EA4-AFA1-B330C2B2888A}"/>
              </a:ext>
            </a:extLst>
          </p:cNvPr>
          <p:cNvSpPr/>
          <p:nvPr/>
        </p:nvSpPr>
        <p:spPr>
          <a:xfrm rot="16200000">
            <a:off x="9055297" y="423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A5CD16-BBDC-4FE3-84AA-37948145B4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8617397" y="4504073"/>
            <a:ext cx="4379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8CFE09-2827-4FDA-9C42-E6CF9D9D0BD9}"/>
              </a:ext>
            </a:extLst>
          </p:cNvPr>
          <p:cNvSpPr/>
          <p:nvPr/>
        </p:nvSpPr>
        <p:spPr>
          <a:xfrm rot="16200000">
            <a:off x="8077397" y="502769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D190B0-FB90-4880-A2B7-A0FA088F6DBE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>
            <a:off x="7514298" y="4797057"/>
            <a:ext cx="563099" cy="5006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244E8-EE42-4C19-9547-BA05A312B44A}"/>
              </a:ext>
            </a:extLst>
          </p:cNvPr>
          <p:cNvSpPr/>
          <p:nvPr/>
        </p:nvSpPr>
        <p:spPr>
          <a:xfrm rot="16200000">
            <a:off x="8077397" y="5821318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9E124B-4EF0-4B14-98CE-0B1466948FE0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6411199" y="5727884"/>
            <a:ext cx="1666198" cy="3634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8172141-33F8-40D7-9701-E4B5F2853641}"/>
              </a:ext>
            </a:extLst>
          </p:cNvPr>
          <p:cNvSpPr/>
          <p:nvPr/>
        </p:nvSpPr>
        <p:spPr>
          <a:xfrm rot="16200000">
            <a:off x="5871199" y="618021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4B8CDB5-F93F-454C-8015-DB8643476148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>
            <a:off x="5224163" y="4283214"/>
            <a:ext cx="647036" cy="21670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AA198B4-173E-49BF-A309-8F38BE0DF5E2}"/>
              </a:ext>
            </a:extLst>
          </p:cNvPr>
          <p:cNvSpPr/>
          <p:nvPr/>
        </p:nvSpPr>
        <p:spPr>
          <a:xfrm rot="16200000">
            <a:off x="5871199" y="317667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DB693D6-9709-47F7-95DE-59E8275EE96B}"/>
              </a:ext>
            </a:extLst>
          </p:cNvPr>
          <p:cNvCxnSpPr>
            <a:cxnSpLocks/>
            <a:stCxn id="18" idx="2"/>
            <a:endCxn id="69" idx="0"/>
          </p:cNvCxnSpPr>
          <p:nvPr/>
        </p:nvCxnSpPr>
        <p:spPr>
          <a:xfrm>
            <a:off x="5494163" y="3446675"/>
            <a:ext cx="377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62F61BA-295A-4200-B0FA-4C8087F65C86}"/>
              </a:ext>
            </a:extLst>
          </p:cNvPr>
          <p:cNvSpPr/>
          <p:nvPr/>
        </p:nvSpPr>
        <p:spPr>
          <a:xfrm rot="16200000">
            <a:off x="6844163" y="3176675"/>
            <a:ext cx="540000" cy="54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8A49FA-5203-42E6-8B96-3E29AABD54A1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>
            <a:off x="6411199" y="3446675"/>
            <a:ext cx="43296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1E369-70F3-4BBA-A461-3B455E681FA7}"/>
              </a:ext>
            </a:extLst>
          </p:cNvPr>
          <p:cNvSpPr/>
          <p:nvPr/>
        </p:nvSpPr>
        <p:spPr>
          <a:xfrm rot="16200000">
            <a:off x="7817127" y="317667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36D09EB-014E-4494-B90A-FB73B62234D5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flipV="1">
            <a:off x="7384163" y="3446674"/>
            <a:ext cx="43296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643C62-67E1-4AF2-B4BD-97F8721D84A8}"/>
              </a:ext>
            </a:extLst>
          </p:cNvPr>
          <p:cNvSpPr txBox="1"/>
          <p:nvPr/>
        </p:nvSpPr>
        <p:spPr>
          <a:xfrm>
            <a:off x="1129882" y="6007246"/>
            <a:ext cx="444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combine all previous theories and assume such a complex fork created</a:t>
            </a:r>
            <a:endParaRPr lang="en-SG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93E395-06D0-433A-B54B-5A582A24491D}"/>
              </a:ext>
            </a:extLst>
          </p:cNvPr>
          <p:cNvSpPr/>
          <p:nvPr/>
        </p:nvSpPr>
        <p:spPr>
          <a:xfrm rot="16200000">
            <a:off x="9055271" y="504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7679F9-1E57-408E-812E-7A130F6B0812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617397" y="4504073"/>
            <a:ext cx="437874" cy="81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EF1A3A9-B78B-4B9E-B3C6-15046AE167A1}"/>
              </a:ext>
            </a:extLst>
          </p:cNvPr>
          <p:cNvSpPr/>
          <p:nvPr/>
        </p:nvSpPr>
        <p:spPr>
          <a:xfrm rot="16200000">
            <a:off x="10013595" y="504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535E4F-785D-4D26-8537-833CF5344665}"/>
              </a:ext>
            </a:extLst>
          </p:cNvPr>
          <p:cNvCxnSpPr>
            <a:cxnSpLocks/>
            <a:stCxn id="52" idx="2"/>
            <a:endCxn id="68" idx="0"/>
          </p:cNvCxnSpPr>
          <p:nvPr/>
        </p:nvCxnSpPr>
        <p:spPr>
          <a:xfrm>
            <a:off x="9595271" y="5314073"/>
            <a:ext cx="41832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498156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ighlight>
                  <a:srgbClr val="800080"/>
                </a:highlight>
              </a:rPr>
              <a:t>Something</a:t>
            </a:r>
            <a:r>
              <a:rPr lang="en-US" sz="2400" dirty="0"/>
              <a:t>-at-Stake: Slasher + Finalization)</a:t>
            </a:r>
            <a:endParaRPr lang="en-SG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2FAC-F8DC-45F7-B7F3-B6403B57C8F8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BA964-285E-47F3-A845-83E03887F8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V="1">
            <a:off x="2310091" y="2499193"/>
            <a:ext cx="30211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6CBD5-EEB5-48BA-832F-B215BEDB0DA9}"/>
              </a:ext>
            </a:extLst>
          </p:cNvPr>
          <p:cNvSpPr/>
          <p:nvPr/>
        </p:nvSpPr>
        <p:spPr>
          <a:xfrm rot="16200000">
            <a:off x="2957127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48E64-292A-4DF4-946A-DD50EEF194C7}"/>
              </a:ext>
            </a:extLst>
          </p:cNvPr>
          <p:cNvSpPr/>
          <p:nvPr/>
        </p:nvSpPr>
        <p:spPr>
          <a:xfrm rot="16200000">
            <a:off x="4144163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8AF96-CA26-4738-AEE9-AC418822823F}"/>
              </a:ext>
            </a:extLst>
          </p:cNvPr>
          <p:cNvSpPr/>
          <p:nvPr/>
        </p:nvSpPr>
        <p:spPr>
          <a:xfrm rot="16200000">
            <a:off x="5331199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06826-EF5D-4EC0-87BA-3ED03982B3B5}"/>
              </a:ext>
            </a:extLst>
          </p:cNvPr>
          <p:cNvSpPr/>
          <p:nvPr/>
        </p:nvSpPr>
        <p:spPr>
          <a:xfrm rot="16200000">
            <a:off x="4954163" y="317667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151AFB-08DF-4298-91E3-D12B3A08028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684163" y="2499193"/>
            <a:ext cx="270000" cy="94748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78870B-E5CA-4BF7-8AB0-AA810059624C}"/>
              </a:ext>
            </a:extLst>
          </p:cNvPr>
          <p:cNvSpPr/>
          <p:nvPr/>
        </p:nvSpPr>
        <p:spPr>
          <a:xfrm rot="16200000">
            <a:off x="3604163" y="507366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5421FF-E186-4A58-8787-BC8F15457389}"/>
              </a:ext>
            </a:extLst>
          </p:cNvPr>
          <p:cNvCxnSpPr>
            <a:cxnSpLocks/>
            <a:stCxn id="12" idx="1"/>
            <a:endCxn id="31" idx="0"/>
          </p:cNvCxnSpPr>
          <p:nvPr/>
        </p:nvCxnSpPr>
        <p:spPr>
          <a:xfrm>
            <a:off x="3227127" y="2769194"/>
            <a:ext cx="377036" cy="25744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1053F88-0B81-44DE-9F2D-631FF3ACFAD4}"/>
              </a:ext>
            </a:extLst>
          </p:cNvPr>
          <p:cNvSpPr/>
          <p:nvPr/>
        </p:nvSpPr>
        <p:spPr>
          <a:xfrm rot="16200000">
            <a:off x="4684163" y="401321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8A7B42-CDB2-48E8-B802-1902FEA391B7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flipV="1">
            <a:off x="4144163" y="4283214"/>
            <a:ext cx="540000" cy="10604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A5E53E5-9316-44B8-A39F-EE29B18AFAC2}"/>
              </a:ext>
            </a:extLst>
          </p:cNvPr>
          <p:cNvSpPr/>
          <p:nvPr/>
        </p:nvSpPr>
        <p:spPr>
          <a:xfrm rot="16200000">
            <a:off x="5871199" y="401321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6F2069-060C-4590-925D-9C33C0308D51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5224163" y="4283214"/>
            <a:ext cx="647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BA82F-9A96-46B8-890F-1C87FC935F75}"/>
              </a:ext>
            </a:extLst>
          </p:cNvPr>
          <p:cNvSpPr/>
          <p:nvPr/>
        </p:nvSpPr>
        <p:spPr>
          <a:xfrm rot="16200000">
            <a:off x="5871199" y="473554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76A461-9147-4A6D-9E11-17BD970255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5224163" y="4283214"/>
            <a:ext cx="647036" cy="7223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012D4EC-B9C6-41CA-A90E-55B640773F22}"/>
              </a:ext>
            </a:extLst>
          </p:cNvPr>
          <p:cNvSpPr/>
          <p:nvPr/>
        </p:nvSpPr>
        <p:spPr>
          <a:xfrm rot="16200000">
            <a:off x="5871199" y="545788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772E68-A9AD-49F0-84F6-1EF2D924F081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5224163" y="4283214"/>
            <a:ext cx="647036" cy="1444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CE08F13-DA30-46CD-B825-81B09341271E}"/>
              </a:ext>
            </a:extLst>
          </p:cNvPr>
          <p:cNvSpPr/>
          <p:nvPr/>
        </p:nvSpPr>
        <p:spPr>
          <a:xfrm rot="16200000">
            <a:off x="6974298" y="4527057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752999-1278-49DD-BEDA-DBEB742E928A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V="1">
            <a:off x="6411199" y="4797057"/>
            <a:ext cx="563099" cy="20849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9EFD1-5BAC-454F-845B-CE25F6DE739E}"/>
              </a:ext>
            </a:extLst>
          </p:cNvPr>
          <p:cNvSpPr/>
          <p:nvPr/>
        </p:nvSpPr>
        <p:spPr>
          <a:xfrm rot="16200000">
            <a:off x="8077397" y="4234073"/>
            <a:ext cx="540000" cy="54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363845-027A-4F5E-BB1F-CA753B162184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V="1">
            <a:off x="7514298" y="4504073"/>
            <a:ext cx="563099" cy="29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B4F7F4-8794-4EA4-AFA1-B330C2B2888A}"/>
              </a:ext>
            </a:extLst>
          </p:cNvPr>
          <p:cNvSpPr/>
          <p:nvPr/>
        </p:nvSpPr>
        <p:spPr>
          <a:xfrm rot="16200000">
            <a:off x="9055297" y="423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A5CD16-BBDC-4FE3-84AA-37948145B4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8617397" y="4504073"/>
            <a:ext cx="4379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8CFE09-2827-4FDA-9C42-E6CF9D9D0BD9}"/>
              </a:ext>
            </a:extLst>
          </p:cNvPr>
          <p:cNvSpPr/>
          <p:nvPr/>
        </p:nvSpPr>
        <p:spPr>
          <a:xfrm rot="16200000">
            <a:off x="8077397" y="502769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D190B0-FB90-4880-A2B7-A0FA088F6DBE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>
            <a:off x="7514298" y="4797057"/>
            <a:ext cx="563099" cy="5006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244E8-EE42-4C19-9547-BA05A312B44A}"/>
              </a:ext>
            </a:extLst>
          </p:cNvPr>
          <p:cNvSpPr/>
          <p:nvPr/>
        </p:nvSpPr>
        <p:spPr>
          <a:xfrm rot="16200000">
            <a:off x="8077397" y="5821318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9E124B-4EF0-4B14-98CE-0B1466948FE0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6411199" y="5727884"/>
            <a:ext cx="1666198" cy="3634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8172141-33F8-40D7-9701-E4B5F2853641}"/>
              </a:ext>
            </a:extLst>
          </p:cNvPr>
          <p:cNvSpPr/>
          <p:nvPr/>
        </p:nvSpPr>
        <p:spPr>
          <a:xfrm rot="16200000">
            <a:off x="5871199" y="618021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4B8CDB5-F93F-454C-8015-DB8643476148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>
            <a:off x="5224163" y="4283214"/>
            <a:ext cx="647036" cy="21670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AA198B4-173E-49BF-A309-8F38BE0DF5E2}"/>
              </a:ext>
            </a:extLst>
          </p:cNvPr>
          <p:cNvSpPr/>
          <p:nvPr/>
        </p:nvSpPr>
        <p:spPr>
          <a:xfrm rot="16200000">
            <a:off x="5871199" y="317667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DB693D6-9709-47F7-95DE-59E8275EE96B}"/>
              </a:ext>
            </a:extLst>
          </p:cNvPr>
          <p:cNvCxnSpPr>
            <a:cxnSpLocks/>
            <a:stCxn id="18" idx="2"/>
            <a:endCxn id="69" idx="0"/>
          </p:cNvCxnSpPr>
          <p:nvPr/>
        </p:nvCxnSpPr>
        <p:spPr>
          <a:xfrm>
            <a:off x="5494163" y="3446675"/>
            <a:ext cx="377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62F61BA-295A-4200-B0FA-4C8087F65C86}"/>
              </a:ext>
            </a:extLst>
          </p:cNvPr>
          <p:cNvSpPr/>
          <p:nvPr/>
        </p:nvSpPr>
        <p:spPr>
          <a:xfrm rot="16200000">
            <a:off x="6844163" y="3176675"/>
            <a:ext cx="540000" cy="54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8A49FA-5203-42E6-8B96-3E29AABD54A1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>
            <a:off x="6411199" y="3446675"/>
            <a:ext cx="43296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1E369-70F3-4BBA-A461-3B455E681FA7}"/>
              </a:ext>
            </a:extLst>
          </p:cNvPr>
          <p:cNvSpPr/>
          <p:nvPr/>
        </p:nvSpPr>
        <p:spPr>
          <a:xfrm rot="16200000">
            <a:off x="7817127" y="317667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36D09EB-014E-4494-B90A-FB73B62234D5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flipV="1">
            <a:off x="7384163" y="3446674"/>
            <a:ext cx="43296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B1C4EC-72AE-4DBA-8629-C408000634F1}"/>
              </a:ext>
            </a:extLst>
          </p:cNvPr>
          <p:cNvSpPr txBox="1"/>
          <p:nvPr/>
        </p:nvSpPr>
        <p:spPr>
          <a:xfrm>
            <a:off x="1129882" y="5877033"/>
            <a:ext cx="444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block will have a validator’s guarantee (or a finality bet), either they gain if validated or lose if not</a:t>
            </a:r>
            <a:endParaRPr lang="en-SG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C6FB3B-8F17-4155-960D-DD40ED69101E}"/>
              </a:ext>
            </a:extLst>
          </p:cNvPr>
          <p:cNvCxnSpPr>
            <a:cxnSpLocks/>
            <a:stCxn id="41" idx="0"/>
            <a:endCxn id="13" idx="1"/>
          </p:cNvCxnSpPr>
          <p:nvPr/>
        </p:nvCxnSpPr>
        <p:spPr>
          <a:xfrm flipV="1">
            <a:off x="4305066" y="2769193"/>
            <a:ext cx="109097" cy="67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9618CB5-1B26-4D99-A991-4BF2329841D6}"/>
                  </a:ext>
                </a:extLst>
              </p:cNvPr>
              <p:cNvSpPr txBox="1"/>
              <p:nvPr/>
            </p:nvSpPr>
            <p:spPr>
              <a:xfrm>
                <a:off x="3930091" y="3446674"/>
                <a:ext cx="7499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dirty="0"/>
              </a:p>
              <a:p>
                <a:r>
                  <a:rPr lang="en-US" dirty="0"/>
                  <a:t>L</a:t>
                </a:r>
                <a:r>
                  <a:rPr lang="en-SG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9618CB5-1B26-4D99-A991-4BF23298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091" y="3446674"/>
                <a:ext cx="749949" cy="646331"/>
              </a:xfrm>
              <a:prstGeom prst="rect">
                <a:avLst/>
              </a:prstGeom>
              <a:blipFill>
                <a:blip r:embed="rId2"/>
                <a:stretch>
                  <a:fillRect l="-7317" t="-4717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FE26E5B-AC3D-445E-B322-E89BDE2CB7F1}"/>
              </a:ext>
            </a:extLst>
          </p:cNvPr>
          <p:cNvCxnSpPr>
            <a:cxnSpLocks/>
            <a:stCxn id="78" idx="3"/>
            <a:endCxn id="31" idx="0"/>
          </p:cNvCxnSpPr>
          <p:nvPr/>
        </p:nvCxnSpPr>
        <p:spPr>
          <a:xfrm>
            <a:off x="3111370" y="5339509"/>
            <a:ext cx="492793" cy="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6B0988-76F8-44ED-BC98-302B1977DDDB}"/>
                  </a:ext>
                </a:extLst>
              </p:cNvPr>
              <p:cNvSpPr txBox="1"/>
              <p:nvPr/>
            </p:nvSpPr>
            <p:spPr>
              <a:xfrm>
                <a:off x="2356099" y="5016343"/>
                <a:ext cx="7552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dirty="0"/>
              </a:p>
              <a:p>
                <a:r>
                  <a:rPr lang="en-US" dirty="0"/>
                  <a:t>L</a:t>
                </a:r>
                <a:r>
                  <a:rPr lang="en-SG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6B0988-76F8-44ED-BC98-302B1977D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99" y="5016343"/>
                <a:ext cx="755271" cy="646331"/>
              </a:xfrm>
              <a:prstGeom prst="rect">
                <a:avLst/>
              </a:prstGeom>
              <a:blipFill>
                <a:blip r:embed="rId3"/>
                <a:stretch>
                  <a:fillRect l="-6452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241FAC5-B75F-4958-BC96-6348C2370419}"/>
              </a:ext>
            </a:extLst>
          </p:cNvPr>
          <p:cNvCxnSpPr>
            <a:cxnSpLocks/>
            <a:stCxn id="81" idx="1"/>
            <a:endCxn id="44" idx="2"/>
          </p:cNvCxnSpPr>
          <p:nvPr/>
        </p:nvCxnSpPr>
        <p:spPr>
          <a:xfrm flipH="1">
            <a:off x="6411199" y="4142162"/>
            <a:ext cx="479162" cy="14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CCC8315-AA05-4DB7-BE7C-6448684724DF}"/>
                  </a:ext>
                </a:extLst>
              </p:cNvPr>
              <p:cNvSpPr txBox="1"/>
              <p:nvPr/>
            </p:nvSpPr>
            <p:spPr>
              <a:xfrm>
                <a:off x="6890361" y="3818996"/>
                <a:ext cx="7552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SG" dirty="0"/>
              </a:p>
              <a:p>
                <a:r>
                  <a:rPr lang="en-US" dirty="0"/>
                  <a:t>L</a:t>
                </a:r>
                <a:r>
                  <a:rPr lang="en-SG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CCC8315-AA05-4DB7-BE7C-644868472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61" y="3818996"/>
                <a:ext cx="755271" cy="646331"/>
              </a:xfrm>
              <a:prstGeom prst="rect">
                <a:avLst/>
              </a:prstGeom>
              <a:blipFill>
                <a:blip r:embed="rId4"/>
                <a:stretch>
                  <a:fillRect l="-6452" t="-4673" b="-130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8EDFAF-B695-45BF-8725-75A5E0F3C710}"/>
                  </a:ext>
                </a:extLst>
              </p:cNvPr>
              <p:cNvSpPr txBox="1"/>
              <p:nvPr/>
            </p:nvSpPr>
            <p:spPr>
              <a:xfrm>
                <a:off x="8960823" y="3047112"/>
                <a:ext cx="7552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SG" dirty="0"/>
              </a:p>
              <a:p>
                <a:r>
                  <a:rPr lang="en-US" dirty="0"/>
                  <a:t>L</a:t>
                </a:r>
                <a:r>
                  <a:rPr lang="en-SG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8EDFAF-B695-45BF-8725-75A5E0F3C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823" y="3047112"/>
                <a:ext cx="755271" cy="646331"/>
              </a:xfrm>
              <a:prstGeom prst="rect">
                <a:avLst/>
              </a:prstGeom>
              <a:blipFill>
                <a:blip r:embed="rId5"/>
                <a:stretch>
                  <a:fillRect l="-7258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8F5D36-C2AA-49AF-A74D-544B9430035B}"/>
              </a:ext>
            </a:extLst>
          </p:cNvPr>
          <p:cNvCxnSpPr>
            <a:cxnSpLocks/>
            <a:stCxn id="84" idx="2"/>
            <a:endCxn id="56" idx="3"/>
          </p:cNvCxnSpPr>
          <p:nvPr/>
        </p:nvCxnSpPr>
        <p:spPr>
          <a:xfrm flipH="1">
            <a:off x="9325297" y="3693443"/>
            <a:ext cx="13162" cy="54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E0C197D-ADED-4B3B-BC0D-5D0D4DD111DB}"/>
              </a:ext>
            </a:extLst>
          </p:cNvPr>
          <p:cNvSpPr txBox="1"/>
          <p:nvPr/>
        </p:nvSpPr>
        <p:spPr>
          <a:xfrm>
            <a:off x="7514298" y="2141962"/>
            <a:ext cx="385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W: Amount gain if added to chain</a:t>
            </a:r>
          </a:p>
          <a:p>
            <a:r>
              <a:rPr lang="en-US" dirty="0"/>
              <a:t>L: Amount loss if not added to chain</a:t>
            </a:r>
            <a:endParaRPr lang="en-SG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7F9242-DE8E-4029-876A-481A54EA1C05}"/>
              </a:ext>
            </a:extLst>
          </p:cNvPr>
          <p:cNvSpPr/>
          <p:nvPr/>
        </p:nvSpPr>
        <p:spPr>
          <a:xfrm rot="16200000">
            <a:off x="9055271" y="504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D4EECE-C0FA-4696-B773-79B10D00302E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8617397" y="4504073"/>
            <a:ext cx="437874" cy="81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93A0F01-A187-48D3-99B1-960E915F1E37}"/>
              </a:ext>
            </a:extLst>
          </p:cNvPr>
          <p:cNvSpPr/>
          <p:nvPr/>
        </p:nvSpPr>
        <p:spPr>
          <a:xfrm rot="16200000">
            <a:off x="10013595" y="504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BDEF3F-A16F-44D1-8B0F-08B7DBB21403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595271" y="5314073"/>
            <a:ext cx="41832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ighlight>
                  <a:srgbClr val="800080"/>
                </a:highlight>
              </a:rPr>
              <a:t>Something</a:t>
            </a:r>
            <a:r>
              <a:rPr lang="en-US" sz="2400" dirty="0"/>
              <a:t>-at-Stake: Slasher + Finalization)</a:t>
            </a:r>
            <a:endParaRPr lang="en-SG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2FAC-F8DC-45F7-B7F3-B6403B57C8F8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BA964-285E-47F3-A845-83E03887F8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V="1">
            <a:off x="2310091" y="2499193"/>
            <a:ext cx="30211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6CBD5-EEB5-48BA-832F-B215BEDB0DA9}"/>
              </a:ext>
            </a:extLst>
          </p:cNvPr>
          <p:cNvSpPr/>
          <p:nvPr/>
        </p:nvSpPr>
        <p:spPr>
          <a:xfrm rot="16200000">
            <a:off x="2957127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48E64-292A-4DF4-946A-DD50EEF194C7}"/>
              </a:ext>
            </a:extLst>
          </p:cNvPr>
          <p:cNvSpPr/>
          <p:nvPr/>
        </p:nvSpPr>
        <p:spPr>
          <a:xfrm rot="16200000">
            <a:off x="4144163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8AF96-CA26-4738-AEE9-AC418822823F}"/>
              </a:ext>
            </a:extLst>
          </p:cNvPr>
          <p:cNvSpPr/>
          <p:nvPr/>
        </p:nvSpPr>
        <p:spPr>
          <a:xfrm rot="16200000">
            <a:off x="5331199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06826-EF5D-4EC0-87BA-3ED03982B3B5}"/>
              </a:ext>
            </a:extLst>
          </p:cNvPr>
          <p:cNvSpPr/>
          <p:nvPr/>
        </p:nvSpPr>
        <p:spPr>
          <a:xfrm rot="16200000">
            <a:off x="4954163" y="317667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151AFB-08DF-4298-91E3-D12B3A08028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684163" y="2499193"/>
            <a:ext cx="270000" cy="94748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78870B-E5CA-4BF7-8AB0-AA810059624C}"/>
              </a:ext>
            </a:extLst>
          </p:cNvPr>
          <p:cNvSpPr/>
          <p:nvPr/>
        </p:nvSpPr>
        <p:spPr>
          <a:xfrm rot="16200000">
            <a:off x="3604163" y="507366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5421FF-E186-4A58-8787-BC8F15457389}"/>
              </a:ext>
            </a:extLst>
          </p:cNvPr>
          <p:cNvCxnSpPr>
            <a:cxnSpLocks/>
            <a:stCxn id="12" idx="1"/>
            <a:endCxn id="31" idx="0"/>
          </p:cNvCxnSpPr>
          <p:nvPr/>
        </p:nvCxnSpPr>
        <p:spPr>
          <a:xfrm>
            <a:off x="3227127" y="2769194"/>
            <a:ext cx="377036" cy="25744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1053F88-0B81-44DE-9F2D-631FF3ACFAD4}"/>
              </a:ext>
            </a:extLst>
          </p:cNvPr>
          <p:cNvSpPr/>
          <p:nvPr/>
        </p:nvSpPr>
        <p:spPr>
          <a:xfrm rot="16200000">
            <a:off x="4684163" y="401321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8A7B42-CDB2-48E8-B802-1902FEA391B7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flipV="1">
            <a:off x="4144163" y="4283214"/>
            <a:ext cx="540000" cy="10604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A5E53E5-9316-44B8-A39F-EE29B18AFAC2}"/>
              </a:ext>
            </a:extLst>
          </p:cNvPr>
          <p:cNvSpPr/>
          <p:nvPr/>
        </p:nvSpPr>
        <p:spPr>
          <a:xfrm rot="16200000">
            <a:off x="5871199" y="401321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6F2069-060C-4590-925D-9C33C0308D51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5224163" y="4283214"/>
            <a:ext cx="647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BA82F-9A96-46B8-890F-1C87FC935F75}"/>
              </a:ext>
            </a:extLst>
          </p:cNvPr>
          <p:cNvSpPr/>
          <p:nvPr/>
        </p:nvSpPr>
        <p:spPr>
          <a:xfrm rot="16200000">
            <a:off x="5871199" y="473554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76A461-9147-4A6D-9E11-17BD970255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5224163" y="4283214"/>
            <a:ext cx="647036" cy="7223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012D4EC-B9C6-41CA-A90E-55B640773F22}"/>
              </a:ext>
            </a:extLst>
          </p:cNvPr>
          <p:cNvSpPr/>
          <p:nvPr/>
        </p:nvSpPr>
        <p:spPr>
          <a:xfrm rot="16200000">
            <a:off x="5871199" y="545788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772E68-A9AD-49F0-84F6-1EF2D924F081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5224163" y="4283214"/>
            <a:ext cx="647036" cy="1444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CE08F13-DA30-46CD-B825-81B09341271E}"/>
              </a:ext>
            </a:extLst>
          </p:cNvPr>
          <p:cNvSpPr/>
          <p:nvPr/>
        </p:nvSpPr>
        <p:spPr>
          <a:xfrm rot="16200000">
            <a:off x="6974298" y="4527057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752999-1278-49DD-BEDA-DBEB742E928A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V="1">
            <a:off x="6411199" y="4797057"/>
            <a:ext cx="563099" cy="20849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9EFD1-5BAC-454F-845B-CE25F6DE739E}"/>
              </a:ext>
            </a:extLst>
          </p:cNvPr>
          <p:cNvSpPr/>
          <p:nvPr/>
        </p:nvSpPr>
        <p:spPr>
          <a:xfrm rot="16200000">
            <a:off x="8077397" y="4234073"/>
            <a:ext cx="540000" cy="54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363845-027A-4F5E-BB1F-CA753B162184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V="1">
            <a:off x="7514298" y="4504073"/>
            <a:ext cx="563099" cy="29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B4F7F4-8794-4EA4-AFA1-B330C2B2888A}"/>
              </a:ext>
            </a:extLst>
          </p:cNvPr>
          <p:cNvSpPr/>
          <p:nvPr/>
        </p:nvSpPr>
        <p:spPr>
          <a:xfrm rot="16200000">
            <a:off x="9055297" y="423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A5CD16-BBDC-4FE3-84AA-37948145B4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8617397" y="4504073"/>
            <a:ext cx="4379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8CFE09-2827-4FDA-9C42-E6CF9D9D0BD9}"/>
              </a:ext>
            </a:extLst>
          </p:cNvPr>
          <p:cNvSpPr/>
          <p:nvPr/>
        </p:nvSpPr>
        <p:spPr>
          <a:xfrm rot="16200000">
            <a:off x="8077397" y="502769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D190B0-FB90-4880-A2B7-A0FA088F6DBE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>
            <a:off x="7514298" y="4797057"/>
            <a:ext cx="563099" cy="5006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244E8-EE42-4C19-9547-BA05A312B44A}"/>
              </a:ext>
            </a:extLst>
          </p:cNvPr>
          <p:cNvSpPr/>
          <p:nvPr/>
        </p:nvSpPr>
        <p:spPr>
          <a:xfrm rot="16200000">
            <a:off x="8077397" y="5821318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9E124B-4EF0-4B14-98CE-0B1466948FE0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6411199" y="5727884"/>
            <a:ext cx="1666198" cy="3634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8172141-33F8-40D7-9701-E4B5F2853641}"/>
              </a:ext>
            </a:extLst>
          </p:cNvPr>
          <p:cNvSpPr/>
          <p:nvPr/>
        </p:nvSpPr>
        <p:spPr>
          <a:xfrm rot="16200000">
            <a:off x="5871199" y="618021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4B8CDB5-F93F-454C-8015-DB8643476148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>
            <a:off x="5224163" y="4283214"/>
            <a:ext cx="647036" cy="21670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AA198B4-173E-49BF-A309-8F38BE0DF5E2}"/>
              </a:ext>
            </a:extLst>
          </p:cNvPr>
          <p:cNvSpPr/>
          <p:nvPr/>
        </p:nvSpPr>
        <p:spPr>
          <a:xfrm rot="16200000">
            <a:off x="5871199" y="317667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DB693D6-9709-47F7-95DE-59E8275EE96B}"/>
              </a:ext>
            </a:extLst>
          </p:cNvPr>
          <p:cNvCxnSpPr>
            <a:cxnSpLocks/>
            <a:stCxn id="18" idx="2"/>
            <a:endCxn id="69" idx="0"/>
          </p:cNvCxnSpPr>
          <p:nvPr/>
        </p:nvCxnSpPr>
        <p:spPr>
          <a:xfrm>
            <a:off x="5494163" y="3446675"/>
            <a:ext cx="377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62F61BA-295A-4200-B0FA-4C8087F65C86}"/>
              </a:ext>
            </a:extLst>
          </p:cNvPr>
          <p:cNvSpPr/>
          <p:nvPr/>
        </p:nvSpPr>
        <p:spPr>
          <a:xfrm rot="16200000">
            <a:off x="6844163" y="3176675"/>
            <a:ext cx="540000" cy="54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8A49FA-5203-42E6-8B96-3E29AABD54A1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>
            <a:off x="6411199" y="3446675"/>
            <a:ext cx="43296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1E369-70F3-4BBA-A461-3B455E681FA7}"/>
              </a:ext>
            </a:extLst>
          </p:cNvPr>
          <p:cNvSpPr/>
          <p:nvPr/>
        </p:nvSpPr>
        <p:spPr>
          <a:xfrm rot="16200000">
            <a:off x="7817127" y="317667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36D09EB-014E-4494-B90A-FB73B62234D5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flipV="1">
            <a:off x="7384163" y="3446674"/>
            <a:ext cx="43296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D01BC9-8D7C-4834-8489-D928F31354F5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2040091" y="2769194"/>
            <a:ext cx="0" cy="546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F91372-DBA7-4ADE-BAC8-268179E2FA38}"/>
              </a:ext>
            </a:extLst>
          </p:cNvPr>
          <p:cNvSpPr txBox="1"/>
          <p:nvPr/>
        </p:nvSpPr>
        <p:spPr>
          <a:xfrm>
            <a:off x="1129882" y="3316145"/>
            <a:ext cx="182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Latest finalized block</a:t>
            </a:r>
            <a:endParaRPr lang="en-SG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C565A2-9C05-40A4-BBFF-7C3069A6C15A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8347397" y="2970475"/>
            <a:ext cx="1002695" cy="1263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BB212C-C2AA-454F-9C69-DDCA93559D06}"/>
              </a:ext>
            </a:extLst>
          </p:cNvPr>
          <p:cNvSpPr txBox="1"/>
          <p:nvPr/>
        </p:nvSpPr>
        <p:spPr>
          <a:xfrm>
            <a:off x="8439883" y="2324144"/>
            <a:ext cx="182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Finalization candidate</a:t>
            </a:r>
            <a:endParaRPr lang="en-S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56C31A-EFB9-455C-808B-8E9A685910A3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7114163" y="2647310"/>
            <a:ext cx="1325720" cy="529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1294561-E25E-4EA2-A522-1668E2356A32}"/>
              </a:ext>
            </a:extLst>
          </p:cNvPr>
          <p:cNvSpPr/>
          <p:nvPr/>
        </p:nvSpPr>
        <p:spPr>
          <a:xfrm>
            <a:off x="1050091" y="5997884"/>
            <a:ext cx="720000" cy="72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SG" sz="2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73B85D-CD9A-4C94-9C74-242B991DF107}"/>
              </a:ext>
            </a:extLst>
          </p:cNvPr>
          <p:cNvSpPr txBox="1"/>
          <p:nvPr/>
        </p:nvSpPr>
        <p:spPr>
          <a:xfrm>
            <a:off x="1770091" y="6030397"/>
            <a:ext cx="372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finalize the chain and remove forks</a:t>
            </a:r>
            <a:endParaRPr lang="en-SG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97F769-73A7-4882-BFB5-02941679DBE0}"/>
              </a:ext>
            </a:extLst>
          </p:cNvPr>
          <p:cNvSpPr/>
          <p:nvPr/>
        </p:nvSpPr>
        <p:spPr>
          <a:xfrm rot="16200000">
            <a:off x="9055271" y="504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C0DA36-FE63-46FD-8219-AF986A48C11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617397" y="4504073"/>
            <a:ext cx="437874" cy="81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9CC098B-8C81-4575-845D-284B442D8944}"/>
              </a:ext>
            </a:extLst>
          </p:cNvPr>
          <p:cNvSpPr/>
          <p:nvPr/>
        </p:nvSpPr>
        <p:spPr>
          <a:xfrm rot="16200000">
            <a:off x="10013595" y="504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23988B-64F8-4676-AE54-E80BD6C6B9A4}"/>
              </a:ext>
            </a:extLst>
          </p:cNvPr>
          <p:cNvCxnSpPr>
            <a:cxnSpLocks/>
            <a:stCxn id="83" idx="2"/>
            <a:endCxn id="87" idx="0"/>
          </p:cNvCxnSpPr>
          <p:nvPr/>
        </p:nvCxnSpPr>
        <p:spPr>
          <a:xfrm>
            <a:off x="9595271" y="5314073"/>
            <a:ext cx="41832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1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ighlight>
                  <a:srgbClr val="800080"/>
                </a:highlight>
              </a:rPr>
              <a:t>Something</a:t>
            </a:r>
            <a:r>
              <a:rPr lang="en-US" sz="2400" dirty="0"/>
              <a:t>-at-Stake: Slasher + Finalization)</a:t>
            </a:r>
            <a:endParaRPr lang="en-SG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2FAC-F8DC-45F7-B7F3-B6403B57C8F8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BA964-285E-47F3-A845-83E03887F8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V="1">
            <a:off x="2310091" y="2499193"/>
            <a:ext cx="30211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6CBD5-EEB5-48BA-832F-B215BEDB0DA9}"/>
              </a:ext>
            </a:extLst>
          </p:cNvPr>
          <p:cNvSpPr/>
          <p:nvPr/>
        </p:nvSpPr>
        <p:spPr>
          <a:xfrm rot="16200000">
            <a:off x="2957127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48E64-292A-4DF4-946A-DD50EEF194C7}"/>
              </a:ext>
            </a:extLst>
          </p:cNvPr>
          <p:cNvSpPr/>
          <p:nvPr/>
        </p:nvSpPr>
        <p:spPr>
          <a:xfrm rot="16200000">
            <a:off x="4144163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8AF96-CA26-4738-AEE9-AC418822823F}"/>
              </a:ext>
            </a:extLst>
          </p:cNvPr>
          <p:cNvSpPr/>
          <p:nvPr/>
        </p:nvSpPr>
        <p:spPr>
          <a:xfrm rot="16200000">
            <a:off x="5331199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06826-EF5D-4EC0-87BA-3ED03982B3B5}"/>
              </a:ext>
            </a:extLst>
          </p:cNvPr>
          <p:cNvSpPr/>
          <p:nvPr/>
        </p:nvSpPr>
        <p:spPr>
          <a:xfrm rot="16200000">
            <a:off x="4954163" y="317667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151AFB-08DF-4298-91E3-D12B3A08028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684163" y="2499193"/>
            <a:ext cx="270000" cy="94748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78870B-E5CA-4BF7-8AB0-AA810059624C}"/>
              </a:ext>
            </a:extLst>
          </p:cNvPr>
          <p:cNvSpPr/>
          <p:nvPr/>
        </p:nvSpPr>
        <p:spPr>
          <a:xfrm rot="16200000">
            <a:off x="3604163" y="507366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5421FF-E186-4A58-8787-BC8F15457389}"/>
              </a:ext>
            </a:extLst>
          </p:cNvPr>
          <p:cNvCxnSpPr>
            <a:cxnSpLocks/>
            <a:stCxn id="12" idx="1"/>
            <a:endCxn id="31" idx="0"/>
          </p:cNvCxnSpPr>
          <p:nvPr/>
        </p:nvCxnSpPr>
        <p:spPr>
          <a:xfrm>
            <a:off x="3227127" y="2769194"/>
            <a:ext cx="377036" cy="25744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1053F88-0B81-44DE-9F2D-631FF3ACFAD4}"/>
              </a:ext>
            </a:extLst>
          </p:cNvPr>
          <p:cNvSpPr/>
          <p:nvPr/>
        </p:nvSpPr>
        <p:spPr>
          <a:xfrm rot="16200000">
            <a:off x="4684163" y="401321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8A7B42-CDB2-48E8-B802-1902FEA391B7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flipV="1">
            <a:off x="4144163" y="4283214"/>
            <a:ext cx="540000" cy="10604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A5E53E5-9316-44B8-A39F-EE29B18AFAC2}"/>
              </a:ext>
            </a:extLst>
          </p:cNvPr>
          <p:cNvSpPr/>
          <p:nvPr/>
        </p:nvSpPr>
        <p:spPr>
          <a:xfrm rot="16200000">
            <a:off x="5871199" y="401321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6F2069-060C-4590-925D-9C33C0308D51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5224163" y="4283214"/>
            <a:ext cx="647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BA82F-9A96-46B8-890F-1C87FC935F75}"/>
              </a:ext>
            </a:extLst>
          </p:cNvPr>
          <p:cNvSpPr/>
          <p:nvPr/>
        </p:nvSpPr>
        <p:spPr>
          <a:xfrm rot="16200000">
            <a:off x="5871199" y="473554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76A461-9147-4A6D-9E11-17BD970255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5224163" y="4283214"/>
            <a:ext cx="647036" cy="7223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012D4EC-B9C6-41CA-A90E-55B640773F22}"/>
              </a:ext>
            </a:extLst>
          </p:cNvPr>
          <p:cNvSpPr/>
          <p:nvPr/>
        </p:nvSpPr>
        <p:spPr>
          <a:xfrm rot="16200000">
            <a:off x="5871199" y="545788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772E68-A9AD-49F0-84F6-1EF2D924F081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5224163" y="4283214"/>
            <a:ext cx="647036" cy="1444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CE08F13-DA30-46CD-B825-81B09341271E}"/>
              </a:ext>
            </a:extLst>
          </p:cNvPr>
          <p:cNvSpPr/>
          <p:nvPr/>
        </p:nvSpPr>
        <p:spPr>
          <a:xfrm rot="16200000">
            <a:off x="6974298" y="4527057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752999-1278-49DD-BEDA-DBEB742E928A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V="1">
            <a:off x="6411199" y="4797057"/>
            <a:ext cx="563099" cy="20849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9EFD1-5BAC-454F-845B-CE25F6DE739E}"/>
              </a:ext>
            </a:extLst>
          </p:cNvPr>
          <p:cNvSpPr/>
          <p:nvPr/>
        </p:nvSpPr>
        <p:spPr>
          <a:xfrm rot="16200000">
            <a:off x="8077397" y="4234073"/>
            <a:ext cx="540000" cy="54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363845-027A-4F5E-BB1F-CA753B162184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V="1">
            <a:off x="7514298" y="4504073"/>
            <a:ext cx="563099" cy="29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B4F7F4-8794-4EA4-AFA1-B330C2B2888A}"/>
              </a:ext>
            </a:extLst>
          </p:cNvPr>
          <p:cNvSpPr/>
          <p:nvPr/>
        </p:nvSpPr>
        <p:spPr>
          <a:xfrm rot="16200000">
            <a:off x="9055297" y="4234073"/>
            <a:ext cx="540000" cy="540000"/>
          </a:xfrm>
          <a:prstGeom prst="rect">
            <a:avLst/>
          </a:prstGeom>
          <a:solidFill>
            <a:srgbClr val="5BD4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A5CD16-BBDC-4FE3-84AA-37948145B4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8617397" y="4504073"/>
            <a:ext cx="4379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8CFE09-2827-4FDA-9C42-E6CF9D9D0BD9}"/>
              </a:ext>
            </a:extLst>
          </p:cNvPr>
          <p:cNvSpPr/>
          <p:nvPr/>
        </p:nvSpPr>
        <p:spPr>
          <a:xfrm rot="16200000">
            <a:off x="8077397" y="502769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D190B0-FB90-4880-A2B7-A0FA088F6DBE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>
            <a:off x="7514298" y="4797057"/>
            <a:ext cx="563099" cy="5006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244E8-EE42-4C19-9547-BA05A312B44A}"/>
              </a:ext>
            </a:extLst>
          </p:cNvPr>
          <p:cNvSpPr/>
          <p:nvPr/>
        </p:nvSpPr>
        <p:spPr>
          <a:xfrm rot="16200000">
            <a:off x="8077397" y="5821318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9E124B-4EF0-4B14-98CE-0B1466948FE0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6411199" y="5727884"/>
            <a:ext cx="1666198" cy="3634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8172141-33F8-40D7-9701-E4B5F2853641}"/>
              </a:ext>
            </a:extLst>
          </p:cNvPr>
          <p:cNvSpPr/>
          <p:nvPr/>
        </p:nvSpPr>
        <p:spPr>
          <a:xfrm rot="16200000">
            <a:off x="5871199" y="618021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4B8CDB5-F93F-454C-8015-DB8643476148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>
            <a:off x="5224163" y="4283214"/>
            <a:ext cx="647036" cy="21670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AA198B4-173E-49BF-A309-8F38BE0DF5E2}"/>
              </a:ext>
            </a:extLst>
          </p:cNvPr>
          <p:cNvSpPr/>
          <p:nvPr/>
        </p:nvSpPr>
        <p:spPr>
          <a:xfrm rot="16200000">
            <a:off x="5871199" y="317667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DB693D6-9709-47F7-95DE-59E8275EE96B}"/>
              </a:ext>
            </a:extLst>
          </p:cNvPr>
          <p:cNvCxnSpPr>
            <a:cxnSpLocks/>
            <a:stCxn id="18" idx="2"/>
            <a:endCxn id="69" idx="0"/>
          </p:cNvCxnSpPr>
          <p:nvPr/>
        </p:nvCxnSpPr>
        <p:spPr>
          <a:xfrm>
            <a:off x="5494163" y="3446675"/>
            <a:ext cx="377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62F61BA-295A-4200-B0FA-4C8087F65C86}"/>
              </a:ext>
            </a:extLst>
          </p:cNvPr>
          <p:cNvSpPr/>
          <p:nvPr/>
        </p:nvSpPr>
        <p:spPr>
          <a:xfrm rot="16200000">
            <a:off x="6844163" y="3176675"/>
            <a:ext cx="540000" cy="54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8A49FA-5203-42E6-8B96-3E29AABD54A1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>
            <a:off x="6411199" y="3446675"/>
            <a:ext cx="43296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1E369-70F3-4BBA-A461-3B455E681FA7}"/>
              </a:ext>
            </a:extLst>
          </p:cNvPr>
          <p:cNvSpPr/>
          <p:nvPr/>
        </p:nvSpPr>
        <p:spPr>
          <a:xfrm rot="16200000">
            <a:off x="7817127" y="3176674"/>
            <a:ext cx="540000" cy="540000"/>
          </a:xfrm>
          <a:prstGeom prst="rect">
            <a:avLst/>
          </a:prstGeom>
          <a:solidFill>
            <a:srgbClr val="5BD4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36D09EB-014E-4494-B90A-FB73B62234D5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flipV="1">
            <a:off x="7384163" y="3446674"/>
            <a:ext cx="43296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FB4C0C7-2063-4DF6-96E2-893E9F8C9F6B}"/>
              </a:ext>
            </a:extLst>
          </p:cNvPr>
          <p:cNvSpPr txBox="1"/>
          <p:nvPr/>
        </p:nvSpPr>
        <p:spPr>
          <a:xfrm>
            <a:off x="1770091" y="5942446"/>
            <a:ext cx="407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and finality bet at chain ends are calculated (applies to blocks behind finalization candidate)</a:t>
            </a:r>
            <a:endParaRPr lang="en-SG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B012C2-F76B-40D0-A21B-A054977BB8CF}"/>
              </a:ext>
            </a:extLst>
          </p:cNvPr>
          <p:cNvSpPr/>
          <p:nvPr/>
        </p:nvSpPr>
        <p:spPr>
          <a:xfrm>
            <a:off x="1050091" y="5997884"/>
            <a:ext cx="720000" cy="72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SG" sz="2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F2C0F9-5A14-4A71-9BA3-62B588E45EF8}"/>
              </a:ext>
            </a:extLst>
          </p:cNvPr>
          <p:cNvSpPr txBox="1"/>
          <p:nvPr/>
        </p:nvSpPr>
        <p:spPr>
          <a:xfrm>
            <a:off x="9052392" y="2609807"/>
            <a:ext cx="182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L: 6</a:t>
            </a:r>
          </a:p>
          <a:p>
            <a:r>
              <a:rPr lang="en-US" dirty="0"/>
              <a:t>B: 1</a:t>
            </a:r>
          </a:p>
          <a:p>
            <a:r>
              <a:rPr lang="en-US" dirty="0"/>
              <a:t>Sum: 7</a:t>
            </a:r>
            <a:endParaRPr lang="en-SG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084C5B-31F2-4BFD-9706-C50F60A19303}"/>
              </a:ext>
            </a:extLst>
          </p:cNvPr>
          <p:cNvCxnSpPr>
            <a:cxnSpLocks/>
            <a:stCxn id="75" idx="1"/>
            <a:endCxn id="76" idx="2"/>
          </p:cNvCxnSpPr>
          <p:nvPr/>
        </p:nvCxnSpPr>
        <p:spPr>
          <a:xfrm flipH="1">
            <a:off x="8357127" y="3071472"/>
            <a:ext cx="695265" cy="375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2A2450B-5993-436C-8A8B-4493C0F3C4DC}"/>
              </a:ext>
            </a:extLst>
          </p:cNvPr>
          <p:cNvSpPr/>
          <p:nvPr/>
        </p:nvSpPr>
        <p:spPr>
          <a:xfrm rot="16200000">
            <a:off x="9055271" y="5044073"/>
            <a:ext cx="540000" cy="540000"/>
          </a:xfrm>
          <a:prstGeom prst="rect">
            <a:avLst/>
          </a:prstGeom>
          <a:solidFill>
            <a:srgbClr val="5BD4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2F9BFC-ACAA-4425-AF74-ECF7310FF302}"/>
              </a:ext>
            </a:extLst>
          </p:cNvPr>
          <p:cNvCxnSpPr>
            <a:cxnSpLocks/>
            <a:stCxn id="53" idx="2"/>
            <a:endCxn id="80" idx="0"/>
          </p:cNvCxnSpPr>
          <p:nvPr/>
        </p:nvCxnSpPr>
        <p:spPr>
          <a:xfrm>
            <a:off x="8617397" y="4504073"/>
            <a:ext cx="437874" cy="81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1806DAF-3870-4B56-B14F-8B9E8216F670}"/>
              </a:ext>
            </a:extLst>
          </p:cNvPr>
          <p:cNvSpPr/>
          <p:nvPr/>
        </p:nvSpPr>
        <p:spPr>
          <a:xfrm rot="16200000">
            <a:off x="10013595" y="5044073"/>
            <a:ext cx="540000" cy="540000"/>
          </a:xfrm>
          <a:prstGeom prst="rect">
            <a:avLst/>
          </a:prstGeom>
          <a:solidFill>
            <a:srgbClr val="5BD4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7AD5424-A62B-4F75-8618-2E157AC227C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595271" y="5314073"/>
            <a:ext cx="41832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22EF27A-4CB9-4B34-90E8-72D58FA8BC61}"/>
              </a:ext>
            </a:extLst>
          </p:cNvPr>
          <p:cNvSpPr txBox="1"/>
          <p:nvPr/>
        </p:nvSpPr>
        <p:spPr>
          <a:xfrm>
            <a:off x="10197888" y="3802233"/>
            <a:ext cx="111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L: 7</a:t>
            </a:r>
          </a:p>
          <a:p>
            <a:r>
              <a:rPr lang="en-US" dirty="0"/>
              <a:t>B: 10</a:t>
            </a:r>
          </a:p>
          <a:p>
            <a:r>
              <a:rPr lang="en-US" dirty="0"/>
              <a:t>Sum: 17</a:t>
            </a:r>
            <a:endParaRPr lang="en-SG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761F23-47D1-4721-9C3C-E16BB6D72242}"/>
              </a:ext>
            </a:extLst>
          </p:cNvPr>
          <p:cNvCxnSpPr>
            <a:cxnSpLocks/>
            <a:stCxn id="84" idx="1"/>
            <a:endCxn id="56" idx="2"/>
          </p:cNvCxnSpPr>
          <p:nvPr/>
        </p:nvCxnSpPr>
        <p:spPr>
          <a:xfrm flipH="1">
            <a:off x="9595297" y="4263898"/>
            <a:ext cx="602591" cy="240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BDE0896-5C0A-43C0-B18D-DA3BBB52B433}"/>
              </a:ext>
            </a:extLst>
          </p:cNvPr>
          <p:cNvSpPr txBox="1"/>
          <p:nvPr/>
        </p:nvSpPr>
        <p:spPr>
          <a:xfrm>
            <a:off x="9962565" y="5856501"/>
            <a:ext cx="111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L: 8</a:t>
            </a:r>
          </a:p>
          <a:p>
            <a:r>
              <a:rPr lang="en-US" dirty="0"/>
              <a:t>B: 10</a:t>
            </a:r>
          </a:p>
          <a:p>
            <a:r>
              <a:rPr lang="en-US" dirty="0"/>
              <a:t>Sum: 18</a:t>
            </a:r>
            <a:endParaRPr lang="en-SG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E341B4A-65ED-4FEC-A7C5-F4D8D57EACDA}"/>
              </a:ext>
            </a:extLst>
          </p:cNvPr>
          <p:cNvCxnSpPr>
            <a:cxnSpLocks/>
            <a:stCxn id="86" idx="0"/>
            <a:endCxn id="82" idx="1"/>
          </p:cNvCxnSpPr>
          <p:nvPr/>
        </p:nvCxnSpPr>
        <p:spPr>
          <a:xfrm flipH="1" flipV="1">
            <a:off x="10283595" y="5584073"/>
            <a:ext cx="237560" cy="27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7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ighlight>
                  <a:srgbClr val="800080"/>
                </a:highlight>
              </a:rPr>
              <a:t>Something</a:t>
            </a:r>
            <a:r>
              <a:rPr lang="en-US" sz="2400" dirty="0"/>
              <a:t>-at-Stake: Slasher + Finalization)</a:t>
            </a:r>
            <a:endParaRPr lang="en-SG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BA964-285E-47F3-A845-83E03887F8A0}"/>
              </a:ext>
            </a:extLst>
          </p:cNvPr>
          <p:cNvCxnSpPr>
            <a:cxnSpLocks/>
            <a:endCxn id="14" idx="0"/>
          </p:cNvCxnSpPr>
          <p:nvPr/>
        </p:nvCxnSpPr>
        <p:spPr>
          <a:xfrm flipV="1">
            <a:off x="2310091" y="2499193"/>
            <a:ext cx="30211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6CBD5-EEB5-48BA-832F-B215BEDB0DA9}"/>
              </a:ext>
            </a:extLst>
          </p:cNvPr>
          <p:cNvSpPr/>
          <p:nvPr/>
        </p:nvSpPr>
        <p:spPr>
          <a:xfrm rot="16200000">
            <a:off x="2957127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48E64-292A-4DF4-946A-DD50EEF194C7}"/>
              </a:ext>
            </a:extLst>
          </p:cNvPr>
          <p:cNvSpPr/>
          <p:nvPr/>
        </p:nvSpPr>
        <p:spPr>
          <a:xfrm rot="16200000">
            <a:off x="4144163" y="2229193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8AF96-CA26-4738-AEE9-AC418822823F}"/>
              </a:ext>
            </a:extLst>
          </p:cNvPr>
          <p:cNvSpPr/>
          <p:nvPr/>
        </p:nvSpPr>
        <p:spPr>
          <a:xfrm rot="16200000">
            <a:off x="5331199" y="2229193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06826-EF5D-4EC0-87BA-3ED03982B3B5}"/>
              </a:ext>
            </a:extLst>
          </p:cNvPr>
          <p:cNvSpPr/>
          <p:nvPr/>
        </p:nvSpPr>
        <p:spPr>
          <a:xfrm rot="16200000">
            <a:off x="4954163" y="3176675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151AFB-08DF-4298-91E3-D12B3A08028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684163" y="2499193"/>
            <a:ext cx="270000" cy="94748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78870B-E5CA-4BF7-8AB0-AA810059624C}"/>
              </a:ext>
            </a:extLst>
          </p:cNvPr>
          <p:cNvSpPr/>
          <p:nvPr/>
        </p:nvSpPr>
        <p:spPr>
          <a:xfrm rot="16200000">
            <a:off x="3604163" y="507366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5421FF-E186-4A58-8787-BC8F15457389}"/>
              </a:ext>
            </a:extLst>
          </p:cNvPr>
          <p:cNvCxnSpPr>
            <a:cxnSpLocks/>
            <a:stCxn id="12" idx="1"/>
            <a:endCxn id="31" idx="0"/>
          </p:cNvCxnSpPr>
          <p:nvPr/>
        </p:nvCxnSpPr>
        <p:spPr>
          <a:xfrm>
            <a:off x="3227127" y="2769194"/>
            <a:ext cx="377036" cy="25744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1053F88-0B81-44DE-9F2D-631FF3ACFAD4}"/>
              </a:ext>
            </a:extLst>
          </p:cNvPr>
          <p:cNvSpPr/>
          <p:nvPr/>
        </p:nvSpPr>
        <p:spPr>
          <a:xfrm rot="16200000">
            <a:off x="4684163" y="401321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8A7B42-CDB2-48E8-B802-1902FEA391B7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flipV="1">
            <a:off x="4144163" y="4283214"/>
            <a:ext cx="540000" cy="10604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A5E53E5-9316-44B8-A39F-EE29B18AFAC2}"/>
              </a:ext>
            </a:extLst>
          </p:cNvPr>
          <p:cNvSpPr/>
          <p:nvPr/>
        </p:nvSpPr>
        <p:spPr>
          <a:xfrm rot="16200000">
            <a:off x="5871199" y="4013214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6F2069-060C-4590-925D-9C33C0308D51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5224163" y="4283214"/>
            <a:ext cx="647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26BA82F-9A96-46B8-890F-1C87FC935F75}"/>
              </a:ext>
            </a:extLst>
          </p:cNvPr>
          <p:cNvSpPr/>
          <p:nvPr/>
        </p:nvSpPr>
        <p:spPr>
          <a:xfrm rot="16200000">
            <a:off x="5871199" y="473554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76A461-9147-4A6D-9E11-17BD970255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5224163" y="4283214"/>
            <a:ext cx="647036" cy="7223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012D4EC-B9C6-41CA-A90E-55B640773F22}"/>
              </a:ext>
            </a:extLst>
          </p:cNvPr>
          <p:cNvSpPr/>
          <p:nvPr/>
        </p:nvSpPr>
        <p:spPr>
          <a:xfrm rot="16200000">
            <a:off x="5871199" y="5457884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772E68-A9AD-49F0-84F6-1EF2D924F081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5224163" y="4283214"/>
            <a:ext cx="647036" cy="1444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CE08F13-DA30-46CD-B825-81B09341271E}"/>
              </a:ext>
            </a:extLst>
          </p:cNvPr>
          <p:cNvSpPr/>
          <p:nvPr/>
        </p:nvSpPr>
        <p:spPr>
          <a:xfrm rot="16200000">
            <a:off x="6974298" y="4527057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752999-1278-49DD-BEDA-DBEB742E928A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V="1">
            <a:off x="6411199" y="4797057"/>
            <a:ext cx="563099" cy="20849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363845-027A-4F5E-BB1F-CA753B162184}"/>
              </a:ext>
            </a:extLst>
          </p:cNvPr>
          <p:cNvCxnSpPr>
            <a:cxnSpLocks/>
            <a:stCxn id="50" idx="2"/>
          </p:cNvCxnSpPr>
          <p:nvPr/>
        </p:nvCxnSpPr>
        <p:spPr>
          <a:xfrm flipV="1">
            <a:off x="7514298" y="4504073"/>
            <a:ext cx="563099" cy="29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B4F7F4-8794-4EA4-AFA1-B330C2B2888A}"/>
              </a:ext>
            </a:extLst>
          </p:cNvPr>
          <p:cNvSpPr/>
          <p:nvPr/>
        </p:nvSpPr>
        <p:spPr>
          <a:xfrm rot="16200000">
            <a:off x="9055297" y="4234073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A5CD16-BBDC-4FE3-84AA-37948145B4B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617397" y="4504073"/>
            <a:ext cx="4379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8CFE09-2827-4FDA-9C42-E6CF9D9D0BD9}"/>
              </a:ext>
            </a:extLst>
          </p:cNvPr>
          <p:cNvSpPr/>
          <p:nvPr/>
        </p:nvSpPr>
        <p:spPr>
          <a:xfrm rot="16200000">
            <a:off x="8077397" y="5027696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D190B0-FB90-4880-A2B7-A0FA088F6DBE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>
            <a:off x="7514298" y="4797057"/>
            <a:ext cx="563099" cy="5006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244E8-EE42-4C19-9547-BA05A312B44A}"/>
              </a:ext>
            </a:extLst>
          </p:cNvPr>
          <p:cNvSpPr/>
          <p:nvPr/>
        </p:nvSpPr>
        <p:spPr>
          <a:xfrm rot="16200000">
            <a:off x="8077397" y="5821318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9E124B-4EF0-4B14-98CE-0B1466948FE0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6411199" y="5727884"/>
            <a:ext cx="1666198" cy="3634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8172141-33F8-40D7-9701-E4B5F2853641}"/>
              </a:ext>
            </a:extLst>
          </p:cNvPr>
          <p:cNvSpPr/>
          <p:nvPr/>
        </p:nvSpPr>
        <p:spPr>
          <a:xfrm rot="16200000">
            <a:off x="5871199" y="6180219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4B8CDB5-F93F-454C-8015-DB8643476148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>
            <a:off x="5224163" y="4283214"/>
            <a:ext cx="647036" cy="21670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AA198B4-173E-49BF-A309-8F38BE0DF5E2}"/>
              </a:ext>
            </a:extLst>
          </p:cNvPr>
          <p:cNvSpPr/>
          <p:nvPr/>
        </p:nvSpPr>
        <p:spPr>
          <a:xfrm rot="16200000">
            <a:off x="5871199" y="3176675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DB693D6-9709-47F7-95DE-59E8275EE96B}"/>
              </a:ext>
            </a:extLst>
          </p:cNvPr>
          <p:cNvCxnSpPr>
            <a:cxnSpLocks/>
            <a:stCxn id="18" idx="2"/>
            <a:endCxn id="69" idx="0"/>
          </p:cNvCxnSpPr>
          <p:nvPr/>
        </p:nvCxnSpPr>
        <p:spPr>
          <a:xfrm>
            <a:off x="5494163" y="3446675"/>
            <a:ext cx="377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8A49FA-5203-42E6-8B96-3E29AABD54A1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6411199" y="3446675"/>
            <a:ext cx="43296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1E369-70F3-4BBA-A461-3B455E681FA7}"/>
              </a:ext>
            </a:extLst>
          </p:cNvPr>
          <p:cNvSpPr/>
          <p:nvPr/>
        </p:nvSpPr>
        <p:spPr>
          <a:xfrm rot="16200000">
            <a:off x="7817127" y="3176674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36D09EB-014E-4494-B90A-FB73B62234D5}"/>
              </a:ext>
            </a:extLst>
          </p:cNvPr>
          <p:cNvCxnSpPr>
            <a:cxnSpLocks/>
            <a:endCxn id="76" idx="0"/>
          </p:cNvCxnSpPr>
          <p:nvPr/>
        </p:nvCxnSpPr>
        <p:spPr>
          <a:xfrm flipV="1">
            <a:off x="7384163" y="3446674"/>
            <a:ext cx="43296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393E395-06D0-433A-B54B-5A582A24491D}"/>
              </a:ext>
            </a:extLst>
          </p:cNvPr>
          <p:cNvSpPr/>
          <p:nvPr/>
        </p:nvSpPr>
        <p:spPr>
          <a:xfrm rot="16200000">
            <a:off x="9055271" y="504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7679F9-1E57-408E-812E-7A130F6B0812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617397" y="4504073"/>
            <a:ext cx="437874" cy="81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EF1A3A9-B78B-4B9E-B3C6-15046AE167A1}"/>
              </a:ext>
            </a:extLst>
          </p:cNvPr>
          <p:cNvSpPr/>
          <p:nvPr/>
        </p:nvSpPr>
        <p:spPr>
          <a:xfrm rot="16200000">
            <a:off x="10013595" y="504407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535E4F-785D-4D26-8537-833CF5344665}"/>
              </a:ext>
            </a:extLst>
          </p:cNvPr>
          <p:cNvCxnSpPr>
            <a:cxnSpLocks/>
            <a:stCxn id="52" idx="2"/>
            <a:endCxn id="68" idx="0"/>
          </p:cNvCxnSpPr>
          <p:nvPr/>
        </p:nvCxnSpPr>
        <p:spPr>
          <a:xfrm>
            <a:off x="9595271" y="5314073"/>
            <a:ext cx="41832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8AC06C-04A8-4791-BA0B-787C2A354AFB}"/>
              </a:ext>
            </a:extLst>
          </p:cNvPr>
          <p:cNvSpPr txBox="1"/>
          <p:nvPr/>
        </p:nvSpPr>
        <p:spPr>
          <a:xfrm>
            <a:off x="1770091" y="5942446"/>
            <a:ext cx="407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Validators of all stale blocks are penalized and are known as “</a:t>
            </a:r>
            <a:r>
              <a:rPr lang="en-US" dirty="0" err="1"/>
              <a:t>dunkles</a:t>
            </a:r>
            <a:r>
              <a:rPr lang="en-US" dirty="0"/>
              <a:t>” in Casper</a:t>
            </a:r>
            <a:endParaRPr lang="en-SG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051B972-A492-422A-8C35-873B65323DB0}"/>
              </a:ext>
            </a:extLst>
          </p:cNvPr>
          <p:cNvSpPr/>
          <p:nvPr/>
        </p:nvSpPr>
        <p:spPr>
          <a:xfrm>
            <a:off x="1050091" y="5997884"/>
            <a:ext cx="720000" cy="72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SG" sz="2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954732-E5C5-4440-9EFE-B343A9E6B598}"/>
              </a:ext>
            </a:extLst>
          </p:cNvPr>
          <p:cNvSpPr/>
          <p:nvPr/>
        </p:nvSpPr>
        <p:spPr>
          <a:xfrm rot="16200000">
            <a:off x="8082434" y="423186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F62954-A3EF-4FFB-A553-DFD96AC34FF7}"/>
              </a:ext>
            </a:extLst>
          </p:cNvPr>
          <p:cNvSpPr/>
          <p:nvPr/>
        </p:nvSpPr>
        <p:spPr>
          <a:xfrm rot="16200000">
            <a:off x="6844163" y="3176673"/>
            <a:ext cx="540000" cy="540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E327F2-56F8-4833-B724-7264AB59050D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9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6A95-290E-4738-A592-D95DFA6F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algorithm (Proof-of-Work)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E9D0-7DDC-4E72-9E72-2D180A68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lots of (specialized) hardware (specifically ASIC) to be able to mine blocks into the network (currently used by Bitcoin and </a:t>
            </a:r>
            <a:r>
              <a:rPr lang="en-US" dirty="0" err="1"/>
              <a:t>Ethereum</a:t>
            </a:r>
            <a:r>
              <a:rPr lang="en-US" dirty="0"/>
              <a:t>)</a:t>
            </a:r>
          </a:p>
          <a:p>
            <a:r>
              <a:rPr lang="en-US" dirty="0"/>
              <a:t>Wastage of large amounts of electricity that were used for mining only (enough to power Ireland [1,6])</a:t>
            </a:r>
          </a:p>
          <a:p>
            <a:r>
              <a:rPr lang="en-US" dirty="0"/>
              <a:t>Centralization risks (due to use of mining pools), 51% attack more probable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386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 thruBlk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A279EC-D594-4267-8E12-D427BA6F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PoS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AE3B1-8407-4D76-BBC5-9022BB58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negative net issuance (with removal of ether from the system through penalization)</a:t>
            </a:r>
          </a:p>
          <a:p>
            <a:r>
              <a:rPr lang="en-US" dirty="0"/>
              <a:t>Faster block creation (estimated to be 4 seconds, conservative number to prevent overhead) [2]</a:t>
            </a:r>
          </a:p>
          <a:p>
            <a:r>
              <a:rPr lang="en-US" dirty="0"/>
              <a:t>If forks are created in a manner as presented in the previous slide, there is a high probability that loss of ether &gt; gain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C314E5-2003-4EAB-9EC6-D8741B157D34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25C9BF7-CF19-4AD5-B6DB-C7BFB838B4C2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18C5D7-FB70-43A7-B16E-452EFE2E43A9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813E8-0E39-4BEA-BA3C-6415C87459EF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2D61D-17A2-4ECE-8D54-FA00C08120C8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CE544-C137-4CB2-8CB7-F6538E145F8E}"/>
              </a:ext>
            </a:extLst>
          </p:cNvPr>
          <p:cNvSpPr txBox="1"/>
          <p:nvPr/>
        </p:nvSpPr>
        <p:spPr>
          <a:xfrm>
            <a:off x="1020213" y="648866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Subject to changes since </a:t>
            </a:r>
            <a:r>
              <a:rPr lang="en-US" dirty="0" err="1"/>
              <a:t>PoS</a:t>
            </a:r>
            <a:r>
              <a:rPr lang="en-US" dirty="0"/>
              <a:t> not </a:t>
            </a:r>
            <a:r>
              <a:rPr lang="en-US" dirty="0" err="1"/>
              <a:t>finalised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475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A279EC-D594-4267-8E12-D427BA6F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PoS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AE3B1-8407-4D76-BBC5-9022BB58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clients will be able to sync extremely fast as they would need to only verify the validator set against the header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C314E5-2003-4EAB-9EC6-D8741B157D34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25C9BF7-CF19-4AD5-B6DB-C7BFB838B4C2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18C5D7-FB70-43A7-B16E-452EFE2E43A9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813E8-0E39-4BEA-BA3C-6415C87459EF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2D61D-17A2-4ECE-8D54-FA00C08120C8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497421867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57FB-DB15-425B-9EC4-884AFC96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E66C-1238-4371-85D3-DD66FB39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605602" cy="4805884"/>
          </a:xfrm>
        </p:spPr>
        <p:txBody>
          <a:bodyPr>
            <a:normAutofit/>
          </a:bodyPr>
          <a:lstStyle/>
          <a:p>
            <a:r>
              <a:rPr lang="en-SG" sz="1600" dirty="0">
                <a:hlinkClick r:id="rId2"/>
              </a:rPr>
              <a:t>https://karlodwyer.github.io/publications/pdf/bitcoin_KJOD_2014.pdf</a:t>
            </a:r>
            <a:endParaRPr lang="en-SG" sz="1600" dirty="0"/>
          </a:p>
          <a:p>
            <a:r>
              <a:rPr lang="en-SG" sz="1600" dirty="0">
                <a:hlinkClick r:id="rId3"/>
              </a:rPr>
              <a:t>https://cdn.hackaday.io/files/10879465447136/Mauve%20Paper%20Vitalik.pdf</a:t>
            </a:r>
            <a:r>
              <a:rPr lang="en-SG" sz="1600" dirty="0"/>
              <a:t> </a:t>
            </a:r>
          </a:p>
          <a:p>
            <a:r>
              <a:rPr lang="en-SG" sz="1600" dirty="0">
                <a:hlinkClick r:id="rId4"/>
              </a:rPr>
              <a:t>https://www.reddit.com/r/ethereum/comments/535fiw/mauve_paper_20_third_draft/</a:t>
            </a:r>
            <a:r>
              <a:rPr lang="en-SG" sz="1600" dirty="0"/>
              <a:t> </a:t>
            </a:r>
          </a:p>
          <a:p>
            <a:r>
              <a:rPr lang="en-SG" sz="1600" dirty="0">
                <a:hlinkClick r:id="rId5"/>
              </a:rPr>
              <a:t>https://blog.ethereum.org/2015/12/28/understanding-serenity-part-2-casper/</a:t>
            </a:r>
            <a:r>
              <a:rPr lang="en-SG" sz="1600" dirty="0"/>
              <a:t> </a:t>
            </a:r>
          </a:p>
          <a:p>
            <a:r>
              <a:rPr lang="en-SG" sz="1600" dirty="0">
                <a:hlinkClick r:id="rId6"/>
              </a:rPr>
              <a:t>https://blog.ethereum.org/2014/11/25/proof-stake-learned-love-weak-subjectivity/</a:t>
            </a:r>
            <a:r>
              <a:rPr lang="en-SG" sz="1600" dirty="0"/>
              <a:t> </a:t>
            </a:r>
          </a:p>
          <a:p>
            <a:r>
              <a:rPr lang="en-SG" sz="1600" dirty="0">
                <a:hlinkClick r:id="rId7"/>
              </a:rPr>
              <a:t>https://ethereum.stackexchange.com/questions/9/why-does-ethereum-plan-to-move-to-proof-of-stake</a:t>
            </a:r>
            <a:r>
              <a:rPr lang="en-SG" sz="1600" dirty="0"/>
              <a:t> </a:t>
            </a:r>
          </a:p>
          <a:p>
            <a:r>
              <a:rPr lang="en-SG" sz="1600" dirty="0">
                <a:hlinkClick r:id="rId8"/>
              </a:rPr>
              <a:t>https://github.com/ethereum/wiki/wiki/Proof-of-Stake-FAQ</a:t>
            </a:r>
            <a:r>
              <a:rPr lang="en-SG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941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6CDB-85AB-4200-8253-44A197CA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Proof-of-Stake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7B6B-C0E9-4A01-9068-7831C77B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the need for specialized hardware and exponential use of electricity</a:t>
            </a:r>
          </a:p>
          <a:p>
            <a:r>
              <a:rPr lang="en-US" dirty="0"/>
              <a:t>Decentralizes power back to the users, away from traditional mining pools</a:t>
            </a:r>
          </a:p>
          <a:p>
            <a:r>
              <a:rPr lang="en-US" dirty="0"/>
              <a:t>Requires users to have cryptocurrency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510888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95C5973-A5F6-4DD9-8A2D-3316D0483B43}"/>
              </a:ext>
            </a:extLst>
          </p:cNvPr>
          <p:cNvSpPr txBox="1"/>
          <p:nvPr/>
        </p:nvSpPr>
        <p:spPr>
          <a:xfrm rot="1510435" flipH="1">
            <a:off x="7486769" y="5133466"/>
            <a:ext cx="249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Metropolis</a:t>
            </a:r>
            <a:br>
              <a:rPr lang="en-US" dirty="0"/>
            </a:br>
            <a:r>
              <a:rPr lang="en-US" dirty="0"/>
              <a:t>TBA</a:t>
            </a:r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8B468-2816-4421-BA20-43261F80F0B8}"/>
              </a:ext>
            </a:extLst>
          </p:cNvPr>
          <p:cNvSpPr txBox="1"/>
          <p:nvPr/>
        </p:nvSpPr>
        <p:spPr>
          <a:xfrm rot="20089565">
            <a:off x="5587253" y="1641418"/>
            <a:ext cx="249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Homestead</a:t>
            </a:r>
            <a:br>
              <a:rPr lang="en-US" dirty="0"/>
            </a:br>
            <a:r>
              <a:rPr lang="en-US" dirty="0"/>
              <a:t>14 Mar 2016 (Pi Day)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FCB041-3634-4DD6-B9B4-9D79FD9D2579}"/>
              </a:ext>
            </a:extLst>
          </p:cNvPr>
          <p:cNvSpPr txBox="1"/>
          <p:nvPr/>
        </p:nvSpPr>
        <p:spPr>
          <a:xfrm rot="1510435" flipH="1">
            <a:off x="3686059" y="5107605"/>
            <a:ext cx="249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Frontier</a:t>
            </a:r>
            <a:br>
              <a:rPr lang="en-US" dirty="0"/>
            </a:br>
            <a:r>
              <a:rPr lang="en-US" dirty="0"/>
              <a:t>30 July 2015</a:t>
            </a:r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9FE1-682B-423C-BB97-175C474C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Dev Roadmap </a:t>
            </a:r>
            <a:endParaRPr lang="en-SG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76C94F-DDA6-4568-BF35-37506140D0B3}"/>
              </a:ext>
            </a:extLst>
          </p:cNvPr>
          <p:cNvGrpSpPr/>
          <p:nvPr/>
        </p:nvGrpSpPr>
        <p:grpSpPr>
          <a:xfrm>
            <a:off x="1003300" y="3342702"/>
            <a:ext cx="10382250" cy="727906"/>
            <a:chOff x="1003300" y="3342702"/>
            <a:chExt cx="10382250" cy="7279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2ABA6B0-0D91-49B3-A3B8-0417DCF8F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3300" y="3710608"/>
              <a:ext cx="103822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9901D1-1E0F-45E8-8B78-157A5006ED43}"/>
                </a:ext>
              </a:extLst>
            </p:cNvPr>
            <p:cNvSpPr/>
            <p:nvPr/>
          </p:nvSpPr>
          <p:spPr>
            <a:xfrm>
              <a:off x="1545559" y="3350608"/>
              <a:ext cx="720000" cy="72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5BE890-F9CF-46CA-B82D-CC9E218B28CB}"/>
                </a:ext>
              </a:extLst>
            </p:cNvPr>
            <p:cNvSpPr/>
            <p:nvPr/>
          </p:nvSpPr>
          <p:spPr>
            <a:xfrm>
              <a:off x="3445915" y="3342702"/>
              <a:ext cx="720000" cy="72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DCFB23-783B-4746-B555-4A703C1D72EB}"/>
                </a:ext>
              </a:extLst>
            </p:cNvPr>
            <p:cNvSpPr/>
            <p:nvPr/>
          </p:nvSpPr>
          <p:spPr>
            <a:xfrm>
              <a:off x="5346271" y="3350608"/>
              <a:ext cx="720000" cy="72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9CB0BA-0850-43CB-9E9F-9DB2EE73435F}"/>
                </a:ext>
              </a:extLst>
            </p:cNvPr>
            <p:cNvSpPr/>
            <p:nvPr/>
          </p:nvSpPr>
          <p:spPr>
            <a:xfrm>
              <a:off x="7246627" y="3342702"/>
              <a:ext cx="720000" cy="72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CC8485-3FBA-4AE3-820E-3F0944DDD0AB}"/>
                </a:ext>
              </a:extLst>
            </p:cNvPr>
            <p:cNvSpPr/>
            <p:nvPr/>
          </p:nvSpPr>
          <p:spPr>
            <a:xfrm>
              <a:off x="9146984" y="3350608"/>
              <a:ext cx="720000" cy="72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5B4D18-B33B-427B-A399-76BF871551E5}"/>
              </a:ext>
            </a:extLst>
          </p:cNvPr>
          <p:cNvCxnSpPr/>
          <p:nvPr/>
        </p:nvCxnSpPr>
        <p:spPr>
          <a:xfrm>
            <a:off x="3805914" y="4062702"/>
            <a:ext cx="0" cy="8541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B562EE-C551-41EA-B706-F40E7E46A943}"/>
              </a:ext>
            </a:extLst>
          </p:cNvPr>
          <p:cNvCxnSpPr>
            <a:cxnSpLocks/>
          </p:cNvCxnSpPr>
          <p:nvPr/>
        </p:nvCxnSpPr>
        <p:spPr>
          <a:xfrm>
            <a:off x="3805914" y="4916853"/>
            <a:ext cx="1761566" cy="8343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AF174C-C63B-4A68-ADE8-61C7FEA572D1}"/>
              </a:ext>
            </a:extLst>
          </p:cNvPr>
          <p:cNvCxnSpPr/>
          <p:nvPr/>
        </p:nvCxnSpPr>
        <p:spPr>
          <a:xfrm flipV="1">
            <a:off x="5706270" y="2504364"/>
            <a:ext cx="0" cy="8541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1BC0E2-6C61-48DA-B7FD-8F7F65AB8F1F}"/>
              </a:ext>
            </a:extLst>
          </p:cNvPr>
          <p:cNvCxnSpPr>
            <a:cxnSpLocks/>
          </p:cNvCxnSpPr>
          <p:nvPr/>
        </p:nvCxnSpPr>
        <p:spPr>
          <a:xfrm flipV="1">
            <a:off x="5706270" y="1670020"/>
            <a:ext cx="1761566" cy="8343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FFCF1B-E06C-4CFA-9975-E867A255A5A2}"/>
              </a:ext>
            </a:extLst>
          </p:cNvPr>
          <p:cNvCxnSpPr/>
          <p:nvPr/>
        </p:nvCxnSpPr>
        <p:spPr>
          <a:xfrm>
            <a:off x="7606627" y="4072605"/>
            <a:ext cx="0" cy="8541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E384CC-62A9-4BC0-A260-C83821878816}"/>
              </a:ext>
            </a:extLst>
          </p:cNvPr>
          <p:cNvCxnSpPr>
            <a:cxnSpLocks/>
          </p:cNvCxnSpPr>
          <p:nvPr/>
        </p:nvCxnSpPr>
        <p:spPr>
          <a:xfrm>
            <a:off x="7606627" y="4926756"/>
            <a:ext cx="1761566" cy="8343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E47EB9-7D29-48B5-913B-B82D69393238}"/>
              </a:ext>
            </a:extLst>
          </p:cNvPr>
          <p:cNvCxnSpPr/>
          <p:nvPr/>
        </p:nvCxnSpPr>
        <p:spPr>
          <a:xfrm flipV="1">
            <a:off x="9514822" y="2504364"/>
            <a:ext cx="0" cy="8541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4E42BF-0232-4983-ABF6-5CA4375E8F86}"/>
              </a:ext>
            </a:extLst>
          </p:cNvPr>
          <p:cNvCxnSpPr>
            <a:cxnSpLocks/>
          </p:cNvCxnSpPr>
          <p:nvPr/>
        </p:nvCxnSpPr>
        <p:spPr>
          <a:xfrm flipV="1">
            <a:off x="9514822" y="1670020"/>
            <a:ext cx="1761566" cy="8343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7D4F714-B9A9-42F9-B480-85E5C8046362}"/>
              </a:ext>
            </a:extLst>
          </p:cNvPr>
          <p:cNvSpPr txBox="1"/>
          <p:nvPr/>
        </p:nvSpPr>
        <p:spPr>
          <a:xfrm rot="20089565">
            <a:off x="9427762" y="1823398"/>
            <a:ext cx="164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Serenity</a:t>
            </a:r>
            <a:br>
              <a:rPr lang="en-US" dirty="0"/>
            </a:br>
            <a:r>
              <a:rPr lang="en-US" dirty="0"/>
              <a:t>TBA</a:t>
            </a:r>
            <a:endParaRPr lang="en-SG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7C8224-513E-4007-86E8-6CECA39E0FD9}"/>
              </a:ext>
            </a:extLst>
          </p:cNvPr>
          <p:cNvCxnSpPr/>
          <p:nvPr/>
        </p:nvCxnSpPr>
        <p:spPr>
          <a:xfrm>
            <a:off x="1905559" y="3022600"/>
            <a:ext cx="5074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BA273D-43E4-46C5-A41C-A2381CA45B1C}"/>
              </a:ext>
            </a:extLst>
          </p:cNvPr>
          <p:cNvSpPr txBox="1"/>
          <p:nvPr/>
        </p:nvSpPr>
        <p:spPr>
          <a:xfrm>
            <a:off x="2430597" y="28374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22B5FE-B058-4F51-8637-8470F3B9636E}"/>
              </a:ext>
            </a:extLst>
          </p:cNvPr>
          <p:cNvCxnSpPr/>
          <p:nvPr/>
        </p:nvCxnSpPr>
        <p:spPr>
          <a:xfrm>
            <a:off x="3805914" y="4427699"/>
            <a:ext cx="5074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0C5B6A-AC40-4DC0-86E2-C7EE91004447}"/>
              </a:ext>
            </a:extLst>
          </p:cNvPr>
          <p:cNvSpPr txBox="1"/>
          <p:nvPr/>
        </p:nvSpPr>
        <p:spPr>
          <a:xfrm>
            <a:off x="4330952" y="424252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</a:t>
            </a:r>
            <a:endParaRPr lang="en-SG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AADC89-488C-48D1-B77D-E1CE2C2E3029}"/>
              </a:ext>
            </a:extLst>
          </p:cNvPr>
          <p:cNvCxnSpPr/>
          <p:nvPr/>
        </p:nvCxnSpPr>
        <p:spPr>
          <a:xfrm>
            <a:off x="5719614" y="3017317"/>
            <a:ext cx="5074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782DD7-C013-457F-8DF4-63A7BC24983F}"/>
              </a:ext>
            </a:extLst>
          </p:cNvPr>
          <p:cNvSpPr txBox="1"/>
          <p:nvPr/>
        </p:nvSpPr>
        <p:spPr>
          <a:xfrm>
            <a:off x="6244652" y="28321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75DF94-DB2F-4C15-B028-D9711680F483}"/>
              </a:ext>
            </a:extLst>
          </p:cNvPr>
          <p:cNvCxnSpPr/>
          <p:nvPr/>
        </p:nvCxnSpPr>
        <p:spPr>
          <a:xfrm>
            <a:off x="7604322" y="4431252"/>
            <a:ext cx="5074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3C5781-A77B-456F-B47B-DFB406637663}"/>
              </a:ext>
            </a:extLst>
          </p:cNvPr>
          <p:cNvSpPr txBox="1"/>
          <p:nvPr/>
        </p:nvSpPr>
        <p:spPr>
          <a:xfrm>
            <a:off x="8129360" y="424607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</a:t>
            </a:r>
            <a:r>
              <a:rPr lang="en-US" dirty="0" err="1"/>
              <a:t>PoW</a:t>
            </a:r>
            <a:r>
              <a:rPr lang="en-US" dirty="0"/>
              <a:t> + </a:t>
            </a:r>
            <a:r>
              <a:rPr lang="en-US" dirty="0" err="1"/>
              <a:t>PoS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20909F-934E-4E86-B6A7-2EA5699DF592}"/>
              </a:ext>
            </a:extLst>
          </p:cNvPr>
          <p:cNvCxnSpPr/>
          <p:nvPr/>
        </p:nvCxnSpPr>
        <p:spPr>
          <a:xfrm>
            <a:off x="9524837" y="3017317"/>
            <a:ext cx="5074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2EEE28-AE56-4C50-A523-BCEA811B53C1}"/>
              </a:ext>
            </a:extLst>
          </p:cNvPr>
          <p:cNvSpPr txBox="1"/>
          <p:nvPr/>
        </p:nvSpPr>
        <p:spPr>
          <a:xfrm>
            <a:off x="10049875" y="28321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38AC29-DDEC-434D-9262-9D960C33FBE0}"/>
              </a:ext>
            </a:extLst>
          </p:cNvPr>
          <p:cNvSpPr txBox="1"/>
          <p:nvPr/>
        </p:nvSpPr>
        <p:spPr>
          <a:xfrm rot="20089565">
            <a:off x="1814967" y="1794792"/>
            <a:ext cx="182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Olympic </a:t>
            </a:r>
            <a:r>
              <a:rPr lang="en-US" dirty="0" err="1"/>
              <a:t>Testnet</a:t>
            </a:r>
            <a:endParaRPr lang="en-US" dirty="0"/>
          </a:p>
          <a:p>
            <a:r>
              <a:rPr lang="en-US" dirty="0"/>
              <a:t>May 2015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E68CB4-26C8-4444-BD04-7F881F2C6921}"/>
              </a:ext>
            </a:extLst>
          </p:cNvPr>
          <p:cNvCxnSpPr>
            <a:stCxn id="9" idx="0"/>
          </p:cNvCxnSpPr>
          <p:nvPr/>
        </p:nvCxnSpPr>
        <p:spPr>
          <a:xfrm flipV="1">
            <a:off x="1905559" y="2496457"/>
            <a:ext cx="0" cy="8541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3FBF38-1310-4FE5-A6DF-8BD2641F3D34}"/>
              </a:ext>
            </a:extLst>
          </p:cNvPr>
          <p:cNvCxnSpPr>
            <a:cxnSpLocks/>
          </p:cNvCxnSpPr>
          <p:nvPr/>
        </p:nvCxnSpPr>
        <p:spPr>
          <a:xfrm flipV="1">
            <a:off x="1905559" y="1662113"/>
            <a:ext cx="1761566" cy="8343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192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6" grpId="0"/>
      <p:bldP spid="38" grpId="0"/>
      <p:bldP spid="37" grpId="0"/>
      <p:bldP spid="42" grpId="0"/>
      <p:bldP spid="44" grpId="0"/>
      <p:bldP spid="46" grpId="0"/>
      <p:bldP spid="48" grpId="0"/>
      <p:bldP spid="50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PoW</a:t>
            </a:r>
            <a:r>
              <a:rPr lang="en-US" dirty="0"/>
              <a:t> Proof-of-Concept</a:t>
            </a:r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2FAC-F8DC-45F7-B7F3-B6403B57C8F8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EE0622-B070-4B02-959E-0E67ECCC3173}"/>
              </a:ext>
            </a:extLst>
          </p:cNvPr>
          <p:cNvGrpSpPr/>
          <p:nvPr/>
        </p:nvGrpSpPr>
        <p:grpSpPr>
          <a:xfrm>
            <a:off x="2310091" y="2229191"/>
            <a:ext cx="8309249" cy="540003"/>
            <a:chOff x="2310091" y="2229191"/>
            <a:chExt cx="8309249" cy="54000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1BA964-285E-47F3-A845-83E03887F8A0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 flipV="1">
              <a:off x="2310091" y="2499191"/>
              <a:ext cx="7769249" cy="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96CBD5-EEB5-48BA-832F-B215BEDB0DA9}"/>
                </a:ext>
              </a:extLst>
            </p:cNvPr>
            <p:cNvSpPr/>
            <p:nvPr/>
          </p:nvSpPr>
          <p:spPr>
            <a:xfrm rot="16200000">
              <a:off x="2957127" y="222919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848E64-292A-4DF4-946A-DD50EEF194C7}"/>
                </a:ext>
              </a:extLst>
            </p:cNvPr>
            <p:cNvSpPr/>
            <p:nvPr/>
          </p:nvSpPr>
          <p:spPr>
            <a:xfrm rot="16200000">
              <a:off x="4144163" y="2229193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C8AF96-CA26-4738-AEE9-AC418822823F}"/>
                </a:ext>
              </a:extLst>
            </p:cNvPr>
            <p:cNvSpPr/>
            <p:nvPr/>
          </p:nvSpPr>
          <p:spPr>
            <a:xfrm rot="16200000">
              <a:off x="5331199" y="2229193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F46094-A552-4F7C-BDEC-2EF5E80DD69E}"/>
                </a:ext>
              </a:extLst>
            </p:cNvPr>
            <p:cNvSpPr/>
            <p:nvPr/>
          </p:nvSpPr>
          <p:spPr>
            <a:xfrm rot="16200000">
              <a:off x="6518235" y="2229192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F5307-EF87-4B5D-9D4B-2F6E891567F7}"/>
                </a:ext>
              </a:extLst>
            </p:cNvPr>
            <p:cNvSpPr/>
            <p:nvPr/>
          </p:nvSpPr>
          <p:spPr>
            <a:xfrm rot="16200000">
              <a:off x="7705271" y="2229192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206826-EF5D-4EC0-87BA-3ED03982B3B5}"/>
                </a:ext>
              </a:extLst>
            </p:cNvPr>
            <p:cNvSpPr/>
            <p:nvPr/>
          </p:nvSpPr>
          <p:spPr>
            <a:xfrm rot="16200000">
              <a:off x="8892307" y="2229191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6A7238-C448-4CD9-A5D0-8131DF02FDB2}"/>
                </a:ext>
              </a:extLst>
            </p:cNvPr>
            <p:cNvSpPr/>
            <p:nvPr/>
          </p:nvSpPr>
          <p:spPr>
            <a:xfrm rot="16200000">
              <a:off x="10079340" y="2229191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D784D57-6CC1-4BE8-A05D-365379DF6BD8}"/>
              </a:ext>
            </a:extLst>
          </p:cNvPr>
          <p:cNvGrpSpPr/>
          <p:nvPr/>
        </p:nvGrpSpPr>
        <p:grpSpPr>
          <a:xfrm>
            <a:off x="4081081" y="3905524"/>
            <a:ext cx="5351226" cy="2702991"/>
            <a:chOff x="4081081" y="3905524"/>
            <a:chExt cx="5351226" cy="270299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3121345-FB59-4410-A7CD-F13D280F7976}"/>
                </a:ext>
              </a:extLst>
            </p:cNvPr>
            <p:cNvCxnSpPr>
              <a:cxnSpLocks/>
              <a:stCxn id="71" idx="1"/>
              <a:endCxn id="73" idx="3"/>
            </p:cNvCxnSpPr>
            <p:nvPr/>
          </p:nvCxnSpPr>
          <p:spPr>
            <a:xfrm flipH="1">
              <a:off x="6204459" y="5585632"/>
              <a:ext cx="1372266" cy="57204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C1733F6-F519-4F11-9927-3A4302E2C914}"/>
                </a:ext>
              </a:extLst>
            </p:cNvPr>
            <p:cNvGrpSpPr/>
            <p:nvPr/>
          </p:nvGrpSpPr>
          <p:grpSpPr>
            <a:xfrm>
              <a:off x="4994509" y="3905524"/>
              <a:ext cx="707025" cy="901687"/>
              <a:chOff x="10699888" y="4636203"/>
              <a:chExt cx="2966846" cy="296684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FA622FA-BEA9-4602-90F5-8103A005C158}"/>
                  </a:ext>
                </a:extLst>
              </p:cNvPr>
              <p:cNvSpPr/>
              <p:nvPr/>
            </p:nvSpPr>
            <p:spPr>
              <a:xfrm>
                <a:off x="11660462" y="4895850"/>
                <a:ext cx="1141138" cy="2457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0563EC9-C0A3-4E4C-B6DF-B85FDD189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99888" y="4636203"/>
                <a:ext cx="2966846" cy="2966846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A745578-7561-4669-A5FA-1EF0EB6774A2}"/>
                </a:ext>
              </a:extLst>
            </p:cNvPr>
            <p:cNvGrpSpPr/>
            <p:nvPr/>
          </p:nvGrpSpPr>
          <p:grpSpPr>
            <a:xfrm>
              <a:off x="4081081" y="5070033"/>
              <a:ext cx="707025" cy="901687"/>
              <a:chOff x="20481829" y="11324794"/>
              <a:chExt cx="2966846" cy="296684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9D3F144-2B4A-4400-9726-34D38F011123}"/>
                  </a:ext>
                </a:extLst>
              </p:cNvPr>
              <p:cNvSpPr/>
              <p:nvPr/>
            </p:nvSpPr>
            <p:spPr>
              <a:xfrm>
                <a:off x="21425106" y="11579492"/>
                <a:ext cx="1141138" cy="2457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1ABCCB9-1628-40D3-B26F-DA7ECCBDA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81829" y="11324794"/>
                <a:ext cx="2966846" cy="2966846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72E58EA-B2FC-4522-AF4A-E9C1CC433F1D}"/>
                </a:ext>
              </a:extLst>
            </p:cNvPr>
            <p:cNvGrpSpPr/>
            <p:nvPr/>
          </p:nvGrpSpPr>
          <p:grpSpPr>
            <a:xfrm>
              <a:off x="5497434" y="5706828"/>
              <a:ext cx="707025" cy="901687"/>
              <a:chOff x="20148598" y="5276582"/>
              <a:chExt cx="2966846" cy="296684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045E9E8-8945-4CDC-841F-2EC63B7AE564}"/>
                  </a:ext>
                </a:extLst>
              </p:cNvPr>
              <p:cNvSpPr/>
              <p:nvPr/>
            </p:nvSpPr>
            <p:spPr>
              <a:xfrm>
                <a:off x="21080063" y="5621127"/>
                <a:ext cx="1141138" cy="2457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2C728824-E9C3-44D8-A63C-66461255C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48598" y="5276582"/>
                <a:ext cx="2966846" cy="2966846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2FBC3F1-D9B0-439A-9983-BE287F5E46E7}"/>
                </a:ext>
              </a:extLst>
            </p:cNvPr>
            <p:cNvGrpSpPr/>
            <p:nvPr/>
          </p:nvGrpSpPr>
          <p:grpSpPr>
            <a:xfrm>
              <a:off x="7576725" y="5134788"/>
              <a:ext cx="707025" cy="901687"/>
              <a:chOff x="15067121" y="1167462"/>
              <a:chExt cx="2966846" cy="296684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CC49C6-FBA2-46A6-8BA2-539828F8869D}"/>
                  </a:ext>
                </a:extLst>
              </p:cNvPr>
              <p:cNvSpPr/>
              <p:nvPr/>
            </p:nvSpPr>
            <p:spPr>
              <a:xfrm>
                <a:off x="15986043" y="1463630"/>
                <a:ext cx="1141138" cy="2457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5C423F60-43F4-49DC-9DFE-FB25726FC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7121" y="1167462"/>
                <a:ext cx="2966846" cy="2966846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C66CD9D-54FE-4A8D-ADE3-652AB28BC5EC}"/>
                </a:ext>
              </a:extLst>
            </p:cNvPr>
            <p:cNvGrpSpPr/>
            <p:nvPr/>
          </p:nvGrpSpPr>
          <p:grpSpPr>
            <a:xfrm>
              <a:off x="6676845" y="4036935"/>
              <a:ext cx="707025" cy="901687"/>
              <a:chOff x="24691301" y="2145573"/>
              <a:chExt cx="2966846" cy="296684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F5F1575-A960-4934-83C9-1EB9C6451281}"/>
                  </a:ext>
                </a:extLst>
              </p:cNvPr>
              <p:cNvSpPr/>
              <p:nvPr/>
            </p:nvSpPr>
            <p:spPr>
              <a:xfrm>
                <a:off x="25604155" y="2500016"/>
                <a:ext cx="1141138" cy="2457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00E2ECD1-31E2-4DA5-B51F-A19A41292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91301" y="2145573"/>
                <a:ext cx="2966846" cy="2966846"/>
              </a:xfrm>
              <a:prstGeom prst="rect">
                <a:avLst/>
              </a:prstGeom>
            </p:spPr>
          </p:pic>
        </p:grp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98C2818D-534D-4B1F-97A8-D9D3D55A3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26703"/>
            <a:stretch/>
          </p:blipFill>
          <p:spPr>
            <a:xfrm>
              <a:off x="8359181" y="4721975"/>
              <a:ext cx="1073126" cy="980444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D37BA55-5A5D-4FEF-9A95-15615F716643}"/>
                </a:ext>
              </a:extLst>
            </p:cNvPr>
            <p:cNvCxnSpPr>
              <a:cxnSpLocks/>
              <a:stCxn id="69" idx="3"/>
              <a:endCxn id="71" idx="1"/>
            </p:cNvCxnSpPr>
            <p:nvPr/>
          </p:nvCxnSpPr>
          <p:spPr>
            <a:xfrm>
              <a:off x="7383870" y="4487779"/>
              <a:ext cx="192855" cy="10978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0E2DA68-70AD-41C5-8967-54C431CB4D26}"/>
                </a:ext>
              </a:extLst>
            </p:cNvPr>
            <p:cNvCxnSpPr>
              <a:cxnSpLocks/>
              <a:stCxn id="69" idx="1"/>
              <a:endCxn id="73" idx="3"/>
            </p:cNvCxnSpPr>
            <p:nvPr/>
          </p:nvCxnSpPr>
          <p:spPr>
            <a:xfrm flipH="1">
              <a:off x="6204459" y="4487779"/>
              <a:ext cx="472386" cy="166989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3159E6-0F37-48F2-B114-BCC394BFCBF1}"/>
                </a:ext>
              </a:extLst>
            </p:cNvPr>
            <p:cNvCxnSpPr>
              <a:cxnSpLocks/>
              <a:stCxn id="69" idx="1"/>
              <a:endCxn id="75" idx="3"/>
            </p:cNvCxnSpPr>
            <p:nvPr/>
          </p:nvCxnSpPr>
          <p:spPr>
            <a:xfrm flipH="1">
              <a:off x="4788106" y="4487779"/>
              <a:ext cx="1888739" cy="103309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A18114-EB84-4311-89C6-13C98CF17979}"/>
                </a:ext>
              </a:extLst>
            </p:cNvPr>
            <p:cNvCxnSpPr>
              <a:cxnSpLocks/>
              <a:stCxn id="69" idx="1"/>
              <a:endCxn id="81" idx="3"/>
            </p:cNvCxnSpPr>
            <p:nvPr/>
          </p:nvCxnSpPr>
          <p:spPr>
            <a:xfrm flipH="1" flipV="1">
              <a:off x="5701534" y="4356368"/>
              <a:ext cx="975311" cy="13141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ED2528A-C7B2-4BD0-AB49-DAF70BF1AA43}"/>
                </a:ext>
              </a:extLst>
            </p:cNvPr>
            <p:cNvCxnSpPr>
              <a:cxnSpLocks/>
              <a:stCxn id="73" idx="1"/>
              <a:endCxn id="75" idx="3"/>
            </p:cNvCxnSpPr>
            <p:nvPr/>
          </p:nvCxnSpPr>
          <p:spPr>
            <a:xfrm flipH="1" flipV="1">
              <a:off x="4788106" y="5520877"/>
              <a:ext cx="709328" cy="63679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5BC5495-BD38-4267-B3C1-0FD269E74AC4}"/>
                </a:ext>
              </a:extLst>
            </p:cNvPr>
            <p:cNvCxnSpPr>
              <a:cxnSpLocks/>
              <a:stCxn id="81" idx="1"/>
              <a:endCxn id="75" idx="3"/>
            </p:cNvCxnSpPr>
            <p:nvPr/>
          </p:nvCxnSpPr>
          <p:spPr>
            <a:xfrm flipH="1">
              <a:off x="4788106" y="4356368"/>
              <a:ext cx="206403" cy="116450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C16E797-5AA4-4CA1-83B2-F017069EE95B}"/>
                </a:ext>
              </a:extLst>
            </p:cNvPr>
            <p:cNvCxnSpPr>
              <a:cxnSpLocks/>
              <a:stCxn id="81" idx="3"/>
              <a:endCxn id="71" idx="1"/>
            </p:cNvCxnSpPr>
            <p:nvPr/>
          </p:nvCxnSpPr>
          <p:spPr>
            <a:xfrm>
              <a:off x="5701534" y="4356368"/>
              <a:ext cx="1875191" cy="122926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CC5E1BA-30A2-49DC-9326-536D0FB357A8}"/>
                </a:ext>
              </a:extLst>
            </p:cNvPr>
            <p:cNvCxnSpPr>
              <a:cxnSpLocks/>
              <a:stCxn id="75" idx="3"/>
              <a:endCxn id="71" idx="1"/>
            </p:cNvCxnSpPr>
            <p:nvPr/>
          </p:nvCxnSpPr>
          <p:spPr>
            <a:xfrm>
              <a:off x="4788106" y="5520877"/>
              <a:ext cx="2788619" cy="647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FED001-52A0-4313-A623-E83AF54FCD4A}"/>
              </a:ext>
            </a:extLst>
          </p:cNvPr>
          <p:cNvCxnSpPr>
            <a:cxnSpLocks/>
          </p:cNvCxnSpPr>
          <p:nvPr/>
        </p:nvCxnSpPr>
        <p:spPr>
          <a:xfrm>
            <a:off x="1770091" y="2968283"/>
            <a:ext cx="1727036" cy="77404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1E40E5-2EBD-486F-A182-4C35EFB13F6D}"/>
              </a:ext>
            </a:extLst>
          </p:cNvPr>
          <p:cNvCxnSpPr>
            <a:cxnSpLocks/>
          </p:cNvCxnSpPr>
          <p:nvPr/>
        </p:nvCxnSpPr>
        <p:spPr>
          <a:xfrm flipV="1">
            <a:off x="9432307" y="3035373"/>
            <a:ext cx="1187033" cy="7606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8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2FAC-F8DC-45F7-B7F3-B6403B57C8F8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EE0622-B070-4B02-959E-0E67ECCC3173}"/>
              </a:ext>
            </a:extLst>
          </p:cNvPr>
          <p:cNvGrpSpPr/>
          <p:nvPr/>
        </p:nvGrpSpPr>
        <p:grpSpPr>
          <a:xfrm>
            <a:off x="2310091" y="2229191"/>
            <a:ext cx="8309249" cy="540003"/>
            <a:chOff x="2310091" y="2229191"/>
            <a:chExt cx="8309249" cy="54000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1BA964-285E-47F3-A845-83E03887F8A0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 flipV="1">
              <a:off x="2310091" y="2499191"/>
              <a:ext cx="7769249" cy="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96CBD5-EEB5-48BA-832F-B215BEDB0DA9}"/>
                </a:ext>
              </a:extLst>
            </p:cNvPr>
            <p:cNvSpPr/>
            <p:nvPr/>
          </p:nvSpPr>
          <p:spPr>
            <a:xfrm rot="16200000">
              <a:off x="2957127" y="222919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848E64-292A-4DF4-946A-DD50EEF194C7}"/>
                </a:ext>
              </a:extLst>
            </p:cNvPr>
            <p:cNvSpPr/>
            <p:nvPr/>
          </p:nvSpPr>
          <p:spPr>
            <a:xfrm rot="16200000">
              <a:off x="4144163" y="2229193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C8AF96-CA26-4738-AEE9-AC418822823F}"/>
                </a:ext>
              </a:extLst>
            </p:cNvPr>
            <p:cNvSpPr/>
            <p:nvPr/>
          </p:nvSpPr>
          <p:spPr>
            <a:xfrm rot="16200000">
              <a:off x="5331199" y="2229193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F46094-A552-4F7C-BDEC-2EF5E80DD69E}"/>
                </a:ext>
              </a:extLst>
            </p:cNvPr>
            <p:cNvSpPr/>
            <p:nvPr/>
          </p:nvSpPr>
          <p:spPr>
            <a:xfrm rot="16200000">
              <a:off x="6518235" y="2229192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F5307-EF87-4B5D-9D4B-2F6E891567F7}"/>
                </a:ext>
              </a:extLst>
            </p:cNvPr>
            <p:cNvSpPr/>
            <p:nvPr/>
          </p:nvSpPr>
          <p:spPr>
            <a:xfrm rot="16200000">
              <a:off x="7705271" y="2229192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206826-EF5D-4EC0-87BA-3ED03982B3B5}"/>
                </a:ext>
              </a:extLst>
            </p:cNvPr>
            <p:cNvSpPr/>
            <p:nvPr/>
          </p:nvSpPr>
          <p:spPr>
            <a:xfrm rot="16200000">
              <a:off x="8892307" y="2229191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6A7238-C448-4CD9-A5D0-8131DF02FDB2}"/>
                </a:ext>
              </a:extLst>
            </p:cNvPr>
            <p:cNvSpPr/>
            <p:nvPr/>
          </p:nvSpPr>
          <p:spPr>
            <a:xfrm rot="16200000">
              <a:off x="10079340" y="2229191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98C2818D-534D-4B1F-97A8-D9D3D55A3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703"/>
          <a:stretch/>
        </p:blipFill>
        <p:spPr>
          <a:xfrm>
            <a:off x="8359181" y="4721975"/>
            <a:ext cx="1073126" cy="98044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B9104AEE-2C13-40D2-98B4-89AB8D878BCA}"/>
              </a:ext>
            </a:extLst>
          </p:cNvPr>
          <p:cNvGrpSpPr/>
          <p:nvPr/>
        </p:nvGrpSpPr>
        <p:grpSpPr>
          <a:xfrm>
            <a:off x="4330650" y="4737544"/>
            <a:ext cx="707025" cy="901687"/>
            <a:chOff x="20481829" y="11324794"/>
            <a:chExt cx="2966846" cy="296684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AC6978B-0166-4FFA-A4F4-55612905D5A3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A455FE4-C151-4B98-8AFC-88DBA2659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DBD85DD-2F3A-44CD-96CA-D6685D07FD42}"/>
              </a:ext>
            </a:extLst>
          </p:cNvPr>
          <p:cNvGrpSpPr/>
          <p:nvPr/>
        </p:nvGrpSpPr>
        <p:grpSpPr>
          <a:xfrm>
            <a:off x="5234702" y="4737544"/>
            <a:ext cx="707025" cy="901687"/>
            <a:chOff x="20481829" y="11324794"/>
            <a:chExt cx="2966846" cy="296684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F5125E-0A27-4E39-8027-398DAF530565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5F46E8D-2697-4BD4-8D6B-D70E09D5F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C1CE6AB-7913-4C2D-B38B-722219EA6A86}"/>
              </a:ext>
            </a:extLst>
          </p:cNvPr>
          <p:cNvGrpSpPr/>
          <p:nvPr/>
        </p:nvGrpSpPr>
        <p:grpSpPr>
          <a:xfrm>
            <a:off x="6138754" y="4737544"/>
            <a:ext cx="707025" cy="901687"/>
            <a:chOff x="20481829" y="11324794"/>
            <a:chExt cx="2966846" cy="296684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A2CD2C-321D-452F-A0AA-8B3CE99D105B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15D6B0C0-B5F2-407D-B53D-E20AF8ECF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BD844B4-5AAC-40BD-B68A-CBFA69AA7864}"/>
              </a:ext>
            </a:extLst>
          </p:cNvPr>
          <p:cNvGrpSpPr/>
          <p:nvPr/>
        </p:nvGrpSpPr>
        <p:grpSpPr>
          <a:xfrm>
            <a:off x="7042805" y="4737544"/>
            <a:ext cx="707025" cy="901687"/>
            <a:chOff x="20481829" y="11324794"/>
            <a:chExt cx="2966846" cy="2966846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8A8154-E41B-42FF-B251-030936DA0B64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D909FC0-3F68-47D8-8C1C-6D8BC933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122BAF3-2E67-42A6-8DE7-DCD0E79AD916}"/>
              </a:ext>
            </a:extLst>
          </p:cNvPr>
          <p:cNvGrpSpPr/>
          <p:nvPr/>
        </p:nvGrpSpPr>
        <p:grpSpPr>
          <a:xfrm>
            <a:off x="3426598" y="4737544"/>
            <a:ext cx="707025" cy="901687"/>
            <a:chOff x="20481829" y="11324794"/>
            <a:chExt cx="2966846" cy="296684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FE32CDF-D2BE-460C-BA1B-E17EE272EDEE}"/>
                </a:ext>
              </a:extLst>
            </p:cNvPr>
            <p:cNvSpPr/>
            <p:nvPr/>
          </p:nvSpPr>
          <p:spPr>
            <a:xfrm>
              <a:off x="21425106" y="11579492"/>
              <a:ext cx="1141138" cy="2457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872A2CD-4FA1-4E1C-B143-06895DCA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1829" y="11324794"/>
              <a:ext cx="2966846" cy="2966846"/>
            </a:xfrm>
            <a:prstGeom prst="rect">
              <a:avLst/>
            </a:prstGeom>
          </p:spPr>
        </p:pic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1331F42-6E71-46BA-9C1A-88259B106743}"/>
              </a:ext>
            </a:extLst>
          </p:cNvPr>
          <p:cNvCxnSpPr>
            <a:cxnSpLocks/>
            <a:stCxn id="87" idx="1"/>
            <a:endCxn id="106" idx="3"/>
          </p:cNvCxnSpPr>
          <p:nvPr/>
        </p:nvCxnSpPr>
        <p:spPr>
          <a:xfrm flipH="1">
            <a:off x="4133623" y="5188388"/>
            <a:ext cx="19702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CF144C3-7401-497F-8DAE-A9AAF5992778}"/>
              </a:ext>
            </a:extLst>
          </p:cNvPr>
          <p:cNvCxnSpPr>
            <a:cxnSpLocks/>
            <a:stCxn id="93" idx="1"/>
            <a:endCxn id="87" idx="3"/>
          </p:cNvCxnSpPr>
          <p:nvPr/>
        </p:nvCxnSpPr>
        <p:spPr>
          <a:xfrm flipH="1">
            <a:off x="5037675" y="5188388"/>
            <a:ext cx="19702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3B10034-D92E-4937-A780-E28031A1BB92}"/>
              </a:ext>
            </a:extLst>
          </p:cNvPr>
          <p:cNvCxnSpPr>
            <a:cxnSpLocks/>
            <a:stCxn id="97" idx="1"/>
            <a:endCxn id="93" idx="3"/>
          </p:cNvCxnSpPr>
          <p:nvPr/>
        </p:nvCxnSpPr>
        <p:spPr>
          <a:xfrm flipH="1">
            <a:off x="5941727" y="5188388"/>
            <a:ext cx="19702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628ACA-5ACE-4DC0-B501-DC9A7E2C3000}"/>
              </a:ext>
            </a:extLst>
          </p:cNvPr>
          <p:cNvCxnSpPr>
            <a:cxnSpLocks/>
            <a:stCxn id="102" idx="1"/>
            <a:endCxn id="97" idx="3"/>
          </p:cNvCxnSpPr>
          <p:nvPr/>
        </p:nvCxnSpPr>
        <p:spPr>
          <a:xfrm flipH="1">
            <a:off x="6845779" y="5188388"/>
            <a:ext cx="1970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9E27F6-2FF9-4705-BDAE-4D471E8DF3B9}"/>
              </a:ext>
            </a:extLst>
          </p:cNvPr>
          <p:cNvCxnSpPr/>
          <p:nvPr/>
        </p:nvCxnSpPr>
        <p:spPr>
          <a:xfrm>
            <a:off x="3533660" y="6321669"/>
            <a:ext cx="4053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EE5AB-E92E-4FD2-BD65-506FEA6F2F6A}"/>
              </a:ext>
            </a:extLst>
          </p:cNvPr>
          <p:cNvSpPr txBox="1"/>
          <p:nvPr/>
        </p:nvSpPr>
        <p:spPr>
          <a:xfrm>
            <a:off x="3533660" y="6403179"/>
            <a:ext cx="40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Distributed nodes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E22153-49CE-4731-98A3-55707407AD19}"/>
                  </a:ext>
                </a:extLst>
              </p:cNvPr>
              <p:cNvSpPr txBox="1"/>
              <p:nvPr/>
            </p:nvSpPr>
            <p:spPr>
              <a:xfrm>
                <a:off x="3425411" y="5644805"/>
                <a:ext cx="62959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E22153-49CE-4731-98A3-5570740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11" y="5644805"/>
                <a:ext cx="6295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8D05B4A-99A0-478A-8F3B-332B0B9CEA13}"/>
                  </a:ext>
                </a:extLst>
              </p:cNvPr>
              <p:cNvSpPr txBox="1"/>
              <p:nvPr/>
            </p:nvSpPr>
            <p:spPr>
              <a:xfrm>
                <a:off x="4316840" y="5644805"/>
                <a:ext cx="6385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8D05B4A-99A0-478A-8F3B-332B0B9C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840" y="5644805"/>
                <a:ext cx="6385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4135D8-47D0-4212-A366-E7A9A1090AFB}"/>
                  </a:ext>
                </a:extLst>
              </p:cNvPr>
              <p:cNvSpPr txBox="1"/>
              <p:nvPr/>
            </p:nvSpPr>
            <p:spPr>
              <a:xfrm>
                <a:off x="5213729" y="5644805"/>
                <a:ext cx="6385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4135D8-47D0-4212-A366-E7A9A1090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729" y="5644805"/>
                <a:ext cx="6385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F3B4055-1632-4FB4-967D-96177A1F9493}"/>
                  </a:ext>
                </a:extLst>
              </p:cNvPr>
              <p:cNvSpPr txBox="1"/>
              <p:nvPr/>
            </p:nvSpPr>
            <p:spPr>
              <a:xfrm>
                <a:off x="6130124" y="5644805"/>
                <a:ext cx="63094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F3B4055-1632-4FB4-967D-96177A1F9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124" y="5644805"/>
                <a:ext cx="63094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97ED09-FD1F-4EDB-B8C7-52FD73CD7625}"/>
                  </a:ext>
                </a:extLst>
              </p:cNvPr>
              <p:cNvSpPr txBox="1"/>
              <p:nvPr/>
            </p:nvSpPr>
            <p:spPr>
              <a:xfrm>
                <a:off x="7052375" y="5644805"/>
                <a:ext cx="6385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97ED09-FD1F-4EDB-B8C7-52FD73CD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75" y="5644805"/>
                <a:ext cx="63850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A71C97-57BC-4B1B-85E2-18661264383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27127" y="2769194"/>
            <a:ext cx="0" cy="16206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486E5F2-BD97-46D8-962C-83535487E313}"/>
              </a:ext>
            </a:extLst>
          </p:cNvPr>
          <p:cNvSpPr txBox="1"/>
          <p:nvPr/>
        </p:nvSpPr>
        <p:spPr>
          <a:xfrm>
            <a:off x="3515736" y="287329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19% by server 1</a:t>
            </a:r>
            <a:endParaRPr lang="en-SG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6ECCF6A-9AF7-4AC8-AAA2-2FD4A8D9EA53}"/>
              </a:ext>
            </a:extLst>
          </p:cNvPr>
          <p:cNvSpPr txBox="1"/>
          <p:nvPr/>
        </p:nvSpPr>
        <p:spPr>
          <a:xfrm>
            <a:off x="3515736" y="320627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 by server 2</a:t>
            </a:r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D4C3CE1-877F-4A9A-94D5-0A6653D35F08}"/>
              </a:ext>
            </a:extLst>
          </p:cNvPr>
          <p:cNvSpPr txBox="1"/>
          <p:nvPr/>
        </p:nvSpPr>
        <p:spPr>
          <a:xfrm>
            <a:off x="3515736" y="353925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17% by server 3</a:t>
            </a:r>
            <a:endParaRPr lang="en-SG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9C2164-818A-455E-A1B6-12A2912C71E7}"/>
              </a:ext>
            </a:extLst>
          </p:cNvPr>
          <p:cNvSpPr txBox="1"/>
          <p:nvPr/>
        </p:nvSpPr>
        <p:spPr>
          <a:xfrm>
            <a:off x="3515736" y="387223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14% by server 4</a:t>
            </a:r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F7EE8FE-34EF-4088-A5C6-47BDDAD8769B}"/>
              </a:ext>
            </a:extLst>
          </p:cNvPr>
          <p:cNvSpPr txBox="1"/>
          <p:nvPr/>
        </p:nvSpPr>
        <p:spPr>
          <a:xfrm>
            <a:off x="3515736" y="420521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26% by server 5</a:t>
            </a:r>
            <a:endParaRPr lang="en-SG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74BC3E8-ADBB-4688-A7A3-A16F72023486}"/>
              </a:ext>
            </a:extLst>
          </p:cNvPr>
          <p:cNvCxnSpPr>
            <a:cxnSpLocks/>
            <a:stCxn id="126" idx="1"/>
          </p:cNvCxnSpPr>
          <p:nvPr/>
        </p:nvCxnSpPr>
        <p:spPr>
          <a:xfrm flipH="1">
            <a:off x="3227127" y="4389876"/>
            <a:ext cx="28860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A8FDA15-B0A1-464C-8DC0-0D1A2A5F3CAB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3227126" y="4056897"/>
            <a:ext cx="28861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8750061-CD91-4A8A-A6A7-7E46E6EA9A67}"/>
              </a:ext>
            </a:extLst>
          </p:cNvPr>
          <p:cNvCxnSpPr>
            <a:cxnSpLocks/>
            <a:stCxn id="123" idx="1"/>
          </p:cNvCxnSpPr>
          <p:nvPr/>
        </p:nvCxnSpPr>
        <p:spPr>
          <a:xfrm flipH="1" flipV="1">
            <a:off x="3227125" y="3723915"/>
            <a:ext cx="288611" cy="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11F3145-7B26-4E26-82D0-AC41234CD699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3227125" y="3390935"/>
            <a:ext cx="288611" cy="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F71226D-E833-4F2A-90BF-3223EF32A5E5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3227125" y="3057957"/>
            <a:ext cx="28861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CE8115D-A379-4C8D-91EC-DD5FDB1B32C5}"/>
              </a:ext>
            </a:extLst>
          </p:cNvPr>
          <p:cNvCxnSpPr>
            <a:cxnSpLocks/>
          </p:cNvCxnSpPr>
          <p:nvPr/>
        </p:nvCxnSpPr>
        <p:spPr>
          <a:xfrm flipV="1">
            <a:off x="4395554" y="2769194"/>
            <a:ext cx="0" cy="16206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C66253E-3A7E-4CC4-B90D-BDC45780A7C6}"/>
              </a:ext>
            </a:extLst>
          </p:cNvPr>
          <p:cNvSpPr txBox="1"/>
          <p:nvPr/>
        </p:nvSpPr>
        <p:spPr>
          <a:xfrm>
            <a:off x="4684163" y="287329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19% by server 1</a:t>
            </a:r>
            <a:endParaRPr lang="en-SG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90C39DF-F2B7-446F-B987-AE3C8A91EED2}"/>
              </a:ext>
            </a:extLst>
          </p:cNvPr>
          <p:cNvSpPr txBox="1"/>
          <p:nvPr/>
        </p:nvSpPr>
        <p:spPr>
          <a:xfrm>
            <a:off x="4684163" y="320627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 by server 2</a:t>
            </a:r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2577298-1F6E-4CBE-8BCA-A6654D225941}"/>
              </a:ext>
            </a:extLst>
          </p:cNvPr>
          <p:cNvSpPr txBox="1"/>
          <p:nvPr/>
        </p:nvSpPr>
        <p:spPr>
          <a:xfrm>
            <a:off x="4684163" y="353925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17% by server 3</a:t>
            </a:r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59F25EC-794E-4A9F-9564-9D5DC09622E3}"/>
              </a:ext>
            </a:extLst>
          </p:cNvPr>
          <p:cNvSpPr txBox="1"/>
          <p:nvPr/>
        </p:nvSpPr>
        <p:spPr>
          <a:xfrm>
            <a:off x="4684163" y="387223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14% by server 4</a:t>
            </a:r>
            <a:endParaRPr lang="en-SG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4825C97-475E-4920-BB7C-1589291233EA}"/>
              </a:ext>
            </a:extLst>
          </p:cNvPr>
          <p:cNvSpPr txBox="1"/>
          <p:nvPr/>
        </p:nvSpPr>
        <p:spPr>
          <a:xfrm>
            <a:off x="4684163" y="420521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26% by server 5</a:t>
            </a:r>
            <a:endParaRPr lang="en-SG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3AF20E9-C8A6-4B18-840F-FD6A099A11AA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4395554" y="4389876"/>
            <a:ext cx="28860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7801309-4C68-4E06-93E4-7AF688D7F4C5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395553" y="4056897"/>
            <a:ext cx="28861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33A1F75-A43F-42E0-A70F-50DFAA8B973E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4395552" y="3723915"/>
            <a:ext cx="288611" cy="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75C869A-5860-49AE-9DAC-86AA2273E84A}"/>
              </a:ext>
            </a:extLst>
          </p:cNvPr>
          <p:cNvCxnSpPr>
            <a:cxnSpLocks/>
            <a:stCxn id="148" idx="1"/>
          </p:cNvCxnSpPr>
          <p:nvPr/>
        </p:nvCxnSpPr>
        <p:spPr>
          <a:xfrm flipH="1" flipV="1">
            <a:off x="4395552" y="3390935"/>
            <a:ext cx="288611" cy="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9143D38-A5A2-415A-B7C8-E24C7C50E02F}"/>
              </a:ext>
            </a:extLst>
          </p:cNvPr>
          <p:cNvCxnSpPr>
            <a:cxnSpLocks/>
            <a:stCxn id="147" idx="1"/>
          </p:cNvCxnSpPr>
          <p:nvPr/>
        </p:nvCxnSpPr>
        <p:spPr>
          <a:xfrm flipH="1">
            <a:off x="4395552" y="3057957"/>
            <a:ext cx="28861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3F04213-E5E3-4670-8259-F59CE40F19FD}"/>
              </a:ext>
            </a:extLst>
          </p:cNvPr>
          <p:cNvCxnSpPr>
            <a:cxnSpLocks/>
          </p:cNvCxnSpPr>
          <p:nvPr/>
        </p:nvCxnSpPr>
        <p:spPr>
          <a:xfrm flipV="1">
            <a:off x="5592430" y="2762619"/>
            <a:ext cx="0" cy="16206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3711F5D9-BF21-4B72-85BC-F52824181FCC}"/>
              </a:ext>
            </a:extLst>
          </p:cNvPr>
          <p:cNvSpPr txBox="1"/>
          <p:nvPr/>
        </p:nvSpPr>
        <p:spPr>
          <a:xfrm>
            <a:off x="5881039" y="286671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19% by server 1</a:t>
            </a:r>
            <a:endParaRPr lang="en-SG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B33D19B-F2F4-4B72-8E9C-F96D1BC76D0B}"/>
              </a:ext>
            </a:extLst>
          </p:cNvPr>
          <p:cNvSpPr txBox="1"/>
          <p:nvPr/>
        </p:nvSpPr>
        <p:spPr>
          <a:xfrm>
            <a:off x="5881039" y="319969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 by server 2</a:t>
            </a:r>
            <a:endParaRPr lang="en-SG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9901D04-3A0F-4C8D-9FC9-4DEED7B27BBB}"/>
              </a:ext>
            </a:extLst>
          </p:cNvPr>
          <p:cNvSpPr txBox="1"/>
          <p:nvPr/>
        </p:nvSpPr>
        <p:spPr>
          <a:xfrm>
            <a:off x="5881039" y="353267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17% by server 3</a:t>
            </a:r>
            <a:endParaRPr lang="en-SG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F7821F3-EDD5-4F03-A5DD-7F53D8358905}"/>
              </a:ext>
            </a:extLst>
          </p:cNvPr>
          <p:cNvSpPr txBox="1"/>
          <p:nvPr/>
        </p:nvSpPr>
        <p:spPr>
          <a:xfrm>
            <a:off x="5881039" y="38656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14% by server 4</a:t>
            </a:r>
            <a:endParaRPr lang="en-SG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AF98CC3-B14B-4C05-8F14-90E4BC957753}"/>
              </a:ext>
            </a:extLst>
          </p:cNvPr>
          <p:cNvSpPr txBox="1"/>
          <p:nvPr/>
        </p:nvSpPr>
        <p:spPr>
          <a:xfrm>
            <a:off x="5881039" y="419863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26% by server 5</a:t>
            </a:r>
            <a:endParaRPr lang="en-SG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AE601F9-F5DA-4640-9E62-6DB22A99D550}"/>
              </a:ext>
            </a:extLst>
          </p:cNvPr>
          <p:cNvCxnSpPr>
            <a:cxnSpLocks/>
            <a:stCxn id="162" idx="1"/>
          </p:cNvCxnSpPr>
          <p:nvPr/>
        </p:nvCxnSpPr>
        <p:spPr>
          <a:xfrm flipH="1">
            <a:off x="5592430" y="4383301"/>
            <a:ext cx="28860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D3722E0-D7B0-4BE7-B485-8D47621CF53B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5592429" y="4050322"/>
            <a:ext cx="28861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89C5882-2283-408B-A31B-26955D20867B}"/>
              </a:ext>
            </a:extLst>
          </p:cNvPr>
          <p:cNvCxnSpPr>
            <a:cxnSpLocks/>
            <a:stCxn id="160" idx="1"/>
          </p:cNvCxnSpPr>
          <p:nvPr/>
        </p:nvCxnSpPr>
        <p:spPr>
          <a:xfrm flipH="1" flipV="1">
            <a:off x="5592428" y="3717340"/>
            <a:ext cx="288611" cy="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BC136B3-1B88-46C2-9E45-B7A047EC56B2}"/>
              </a:ext>
            </a:extLst>
          </p:cNvPr>
          <p:cNvCxnSpPr>
            <a:cxnSpLocks/>
            <a:stCxn id="159" idx="1"/>
          </p:cNvCxnSpPr>
          <p:nvPr/>
        </p:nvCxnSpPr>
        <p:spPr>
          <a:xfrm flipH="1" flipV="1">
            <a:off x="5592428" y="3384360"/>
            <a:ext cx="288611" cy="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5F35190-5F12-4A3B-8C78-7F8A593A24BA}"/>
              </a:ext>
            </a:extLst>
          </p:cNvPr>
          <p:cNvCxnSpPr>
            <a:cxnSpLocks/>
            <a:stCxn id="158" idx="1"/>
          </p:cNvCxnSpPr>
          <p:nvPr/>
        </p:nvCxnSpPr>
        <p:spPr>
          <a:xfrm flipH="1">
            <a:off x="5592428" y="3051382"/>
            <a:ext cx="28861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5523F37-296D-4057-A764-E0FE0AE7E0CA}"/>
              </a:ext>
            </a:extLst>
          </p:cNvPr>
          <p:cNvCxnSpPr>
            <a:cxnSpLocks/>
          </p:cNvCxnSpPr>
          <p:nvPr/>
        </p:nvCxnSpPr>
        <p:spPr>
          <a:xfrm flipV="1">
            <a:off x="6751909" y="2763664"/>
            <a:ext cx="0" cy="16206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3886B8B-7464-492A-B43A-F30777693815}"/>
              </a:ext>
            </a:extLst>
          </p:cNvPr>
          <p:cNvSpPr txBox="1"/>
          <p:nvPr/>
        </p:nvSpPr>
        <p:spPr>
          <a:xfrm>
            <a:off x="7040518" y="286776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19% by server 1</a:t>
            </a:r>
            <a:endParaRPr lang="en-SG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B3FCDD6-A9F0-4218-8D7A-7F3EECC00F9B}"/>
              </a:ext>
            </a:extLst>
          </p:cNvPr>
          <p:cNvSpPr txBox="1"/>
          <p:nvPr/>
        </p:nvSpPr>
        <p:spPr>
          <a:xfrm>
            <a:off x="7040518" y="32007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 by server 2</a:t>
            </a:r>
            <a:endParaRPr lang="en-SG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69F105A-A04E-4130-A6BA-6182C96E7396}"/>
              </a:ext>
            </a:extLst>
          </p:cNvPr>
          <p:cNvSpPr txBox="1"/>
          <p:nvPr/>
        </p:nvSpPr>
        <p:spPr>
          <a:xfrm>
            <a:off x="7040518" y="353372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17% by server 3</a:t>
            </a:r>
            <a:endParaRPr lang="en-SG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CE50CB-379D-4D37-96B8-FDE6FAC350D9}"/>
              </a:ext>
            </a:extLst>
          </p:cNvPr>
          <p:cNvSpPr txBox="1"/>
          <p:nvPr/>
        </p:nvSpPr>
        <p:spPr>
          <a:xfrm>
            <a:off x="7040518" y="386670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14% by server 4</a:t>
            </a:r>
            <a:endParaRPr lang="en-SG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01C878-EEFB-44D6-9103-E3E963FEEC91}"/>
              </a:ext>
            </a:extLst>
          </p:cNvPr>
          <p:cNvSpPr txBox="1"/>
          <p:nvPr/>
        </p:nvSpPr>
        <p:spPr>
          <a:xfrm>
            <a:off x="7040518" y="419968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26% by server 5</a:t>
            </a:r>
            <a:endParaRPr lang="en-SG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3EF264D-6408-4971-9323-3EA1733050AD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6751909" y="4384346"/>
            <a:ext cx="28860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E5B1998-762B-4405-A861-B73222B5D4E3}"/>
              </a:ext>
            </a:extLst>
          </p:cNvPr>
          <p:cNvCxnSpPr>
            <a:cxnSpLocks/>
            <a:stCxn id="172" idx="1"/>
          </p:cNvCxnSpPr>
          <p:nvPr/>
        </p:nvCxnSpPr>
        <p:spPr>
          <a:xfrm flipH="1">
            <a:off x="6751908" y="4051367"/>
            <a:ext cx="28861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ADC121F-DB7B-4B40-A601-3496D0347ABC}"/>
              </a:ext>
            </a:extLst>
          </p:cNvPr>
          <p:cNvCxnSpPr>
            <a:cxnSpLocks/>
            <a:stCxn id="171" idx="1"/>
          </p:cNvCxnSpPr>
          <p:nvPr/>
        </p:nvCxnSpPr>
        <p:spPr>
          <a:xfrm flipH="1" flipV="1">
            <a:off x="6751907" y="3718385"/>
            <a:ext cx="288611" cy="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27B7751-A036-4829-8397-C6EBD83CCD99}"/>
              </a:ext>
            </a:extLst>
          </p:cNvPr>
          <p:cNvCxnSpPr>
            <a:cxnSpLocks/>
            <a:stCxn id="170" idx="1"/>
          </p:cNvCxnSpPr>
          <p:nvPr/>
        </p:nvCxnSpPr>
        <p:spPr>
          <a:xfrm flipH="1" flipV="1">
            <a:off x="6751907" y="3385405"/>
            <a:ext cx="288611" cy="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8198916-012B-4E70-86BB-A0B9889AADFC}"/>
              </a:ext>
            </a:extLst>
          </p:cNvPr>
          <p:cNvCxnSpPr>
            <a:cxnSpLocks/>
            <a:stCxn id="169" idx="1"/>
          </p:cNvCxnSpPr>
          <p:nvPr/>
        </p:nvCxnSpPr>
        <p:spPr>
          <a:xfrm flipH="1">
            <a:off x="6751907" y="3052427"/>
            <a:ext cx="28861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8C8433-05EF-47EC-BDA3-F3173E59D6B7}"/>
              </a:ext>
            </a:extLst>
          </p:cNvPr>
          <p:cNvCxnSpPr/>
          <p:nvPr/>
        </p:nvCxnSpPr>
        <p:spPr>
          <a:xfrm flipH="1">
            <a:off x="8401126" y="4721975"/>
            <a:ext cx="995747" cy="9804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9B395B0-904A-43DD-B09F-270B8CB8C3B7}"/>
              </a:ext>
            </a:extLst>
          </p:cNvPr>
          <p:cNvCxnSpPr>
            <a:cxnSpLocks/>
          </p:cNvCxnSpPr>
          <p:nvPr/>
        </p:nvCxnSpPr>
        <p:spPr>
          <a:xfrm flipH="1" flipV="1">
            <a:off x="8540203" y="4721975"/>
            <a:ext cx="995747" cy="9804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D16F79B0-6E3D-4F8D-AF6E-1B03F56A5B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088046"/>
                  </p:ext>
                </p:extLst>
              </p:nvPr>
            </p:nvGraphicFramePr>
            <p:xfrm>
              <a:off x="7871714" y="4532660"/>
              <a:ext cx="285188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1253">
                      <a:extLst>
                        <a:ext uri="{9D8B030D-6E8A-4147-A177-3AD203B41FA5}">
                          <a16:colId xmlns:a16="http://schemas.microsoft.com/office/drawing/2014/main" val="91124286"/>
                        </a:ext>
                      </a:extLst>
                    </a:gridCol>
                    <a:gridCol w="1720633">
                      <a:extLst>
                        <a:ext uri="{9D8B030D-6E8A-4147-A177-3AD203B41FA5}">
                          <a16:colId xmlns:a16="http://schemas.microsoft.com/office/drawing/2014/main" val="1528700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Node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% of currency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7705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441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589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17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7937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705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D16F79B0-6E3D-4F8D-AF6E-1B03F56A5B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088046"/>
                  </p:ext>
                </p:extLst>
              </p:nvPr>
            </p:nvGraphicFramePr>
            <p:xfrm>
              <a:off x="7871714" y="4532660"/>
              <a:ext cx="285188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1253">
                      <a:extLst>
                        <a:ext uri="{9D8B030D-6E8A-4147-A177-3AD203B41FA5}">
                          <a16:colId xmlns:a16="http://schemas.microsoft.com/office/drawing/2014/main" val="91124286"/>
                        </a:ext>
                      </a:extLst>
                    </a:gridCol>
                    <a:gridCol w="1720633">
                      <a:extLst>
                        <a:ext uri="{9D8B030D-6E8A-4147-A177-3AD203B41FA5}">
                          <a16:colId xmlns:a16="http://schemas.microsoft.com/office/drawing/2014/main" val="15287002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Node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% of currency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7705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38" t="-108197" r="-15430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441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38" t="-208197" r="-15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589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38" t="-308197" r="-1543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17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38" t="-408197" r="-1543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7937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38" t="-508197" r="-1543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705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13006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5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750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8500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6" grpId="0"/>
      <p:bldP spid="126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  <p:bldP spid="158" grpId="0"/>
      <p:bldP spid="158" grpId="1"/>
      <p:bldP spid="159" grpId="0"/>
      <p:bldP spid="159" grpId="1"/>
      <p:bldP spid="160" grpId="0"/>
      <p:bldP spid="160" grpId="1"/>
      <p:bldP spid="161" grpId="0"/>
      <p:bldP spid="161" grpId="1"/>
      <p:bldP spid="162" grpId="0"/>
      <p:bldP spid="162" grpId="1"/>
      <p:bldP spid="169" grpId="0"/>
      <p:bldP spid="170" grpId="0"/>
      <p:bldP spid="171" grpId="0"/>
      <p:bldP spid="172" grpId="0"/>
      <p:bldP spid="1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br>
              <a:rPr lang="en-US" dirty="0"/>
            </a:br>
            <a:r>
              <a:rPr lang="en-US" sz="2400" dirty="0"/>
              <a:t>(Nothing-at-Stake)</a:t>
            </a:r>
            <a:endParaRPr lang="en-SG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2FAC-F8DC-45F7-B7F3-B6403B57C8F8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BA964-285E-47F3-A845-83E03887F8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V="1">
            <a:off x="2310091" y="2499193"/>
            <a:ext cx="30211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6CBD5-EEB5-48BA-832F-B215BEDB0DA9}"/>
              </a:ext>
            </a:extLst>
          </p:cNvPr>
          <p:cNvSpPr/>
          <p:nvPr/>
        </p:nvSpPr>
        <p:spPr>
          <a:xfrm rot="16200000">
            <a:off x="2957127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48E64-292A-4DF4-946A-DD50EEF194C7}"/>
              </a:ext>
            </a:extLst>
          </p:cNvPr>
          <p:cNvSpPr/>
          <p:nvPr/>
        </p:nvSpPr>
        <p:spPr>
          <a:xfrm rot="16200000">
            <a:off x="4144163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8AF96-CA26-4738-AEE9-AC418822823F}"/>
              </a:ext>
            </a:extLst>
          </p:cNvPr>
          <p:cNvSpPr/>
          <p:nvPr/>
        </p:nvSpPr>
        <p:spPr>
          <a:xfrm rot="16200000">
            <a:off x="5331199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06826-EF5D-4EC0-87BA-3ED03982B3B5}"/>
              </a:ext>
            </a:extLst>
          </p:cNvPr>
          <p:cNvSpPr/>
          <p:nvPr/>
        </p:nvSpPr>
        <p:spPr>
          <a:xfrm rot="16200000">
            <a:off x="5331199" y="321616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151AFB-08DF-4298-91E3-D12B3A08028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684163" y="2499193"/>
            <a:ext cx="647036" cy="9869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C500DE6-75CC-48B4-AF68-00B23FE9C423}"/>
                  </a:ext>
                </a:extLst>
              </p:cNvPr>
              <p:cNvSpPr txBox="1"/>
              <p:nvPr/>
            </p:nvSpPr>
            <p:spPr>
              <a:xfrm>
                <a:off x="4728396" y="1668197"/>
                <a:ext cx="17456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C500DE6-75CC-48B4-AF68-00B23FE9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96" y="1668197"/>
                <a:ext cx="174560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CA105-2CFF-4941-B1F2-466039DD0FB6}"/>
              </a:ext>
            </a:extLst>
          </p:cNvPr>
          <p:cNvGrpSpPr/>
          <p:nvPr/>
        </p:nvGrpSpPr>
        <p:grpSpPr>
          <a:xfrm>
            <a:off x="5871199" y="3216162"/>
            <a:ext cx="1187036" cy="540000"/>
            <a:chOff x="5871199" y="3216162"/>
            <a:chExt cx="1187036" cy="540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9C65291-B441-4F30-B872-6478918810ED}"/>
                </a:ext>
              </a:extLst>
            </p:cNvPr>
            <p:cNvSpPr/>
            <p:nvPr/>
          </p:nvSpPr>
          <p:spPr>
            <a:xfrm rot="16200000">
              <a:off x="6518235" y="3216162"/>
              <a:ext cx="540000" cy="540000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19216CC-DB56-4A4E-BCE8-4E173CE58079}"/>
                </a:ext>
              </a:extLst>
            </p:cNvPr>
            <p:cNvCxnSpPr>
              <a:cxnSpLocks/>
              <a:stCxn id="18" idx="2"/>
              <a:endCxn id="112" idx="0"/>
            </p:cNvCxnSpPr>
            <p:nvPr/>
          </p:nvCxnSpPr>
          <p:spPr>
            <a:xfrm flipV="1">
              <a:off x="5871199" y="3486162"/>
              <a:ext cx="647036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F4FA4A-2796-4452-B19B-42489ABE8C7D}"/>
              </a:ext>
            </a:extLst>
          </p:cNvPr>
          <p:cNvGrpSpPr/>
          <p:nvPr/>
        </p:nvGrpSpPr>
        <p:grpSpPr>
          <a:xfrm>
            <a:off x="5871199" y="2229192"/>
            <a:ext cx="1187036" cy="540000"/>
            <a:chOff x="5871199" y="2229192"/>
            <a:chExt cx="1187036" cy="540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1EBC52-E835-42BD-8A63-CAE3994B9DBB}"/>
                </a:ext>
              </a:extLst>
            </p:cNvPr>
            <p:cNvSpPr/>
            <p:nvPr/>
          </p:nvSpPr>
          <p:spPr>
            <a:xfrm rot="16200000">
              <a:off x="6518235" y="2229192"/>
              <a:ext cx="540000" cy="540000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937959C-8B49-4DBB-A3E9-F3542927AF31}"/>
                </a:ext>
              </a:extLst>
            </p:cNvPr>
            <p:cNvCxnSpPr>
              <a:cxnSpLocks/>
              <a:stCxn id="14" idx="2"/>
              <a:endCxn id="104" idx="0"/>
            </p:cNvCxnSpPr>
            <p:nvPr/>
          </p:nvCxnSpPr>
          <p:spPr>
            <a:xfrm flipV="1">
              <a:off x="5871199" y="2499192"/>
              <a:ext cx="647036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7456CDA-3DE7-4837-9A8E-FB5BA1A5D7D8}"/>
                  </a:ext>
                </a:extLst>
              </p:cNvPr>
              <p:cNvSpPr txBox="1"/>
              <p:nvPr/>
            </p:nvSpPr>
            <p:spPr>
              <a:xfrm>
                <a:off x="4728396" y="3771278"/>
                <a:ext cx="175451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7456CDA-3DE7-4837-9A8E-FB5BA1A5D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96" y="3771278"/>
                <a:ext cx="175451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A2B33D-6DE8-436E-A6EC-1CC325850044}"/>
              </a:ext>
            </a:extLst>
          </p:cNvPr>
          <p:cNvCxnSpPr>
            <a:cxnSpLocks/>
            <a:stCxn id="104" idx="2"/>
            <a:endCxn id="39" idx="1"/>
          </p:cNvCxnSpPr>
          <p:nvPr/>
        </p:nvCxnSpPr>
        <p:spPr>
          <a:xfrm flipV="1">
            <a:off x="7058235" y="2499191"/>
            <a:ext cx="8049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03D0DD-544C-43CD-A3AF-032D1B82D759}"/>
                  </a:ext>
                </a:extLst>
              </p:cNvPr>
              <p:cNvSpPr txBox="1"/>
              <p:nvPr/>
            </p:nvSpPr>
            <p:spPr>
              <a:xfrm>
                <a:off x="7863160" y="2176025"/>
                <a:ext cx="3263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Rewarded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en-SG" dirty="0"/>
                  <a:t> if block was created on this fork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03D0DD-544C-43CD-A3AF-032D1B82D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60" y="2176025"/>
                <a:ext cx="3263900" cy="646331"/>
              </a:xfrm>
              <a:prstGeom prst="rect">
                <a:avLst/>
              </a:prstGeom>
              <a:blipFill>
                <a:blip r:embed="rId5"/>
                <a:stretch>
                  <a:fillRect l="-1682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A841832-0B2C-40A1-802A-557CB79F25BF}"/>
              </a:ext>
            </a:extLst>
          </p:cNvPr>
          <p:cNvCxnSpPr>
            <a:cxnSpLocks/>
            <a:stCxn id="112" idx="2"/>
            <a:endCxn id="30" idx="1"/>
          </p:cNvCxnSpPr>
          <p:nvPr/>
        </p:nvCxnSpPr>
        <p:spPr>
          <a:xfrm flipV="1">
            <a:off x="7058235" y="3485829"/>
            <a:ext cx="804925" cy="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EE88D1-C3B9-4F1A-AF77-17864AA2D536}"/>
                  </a:ext>
                </a:extLst>
              </p:cNvPr>
              <p:cNvSpPr txBox="1"/>
              <p:nvPr/>
            </p:nvSpPr>
            <p:spPr>
              <a:xfrm>
                <a:off x="7863160" y="3162663"/>
                <a:ext cx="3263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Rewarded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SG" dirty="0"/>
                  <a:t> if block was created on this fork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EE88D1-C3B9-4F1A-AF77-17864AA2D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60" y="3162663"/>
                <a:ext cx="3263900" cy="646331"/>
              </a:xfrm>
              <a:prstGeom prst="rect">
                <a:avLst/>
              </a:prstGeom>
              <a:blipFill>
                <a:blip r:embed="rId6"/>
                <a:stretch>
                  <a:fillRect l="-1682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58105506-AD22-4077-8FDF-56FEF6B8EAC8}"/>
              </a:ext>
            </a:extLst>
          </p:cNvPr>
          <p:cNvSpPr/>
          <p:nvPr/>
        </p:nvSpPr>
        <p:spPr>
          <a:xfrm rot="5400000">
            <a:off x="9043099" y="2624085"/>
            <a:ext cx="488505" cy="2848383"/>
          </a:xfrm>
          <a:prstGeom prst="rightBrace">
            <a:avLst>
              <a:gd name="adj1" fmla="val 991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A464E-5674-426F-B603-9B80A799F6B2}"/>
              </a:ext>
            </a:extLst>
          </p:cNvPr>
          <p:cNvSpPr txBox="1"/>
          <p:nvPr/>
        </p:nvSpPr>
        <p:spPr>
          <a:xfrm>
            <a:off x="7315200" y="4445000"/>
            <a:ext cx="394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will be users who create blocks on both forks, equivalent to double-voting (i.e. there is no reason to select one fork over the other and you’ll get both rewards)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29318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9" grpId="0"/>
      <p:bldP spid="39" grpId="0"/>
      <p:bldP spid="30" grpId="0"/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ighlight>
                  <a:srgbClr val="800080"/>
                </a:highlight>
              </a:rPr>
              <a:t>Something</a:t>
            </a:r>
            <a:r>
              <a:rPr lang="en-US" sz="2400" dirty="0"/>
              <a:t>-at-Stake)</a:t>
            </a:r>
            <a:endParaRPr lang="en-SG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2FAC-F8DC-45F7-B7F3-B6403B57C8F8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BA964-285E-47F3-A845-83E03887F8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V="1">
            <a:off x="2310091" y="2499193"/>
            <a:ext cx="30211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6CBD5-EEB5-48BA-832F-B215BEDB0DA9}"/>
              </a:ext>
            </a:extLst>
          </p:cNvPr>
          <p:cNvSpPr/>
          <p:nvPr/>
        </p:nvSpPr>
        <p:spPr>
          <a:xfrm rot="16200000">
            <a:off x="2957127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48E64-292A-4DF4-946A-DD50EEF194C7}"/>
              </a:ext>
            </a:extLst>
          </p:cNvPr>
          <p:cNvSpPr/>
          <p:nvPr/>
        </p:nvSpPr>
        <p:spPr>
          <a:xfrm rot="16200000">
            <a:off x="4144163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8AF96-CA26-4738-AEE9-AC418822823F}"/>
              </a:ext>
            </a:extLst>
          </p:cNvPr>
          <p:cNvSpPr/>
          <p:nvPr/>
        </p:nvSpPr>
        <p:spPr>
          <a:xfrm rot="16200000">
            <a:off x="5331199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06826-EF5D-4EC0-87BA-3ED03982B3B5}"/>
              </a:ext>
            </a:extLst>
          </p:cNvPr>
          <p:cNvSpPr/>
          <p:nvPr/>
        </p:nvSpPr>
        <p:spPr>
          <a:xfrm rot="16200000">
            <a:off x="5331199" y="321616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151AFB-08DF-4298-91E3-D12B3A08028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684163" y="2499193"/>
            <a:ext cx="647036" cy="9869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C500DE6-75CC-48B4-AF68-00B23FE9C423}"/>
                  </a:ext>
                </a:extLst>
              </p:cNvPr>
              <p:cNvSpPr txBox="1"/>
              <p:nvPr/>
            </p:nvSpPr>
            <p:spPr>
              <a:xfrm>
                <a:off x="4728396" y="1668197"/>
                <a:ext cx="17456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C500DE6-75CC-48B4-AF68-00B23FE9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96" y="1668197"/>
                <a:ext cx="174560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CA105-2CFF-4941-B1F2-466039DD0FB6}"/>
              </a:ext>
            </a:extLst>
          </p:cNvPr>
          <p:cNvGrpSpPr/>
          <p:nvPr/>
        </p:nvGrpSpPr>
        <p:grpSpPr>
          <a:xfrm>
            <a:off x="5871199" y="3216162"/>
            <a:ext cx="1187036" cy="540000"/>
            <a:chOff x="5871199" y="3216162"/>
            <a:chExt cx="1187036" cy="540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9C65291-B441-4F30-B872-6478918810ED}"/>
                </a:ext>
              </a:extLst>
            </p:cNvPr>
            <p:cNvSpPr/>
            <p:nvPr/>
          </p:nvSpPr>
          <p:spPr>
            <a:xfrm rot="16200000">
              <a:off x="6518235" y="3216162"/>
              <a:ext cx="540000" cy="540000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19216CC-DB56-4A4E-BCE8-4E173CE58079}"/>
                </a:ext>
              </a:extLst>
            </p:cNvPr>
            <p:cNvCxnSpPr>
              <a:cxnSpLocks/>
              <a:stCxn id="18" idx="2"/>
              <a:endCxn id="112" idx="0"/>
            </p:cNvCxnSpPr>
            <p:nvPr/>
          </p:nvCxnSpPr>
          <p:spPr>
            <a:xfrm flipV="1">
              <a:off x="5871199" y="3486162"/>
              <a:ext cx="647036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F4FA4A-2796-4452-B19B-42489ABE8C7D}"/>
              </a:ext>
            </a:extLst>
          </p:cNvPr>
          <p:cNvGrpSpPr/>
          <p:nvPr/>
        </p:nvGrpSpPr>
        <p:grpSpPr>
          <a:xfrm>
            <a:off x="5871199" y="2229192"/>
            <a:ext cx="1187036" cy="540000"/>
            <a:chOff x="5871199" y="2229192"/>
            <a:chExt cx="1187036" cy="540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1EBC52-E835-42BD-8A63-CAE3994B9DBB}"/>
                </a:ext>
              </a:extLst>
            </p:cNvPr>
            <p:cNvSpPr/>
            <p:nvPr/>
          </p:nvSpPr>
          <p:spPr>
            <a:xfrm rot="16200000">
              <a:off x="6518235" y="2229192"/>
              <a:ext cx="540000" cy="540000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937959C-8B49-4DBB-A3E9-F3542927AF31}"/>
                </a:ext>
              </a:extLst>
            </p:cNvPr>
            <p:cNvCxnSpPr>
              <a:cxnSpLocks/>
              <a:stCxn id="14" idx="2"/>
              <a:endCxn id="104" idx="0"/>
            </p:cNvCxnSpPr>
            <p:nvPr/>
          </p:nvCxnSpPr>
          <p:spPr>
            <a:xfrm flipV="1">
              <a:off x="5871199" y="2499192"/>
              <a:ext cx="647036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7456CDA-3DE7-4837-9A8E-FB5BA1A5D7D8}"/>
                  </a:ext>
                </a:extLst>
              </p:cNvPr>
              <p:cNvSpPr txBox="1"/>
              <p:nvPr/>
            </p:nvSpPr>
            <p:spPr>
              <a:xfrm>
                <a:off x="4728396" y="3771278"/>
                <a:ext cx="175451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7456CDA-3DE7-4837-9A8E-FB5BA1A5D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96" y="3771278"/>
                <a:ext cx="175451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A2B33D-6DE8-436E-A6EC-1CC325850044}"/>
              </a:ext>
            </a:extLst>
          </p:cNvPr>
          <p:cNvCxnSpPr>
            <a:cxnSpLocks/>
            <a:stCxn id="104" idx="2"/>
            <a:endCxn id="39" idx="1"/>
          </p:cNvCxnSpPr>
          <p:nvPr/>
        </p:nvCxnSpPr>
        <p:spPr>
          <a:xfrm flipV="1">
            <a:off x="7058235" y="2499191"/>
            <a:ext cx="8049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03D0DD-544C-43CD-A3AF-032D1B82D759}"/>
                  </a:ext>
                </a:extLst>
              </p:cNvPr>
              <p:cNvSpPr txBox="1"/>
              <p:nvPr/>
            </p:nvSpPr>
            <p:spPr>
              <a:xfrm>
                <a:off x="7863160" y="2176025"/>
                <a:ext cx="3263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Rewarded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en-SG" dirty="0"/>
                  <a:t> if block was created on this fork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03D0DD-544C-43CD-A3AF-032D1B82D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60" y="2176025"/>
                <a:ext cx="3263900" cy="646331"/>
              </a:xfrm>
              <a:prstGeom prst="rect">
                <a:avLst/>
              </a:prstGeom>
              <a:blipFill>
                <a:blip r:embed="rId4"/>
                <a:stretch>
                  <a:fillRect l="-1682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A841832-0B2C-40A1-802A-557CB79F25BF}"/>
              </a:ext>
            </a:extLst>
          </p:cNvPr>
          <p:cNvCxnSpPr>
            <a:cxnSpLocks/>
            <a:stCxn id="112" idx="2"/>
            <a:endCxn id="138" idx="1"/>
          </p:cNvCxnSpPr>
          <p:nvPr/>
        </p:nvCxnSpPr>
        <p:spPr>
          <a:xfrm flipV="1">
            <a:off x="7058235" y="3485829"/>
            <a:ext cx="804925" cy="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ight Brace 135">
            <a:extLst>
              <a:ext uri="{FF2B5EF4-FFF2-40B4-BE49-F238E27FC236}">
                <a16:creationId xmlns:a16="http://schemas.microsoft.com/office/drawing/2014/main" id="{2E8D0473-18A3-49CC-BD5D-AC05CF63D54D}"/>
              </a:ext>
            </a:extLst>
          </p:cNvPr>
          <p:cNvSpPr/>
          <p:nvPr/>
        </p:nvSpPr>
        <p:spPr>
          <a:xfrm rot="5400000">
            <a:off x="9043099" y="2624085"/>
            <a:ext cx="488505" cy="2848383"/>
          </a:xfrm>
          <a:prstGeom prst="rightBrace">
            <a:avLst>
              <a:gd name="adj1" fmla="val 991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AA9A9B5-7417-4329-94A5-5CD0415BCB92}"/>
                  </a:ext>
                </a:extLst>
              </p:cNvPr>
              <p:cNvSpPr txBox="1"/>
              <p:nvPr/>
            </p:nvSpPr>
            <p:spPr>
              <a:xfrm>
                <a:off x="7315200" y="4445000"/>
                <a:ext cx="3949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Users who double vote now will incur penalties (assume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8B8B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rgbClr val="FF8B8B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8B8B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dirty="0"/>
                  <a:t> is the sum of all weights, or 1), then the net will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0.9+0.1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−5=</m:t>
                    </m:r>
                    <m:r>
                      <a:rPr lang="en-US" b="0" i="1" smtClean="0">
                        <a:solidFill>
                          <a:srgbClr val="FF8B8B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AA9A9B5-7417-4329-94A5-5CD0415BC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445000"/>
                <a:ext cx="3949700" cy="1200329"/>
              </a:xfrm>
              <a:prstGeom prst="rect">
                <a:avLst/>
              </a:prstGeom>
              <a:blipFill>
                <a:blip r:embed="rId5"/>
                <a:stretch>
                  <a:fillRect l="-1235" t="-2538" r="-2315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6EA241D-D37D-4BB0-8ED0-C0F3E315D10F}"/>
                  </a:ext>
                </a:extLst>
              </p:cNvPr>
              <p:cNvSpPr txBox="1"/>
              <p:nvPr/>
            </p:nvSpPr>
            <p:spPr>
              <a:xfrm>
                <a:off x="7863160" y="3162663"/>
                <a:ext cx="3263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Rewarded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SG" dirty="0"/>
                  <a:t> if block was created on this fork</a:t>
                </a: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6EA241D-D37D-4BB0-8ED0-C0F3E315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60" y="3162663"/>
                <a:ext cx="3263900" cy="646331"/>
              </a:xfrm>
              <a:prstGeom prst="rect">
                <a:avLst/>
              </a:prstGeom>
              <a:blipFill>
                <a:blip r:embed="rId6"/>
                <a:stretch>
                  <a:fillRect l="-1682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493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840B1-48B8-4CB6-BBE0-D6FB37B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Proof-of-Concept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ighlight>
                  <a:srgbClr val="800080"/>
                </a:highlight>
              </a:rPr>
              <a:t>Something</a:t>
            </a:r>
            <a:r>
              <a:rPr lang="en-US" sz="2400" dirty="0"/>
              <a:t>-at-Stake: Slasher)</a:t>
            </a:r>
            <a:endParaRPr lang="en-SG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BAA3F7-E590-4FC0-A1A3-FCDB51130B62}"/>
              </a:ext>
            </a:extLst>
          </p:cNvPr>
          <p:cNvCxnSpPr>
            <a:cxnSpLocks/>
          </p:cNvCxnSpPr>
          <p:nvPr/>
        </p:nvCxnSpPr>
        <p:spPr>
          <a:xfrm>
            <a:off x="1443697" y="0"/>
            <a:ext cx="0" cy="11113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F08DE37-1009-498B-BAC9-CBCD7274295B}"/>
              </a:ext>
            </a:extLst>
          </p:cNvPr>
          <p:cNvSpPr/>
          <p:nvPr/>
        </p:nvSpPr>
        <p:spPr>
          <a:xfrm>
            <a:off x="1263697" y="13025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C0F931-0971-4E55-8EC3-9692AB393333}"/>
              </a:ext>
            </a:extLst>
          </p:cNvPr>
          <p:cNvSpPr/>
          <p:nvPr/>
        </p:nvSpPr>
        <p:spPr>
          <a:xfrm>
            <a:off x="1263697" y="625172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767D3-581B-4C1E-8915-F2EFCE0D10B8}"/>
              </a:ext>
            </a:extLst>
          </p:cNvPr>
          <p:cNvSpPr txBox="1"/>
          <p:nvPr/>
        </p:nvSpPr>
        <p:spPr>
          <a:xfrm flipH="1">
            <a:off x="1623697" y="156370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Metropolis – Hybrid </a:t>
            </a:r>
            <a:r>
              <a:rPr lang="en-US" sz="1400" dirty="0" err="1"/>
              <a:t>PoW</a:t>
            </a:r>
            <a:r>
              <a:rPr lang="en-US" sz="1400" dirty="0"/>
              <a:t> +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5DF65-25AE-41EF-B516-3EE7ECC440A3}"/>
              </a:ext>
            </a:extLst>
          </p:cNvPr>
          <p:cNvSpPr txBox="1"/>
          <p:nvPr/>
        </p:nvSpPr>
        <p:spPr>
          <a:xfrm flipH="1">
            <a:off x="1623697" y="677395"/>
            <a:ext cx="349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Serenity – </a:t>
            </a:r>
            <a:r>
              <a:rPr lang="en-US" sz="1400" dirty="0" err="1"/>
              <a:t>PoS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2FAC-F8DC-45F7-B7F3-B6403B57C8F8}"/>
              </a:ext>
            </a:extLst>
          </p:cNvPr>
          <p:cNvSpPr/>
          <p:nvPr/>
        </p:nvSpPr>
        <p:spPr>
          <a:xfrm rot="16200000">
            <a:off x="1770091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1BA964-285E-47F3-A845-83E03887F8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V="1">
            <a:off x="2310091" y="2499193"/>
            <a:ext cx="30211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6CBD5-EEB5-48BA-832F-B215BEDB0DA9}"/>
              </a:ext>
            </a:extLst>
          </p:cNvPr>
          <p:cNvSpPr/>
          <p:nvPr/>
        </p:nvSpPr>
        <p:spPr>
          <a:xfrm rot="16200000">
            <a:off x="2957127" y="2229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48E64-292A-4DF4-946A-DD50EEF194C7}"/>
              </a:ext>
            </a:extLst>
          </p:cNvPr>
          <p:cNvSpPr/>
          <p:nvPr/>
        </p:nvSpPr>
        <p:spPr>
          <a:xfrm rot="16200000">
            <a:off x="4144163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8AF96-CA26-4738-AEE9-AC418822823F}"/>
              </a:ext>
            </a:extLst>
          </p:cNvPr>
          <p:cNvSpPr/>
          <p:nvPr/>
        </p:nvSpPr>
        <p:spPr>
          <a:xfrm rot="16200000">
            <a:off x="5331199" y="222919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06826-EF5D-4EC0-87BA-3ED03982B3B5}"/>
              </a:ext>
            </a:extLst>
          </p:cNvPr>
          <p:cNvSpPr/>
          <p:nvPr/>
        </p:nvSpPr>
        <p:spPr>
          <a:xfrm rot="16200000">
            <a:off x="5331199" y="3216163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151AFB-08DF-4298-91E3-D12B3A08028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684163" y="2499193"/>
            <a:ext cx="647036" cy="9869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C500DE6-75CC-48B4-AF68-00B23FE9C423}"/>
                  </a:ext>
                </a:extLst>
              </p:cNvPr>
              <p:cNvSpPr txBox="1"/>
              <p:nvPr/>
            </p:nvSpPr>
            <p:spPr>
              <a:xfrm>
                <a:off x="4728396" y="1668197"/>
                <a:ext cx="17456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C500DE6-75CC-48B4-AF68-00B23FE9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96" y="1668197"/>
                <a:ext cx="174560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CA105-2CFF-4941-B1F2-466039DD0FB6}"/>
              </a:ext>
            </a:extLst>
          </p:cNvPr>
          <p:cNvGrpSpPr/>
          <p:nvPr/>
        </p:nvGrpSpPr>
        <p:grpSpPr>
          <a:xfrm>
            <a:off x="5871199" y="3216162"/>
            <a:ext cx="1187036" cy="540000"/>
            <a:chOff x="5871199" y="3216162"/>
            <a:chExt cx="1187036" cy="540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9C65291-B441-4F30-B872-6478918810ED}"/>
                </a:ext>
              </a:extLst>
            </p:cNvPr>
            <p:cNvSpPr/>
            <p:nvPr/>
          </p:nvSpPr>
          <p:spPr>
            <a:xfrm rot="16200000">
              <a:off x="6518235" y="3216162"/>
              <a:ext cx="540000" cy="540000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19216CC-DB56-4A4E-BCE8-4E173CE58079}"/>
                </a:ext>
              </a:extLst>
            </p:cNvPr>
            <p:cNvCxnSpPr>
              <a:cxnSpLocks/>
              <a:stCxn id="18" idx="2"/>
              <a:endCxn id="112" idx="0"/>
            </p:cNvCxnSpPr>
            <p:nvPr/>
          </p:nvCxnSpPr>
          <p:spPr>
            <a:xfrm flipV="1">
              <a:off x="5871199" y="3486162"/>
              <a:ext cx="647036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F4FA4A-2796-4452-B19B-42489ABE8C7D}"/>
              </a:ext>
            </a:extLst>
          </p:cNvPr>
          <p:cNvGrpSpPr/>
          <p:nvPr/>
        </p:nvGrpSpPr>
        <p:grpSpPr>
          <a:xfrm>
            <a:off x="5871199" y="2229192"/>
            <a:ext cx="1187036" cy="540000"/>
            <a:chOff x="5871199" y="2229192"/>
            <a:chExt cx="1187036" cy="540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1EBC52-E835-42BD-8A63-CAE3994B9DBB}"/>
                </a:ext>
              </a:extLst>
            </p:cNvPr>
            <p:cNvSpPr/>
            <p:nvPr/>
          </p:nvSpPr>
          <p:spPr>
            <a:xfrm rot="16200000">
              <a:off x="6518235" y="2229192"/>
              <a:ext cx="540000" cy="540000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937959C-8B49-4DBB-A3E9-F3542927AF31}"/>
                </a:ext>
              </a:extLst>
            </p:cNvPr>
            <p:cNvCxnSpPr>
              <a:cxnSpLocks/>
              <a:stCxn id="14" idx="2"/>
              <a:endCxn id="104" idx="0"/>
            </p:cNvCxnSpPr>
            <p:nvPr/>
          </p:nvCxnSpPr>
          <p:spPr>
            <a:xfrm flipV="1">
              <a:off x="5871199" y="2499192"/>
              <a:ext cx="647036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7456CDA-3DE7-4837-9A8E-FB5BA1A5D7D8}"/>
                  </a:ext>
                </a:extLst>
              </p:cNvPr>
              <p:cNvSpPr txBox="1"/>
              <p:nvPr/>
            </p:nvSpPr>
            <p:spPr>
              <a:xfrm>
                <a:off x="4728396" y="3771278"/>
                <a:ext cx="175451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SG" sz="3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7456CDA-3DE7-4837-9A8E-FB5BA1A5D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96" y="3771278"/>
                <a:ext cx="175451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A2B33D-6DE8-436E-A6EC-1CC325850044}"/>
              </a:ext>
            </a:extLst>
          </p:cNvPr>
          <p:cNvCxnSpPr>
            <a:cxnSpLocks/>
            <a:stCxn id="104" idx="2"/>
          </p:cNvCxnSpPr>
          <p:nvPr/>
        </p:nvCxnSpPr>
        <p:spPr>
          <a:xfrm flipV="1">
            <a:off x="7058235" y="2499191"/>
            <a:ext cx="8049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F97344-307C-41C5-AD0B-30D30F210439}"/>
              </a:ext>
            </a:extLst>
          </p:cNvPr>
          <p:cNvCxnSpPr>
            <a:cxnSpLocks/>
            <a:stCxn id="112" idx="2"/>
          </p:cNvCxnSpPr>
          <p:nvPr/>
        </p:nvCxnSpPr>
        <p:spPr>
          <a:xfrm flipV="1">
            <a:off x="7058235" y="3485830"/>
            <a:ext cx="804925" cy="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F0B166-2155-4CEE-8E38-9A97EB1C1CCF}"/>
                  </a:ext>
                </a:extLst>
              </p:cNvPr>
              <p:cNvSpPr txBox="1"/>
              <p:nvPr/>
            </p:nvSpPr>
            <p:spPr>
              <a:xfrm>
                <a:off x="7863160" y="2176025"/>
                <a:ext cx="3263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Rewarded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en-SG" dirty="0"/>
                  <a:t> if block was created on this fork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F0B166-2155-4CEE-8E38-9A97EB1C1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60" y="2176025"/>
                <a:ext cx="3263900" cy="646331"/>
              </a:xfrm>
              <a:prstGeom prst="rect">
                <a:avLst/>
              </a:prstGeom>
              <a:blipFill>
                <a:blip r:embed="rId4"/>
                <a:stretch>
                  <a:fillRect l="-1682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EBCF599-48DF-401C-A9A7-8151482A41B9}"/>
              </a:ext>
            </a:extLst>
          </p:cNvPr>
          <p:cNvSpPr txBox="1"/>
          <p:nvPr/>
        </p:nvSpPr>
        <p:spPr>
          <a:xfrm>
            <a:off x="2199478" y="5242601"/>
            <a:ext cx="355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GHOST is explicitly used as it </a:t>
            </a:r>
            <a:r>
              <a:rPr lang="en-US" dirty="0" err="1"/>
              <a:t>favours</a:t>
            </a:r>
            <a:r>
              <a:rPr lang="en-US" dirty="0"/>
              <a:t> the heavier fork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C2D665-A9F9-438B-8A08-3829C8E768C3}"/>
                  </a:ext>
                </a:extLst>
              </p:cNvPr>
              <p:cNvSpPr txBox="1"/>
              <p:nvPr/>
            </p:nvSpPr>
            <p:spPr>
              <a:xfrm>
                <a:off x="7863160" y="3162664"/>
                <a:ext cx="32639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Penalised by the following formula: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0.1−0.9∗5=</m:t>
                      </m:r>
                      <m:r>
                        <a:rPr lang="en-US" b="0" i="1" smtClean="0">
                          <a:solidFill>
                            <a:srgbClr val="FF8B8B"/>
                          </a:solidFill>
                          <a:latin typeface="Cambria Math" panose="02040503050406030204" pitchFamily="18" charset="0"/>
                        </a:rPr>
                        <m:t>−4.4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that the penalty remains 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8B8B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solidFill>
                          <a:srgbClr val="FF8B8B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C2D665-A9F9-438B-8A08-3829C8E76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60" y="3162664"/>
                <a:ext cx="3263900" cy="1477328"/>
              </a:xfrm>
              <a:prstGeom prst="rect">
                <a:avLst/>
              </a:prstGeom>
              <a:blipFill>
                <a:blip r:embed="rId5"/>
                <a:stretch>
                  <a:fillRect l="-1682" t="-2479" b="-57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C869111A-3E7E-40FC-AA3B-752F5C95F583}"/>
              </a:ext>
            </a:extLst>
          </p:cNvPr>
          <p:cNvSpPr/>
          <p:nvPr/>
        </p:nvSpPr>
        <p:spPr>
          <a:xfrm rot="5400000">
            <a:off x="9043099" y="3388265"/>
            <a:ext cx="488505" cy="2848383"/>
          </a:xfrm>
          <a:prstGeom prst="rightBrace">
            <a:avLst>
              <a:gd name="adj1" fmla="val 991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2E9F36-DA38-4498-9F84-EBCFC7EDE6D9}"/>
                  </a:ext>
                </a:extLst>
              </p:cNvPr>
              <p:cNvSpPr txBox="1"/>
              <p:nvPr/>
            </p:nvSpPr>
            <p:spPr>
              <a:xfrm>
                <a:off x="7476671" y="5146306"/>
                <a:ext cx="3621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Users who double vote will also incur the same penalty: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0.9+0.1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−5=</m:t>
                    </m:r>
                    <m:r>
                      <a:rPr lang="en-US" b="0" i="1" smtClean="0">
                        <a:solidFill>
                          <a:srgbClr val="FF8B8B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2E9F36-DA38-4498-9F84-EBCFC7EDE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671" y="5146306"/>
                <a:ext cx="3621360" cy="923330"/>
              </a:xfrm>
              <a:prstGeom prst="rect">
                <a:avLst/>
              </a:prstGeom>
              <a:blipFill>
                <a:blip r:embed="rId6"/>
                <a:stretch>
                  <a:fillRect l="-1345" t="-17763" b="-736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853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7" grpId="0" animBg="1"/>
      <p:bldP spid="4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2" Type="http://schemas.openxmlformats.org/package/2006/relationships/digital-signature/signature" Target="sig2.xml"/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x8ZFaJGslpLWNH1wNRStcupcMN2AvBTEmOwcuy3aGx0=</DigestValue>
    </Reference>
    <Reference Type="http://www.w3.org/2000/09/xmldsig#Object" URI="#idOfficeObject">
      <DigestMethod Algorithm="http://www.w3.org/2001/04/xmlenc#sha256"/>
      <DigestValue>4ob9m0wzd09yFRJi2/aHKrLrKDq0jzqLdAFwoG/4leQ=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qnXqpigwZpq8P3ZkBo56lIW1lD+mzxp4oG+HWkYkRFM=</DigestValue>
    </Reference>
  </SignedInfo>
  <SignatureValue>x2fZjduF7MJPHQp1u07bAwSqVBevkOm4tBWDdCbUIH0hBzb1mW7kMVKnIIWQLOcs9R8JzbtkAIvC
EH199Jv8OG3Uh6QwLc9ekxouj4FJ20c5WNzw7atYMTnpY1oX+p2MjUe3zvdE6l1pfCXn0CnTcEj7
JqRU3w/p2zG5PnLZlgupGLvDPjyOdMo8bdrGG85S+GAEPheWIFZjC6EgqIC6dv7f8fMQI+UJHkhl
X8XacCT632qPNeneB/IVb23Y1ChA1dF8V+CAMgCpSwSZGrSrE0UgdUePBUri5b901VnZsBa3OjLh
VJHgHYCxPo0aUR3Vays0FBVFJYJrrBKe1X/aCA==</SignatureValue>
  <KeyInfo>
    <X509Data>
      <X509Certificate>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+YZeWSNgKtwgggqq1t9UmyE7eTSuM610PltGYsFm579tNTDrsCMFj2LYRgL2U6HsZTobfa50NVf6d9R9fr3y6PfUNk3ktxSyycK74wOV50fzj9herQV50ahI+6J6ajYdn8jxPsZRzYgD9OjNUnWrcnqLRZL1heIYyiI08eWORJXszjYeOvH/4ycfxlkBcqPJTAi+Ou6br4n+nl7fBTW1zNX40Pr4tR/krCvuUNVsHVpbu/eHycyvl35ZrKEJ72OhbVOG4x0IRNaowoNa6/fbK2ShAvAgMBAAGjggHuMIIB6jAfBgNVHSMEGDAWgBSCr2yM+MX+lmF86B89K3FIXsSLwDAdBgNVHQ4EFgQUXWbedpMbgwxsoZSoz/Nz8Ah+dHswDgYDVR0PAQH/BAQDAgWgMAwGA1UdEwEB/wQCMAAwIAYDVR0lBBkwFwYIKwYBBQUHAwQGCysGAQQBsjEBAwUCMBEGCWCGSAGG+EIBAQQEAwIFIDBGBgNVHSAEPzA9MDsGDCsGAQQBsjEBAgEBATArMCkGCCsGAQUFBwIBFh1odHRwczovL3NlY3VyZS5jb21vZG8ubmV0L0NQUzBaBgNVHR8EUzBRME+gTaBLhklodHRwOi8vY3JsLmNvbW9kb2NhLmNvbS9DT01PRE9SU0FDbGllbnRBdXRoZW50aWNhdGlvbmFuZFNlY3VyZUVtYWlsQ0EuY3JsMIGLBggrBgEFBQcBAQR/MH0wVQYIKwYBBQUHMAKGSWh0dHA6Ly9jcnQuY29tb2RvY2EuY29tL0NPTU9ET1JTQUNsaWVudEF1dGhlbnRpY2F0aW9uYW5kU2VjdXJlRW1haWxDQS5jcnQwJAYIKwYBBQUHMAGGGGh0dHA6Ly9vY3NwLmNvbW9kb2NhLmNvbTAjBgNVHREEHDAagRhicmFuZG9uZ29od2hAaG90bWFpbC5jb20wDQYJKoZIhvcNAQELBQADggEBALPNeYGsvEypZKivs289jaB1H7/wHOMmVe+huDVoILjwt+EoJGmf3fga6eU1g2Pr8zo7QzqMpqRlzkZRl3ttR4d87ep/5KubTqpPj6Jt5vjrdrnyezHpiqaPvHrT6msVaBA568X1y27WWzKVzG4RTb9EbNCQ8g6VNflg84NISZ4fJxNnIMOkODRt/X7bLnFYROk1FAPDHZE8FJGmQ2aPqP/lQ0GHGlzzE8dFi1asjSgXsyP3LouWln3RtbhNHaOivw1T27cOAOXjmojuI9Ec+QCJDDRSMwiz4BS6ssJAZMbDLp/CSeptxLkeht3jA4sn7BGGSi3cRctAvC8USH7aOE0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5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</Transform>
          <Transform Algorithm="http://www.w3.org/TR/2001/REC-xml-c14n-20010315"/>
        </Transforms>
        <DigestMethod Algorithm="http://www.w3.org/2001/04/xmlenc#sha256"/>
        <DigestValue>1KSXJ+SkV/trz8EQYtRjWffuUg7sN8OG8dg7+0TB1oI=</DigestValue>
      </Reference>
      <Reference URI="/ppt/media/image1.jpeg?ContentType=image/jpeg">
        <DigestMethod Algorithm="http://www.w3.org/2001/04/xmlenc#sha256"/>
        <DigestValue>6iqM4J8N9HkYuKvKEleEw7OK+5v+vcqYci9Xi4nmSNM=</DigestValue>
      </Reference>
      <Reference URI="/ppt/media/image10.png?ContentType=image/png">
        <DigestMethod Algorithm="http://www.w3.org/2001/04/xmlenc#sha256"/>
        <DigestValue>Pwh1cYNSSCV+DhZl0NylnLoPLHyl2GIUnKpD/YmOfLg=</DigestValue>
      </Reference>
      <Reference URI="/ppt/media/image11.png?ContentType=image/png">
        <DigestMethod Algorithm="http://www.w3.org/2001/04/xmlenc#sha256"/>
        <DigestValue>xJqM9F05l3wED5e5YTRofNEP9yuLpcnMtMQiF/K6AUE=</DigestValue>
      </Reference>
      <Reference URI="/ppt/media/image12.png?ContentType=image/png">
        <DigestMethod Algorithm="http://www.w3.org/2001/04/xmlenc#sha256"/>
        <DigestValue>KkMQ95pjr4S7Z3fTVHIQbR/qLoaRV4/rC4P/MvbthA4=</DigestValue>
      </Reference>
      <Reference URI="/ppt/media/image13.png?ContentType=image/png">
        <DigestMethod Algorithm="http://www.w3.org/2001/04/xmlenc#sha256"/>
        <DigestValue>uDykgjiqvg7b1Ak3Kc5zVV9kT5WlIdDJsbpJKZo1LKg=</DigestValue>
      </Reference>
      <Reference URI="/ppt/media/image14.png?ContentType=image/png">
        <DigestMethod Algorithm="http://www.w3.org/2001/04/xmlenc#sha256"/>
        <DigestValue>eA53/esRujKGfslNJBYBkbaLlG1rCpEuGEkdo+N6o3g=</DigestValue>
      </Reference>
      <Reference URI="/ppt/media/image15.png?ContentType=image/png">
        <DigestMethod Algorithm="http://www.w3.org/2001/04/xmlenc#sha256"/>
        <DigestValue>dqoJ227lz76Q7JkzoRoe/GjZvRpSGDi5HB32EwY9maY=</DigestValue>
      </Reference>
      <Reference URI="/ppt/media/image16.png?ContentType=image/png">
        <DigestMethod Algorithm="http://www.w3.org/2001/04/xmlenc#sha256"/>
        <DigestValue>sIXTPDiaOj05HyFPz6AhGd0im0vHVvnQLhtsgS0iQuM=</DigestValue>
      </Reference>
      <Reference URI="/ppt/media/image17.png?ContentType=image/png">
        <DigestMethod Algorithm="http://www.w3.org/2001/04/xmlenc#sha256"/>
        <DigestValue>frZ1Pu/7sTsEr3iqU1T1OeDr0VOaUgc0rCNfhifV9tY=</DigestValue>
      </Reference>
      <Reference URI="/ppt/media/image18.png?ContentType=image/png">
        <DigestMethod Algorithm="http://www.w3.org/2001/04/xmlenc#sha256"/>
        <DigestValue>vUwHR4H1sWlT2KyAYpJxdvHqPF0S//MTdGMBRPXW+Nk=</DigestValue>
      </Reference>
      <Reference URI="/ppt/media/image19.png?ContentType=image/png">
        <DigestMethod Algorithm="http://www.w3.org/2001/04/xmlenc#sha256"/>
        <DigestValue>abYC3OQwiImmNVeZIksd3nmVMMbo5JLJ9mCT/FqqaGM=</DigestValue>
      </Reference>
      <Reference URI="/ppt/media/image2.png?ContentType=image/png">
        <DigestMethod Algorithm="http://www.w3.org/2001/04/xmlenc#sha256"/>
        <DigestValue>MrdJzOotaMDn+W4sDxItICwJsAniB7YfyL+NRphl7Uk=</DigestValue>
      </Reference>
      <Reference URI="/ppt/media/image20.png?ContentType=image/png">
        <DigestMethod Algorithm="http://www.w3.org/2001/04/xmlenc#sha256"/>
        <DigestValue>6XBMtnSJsbZjKtD+g/UcmUvUl51MFkrqP4fO3F1mo8g=</DigestValue>
      </Reference>
      <Reference URI="/ppt/media/image21.png?ContentType=image/png">
        <DigestMethod Algorithm="http://www.w3.org/2001/04/xmlenc#sha256"/>
        <DigestValue>+3HCXfWccxTs+UmOxYID52Oi3bq5X2xEgzIuSqaU2kM=</DigestValue>
      </Reference>
      <Reference URI="/ppt/media/image22.png?ContentType=image/png">
        <DigestMethod Algorithm="http://www.w3.org/2001/04/xmlenc#sha256"/>
        <DigestValue>UEafbgb0fyelCWYatrhYJAxiFvz8n84oTZrLEzBQI6s=</DigestValue>
      </Reference>
      <Reference URI="/ppt/media/image23.png?ContentType=image/png">
        <DigestMethod Algorithm="http://www.w3.org/2001/04/xmlenc#sha256"/>
        <DigestValue>c1lqz8rQfVPmDG+PksNBR470bWkAtFPyIFqLI9RCDEE=</DigestValue>
      </Reference>
      <Reference URI="/ppt/media/image24.png?ContentType=image/png">
        <DigestMethod Algorithm="http://www.w3.org/2001/04/xmlenc#sha256"/>
        <DigestValue>IX+/gLvmyrDoeV5SB9aGmg7yyj1Q5xaZKYNQHnZDvH0=</DigestValue>
      </Reference>
      <Reference URI="/ppt/media/image25.png?ContentType=image/png">
        <DigestMethod Algorithm="http://www.w3.org/2001/04/xmlenc#sha256"/>
        <DigestValue>NM/vazejlufs7Al+O/CUuYdcB7tdTwpe6AvmoKugW5o=</DigestValue>
      </Reference>
      <Reference URI="/ppt/media/image26.png?ContentType=image/png">
        <DigestMethod Algorithm="http://www.w3.org/2001/04/xmlenc#sha256"/>
        <DigestValue>1P7ylKEitQQkahCex2WjyZWNumrciRb0Mqy7/yvMMlY=</DigestValue>
      </Reference>
      <Reference URI="/ppt/media/image27.png?ContentType=image/png">
        <DigestMethod Algorithm="http://www.w3.org/2001/04/xmlenc#sha256"/>
        <DigestValue>DuSqzx0c/a5megLifM0XrqxJAN1SF5L22tlOPFdGczU=</DigestValue>
      </Reference>
      <Reference URI="/ppt/media/image28.png?ContentType=image/png">
        <DigestMethod Algorithm="http://www.w3.org/2001/04/xmlenc#sha256"/>
        <DigestValue>QkL1/zL8KQwN2U+tHX1jaCMA7fSZdtSrjwUoekzyegg=</DigestValue>
      </Reference>
      <Reference URI="/ppt/media/image29.png?ContentType=image/png">
        <DigestMethod Algorithm="http://www.w3.org/2001/04/xmlenc#sha256"/>
        <DigestValue>eKLgNG1eZzz+RM+84Tlmc0TSVCigQ3CEe4XhhU+XVtk=</DigestValue>
      </Reference>
      <Reference URI="/ppt/media/image3.png?ContentType=image/png">
        <DigestMethod Algorithm="http://www.w3.org/2001/04/xmlenc#sha256"/>
        <DigestValue>obeHc8jQFRxsfR27uA8uGUPZKa+IKpXry0wIK5h5hr4=</DigestValue>
      </Reference>
      <Reference URI="/ppt/media/image30.png?ContentType=image/png">
        <DigestMethod Algorithm="http://www.w3.org/2001/04/xmlenc#sha256"/>
        <DigestValue>IqW08u95BkCdY78/aZytUN3nu6eJWKvwV6If9u79qPY=</DigestValue>
      </Reference>
      <Reference URI="/ppt/media/image4.png?ContentType=image/png">
        <DigestMethod Algorithm="http://www.w3.org/2001/04/xmlenc#sha256"/>
        <DigestValue>654j+TCA5OLciFDD+vEaivvDD/V9kkl8mHa3ZDh2DNI=</DigestValue>
      </Reference>
      <Reference URI="/ppt/media/image5.png?ContentType=image/png">
        <DigestMethod Algorithm="http://www.w3.org/2001/04/xmlenc#sha256"/>
        <DigestValue>t7vKfVJN5u2D6kwSR8ztKixJU0mGYto/h3flZ6L2FmQ=</DigestValue>
      </Reference>
      <Reference URI="/ppt/media/image6.svg?ContentType=image/svg+xml">
        <DigestMethod Algorithm="http://www.w3.org/2001/04/xmlenc#sha256"/>
        <DigestValue>IEHHQrO7rJD9Wpg/RyLWvG6VTpcBo6mNgsQG9fNZ0KE=</DigestValue>
      </Reference>
      <Reference URI="/ppt/media/image7.png?ContentType=image/png">
        <DigestMethod Algorithm="http://www.w3.org/2001/04/xmlenc#sha256"/>
        <DigestValue>IOLUMwQZGwqxt0QGgKz9Q2PlJbQQ0MfjhuXNc6Nxucg=</DigestValue>
      </Reference>
      <Reference URI="/ppt/media/image8.png?ContentType=image/png">
        <DigestMethod Algorithm="http://www.w3.org/2001/04/xmlenc#sha256"/>
        <DigestValue>73U24IVOEgGrAtUmipkvF56OqvXcaOb5TBw4gTwKWtI=</DigestValue>
      </Reference>
      <Reference URI="/ppt/media/image9.png?ContentType=image/png">
        <DigestMethod Algorithm="http://www.w3.org/2001/04/xmlenc#sha256"/>
        <DigestValue>+riSbDHUzLVzox7BMvX7aN2E3IkXznVqZevbNy/g+zM=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2wLDEB3m19qPUsIua+ljmBD3cZEE5gJbza3raxSRjME=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Jlylh7j4/cTmIDMP3aOpMgUeDyTZLdst5XVax+AWNWI=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5ml6lPEfIXKvIooNILmulborvv6c8/pTdR+GFfG2gyM=</DigestValue>
      </Reference>
      <Reference URI="/ppt/notesSlides/_rels/notes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VLNaV+o50gKe0P8OXoiV/yuPNjkOUq1P2pyCC1Esrx4=</DigestValue>
      </Reference>
      <Reference URI="/ppt/notesSlides/notesSlide1.xml?ContentType=application/vnd.openxmlformats-officedocument.presentationml.notesSlide+xml">
        <DigestMethod Algorithm="http://www.w3.org/2001/04/xmlenc#sha256"/>
        <DigestValue>n3k6kPpjAUPQ4lt9Uh5QDMM/uvern4XKhMLFJnsgP2Q=</DigestValue>
      </Reference>
      <Reference URI="/ppt/notesSlides/notesSlide2.xml?ContentType=application/vnd.openxmlformats-officedocument.presentationml.notesSlide+xml">
        <DigestMethod Algorithm="http://www.w3.org/2001/04/xmlenc#sha256"/>
        <DigestValue>Ntou+hopBktApOrtW2yhOeEbjD1UmoGCFpW44XUM/uY=</DigestValue>
      </Reference>
      <Reference URI="/ppt/notesSlides/notesSlide3.xml?ContentType=application/vnd.openxmlformats-officedocument.presentationml.notesSlide+xml">
        <DigestMethod Algorithm="http://www.w3.org/2001/04/xmlenc#sha256"/>
        <DigestValue>HvGIfQa9+ImiSBsmK7H0heU0ivO0KdbziuXgraCFQws=</DigestValue>
      </Reference>
      <Reference URI="/ppt/presentation.xml?ContentType=application/vnd.openxmlformats-officedocument.presentationml.presentation.main+xml">
        <DigestMethod Algorithm="http://www.w3.org/2001/04/xmlenc#sha256"/>
        <DigestValue>jXBkEFcQB/h5S4HtZ8Q2MzrkTJapqwg3mT7SdVqZMtE=</DigestValue>
      </Reference>
      <Reference URI="/ppt/presProps.xml?ContentType=application/vnd.openxmlformats-officedocument.presentationml.presProps+xml">
        <DigestMethod Algorithm="http://www.w3.org/2001/04/xmlenc#sha256"/>
        <DigestValue>fs/XEaOWcdnb6rPS1jNt+ddH16JStFfNYpFe5MInJoI=</DigestValue>
      </Reference>
      <Reference URI="/ppt/revisionInfo.xml?ContentType=application/vnd.ms-powerpoint.revisioninfo+xml">
        <DigestMethod Algorithm="http://www.w3.org/2001/04/xmlenc#sha256"/>
        <DigestValue>qjiV3Hyl5M2H57e7uN6S+VAqY6lIkWf+gUOG5FQk5cY=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k7dHDmmhH/9B9Upwthzi5PZFin+PY4ull5odPioXVJo=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grmSetjc2jZ1EiBaNpJJbYyjIofSina+T+JvEEwlUfo=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3mfLtYwP92xkyx4qUuk65X3tQYTTqX2FShhPOBw9i9s=</DigestValue>
      </Reference>
      <Reference URI="/ppt/slideLayouts/slideLayout12.xml?ContentType=application/vnd.openxmlformats-officedocument.presentationml.slideLayout+xml">
        <DigestMethod Algorithm="http://www.w3.org/2001/04/xmlenc#sha256"/>
        <DigestValue>7CpTiUgZhjFDOvm8n4kcVVsBIPOlV/w5LX5QTERlMtE=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h4/rMxDcW+ajujburFL5Y5MmfsGVFKhJbQHvcgkKgKM=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NFXs1g6Xxsir/q4eZd0MT4fwi9pncXxdTNWEMH98OO8=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7QGqZHLYBtQasaCCTHTSnKtWVvHuItUp0jW7V6C8ZOU=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773Z2XbV5y7s1BPmDDp6kM0HztkD8fLrqVHGa6r00HM=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+mlIVt/brihXFRHltDwbkt6t4qFACHahiWYwY1muhlQ=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dwbmT4G0kGphGL96PepQs0BzcoB92K54d5K+jA6Vu6Y=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IBMdZNZh0Ayj0NbALMdB4gBdBt/HuTYGK4u60qDiOKA=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/bUYA2fSmwM6/OmU/PM2uyjTd2lYxIeEy1owy9Q8eSw=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</Transform>
          <Transform Algorithm="http://www.w3.org/TR/2001/REC-xml-c14n-20010315"/>
        </Transforms>
        <DigestMethod Algorithm="http://www.w3.org/2001/04/xmlenc#sha256"/>
        <DigestValue>Q3KGqoBazefX6Crq4/URZl0Uf8lNF71XRYBYn00pX4A=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7KVfKcR1lQ+70n8mQ7Xq4qNlw57va8zZaO5HxJmymo8=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m48Ge23E1xOZCDw2M7NO2m7aROwwUmBMR43DG1g+mRM=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OsKQnMqhNnDpW3YYUfPHZoKoNVuvO5BYLeFEK6PX1Ng=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R+c8zfU0oivmnSGNfTEbm/YkKP6F8w7um2K6LgRAdm4=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6yb812pLX1Rg4DHrGV0haMeFpZMbuGDOButAN0+H0CQ=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rZwMLG+IQ96Kn3I9bYJ/dz3EK5Je4H1tJyMmmpinV8E=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NYYj6vm5839LjLd3PdneIbfY7UtXYtLkTxJyYf0RsGc=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1/04/xmlenc#sha256"/>
        <DigestValue>YQfFaKxSegytiPi4+aBGP9zYkemP2y0+vltbTXMw2sA=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8gG998WCIFjdQ0956+NigBuk0dBsaOOypa2XJ9jH/4g=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1/04/xmlenc#sha256"/>
        <DigestValue>Wp6MxS7kkVKKVgcigGzHw+4fo3eJ0vNAT4W1ddx/LCo=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Y+uEjjCld6q9ksVVp7jiZst7r6EKpRpRx+R75WMKtd0=</DigestValue>
      </Reference>
      <Reference URI="/ppt/slides/slide1.xml?ContentType=application/vnd.openxmlformats-officedocument.presentationml.slide+xml">
        <DigestMethod Algorithm="http://www.w3.org/2001/04/xmlenc#sha256"/>
        <DigestValue>nq96Z0qEjcG2wE+raOk5dkcAi/MzCIgnTUztaIiIj5o=</DigestValue>
      </Reference>
      <Reference URI="/ppt/slides/slide10.xml?ContentType=application/vnd.openxmlformats-officedocument.presentationml.slide+xml">
        <DigestMethod Algorithm="http://www.w3.org/2001/04/xmlenc#sha256"/>
        <DigestValue>7xzUtHy3KoKjInSag3X3Fjf8mS+zZkl/H4zeJv+XqEs=</DigestValue>
      </Reference>
      <Reference URI="/ppt/slides/slide11.xml?ContentType=application/vnd.openxmlformats-officedocument.presentationml.slide+xml">
        <DigestMethod Algorithm="http://www.w3.org/2001/04/xmlenc#sha256"/>
        <DigestValue>EW6t0JxBvLou+2qny84SCa2SAceBb+aokUoMORc2Qa8=</DigestValue>
      </Reference>
      <Reference URI="/ppt/slides/slide12.xml?ContentType=application/vnd.openxmlformats-officedocument.presentationml.slide+xml">
        <DigestMethod Algorithm="http://www.w3.org/2001/04/xmlenc#sha256"/>
        <DigestValue>fXFHCNyK73WbomoXYt11LsEZla/qMw+WYqplxmN7Ukc=</DigestValue>
      </Reference>
      <Reference URI="/ppt/slides/slide13.xml?ContentType=application/vnd.openxmlformats-officedocument.presentationml.slide+xml">
        <DigestMethod Algorithm="http://www.w3.org/2001/04/xmlenc#sha256"/>
        <DigestValue>SjOaBOXA4SE9UniXUmXyocjekC/uqz2fnfL3NL6KR3s=</DigestValue>
      </Reference>
      <Reference URI="/ppt/slides/slide14.xml?ContentType=application/vnd.openxmlformats-officedocument.presentationml.slide+xml">
        <DigestMethod Algorithm="http://www.w3.org/2001/04/xmlenc#sha256"/>
        <DigestValue>3xOuJ2rPqb2ZGxg9Baay+72scAXrvruGk6tkXU1TDSc=</DigestValue>
      </Reference>
      <Reference URI="/ppt/slides/slide15.xml?ContentType=application/vnd.openxmlformats-officedocument.presentationml.slide+xml">
        <DigestMethod Algorithm="http://www.w3.org/2001/04/xmlenc#sha256"/>
        <DigestValue>ePeRXDKwj0LYhnP/nC5kEd1W8b5bTLVY4ghtpp0ioGU=</DigestValue>
      </Reference>
      <Reference URI="/ppt/slides/slide16.xml?ContentType=application/vnd.openxmlformats-officedocument.presentationml.slide+xml">
        <DigestMethod Algorithm="http://www.w3.org/2001/04/xmlenc#sha256"/>
        <DigestValue>pINdCvE1YJpqPhCyHHDOBb6H2iBXRf9wEtsDw533MP8=</DigestValue>
      </Reference>
      <Reference URI="/ppt/slides/slide17.xml?ContentType=application/vnd.openxmlformats-officedocument.presentationml.slide+xml">
        <DigestMethod Algorithm="http://www.w3.org/2001/04/xmlenc#sha256"/>
        <DigestValue>dxo9Ph2p1LTyyub1Bre+xd2kchINCyAAZon4O+5gG3Q=</DigestValue>
      </Reference>
      <Reference URI="/ppt/slides/slide18.xml?ContentType=application/vnd.openxmlformats-officedocument.presentationml.slide+xml">
        <DigestMethod Algorithm="http://www.w3.org/2001/04/xmlenc#sha256"/>
        <DigestValue>/3Uf5oOsqwMYV2S7LsfGCKahvJ1jQpuIoylFo8bz3uI=</DigestValue>
      </Reference>
      <Reference URI="/ppt/slides/slide19.xml?ContentType=application/vnd.openxmlformats-officedocument.presentationml.slide+xml">
        <DigestMethod Algorithm="http://www.w3.org/2001/04/xmlenc#sha256"/>
        <DigestValue>5kWBVFpgdWkSDmvuyyDnGaw9JFyY/a/2cm8LqwCT2t0=</DigestValue>
      </Reference>
      <Reference URI="/ppt/slides/slide2.xml?ContentType=application/vnd.openxmlformats-officedocument.presentationml.slide+xml">
        <DigestMethod Algorithm="http://www.w3.org/2001/04/xmlenc#sha256"/>
        <DigestValue>mHJ7s1bUtfr6M9ocq1KRYjKHiRalDI3PpWn9aWYsLUQ=</DigestValue>
      </Reference>
      <Reference URI="/ppt/slides/slide20.xml?ContentType=application/vnd.openxmlformats-officedocument.presentationml.slide+xml">
        <DigestMethod Algorithm="http://www.w3.org/2001/04/xmlenc#sha256"/>
        <DigestValue>TZCOKF3SO0mrvpIX2u4oH2bOGEc/TmW+fyrDTLxwAYA=</DigestValue>
      </Reference>
      <Reference URI="/ppt/slides/slide21.xml?ContentType=application/vnd.openxmlformats-officedocument.presentationml.slide+xml">
        <DigestMethod Algorithm="http://www.w3.org/2001/04/xmlenc#sha256"/>
        <DigestValue>nNE1ovdM7QhHUEq995H9jkDwfiQ9qbd4DoN6N9ri6Q8=</DigestValue>
      </Reference>
      <Reference URI="/ppt/slides/slide22.xml?ContentType=application/vnd.openxmlformats-officedocument.presentationml.slide+xml">
        <DigestMethod Algorithm="http://www.w3.org/2001/04/xmlenc#sha256"/>
        <DigestValue>Z2z4hlzDzNLtjVTtxHevh6Zsi0VTJZryzzNrWHsBEl0=</DigestValue>
      </Reference>
      <Reference URI="/ppt/slides/slide3.xml?ContentType=application/vnd.openxmlformats-officedocument.presentationml.slide+xml">
        <DigestMethod Algorithm="http://www.w3.org/2001/04/xmlenc#sha256"/>
        <DigestValue>hpKbSts41y/0MmRFCYw/1L74aez1/rTvFTHsJP6lNHU=</DigestValue>
      </Reference>
      <Reference URI="/ppt/slides/slide4.xml?ContentType=application/vnd.openxmlformats-officedocument.presentationml.slide+xml">
        <DigestMethod Algorithm="http://www.w3.org/2001/04/xmlenc#sha256"/>
        <DigestValue>TWEnUQovsfhOKI8u2M/AXYLzdhNG2Hw88f4COSj/Kkk=</DigestValue>
      </Reference>
      <Reference URI="/ppt/slides/slide5.xml?ContentType=application/vnd.openxmlformats-officedocument.presentationml.slide+xml">
        <DigestMethod Algorithm="http://www.w3.org/2001/04/xmlenc#sha256"/>
        <DigestValue>OifVTCYpkH/9oxlkN2I9KQzwpCbX3/AZFQ22/mxM3CQ=</DigestValue>
      </Reference>
      <Reference URI="/ppt/slides/slide6.xml?ContentType=application/vnd.openxmlformats-officedocument.presentationml.slide+xml">
        <DigestMethod Algorithm="http://www.w3.org/2001/04/xmlenc#sha256"/>
        <DigestValue>VKxyrp0J7BZRXDsO+Ch+8yQFkAFc9nbMvTs6DWoXz/M=</DigestValue>
      </Reference>
      <Reference URI="/ppt/slides/slide7.xml?ContentType=application/vnd.openxmlformats-officedocument.presentationml.slide+xml">
        <DigestMethod Algorithm="http://www.w3.org/2001/04/xmlenc#sha256"/>
        <DigestValue>gGiElg4Iy3XmkiLtSS0751C7HUm2LoXO7ph2n9NkGE4=</DigestValue>
      </Reference>
      <Reference URI="/ppt/slides/slide8.xml?ContentType=application/vnd.openxmlformats-officedocument.presentationml.slide+xml">
        <DigestMethod Algorithm="http://www.w3.org/2001/04/xmlenc#sha256"/>
        <DigestValue>Z/uqK3aGOnYVv/UnON/bqpyt1SAwhi7IPIMQJHEG+I0=</DigestValue>
      </Reference>
      <Reference URI="/ppt/slides/slide9.xml?ContentType=application/vnd.openxmlformats-officedocument.presentationml.slide+xml">
        <DigestMethod Algorithm="http://www.w3.org/2001/04/xmlenc#sha256"/>
        <DigestValue>EcdUiTL4cWfJbJSOjBM/EVN/PxKt421Dq9OyZCoXiHw=</DigestValue>
      </Reference>
      <Reference URI="/ppt/tableStyles.xml?ContentType=application/vnd.openxmlformats-officedocument.presentationml.tableStyles+xml">
        <DigestMethod Algorithm="http://www.w3.org/2001/04/xmlenc#sha256"/>
        <DigestValue>zUJmCulB8F3RMQLkKOEG3wHDYiBC80kdCXjqwfH8PzI=</DigestValue>
      </Reference>
      <Reference URI="/ppt/theme/_rels/them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Y+3wJOMP3JY16bEUtgml2qEIrlc/vWMqGQ/VOkXiOUI=</DigestValue>
      </Reference>
      <Reference URI="/ppt/theme/theme1.xml?ContentType=application/vnd.openxmlformats-officedocument.theme+xml">
        <DigestMethod Algorithm="http://www.w3.org/2001/04/xmlenc#sha256"/>
        <DigestValue>2HqAvwLyDro4fs0ovFB6+GuDrFiby17cltYOYykJZOQ=</DigestValue>
      </Reference>
      <Reference URI="/ppt/theme/theme2.xml?ContentType=application/vnd.openxmlformats-officedocument.theme+xml">
        <DigestMethod Algorithm="http://www.w3.org/2001/04/xmlenc#sha256"/>
        <DigestValue>03Yn7Rpb2kD6M5zCEVxw214BnxsShza5KyZxgFMUNMY=</DigestValue>
      </Reference>
      <Reference URI="/ppt/viewProps.xml?ContentType=application/vnd.openxmlformats-officedocument.presentationml.viewProps+xml">
        <DigestMethod Algorithm="http://www.w3.org/2001/04/xmlenc#sha256"/>
        <DigestValue>anSTMdg+i9XZz11kyoVdvhLsUBipVYqY89GXBzt5fvM=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2018-02-10T15:06:08Z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Final</SignatureComments>
          <WindowsVersion>10.0</WindowsVersion>
          <OfficeVersion>16.0.9001/12</OfficeVersion>
          <ApplicationVersion>16.0.9001</ApplicationVersion>
          <Monitors>2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2018-02-10T15:06:08Z</xd:SigningTime>
          <xd:SigningCertificate>
            <xd:Cert>
              <xd:CertDigest>
                <DigestMethod Algorithm="http://www.w3.org/2001/04/xmlenc#sha256"/>
                <DigestValue>lvkE/ZxaIpjzB6EzD1x9HkvLiDn/qh2JTJO/uA7Nw1M=</DigestValue>
              </xd:CertDigest>
              <xd:IssuerSerial>
                <X509IssuerName>CN=COMODO RSA Client Authentication and Secure Email CA, O=COMODO CA Limited, L=Salford, S=Greater Manchester, C=GB</X509IssuerName>
                <X509SerialNumber>148348633197200135343689681955281599538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Final</xd:CommitmentTypeQualifier>
            </xd:CommitmentTypeQualifiers>
          </xd:CommitmentTypeIndication>
        </xd:SignedDataObjectProperties>
      </xd:SignedProperties>
      <xd:UnsignedProperties>
        <xd:UnsignedSignatureProperties>
          <xd:CertificateValues>
            <xd:EncapsulatedX509Certificate>MIIF5jCCA86gAwIBAgIQapvhODv/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+s55XrCh2dUAWxzgDmNPGGHYhUPMleQtMtaDRfTpYPpynMS6n9jR22YRq2tA9NEjk6vW7rN/5sYFLIP1of3l0NKZ6fLWfF2VgJ5cijKYy/qlAckY1wgOkUMgzKlWlVJGyK+UlNEQ1/5ErCsHq9x9aU/x1KwTdF/LCrT03Rl/FwFrf1XTCwa2QZYL55AqLPikFlgqOtzk06kb2qvGlnHJvijjI03BOrNpo+kZGpcHsgyO1/u1OZTaOo8wvEU17VVeP1cHWse9tGKTDyUGg2hJZjrqck39UIm/nKbpDSZ0JsMoIw/JtOOg0JC56VzQgBo7ictReTQE5LFLG3yQK+xS1AgMBAAGjggE8MIIBODAfBgNVHSMEGDAWgBS7r34CPfqm8TyEjq3uOJjs2TIy1DAdBgNVHQ4EFgQUgq9sjPjF/pZhfOgfPStxSF7Ei8AwDgYDVR0PAQH/BAQDAgGGMBIGA1UdEwEB/wQIMAYBAf8CAQAwEQYDVR0gBAowCDAGBgRVHSAAMEwGA1UdHwRFMEMwQaA/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+iaxf28/ZJCAbU2C81zd9A/tNx4+jsQgwRGiHjZrAYayZrrm78hOx7aEpkfNPQIHGG6Fvq3EzWf/Lvx7/hk6zSPwIal9v5IkDcZoFD7f3iT7PdkHJY9B51csvU50rxpEg1OyOT8fk2zvvPBuM4qQNqbGWlnhMpIMwpWZT89RY0wpJO+2V6eXEGGHsROs3njeP9DqqqAJaBa4wBeKOdGCWn1/Jp2oY6dyNmNppI4ZNMUH4Tam85S1j6E95u4+1Nuru84OrMIzqvISE2HN/56ebTOWlcrurffade2022O/tUU1gb4jfWCcyvB8czm12FgX/y/lRjmDbEA08QJNB2729Y+io1IYO3ztveBdvUCIYZojTq/OCR6MvnzS6X72HP0PRLRTiOSEmIDsS5N5w/8IW1Hva5hEFy6fDAfd9yI+O+IMMAj1KcL/Zo9jzJ16HO5m60ttl1Enk8MQkz/W3JlHaeI5iKFn4UJu1/cP2YHXYPiWf2JyBzsLBrGk1II+3yL8aorYew6CQvdVifC3HtwlSam9V1niiCfOBe2C12TdKGu05LWIA3ZkFcWJGaNXOZ6Ggyh/TqvXG5v7zmEVDNXFnHn9tFpMpOUvxhcsjycBtH0dZ0WrNw6gH+HF8TIhCnH3+zzWuDN0Rk6h9KVkfKehI=</xd:EncapsulatedX509Certificate>
            <xd:EncapsulatedX509Certificate>MIIF2DCCA8CgAwIBAgIQTKr5yttjb+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/JSw8Xpz3jsARh7v8Rl8f0hj4K+j5c+ZPmNHrZFGvnnLOFoIJ6dq9xkNfs/Q36nGz637CC9BR++b7Epi9Pf5l/tfxnQ3K9DADWietrLNPtj5gcFKt+5eNu/Nio5JIk2kNrYrhV/erBvGy2i/MOjZrkm2xpmfh4SDBF1a3hDTxFYPwyllEnvGfDyi62a+pGx8cgoLEfZd5ICLqkTqnyg0Y3hOvozIFIQ2dOciqbXL1MGyiKXCJ7tKuY2e7gUYPDCUZObT6Z+pUX2nwzV0E8jVHtC7ZcryxjGt9XyD+86V3Em69FmeKjWiS0uqlWPc9vqv9JWL7wqP/0uK3pN/u6uPQLOvnoQ0IeidiEyxPx2bvhiWC4jChWrBQdnArncevPDt09qZahSL0896+1DSJMwBGB7FY79tOi4lu3sgQiUpWAk2nojkxl8ZEDLXB0AuqLZxUpaVICu9ffUGpVRr+goyhhf3DQw6KqLCGqR84onAZFdr+CGCe01a60y1Dma/RMhnEw6abfFobg2P9A3fvQQoh/ozM6LlweQRGBY84YcWsr7KaKtzFcOmpH4MN5WdYgGq/yapiqcrxXStJLnbsQ/LBMQeXtHT1eKJ2czL+zUdqnR+WEUwIDAQABo0IwQDAdBgNVHQ4EFgQUu69+Aj36pvE8hI6t7jiY7NkyMtQwDgYDVR0PAQH/BAQDAgEGMA8GA1UdEwEB/wQFMAMBAf8wDQYJKoZIhvcNAQEMBQADggIBAArx1UaEt65Ru2yyTUEUAJNMnMvlwFTPoCWOAvn9sKIN9SCYPBMtrFaisNZ+EZLpLrqeLppysb0ZRGxhNaKatBYSaVqM4dc+pBroLwP0rmEdEBsqpIt6xf4FpuHA1sj+nq6PK7o9mfjYcwlYRm6mnPTXJ9OV2jeDchzTc+CiR5kDOF3VSXkAKRzH7JsgHAckaVd4sjn8OoSgtZx8jb8uk2IntznaFxiuvTwJaP+EmzzV1gsD41eeFPfR60/IvYcjt7ZJQ3mFXLrrkguhxuhoqEwWsRqZCuhTLJK7oQkYdQxlqHvLI7cawiiFwxv/0Cti76R7CZGYZ4wUAc1oBmpjIXUDgIiKboHGhfKppC3n9KUkEEeDys30jXlYsQab5xoq2Z0B15R97QNKyvDb6KkBPvVWmckejkk9u+UJueBPSZI9FoJAzMxZxuY67RIuaTxslbH9qh17f4a+Hg4yRvv7E491f0yLS0Zj/gA0QHDBw7mh3aZw4gSzQbzpgJHqZJx64SIDqZxubw5lT2yHh17zbqD5daWbQOhTsiedSrnAdyGN/4fy3ryM7xfft0kL0fJuMAsaDk527RH89elWsn2/x20Kk4yl0MC2Hb46TpSi125sC8KKfPog88Tk5c0NqMuRkrF8hey1FGlmDoLnzc7ILaZRfyHBNVOFBkpdn627G190</xd:EncapsulatedX509Certificate>
          </xd:CertificateValues>
        </xd:UnsignedSignatureProperties>
      </xd:UnsignedProperties>
    </xd:QualifyingProperties>
  </Object>
</Signature>
</file>

<file path=_xmlsignatures/sig2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7pGnpqc9dC+wWmwUNZkvsqrRFIx0Uof5/U97F5Rt1u0=</DigestValue>
    </Reference>
    <Reference Type="http://www.w3.org/2000/09/xmldsig#Object" URI="#idOfficeObject">
      <DigestMethod Algorithm="http://www.w3.org/2001/04/xmlenc#sha256"/>
      <DigestValue>xO7oc3vreXVN7Z2b99sibDuNU5bW8xjYFgGiVb+0PYw=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xZh9LG3OeR9eg0mJD8Ig1LeyCjqW3jgJmq8uNAEb2nI=</DigestValue>
    </Reference>
  </SignedInfo>
  <SignatureValue>WyC4RvO9Bj/Rv1T630AsCszHoKBCHwU5mF9+PLFGAAX4EkckplZ3Tpcm7fyCrJzO4uysbkdElMPS
4KUeg+KUrm/SSBimSx5ZK1Hi1fTq7Lhzegbyfzveb1G4j58U6cV+eAap3sKwvSseSIq1mKgj1gCV
Ji1Us+tG0nIBtyaJlOLEcLzSY15gh+z5IYPptJBu4fOIW090Tx6O6YQUPsR34wNHuD5I+1g8wnqP
/VwZC+DImiNhfWpNKKWXBP5+HpE5+WDwqjPZ95ayBUCw0jkFZSkZWGqPrvFtsJ0WAWs0tN0ORgHg
5ZlpnFI8huZFIPh3K1gA+/FRbBL1c0IqlBBvHw==</SignatureValue>
  <KeyInfo>
    <X509Data>
      <X509Certificate>MIIFNDCCBBygAwIBAgIRAPJD1ijUppxp2BpqJ/nDrocwDQYJKoZIhvcNAQELBQAwgZcxCzAJBgNVBAYTAkdCMRswGQYDVQQIExJHcmVhdGVyIE1hbmNoZXN0ZXIxEDAOBgNVBAcTB1NhbGZvcmQxGjAYBgNVBAoTEUNPTU9ETyBDQSBMaW1pdGVkMT0wOwYDVQQDEzRDT01PRE8gUlNBIENsaWVudCBBdXRoZW50aWNhdGlvbiBhbmQgU2VjdXJlIEVtYWlsIENBMB4XDTE3MTExOTAwMDAwMFoXDTE4MTExOTIzNTk1OVowJTEjMCEGCSqGSIb3DQEJARYUYmdvaDAwOEBlLm50dS5lZHUuc2cwggEiMA0GCSqGSIb3DQEBAQUAA4IBDwAwggEKAoIBAQDsd1+oL36t5DJwyp6jv4hXMf5OXLC6Zw+f7B8O/6ICnIyaZfK4sk5Xb9fXI5zapbGStRkzXtJDuLB+CZL8sjnjDhGNwbEIwMpOd1wlHi6LwtYOzC1kK7GP/dbqZngVmbzXcr8BZ17oTLM34bBz7nGAp26VfR9uSSXeqkW2X7EF2bZuYdXK/qhX5d15+j5hlq46KIiGcAeMGQbiEGmdqhn1I70U4XUiF9lqE+uFFbnPSd4DErsntRc6eZmiEysbS8NsYCvlpxubyzqjwo29MPNTsqRjOSBnEhFlQKJQSDlx6AgTcn8nwd2frru2aMHKrwjInhtOmQSol2EONvZqmbtlAgMBAAGjggHqMIIB5jAfBgNVHSMEGDAWgBSCr2yM+MX+lmF86B89K3FIXsSLwDAdBgNVHQ4EFgQULNjeiGbsZp35/Rvr5kQZpENT+wEwDgYDVR0PAQH/BAQDAgWgMAwGA1UdEwEB/wQCMAAwIAYDVR0lBBkwFwYIKwYBBQUHAwQGCysGAQQBsjEBAwUCMBEGCWCGSAGG+EIBAQQEAwIFIDBGBgNVHSAEPzA9MDsGDCsGAQQBsjEBAgEBATArMCkGCCsGAQUFBwIBFh1odHRwczovL3NlY3VyZS5jb21vZG8ubmV0L0NQUzBaBgNVHR8EUzBRME+gTaBLhklodHRwOi8vY3JsLmNvbW9kb2NhLmNvbS9DT01PRE9SU0FDbGllbnRBdXRoZW50aWNhdGlvbmFuZFNlY3VyZUVtYWlsQ0EuY3JsMIGLBggrBgEFBQcBAQR/MH0wVQYIKwYBBQUHMAKGSWh0dHA6Ly9jcnQuY29tb2RvY2EuY29tL0NPTU9ET1JTQUNsaWVudEF1dGhlbnRpY2F0aW9uYW5kU2VjdXJlRW1haWxDQS5jcnQwJAYIKwYBBQUHMAGGGGh0dHA6Ly9vY3NwLmNvbW9kb2NhLmNvbTAfBgNVHREEGDAWgRRiZ29oMDA4QGUubnR1LmVkdS5zZzANBgkqhkiG9w0BAQsFAAOCAQEAYvPsFJB7FW+JDHrmU5RvHOIUcty8q2TzttRdHEiZcrtK22yTZN7gYOqv/mPC2JiJPW5NOBhmAQmkY/qYktHSYcxI33A05v5e0dTUNFLgWNPc8qU84ri9GFSZUDa1wAAyLQbtIjTKphtAQaalIqHllM72as3qaXlwNQSs+oUm+aby9Qcejkvzk2UZL5ezO9PyILLskZZDAFPR56ex6ivuBWhtTtvaId5iLZ05baaUWdzt0F0xUDodMmpFMNFmXkfdWtXWHb/4h+m+NzSGtIp/eaDEg9iv69FXp7tvUKC2UQwe/OYJPV4l/CI6SCP+Vw7+sZdllv8oJpDxlbc6tLatLQ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5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</Transform>
          <Transform Algorithm="http://www.w3.org/TR/2001/REC-xml-c14n-20010315"/>
        </Transforms>
        <DigestMethod Algorithm="http://www.w3.org/2001/04/xmlenc#sha256"/>
        <DigestValue>1KSXJ+SkV/trz8EQYtRjWffuUg7sN8OG8dg7+0TB1oI=</DigestValue>
      </Reference>
      <Reference URI="/ppt/media/image1.jpeg?ContentType=image/jpeg">
        <DigestMethod Algorithm="http://www.w3.org/2001/04/xmlenc#sha256"/>
        <DigestValue>6iqM4J8N9HkYuKvKEleEw7OK+5v+vcqYci9Xi4nmSNM=</DigestValue>
      </Reference>
      <Reference URI="/ppt/media/image10.png?ContentType=image/png">
        <DigestMethod Algorithm="http://www.w3.org/2001/04/xmlenc#sha256"/>
        <DigestValue>Pwh1cYNSSCV+DhZl0NylnLoPLHyl2GIUnKpD/YmOfLg=</DigestValue>
      </Reference>
      <Reference URI="/ppt/media/image11.png?ContentType=image/png">
        <DigestMethod Algorithm="http://www.w3.org/2001/04/xmlenc#sha256"/>
        <DigestValue>xJqM9F05l3wED5e5YTRofNEP9yuLpcnMtMQiF/K6AUE=</DigestValue>
      </Reference>
      <Reference URI="/ppt/media/image12.png?ContentType=image/png">
        <DigestMethod Algorithm="http://www.w3.org/2001/04/xmlenc#sha256"/>
        <DigestValue>KkMQ95pjr4S7Z3fTVHIQbR/qLoaRV4/rC4P/MvbthA4=</DigestValue>
      </Reference>
      <Reference URI="/ppt/media/image13.png?ContentType=image/png">
        <DigestMethod Algorithm="http://www.w3.org/2001/04/xmlenc#sha256"/>
        <DigestValue>uDykgjiqvg7b1Ak3Kc5zVV9kT5WlIdDJsbpJKZo1LKg=</DigestValue>
      </Reference>
      <Reference URI="/ppt/media/image14.png?ContentType=image/png">
        <DigestMethod Algorithm="http://www.w3.org/2001/04/xmlenc#sha256"/>
        <DigestValue>eA53/esRujKGfslNJBYBkbaLlG1rCpEuGEkdo+N6o3g=</DigestValue>
      </Reference>
      <Reference URI="/ppt/media/image15.png?ContentType=image/png">
        <DigestMethod Algorithm="http://www.w3.org/2001/04/xmlenc#sha256"/>
        <DigestValue>dqoJ227lz76Q7JkzoRoe/GjZvRpSGDi5HB32EwY9maY=</DigestValue>
      </Reference>
      <Reference URI="/ppt/media/image16.png?ContentType=image/png">
        <DigestMethod Algorithm="http://www.w3.org/2001/04/xmlenc#sha256"/>
        <DigestValue>sIXTPDiaOj05HyFPz6AhGd0im0vHVvnQLhtsgS0iQuM=</DigestValue>
      </Reference>
      <Reference URI="/ppt/media/image17.png?ContentType=image/png">
        <DigestMethod Algorithm="http://www.w3.org/2001/04/xmlenc#sha256"/>
        <DigestValue>frZ1Pu/7sTsEr3iqU1T1OeDr0VOaUgc0rCNfhifV9tY=</DigestValue>
      </Reference>
      <Reference URI="/ppt/media/image18.png?ContentType=image/png">
        <DigestMethod Algorithm="http://www.w3.org/2001/04/xmlenc#sha256"/>
        <DigestValue>vUwHR4H1sWlT2KyAYpJxdvHqPF0S//MTdGMBRPXW+Nk=</DigestValue>
      </Reference>
      <Reference URI="/ppt/media/image19.png?ContentType=image/png">
        <DigestMethod Algorithm="http://www.w3.org/2001/04/xmlenc#sha256"/>
        <DigestValue>abYC3OQwiImmNVeZIksd3nmVMMbo5JLJ9mCT/FqqaGM=</DigestValue>
      </Reference>
      <Reference URI="/ppt/media/image2.png?ContentType=image/png">
        <DigestMethod Algorithm="http://www.w3.org/2001/04/xmlenc#sha256"/>
        <DigestValue>MrdJzOotaMDn+W4sDxItICwJsAniB7YfyL+NRphl7Uk=</DigestValue>
      </Reference>
      <Reference URI="/ppt/media/image20.png?ContentType=image/png">
        <DigestMethod Algorithm="http://www.w3.org/2001/04/xmlenc#sha256"/>
        <DigestValue>6XBMtnSJsbZjKtD+g/UcmUvUl51MFkrqP4fO3F1mo8g=</DigestValue>
      </Reference>
      <Reference URI="/ppt/media/image21.png?ContentType=image/png">
        <DigestMethod Algorithm="http://www.w3.org/2001/04/xmlenc#sha256"/>
        <DigestValue>+3HCXfWccxTs+UmOxYID52Oi3bq5X2xEgzIuSqaU2kM=</DigestValue>
      </Reference>
      <Reference URI="/ppt/media/image22.png?ContentType=image/png">
        <DigestMethod Algorithm="http://www.w3.org/2001/04/xmlenc#sha256"/>
        <DigestValue>UEafbgb0fyelCWYatrhYJAxiFvz8n84oTZrLEzBQI6s=</DigestValue>
      </Reference>
      <Reference URI="/ppt/media/image23.png?ContentType=image/png">
        <DigestMethod Algorithm="http://www.w3.org/2001/04/xmlenc#sha256"/>
        <DigestValue>c1lqz8rQfVPmDG+PksNBR470bWkAtFPyIFqLI9RCDEE=</DigestValue>
      </Reference>
      <Reference URI="/ppt/media/image24.png?ContentType=image/png">
        <DigestMethod Algorithm="http://www.w3.org/2001/04/xmlenc#sha256"/>
        <DigestValue>IX+/gLvmyrDoeV5SB9aGmg7yyj1Q5xaZKYNQHnZDvH0=</DigestValue>
      </Reference>
      <Reference URI="/ppt/media/image25.png?ContentType=image/png">
        <DigestMethod Algorithm="http://www.w3.org/2001/04/xmlenc#sha256"/>
        <DigestValue>NM/vazejlufs7Al+O/CUuYdcB7tdTwpe6AvmoKugW5o=</DigestValue>
      </Reference>
      <Reference URI="/ppt/media/image26.png?ContentType=image/png">
        <DigestMethod Algorithm="http://www.w3.org/2001/04/xmlenc#sha256"/>
        <DigestValue>1P7ylKEitQQkahCex2WjyZWNumrciRb0Mqy7/yvMMlY=</DigestValue>
      </Reference>
      <Reference URI="/ppt/media/image27.png?ContentType=image/png">
        <DigestMethod Algorithm="http://www.w3.org/2001/04/xmlenc#sha256"/>
        <DigestValue>DuSqzx0c/a5megLifM0XrqxJAN1SF5L22tlOPFdGczU=</DigestValue>
      </Reference>
      <Reference URI="/ppt/media/image28.png?ContentType=image/png">
        <DigestMethod Algorithm="http://www.w3.org/2001/04/xmlenc#sha256"/>
        <DigestValue>QkL1/zL8KQwN2U+tHX1jaCMA7fSZdtSrjwUoekzyegg=</DigestValue>
      </Reference>
      <Reference URI="/ppt/media/image29.png?ContentType=image/png">
        <DigestMethod Algorithm="http://www.w3.org/2001/04/xmlenc#sha256"/>
        <DigestValue>eKLgNG1eZzz+RM+84Tlmc0TSVCigQ3CEe4XhhU+XVtk=</DigestValue>
      </Reference>
      <Reference URI="/ppt/media/image3.png?ContentType=image/png">
        <DigestMethod Algorithm="http://www.w3.org/2001/04/xmlenc#sha256"/>
        <DigestValue>obeHc8jQFRxsfR27uA8uGUPZKa+IKpXry0wIK5h5hr4=</DigestValue>
      </Reference>
      <Reference URI="/ppt/media/image30.png?ContentType=image/png">
        <DigestMethod Algorithm="http://www.w3.org/2001/04/xmlenc#sha256"/>
        <DigestValue>IqW08u95BkCdY78/aZytUN3nu6eJWKvwV6If9u79qPY=</DigestValue>
      </Reference>
      <Reference URI="/ppt/media/image4.png?ContentType=image/png">
        <DigestMethod Algorithm="http://www.w3.org/2001/04/xmlenc#sha256"/>
        <DigestValue>654j+TCA5OLciFDD+vEaivvDD/V9kkl8mHa3ZDh2DNI=</DigestValue>
      </Reference>
      <Reference URI="/ppt/media/image5.png?ContentType=image/png">
        <DigestMethod Algorithm="http://www.w3.org/2001/04/xmlenc#sha256"/>
        <DigestValue>t7vKfVJN5u2D6kwSR8ztKixJU0mGYto/h3flZ6L2FmQ=</DigestValue>
      </Reference>
      <Reference URI="/ppt/media/image6.svg?ContentType=image/svg+xml">
        <DigestMethod Algorithm="http://www.w3.org/2001/04/xmlenc#sha256"/>
        <DigestValue>IEHHQrO7rJD9Wpg/RyLWvG6VTpcBo6mNgsQG9fNZ0KE=</DigestValue>
      </Reference>
      <Reference URI="/ppt/media/image7.png?ContentType=image/png">
        <DigestMethod Algorithm="http://www.w3.org/2001/04/xmlenc#sha256"/>
        <DigestValue>IOLUMwQZGwqxt0QGgKz9Q2PlJbQQ0MfjhuXNc6Nxucg=</DigestValue>
      </Reference>
      <Reference URI="/ppt/media/image8.png?ContentType=image/png">
        <DigestMethod Algorithm="http://www.w3.org/2001/04/xmlenc#sha256"/>
        <DigestValue>73U24IVOEgGrAtUmipkvF56OqvXcaOb5TBw4gTwKWtI=</DigestValue>
      </Reference>
      <Reference URI="/ppt/media/image9.png?ContentType=image/png">
        <DigestMethod Algorithm="http://www.w3.org/2001/04/xmlenc#sha256"/>
        <DigestValue>+riSbDHUzLVzox7BMvX7aN2E3IkXznVqZevbNy/g+zM=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2wLDEB3m19qPUsIua+ljmBD3cZEE5gJbza3raxSRjME=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Jlylh7j4/cTmIDMP3aOpMgUeDyTZLdst5XVax+AWNWI=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5ml6lPEfIXKvIooNILmulborvv6c8/pTdR+GFfG2gyM=</DigestValue>
      </Reference>
      <Reference URI="/ppt/notesSlides/_rels/notes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VLNaV+o50gKe0P8OXoiV/yuPNjkOUq1P2pyCC1Esrx4=</DigestValue>
      </Reference>
      <Reference URI="/ppt/notesSlides/notesSlide1.xml?ContentType=application/vnd.openxmlformats-officedocument.presentationml.notesSlide+xml">
        <DigestMethod Algorithm="http://www.w3.org/2001/04/xmlenc#sha256"/>
        <DigestValue>n3k6kPpjAUPQ4lt9Uh5QDMM/uvern4XKhMLFJnsgP2Q=</DigestValue>
      </Reference>
      <Reference URI="/ppt/notesSlides/notesSlide2.xml?ContentType=application/vnd.openxmlformats-officedocument.presentationml.notesSlide+xml">
        <DigestMethod Algorithm="http://www.w3.org/2001/04/xmlenc#sha256"/>
        <DigestValue>Ntou+hopBktApOrtW2yhOeEbjD1UmoGCFpW44XUM/uY=</DigestValue>
      </Reference>
      <Reference URI="/ppt/notesSlides/notesSlide3.xml?ContentType=application/vnd.openxmlformats-officedocument.presentationml.notesSlide+xml">
        <DigestMethod Algorithm="http://www.w3.org/2001/04/xmlenc#sha256"/>
        <DigestValue>HvGIfQa9+ImiSBsmK7H0heU0ivO0KdbziuXgraCFQws=</DigestValue>
      </Reference>
      <Reference URI="/ppt/presentation.xml?ContentType=application/vnd.openxmlformats-officedocument.presentationml.presentation.main+xml">
        <DigestMethod Algorithm="http://www.w3.org/2001/04/xmlenc#sha256"/>
        <DigestValue>jXBkEFcQB/h5S4HtZ8Q2MzrkTJapqwg3mT7SdVqZMtE=</DigestValue>
      </Reference>
      <Reference URI="/ppt/presProps.xml?ContentType=application/vnd.openxmlformats-officedocument.presentationml.presProps+xml">
        <DigestMethod Algorithm="http://www.w3.org/2001/04/xmlenc#sha256"/>
        <DigestValue>fs/XEaOWcdnb6rPS1jNt+ddH16JStFfNYpFe5MInJoI=</DigestValue>
      </Reference>
      <Reference URI="/ppt/revisionInfo.xml?ContentType=application/vnd.ms-powerpoint.revisioninfo+xml">
        <DigestMethod Algorithm="http://www.w3.org/2001/04/xmlenc#sha256"/>
        <DigestValue>qjiV3Hyl5M2H57e7uN6S+VAqY6lIkWf+gUOG5FQk5cY=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k7dHDmmhH/9B9Upwthzi5PZFin+PY4ull5odPioXVJo=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grmSetjc2jZ1EiBaNpJJbYyjIofSina+T+JvEEwlUfo=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3mfLtYwP92xkyx4qUuk65X3tQYTTqX2FShhPOBw9i9s=</DigestValue>
      </Reference>
      <Reference URI="/ppt/slideLayouts/slideLayout12.xml?ContentType=application/vnd.openxmlformats-officedocument.presentationml.slideLayout+xml">
        <DigestMethod Algorithm="http://www.w3.org/2001/04/xmlenc#sha256"/>
        <DigestValue>7CpTiUgZhjFDOvm8n4kcVVsBIPOlV/w5LX5QTERlMtE=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h4/rMxDcW+ajujburFL5Y5MmfsGVFKhJbQHvcgkKgKM=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NFXs1g6Xxsir/q4eZd0MT4fwi9pncXxdTNWEMH98OO8=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7QGqZHLYBtQasaCCTHTSnKtWVvHuItUp0jW7V6C8ZOU=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773Z2XbV5y7s1BPmDDp6kM0HztkD8fLrqVHGa6r00HM=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+mlIVt/brihXFRHltDwbkt6t4qFACHahiWYwY1muhlQ=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dwbmT4G0kGphGL96PepQs0BzcoB92K54d5K+jA6Vu6Y=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IBMdZNZh0Ayj0NbALMdB4gBdBt/HuTYGK4u60qDiOKA=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/bUYA2fSmwM6/OmU/PM2uyjTd2lYxIeEy1owy9Q8eSw=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</Transform>
          <Transform Algorithm="http://www.w3.org/TR/2001/REC-xml-c14n-20010315"/>
        </Transforms>
        <DigestMethod Algorithm="http://www.w3.org/2001/04/xmlenc#sha256"/>
        <DigestValue>Q3KGqoBazefX6Crq4/URZl0Uf8lNF71XRYBYn00pX4A=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7KVfKcR1lQ+70n8mQ7Xq4qNlw57va8zZaO5HxJmymo8=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m48Ge23E1xOZCDw2M7NO2m7aROwwUmBMR43DG1g+mRM=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OsKQnMqhNnDpW3YYUfPHZoKoNVuvO5BYLeFEK6PX1Ng=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R+c8zfU0oivmnSGNfTEbm/YkKP6F8w7um2K6LgRAdm4=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6yb812pLX1Rg4DHrGV0haMeFpZMbuGDOButAN0+H0CQ=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rG5y8tXz6L+7yhtGuTCgORowtJAtKGbRZdtoezasftk=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rZwMLG+IQ96Kn3I9bYJ/dz3EK5Je4H1tJyMmmpinV8E=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NYYj6vm5839LjLd3PdneIbfY7UtXYtLkTxJyYf0RsGc=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YQfFaKxSegytiPi4+aBGP9zYkemP2y0+vltbTXMw2sA=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8gG998WCIFjdQ0956+NigBuk0dBsaOOypa2XJ9jH/4g=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1/04/xmlenc#sha256"/>
        <DigestValue>Wp6MxS7kkVKKVgcigGzHw+4fo3eJ0vNAT4W1ddx/LCo=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Y+uEjjCld6q9ksVVp7jiZst7r6EKpRpRx+R75WMKtd0=</DigestValue>
      </Reference>
      <Reference URI="/ppt/slides/slide1.xml?ContentType=application/vnd.openxmlformats-officedocument.presentationml.slide+xml">
        <DigestMethod Algorithm="http://www.w3.org/2001/04/xmlenc#sha256"/>
        <DigestValue>nq96Z0qEjcG2wE+raOk5dkcAi/MzCIgnTUztaIiIj5o=</DigestValue>
      </Reference>
      <Reference URI="/ppt/slides/slide10.xml?ContentType=application/vnd.openxmlformats-officedocument.presentationml.slide+xml">
        <DigestMethod Algorithm="http://www.w3.org/2001/04/xmlenc#sha256"/>
        <DigestValue>7xzUtHy3KoKjInSag3X3Fjf8mS+zZkl/H4zeJv+XqEs=</DigestValue>
      </Reference>
      <Reference URI="/ppt/slides/slide11.xml?ContentType=application/vnd.openxmlformats-officedocument.presentationml.slide+xml">
        <DigestMethod Algorithm="http://www.w3.org/2001/04/xmlenc#sha256"/>
        <DigestValue>EW6t0JxBvLou+2qny84SCa2SAceBb+aokUoMORc2Qa8=</DigestValue>
      </Reference>
      <Reference URI="/ppt/slides/slide12.xml?ContentType=application/vnd.openxmlformats-officedocument.presentationml.slide+xml">
        <DigestMethod Algorithm="http://www.w3.org/2001/04/xmlenc#sha256"/>
        <DigestValue>fXFHCNyK73WbomoXYt11LsEZla/qMw+WYqplxmN7Ukc=</DigestValue>
      </Reference>
      <Reference URI="/ppt/slides/slide13.xml?ContentType=application/vnd.openxmlformats-officedocument.presentationml.slide+xml">
        <DigestMethod Algorithm="http://www.w3.org/2001/04/xmlenc#sha256"/>
        <DigestValue>SjOaBOXA4SE9UniXUmXyocjekC/uqz2fnfL3NL6KR3s=</DigestValue>
      </Reference>
      <Reference URI="/ppt/slides/slide14.xml?ContentType=application/vnd.openxmlformats-officedocument.presentationml.slide+xml">
        <DigestMethod Algorithm="http://www.w3.org/2001/04/xmlenc#sha256"/>
        <DigestValue>3xOuJ2rPqb2ZGxg9Baay+72scAXrvruGk6tkXU1TDSc=</DigestValue>
      </Reference>
      <Reference URI="/ppt/slides/slide15.xml?ContentType=application/vnd.openxmlformats-officedocument.presentationml.slide+xml">
        <DigestMethod Algorithm="http://www.w3.org/2001/04/xmlenc#sha256"/>
        <DigestValue>ePeRXDKwj0LYhnP/nC5kEd1W8b5bTLVY4ghtpp0ioGU=</DigestValue>
      </Reference>
      <Reference URI="/ppt/slides/slide16.xml?ContentType=application/vnd.openxmlformats-officedocument.presentationml.slide+xml">
        <DigestMethod Algorithm="http://www.w3.org/2001/04/xmlenc#sha256"/>
        <DigestValue>pINdCvE1YJpqPhCyHHDOBb6H2iBXRf9wEtsDw533MP8=</DigestValue>
      </Reference>
      <Reference URI="/ppt/slides/slide17.xml?ContentType=application/vnd.openxmlformats-officedocument.presentationml.slide+xml">
        <DigestMethod Algorithm="http://www.w3.org/2001/04/xmlenc#sha256"/>
        <DigestValue>dxo9Ph2p1LTyyub1Bre+xd2kchINCyAAZon4O+5gG3Q=</DigestValue>
      </Reference>
      <Reference URI="/ppt/slides/slide18.xml?ContentType=application/vnd.openxmlformats-officedocument.presentationml.slide+xml">
        <DigestMethod Algorithm="http://www.w3.org/2001/04/xmlenc#sha256"/>
        <DigestValue>/3Uf5oOsqwMYV2S7LsfGCKahvJ1jQpuIoylFo8bz3uI=</DigestValue>
      </Reference>
      <Reference URI="/ppt/slides/slide19.xml?ContentType=application/vnd.openxmlformats-officedocument.presentationml.slide+xml">
        <DigestMethod Algorithm="http://www.w3.org/2001/04/xmlenc#sha256"/>
        <DigestValue>5kWBVFpgdWkSDmvuyyDnGaw9JFyY/a/2cm8LqwCT2t0=</DigestValue>
      </Reference>
      <Reference URI="/ppt/slides/slide2.xml?ContentType=application/vnd.openxmlformats-officedocument.presentationml.slide+xml">
        <DigestMethod Algorithm="http://www.w3.org/2001/04/xmlenc#sha256"/>
        <DigestValue>mHJ7s1bUtfr6M9ocq1KRYjKHiRalDI3PpWn9aWYsLUQ=</DigestValue>
      </Reference>
      <Reference URI="/ppt/slides/slide20.xml?ContentType=application/vnd.openxmlformats-officedocument.presentationml.slide+xml">
        <DigestMethod Algorithm="http://www.w3.org/2001/04/xmlenc#sha256"/>
        <DigestValue>TZCOKF3SO0mrvpIX2u4oH2bOGEc/TmW+fyrDTLxwAYA=</DigestValue>
      </Reference>
      <Reference URI="/ppt/slides/slide21.xml?ContentType=application/vnd.openxmlformats-officedocument.presentationml.slide+xml">
        <DigestMethod Algorithm="http://www.w3.org/2001/04/xmlenc#sha256"/>
        <DigestValue>nNE1ovdM7QhHUEq995H9jkDwfiQ9qbd4DoN6N9ri6Q8=</DigestValue>
      </Reference>
      <Reference URI="/ppt/slides/slide22.xml?ContentType=application/vnd.openxmlformats-officedocument.presentationml.slide+xml">
        <DigestMethod Algorithm="http://www.w3.org/2001/04/xmlenc#sha256"/>
        <DigestValue>Z2z4hlzDzNLtjVTtxHevh6Zsi0VTJZryzzNrWHsBEl0=</DigestValue>
      </Reference>
      <Reference URI="/ppt/slides/slide3.xml?ContentType=application/vnd.openxmlformats-officedocument.presentationml.slide+xml">
        <DigestMethod Algorithm="http://www.w3.org/2001/04/xmlenc#sha256"/>
        <DigestValue>hpKbSts41y/0MmRFCYw/1L74aez1/rTvFTHsJP6lNHU=</DigestValue>
      </Reference>
      <Reference URI="/ppt/slides/slide4.xml?ContentType=application/vnd.openxmlformats-officedocument.presentationml.slide+xml">
        <DigestMethod Algorithm="http://www.w3.org/2001/04/xmlenc#sha256"/>
        <DigestValue>TWEnUQovsfhOKI8u2M/AXYLzdhNG2Hw88f4COSj/Kkk=</DigestValue>
      </Reference>
      <Reference URI="/ppt/slides/slide5.xml?ContentType=application/vnd.openxmlformats-officedocument.presentationml.slide+xml">
        <DigestMethod Algorithm="http://www.w3.org/2001/04/xmlenc#sha256"/>
        <DigestValue>OifVTCYpkH/9oxlkN2I9KQzwpCbX3/AZFQ22/mxM3CQ=</DigestValue>
      </Reference>
      <Reference URI="/ppt/slides/slide6.xml?ContentType=application/vnd.openxmlformats-officedocument.presentationml.slide+xml">
        <DigestMethod Algorithm="http://www.w3.org/2001/04/xmlenc#sha256"/>
        <DigestValue>VKxyrp0J7BZRXDsO+Ch+8yQFkAFc9nbMvTs6DWoXz/M=</DigestValue>
      </Reference>
      <Reference URI="/ppt/slides/slide7.xml?ContentType=application/vnd.openxmlformats-officedocument.presentationml.slide+xml">
        <DigestMethod Algorithm="http://www.w3.org/2001/04/xmlenc#sha256"/>
        <DigestValue>gGiElg4Iy3XmkiLtSS0751C7HUm2LoXO7ph2n9NkGE4=</DigestValue>
      </Reference>
      <Reference URI="/ppt/slides/slide8.xml?ContentType=application/vnd.openxmlformats-officedocument.presentationml.slide+xml">
        <DigestMethod Algorithm="http://www.w3.org/2001/04/xmlenc#sha256"/>
        <DigestValue>Z/uqK3aGOnYVv/UnON/bqpyt1SAwhi7IPIMQJHEG+I0=</DigestValue>
      </Reference>
      <Reference URI="/ppt/slides/slide9.xml?ContentType=application/vnd.openxmlformats-officedocument.presentationml.slide+xml">
        <DigestMethod Algorithm="http://www.w3.org/2001/04/xmlenc#sha256"/>
        <DigestValue>EcdUiTL4cWfJbJSOjBM/EVN/PxKt421Dq9OyZCoXiHw=</DigestValue>
      </Reference>
      <Reference URI="/ppt/tableStyles.xml?ContentType=application/vnd.openxmlformats-officedocument.presentationml.tableStyles+xml">
        <DigestMethod Algorithm="http://www.w3.org/2001/04/xmlenc#sha256"/>
        <DigestValue>zUJmCulB8F3RMQLkKOEG3wHDYiBC80kdCXjqwfH8PzI=</DigestValue>
      </Reference>
      <Reference URI="/ppt/theme/_rels/them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Y+3wJOMP3JY16bEUtgml2qEIrlc/vWMqGQ/VOkXiOUI=</DigestValue>
      </Reference>
      <Reference URI="/ppt/theme/theme1.xml?ContentType=application/vnd.openxmlformats-officedocument.theme+xml">
        <DigestMethod Algorithm="http://www.w3.org/2001/04/xmlenc#sha256"/>
        <DigestValue>2HqAvwLyDro4fs0ovFB6+GuDrFiby17cltYOYykJZOQ=</DigestValue>
      </Reference>
      <Reference URI="/ppt/theme/theme2.xml?ContentType=application/vnd.openxmlformats-officedocument.theme+xml">
        <DigestMethod Algorithm="http://www.w3.org/2001/04/xmlenc#sha256"/>
        <DigestValue>03Yn7Rpb2kD6M5zCEVxw214BnxsShza5KyZxgFMUNMY=</DigestValue>
      </Reference>
      <Reference URI="/ppt/viewProps.xml?ContentType=application/vnd.openxmlformats-officedocument.presentationml.viewProps+xml">
        <DigestMethod Algorithm="http://www.w3.org/2001/04/xmlenc#sha256"/>
        <DigestValue>anSTMdg+i9XZz11kyoVdvhLsUBipVYqY89GXBzt5fvM=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2018-02-10T15:06:44Z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Final</SignatureComments>
          <WindowsVersion>10.0</WindowsVersion>
          <OfficeVersion>16.0.9001/12</OfficeVersion>
          <ApplicationVersion>16.0.9001</ApplicationVersion>
          <Monitors>2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  <SignatureInfoV2 xmlns="http://schemas.microsoft.com/office/2006/digsig">
          <Address1/>
          <Address2/>
        </SignatureInfoV2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2018-02-10T15:06:44Z</xd:SigningTime>
          <xd:SigningCertificate>
            <xd:Cert>
              <xd:CertDigest>
                <DigestMethod Algorithm="http://www.w3.org/2001/04/xmlenc#sha256"/>
                <DigestValue>0pXriznU9R7ICfYOYOaly4Naoy0XG68qvsTbwG4FQ+c=</DigestValue>
              </xd:CertDigest>
              <xd:IssuerSerial>
                <X509IssuerName>CN=COMODO RSA Client Authentication and Secure Email CA, O=COMODO CA Limited, L=Salford, S=Greater Manchester, C=GB</X509IssuerName>
                <X509SerialNumber>322025402540065399131709594093758951047</X509SerialNumber>
              </xd:IssuerSerial>
            </xd:Cert>
          </xd:SigningCertificate>
          <xd:SignaturePolicyIdentifier>
            <xd:SignaturePolicyImplied/>
          </xd:SignaturePolicyIdentifier>
          <xd:SignatureProductionPlace>
            <xd:City/>
            <xd:StateOrProvince/>
            <xd:PostalCode/>
            <xd:CountryName/>
          </xd:SignatureProductionPlace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Final</xd:CommitmentTypeQualifier>
            </xd:CommitmentTypeQualifiers>
          </xd:CommitmentTypeIndication>
        </xd:SignedDataObjectProperties>
      </xd:SignedProperties>
      <xd:UnsignedProperties>
        <xd:UnsignedSignatureProperties>
          <xd:CertificateValues>
            <xd:EncapsulatedX509Certificate>MIIF5jCCA86gAwIBAgIQapvhODv/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+s55XrCh2dUAWxzgDmNPGGHYhUPMleQtMtaDRfTpYPpynMS6n9jR22YRq2tA9NEjk6vW7rN/5sYFLIP1of3l0NKZ6fLWfF2VgJ5cijKYy/qlAckY1wgOkUMgzKlWlVJGyK+UlNEQ1/5ErCsHq9x9aU/x1KwTdF/LCrT03Rl/FwFrf1XTCwa2QZYL55AqLPikFlgqOtzk06kb2qvGlnHJvijjI03BOrNpo+kZGpcHsgyO1/u1OZTaOo8wvEU17VVeP1cHWse9tGKTDyUGg2hJZjrqck39UIm/nKbpDSZ0JsMoIw/JtOOg0JC56VzQgBo7ictReTQE5LFLG3yQK+xS1AgMBAAGjggE8MIIBODAfBgNVHSMEGDAWgBS7r34CPfqm8TyEjq3uOJjs2TIy1DAdBgNVHQ4EFgQUgq9sjPjF/pZhfOgfPStxSF7Ei8AwDgYDVR0PAQH/BAQDAgGGMBIGA1UdEwEB/wQIMAYBAf8CAQAwEQYDVR0gBAowCDAGBgRVHSAAMEwGA1UdHwRFMEMwQaA/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+iaxf28/ZJCAbU2C81zd9A/tNx4+jsQgwRGiHjZrAYayZrrm78hOx7aEpkfNPQIHGG6Fvq3EzWf/Lvx7/hk6zSPwIal9v5IkDcZoFD7f3iT7PdkHJY9B51csvU50rxpEg1OyOT8fk2zvvPBuM4qQNqbGWlnhMpIMwpWZT89RY0wpJO+2V6eXEGGHsROs3njeP9DqqqAJaBa4wBeKOdGCWn1/Jp2oY6dyNmNppI4ZNMUH4Tam85S1j6E95u4+1Nuru84OrMIzqvISE2HN/56ebTOWlcrurffade2022O/tUU1gb4jfWCcyvB8czm12FgX/y/lRjmDbEA08QJNB2729Y+io1IYO3ztveBdvUCIYZojTq/OCR6MvnzS6X72HP0PRLRTiOSEmIDsS5N5w/8IW1Hva5hEFy6fDAfd9yI+O+IMMAj1KcL/Zo9jzJ16HO5m60ttl1Enk8MQkz/W3JlHaeI5iKFn4UJu1/cP2YHXYPiWf2JyBzsLBrGk1II+3yL8aorYew6CQvdVifC3HtwlSam9V1niiCfOBe2C12TdKGu05LWIA3ZkFcWJGaNXOZ6Ggyh/TqvXG5v7zmEVDNXFnHn9tFpMpOUvxhcsjycBtH0dZ0WrNw6gH+HF8TIhCnH3+zzWuDN0Rk6h9KVkfKehI=</xd:EncapsulatedX509Certificate>
            <xd:EncapsulatedX509Certificate>MIIF2DCCA8CgAwIBAgIQTKr5yttjb+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/JSw8Xpz3jsARh7v8Rl8f0hj4K+j5c+ZPmNHrZFGvnnLOFoIJ6dq9xkNfs/Q36nGz637CC9BR++b7Epi9Pf5l/tfxnQ3K9DADWietrLNPtj5gcFKt+5eNu/Nio5JIk2kNrYrhV/erBvGy2i/MOjZrkm2xpmfh4SDBF1a3hDTxFYPwyllEnvGfDyi62a+pGx8cgoLEfZd5ICLqkTqnyg0Y3hOvozIFIQ2dOciqbXL1MGyiKXCJ7tKuY2e7gUYPDCUZObT6Z+pUX2nwzV0E8jVHtC7ZcryxjGt9XyD+86V3Em69FmeKjWiS0uqlWPc9vqv9JWL7wqP/0uK3pN/u6uPQLOvnoQ0IeidiEyxPx2bvhiWC4jChWrBQdnArncevPDt09qZahSL0896+1DSJMwBGB7FY79tOi4lu3sgQiUpWAk2nojkxl8ZEDLXB0AuqLZxUpaVICu9ffUGpVRr+goyhhf3DQw6KqLCGqR84onAZFdr+CGCe01a60y1Dma/RMhnEw6abfFobg2P9A3fvQQoh/ozM6LlweQRGBY84YcWsr7KaKtzFcOmpH4MN5WdYgGq/yapiqcrxXStJLnbsQ/LBMQeXtHT1eKJ2czL+zUdqnR+WEUwIDAQABo0IwQDAdBgNVHQ4EFgQUu69+Aj36pvE8hI6t7jiY7NkyMtQwDgYDVR0PAQH/BAQDAgEGMA8GA1UdEwEB/wQFMAMBAf8wDQYJKoZIhvcNAQEMBQADggIBAArx1UaEt65Ru2yyTUEUAJNMnMvlwFTPoCWOAvn9sKIN9SCYPBMtrFaisNZ+EZLpLrqeLppysb0ZRGxhNaKatBYSaVqM4dc+pBroLwP0rmEdEBsqpIt6xf4FpuHA1sj+nq6PK7o9mfjYcwlYRm6mnPTXJ9OV2jeDchzTc+CiR5kDOF3VSXkAKRzH7JsgHAckaVd4sjn8OoSgtZx8jb8uk2IntznaFxiuvTwJaP+EmzzV1gsD41eeFPfR60/IvYcjt7ZJQ3mFXLrrkguhxuhoqEwWsRqZCuhTLJK7oQkYdQxlqHvLI7cawiiFwxv/0Cti76R7CZGYZ4wUAc1oBmpjIXUDgIiKboHGhfKppC3n9KUkEEeDys30jXlYsQab5xoq2Z0B15R97QNKyvDb6KkBPvVWmckejkk9u+UJueBPSZI9FoJAzMxZxuY67RIuaTxslbH9qh17f4a+Hg4yRvv7E491f0yLS0Zj/gA0QHDBw7mh3aZw4gSzQbzpgJHqZJx64SIDqZxubw5lT2yHh17zbqD5daWbQOhTsiedSrnAdyGN/4fy3ryM7xfft0kL0fJuMAsaDk527RH89elWsn2/x20Kk4yl0MC2Hb46TpSi125sC8KKfPog88Tk5c0NqMuRkrF8hey1FGlmDoLnzc7ILaZRfyHBNVOFBkpdn627G190</xd:EncapsulatedX509Certificate>
          </xd:CertificateValues>
        </xd:UnsignedSignatureProperties>
      </xd:Un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1435</TotalTime>
  <Words>1412</Words>
  <Application>Microsoft Office PowerPoint</Application>
  <PresentationFormat>Widescreen</PresentationFormat>
  <Paragraphs>267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Proof-of-Stake</vt:lpstr>
      <vt:lpstr>Current algorithm (Proof-of-Work)</vt:lpstr>
      <vt:lpstr>Proof-of-Stake</vt:lpstr>
      <vt:lpstr>Ethereum Dev Roadmap </vt:lpstr>
      <vt:lpstr>PoW Proof-of-Concept</vt:lpstr>
      <vt:lpstr>PoS Proof-of-Concept</vt:lpstr>
      <vt:lpstr>PoS Proof-of-Concept (Nothing-at-Stake)</vt:lpstr>
      <vt:lpstr>PoS Proof-of-Concept (Something-at-Stake)</vt:lpstr>
      <vt:lpstr>PoS Proof-of-Concept (Something-at-Stake: Slasher)</vt:lpstr>
      <vt:lpstr>PoS Proof-of-Concept</vt:lpstr>
      <vt:lpstr>PoS Proof-of-Concept</vt:lpstr>
      <vt:lpstr>PoS Security</vt:lpstr>
      <vt:lpstr>PoS Validator Selection</vt:lpstr>
      <vt:lpstr>PoS Proof-of-Concept (Something-at-Stake: Slasher)</vt:lpstr>
      <vt:lpstr>PoS Proof-of-Concept (Something-at-Stake: Slasher + Finalization)</vt:lpstr>
      <vt:lpstr>PoS Proof-of-Concept (Something-at-Stake: Slasher + Finalization)</vt:lpstr>
      <vt:lpstr>PoS Proof-of-Concept (Something-at-Stake: Slasher + Finalization)</vt:lpstr>
      <vt:lpstr>PoS Proof-of-Concept (Something-at-Stake: Slasher + Finalization)</vt:lpstr>
      <vt:lpstr>PoS Proof-of-Concept (Something-at-Stake: Slasher + Finalization)</vt:lpstr>
      <vt:lpstr>Notes on Ethereum PoS</vt:lpstr>
      <vt:lpstr>Notes on Ethereum PoS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Proof-of-Stake</dc:title>
  <dc:creator>#BRANDON GOH WEN HENG#</dc:creator>
  <cp:lastModifiedBy>#BRANDON GOH WEN HENG#</cp:lastModifiedBy>
  <cp:revision>36</cp:revision>
  <dcterms:created xsi:type="dcterms:W3CDTF">2017-06-22T09:32:10Z</dcterms:created>
  <dcterms:modified xsi:type="dcterms:W3CDTF">2017-08-01T07:05:56Z</dcterms:modified>
</cp:coreProperties>
</file>