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sigs" ContentType="application/vnd.openxmlformats-package.digital-signature-origin"/>
  <Override PartName="/ppt/presentation.xml" ContentType="application/vnd.openxmlformats-officedocument.presentationml.presentation.main+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ppt/revisionInfo.xml" ContentType="application/vnd.ms-powerpoint.revisioninfo+xml"/>
  <Override PartName="/docProps/app.xml" ContentType="application/vnd.openxmlformats-officedocument.extended-properties+xml"/>
  <Override PartName="/customXml/itemProps1.xml" ContentType="application/vnd.openxmlformats-officedocument.customXmlProperties+xml"/>
  <Override PartName="/_xmlsignatures/sig1.xml" ContentType="application/vnd.openxmlformats-package.digital-signature-xmlsignature+xml"/>
  <Override PartName="/_xmlsignatures/sig2.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package/2006/relationships/digital-signature/origin" Target="_xmlsignatures/origin.sigs"/><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72" r:id="rId3"/>
    <p:sldId id="265" r:id="rId4"/>
    <p:sldId id="273" r:id="rId5"/>
    <p:sldId id="275" r:id="rId6"/>
    <p:sldId id="274" r:id="rId7"/>
    <p:sldId id="276" r:id="rId8"/>
    <p:sldId id="277" r:id="rId9"/>
    <p:sldId id="279" r:id="rId10"/>
    <p:sldId id="278" r:id="rId11"/>
    <p:sldId id="280" r:id="rId12"/>
    <p:sldId id="281" r:id="rId13"/>
    <p:sldId id="283" r:id="rId14"/>
    <p:sldId id="285" r:id="rId15"/>
    <p:sldId id="286" r:id="rId16"/>
    <p:sldId id="287"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9930" autoAdjust="0"/>
  </p:normalViewPr>
  <p:slideViewPr>
    <p:cSldViewPr snapToGrid="0">
      <p:cViewPr varScale="1">
        <p:scale>
          <a:sx n="65" d="100"/>
          <a:sy n="65" d="100"/>
        </p:scale>
        <p:origin x="282" y="66"/>
      </p:cViewPr>
      <p:guideLst>
        <p:guide pos="3840"/>
        <p:guide orient="horz" pos="2160"/>
      </p:guideLst>
    </p:cSldViewPr>
  </p:slideViewPr>
  <p:notesTextViewPr>
    <p:cViewPr>
      <p:scale>
        <a:sx n="1" d="1"/>
        <a:sy n="1" d="1"/>
      </p:scale>
      <p:origin x="0" y="0"/>
    </p:cViewPr>
  </p:notesTextViewPr>
  <p:notesViewPr>
    <p:cSldViewPr snapToGrid="0">
      <p:cViewPr varScale="1">
        <p:scale>
          <a:sx n="94" d="100"/>
          <a:sy n="94" d="100"/>
        </p:scale>
        <p:origin x="193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7/3/2017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7/3/2017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the </a:t>
            </a:r>
            <a:r>
              <a:rPr lang="en-US" dirty="0" err="1"/>
              <a:t>maths</a:t>
            </a:r>
            <a:r>
              <a:rPr lang="en-US" dirty="0"/>
              <a:t> since proof in another paper</a:t>
            </a:r>
          </a:p>
          <a:p>
            <a:r>
              <a:rPr lang="en-US" dirty="0"/>
              <a:t>1</a:t>
            </a:r>
            <a:r>
              <a:rPr lang="en-US" baseline="30000" dirty="0"/>
              <a:t>st</a:t>
            </a:r>
            <a:r>
              <a:rPr lang="en-US" dirty="0"/>
              <a:t> formula is a concatenation of 6 cases</a:t>
            </a:r>
          </a:p>
        </p:txBody>
      </p:sp>
      <p:sp>
        <p:nvSpPr>
          <p:cNvPr id="4" name="Slide Number Placeholder 3"/>
          <p:cNvSpPr>
            <a:spLocks noGrp="1"/>
          </p:cNvSpPr>
          <p:nvPr>
            <p:ph type="sldNum" sz="quarter" idx="10"/>
          </p:nvPr>
        </p:nvSpPr>
        <p:spPr/>
        <p:txBody>
          <a:bodyPr/>
          <a:lstStyle/>
          <a:p>
            <a:fld id="{7FB667E1-E601-4AAF-B95C-B25720D70A60}" type="slidenum">
              <a:rPr lang="en-SG" smtClean="0"/>
              <a:t>11</a:t>
            </a:fld>
            <a:endParaRPr lang="en-SG"/>
          </a:p>
        </p:txBody>
      </p:sp>
    </p:spTree>
    <p:extLst>
      <p:ext uri="{BB962C8B-B14F-4D97-AF65-F5344CB8AC3E}">
        <p14:creationId xmlns:p14="http://schemas.microsoft.com/office/powerpoint/2010/main" val="367035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1">
                <a:lumMod val="20000"/>
                <a:lumOff val="80000"/>
                <a:alpha val="86000"/>
              </a:schemeClr>
            </a:gs>
            <a:gs pos="42000">
              <a:schemeClr val="bg1">
                <a:alpha val="40000"/>
              </a:schemeClr>
            </a:gs>
            <a:gs pos="0">
              <a:schemeClr val="accent1">
                <a:lumMod val="20000"/>
                <a:lumOff val="80000"/>
                <a:alpha val="85000"/>
              </a:schemeClr>
            </a:gs>
            <a:gs pos="75000">
              <a:schemeClr val="bg1">
                <a:alpha val="40000"/>
              </a:schemeClr>
            </a:gs>
          </a:gsLst>
          <a:lin ang="5400000" scaled="0"/>
        </a:gradFill>
        <a:effectLst/>
      </p:bgPr>
    </p:bg>
    <p:spTree>
      <p:nvGrpSpPr>
        <p:cNvPr id="1" name=""/>
        <p:cNvGrpSpPr/>
        <p:nvPr/>
      </p:nvGrpSpPr>
      <p:grpSpPr>
        <a:xfrm>
          <a:off x="0" y="0"/>
          <a:ext cx="0" cy="0"/>
          <a:chOff x="0" y="0"/>
          <a:chExt cx="0" cy="0"/>
        </a:xfrm>
      </p:grpSpPr>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a:off x="11476762" y="0"/>
            <a:ext cx="746886" cy="6858000"/>
            <a:chOff x="11476762" y="0"/>
            <a:chExt cx="746886" cy="6858000"/>
          </a:xfrm>
        </p:grpSpPr>
        <p:sp>
          <p:nvSpPr>
            <p:cNvPr id="15" name="Rectangle 14"/>
            <p:cNvSpPr/>
            <p:nvPr/>
          </p:nvSpPr>
          <p:spPr>
            <a:xfrm flipH="1">
              <a:off x="1147676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H="1">
              <a:off x="1202093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95400" y="1188720"/>
            <a:ext cx="9601200" cy="25146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295400" y="3749040"/>
            <a:ext cx="960120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7/3/2017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7/3/2017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7/3/2017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9E583DDF-CA54-461A-A486-592D2374C532}" type="datetimeFigureOut">
              <a:rPr lang="en-US"/>
              <a:t>7/3/2017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295400" y="1188720"/>
            <a:ext cx="9601200" cy="2514600"/>
          </a:xfrm>
        </p:spPr>
        <p:txBody>
          <a:bodyPr anchor="b">
            <a:normAutofit/>
          </a:bodyPr>
          <a:lstStyle>
            <a:lvl1pPr algn="ctr">
              <a:defRPr sz="5400" b="0">
                <a:solidFill>
                  <a:schemeClr val="tx1">
                    <a:lumMod val="75000"/>
                  </a:schemeClr>
                </a:solidFill>
              </a:defRPr>
            </a:lvl1pPr>
          </a:lstStyle>
          <a:p>
            <a:r>
              <a:rPr lang="en-US"/>
              <a:t>Click to edit Master title style</a:t>
            </a:r>
            <a:endParaRPr/>
          </a:p>
        </p:txBody>
      </p:sp>
      <p:sp>
        <p:nvSpPr>
          <p:cNvPr id="3" name="Text Placeholder 2"/>
          <p:cNvSpPr>
            <a:spLocks noGrp="1"/>
          </p:cNvSpPr>
          <p:nvPr>
            <p:ph type="body" idx="1"/>
          </p:nvPr>
        </p:nvSpPr>
        <p:spPr>
          <a:xfrm>
            <a:off x="1295400" y="3749040"/>
            <a:ext cx="960120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A879FD0-C37A-4F50-8F3B-5FA0D9D0B42F}" type="datetimeFigureOut">
              <a:rPr lang="en-US"/>
              <a:t>7/3/2017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7/3/2017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7/3/2017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a:t>7/3/2017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7/3/2017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a:t>Click to edit Master title style</a:t>
            </a:r>
            <a:endParaRPr/>
          </a:p>
        </p:txBody>
      </p:sp>
      <p:sp>
        <p:nvSpPr>
          <p:cNvPr id="3" name="Picture Placeholder 2"/>
          <p:cNvSpPr>
            <a:spLocks noGrp="1"/>
          </p:cNvSpPr>
          <p:nvPr>
            <p:ph type="pic" idx="1"/>
          </p:nvPr>
        </p:nvSpPr>
        <p:spPr>
          <a:xfrm>
            <a:off x="548640" y="548640"/>
            <a:ext cx="6675120" cy="5760720"/>
          </a:xfrm>
          <a:noFill/>
        </p:spPr>
        <p:txBody>
          <a:bodyPr/>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7/3/2017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6000"/>
              </a:schemeClr>
            </a:gs>
            <a:gs pos="79000">
              <a:schemeClr val="bg1"/>
            </a:gs>
          </a:gsLst>
          <a:lin ang="5400000" scaled="0"/>
        </a:gradFill>
        <a:effectLst/>
      </p:bgPr>
    </p:bg>
    <p:spTree>
      <p:nvGrpSpPr>
        <p:cNvPr id="1" name=""/>
        <p:cNvGrpSpPr/>
        <p:nvPr/>
      </p:nvGrpSpPr>
      <p:grpSpPr>
        <a:xfrm>
          <a:off x="0" y="0"/>
          <a:ext cx="0" cy="0"/>
          <a:chOff x="0" y="0"/>
          <a:chExt cx="0" cy="0"/>
        </a:xfrm>
      </p:grpSpPr>
      <p:grpSp>
        <p:nvGrpSpPr>
          <p:cNvPr id="8" name="Group 7"/>
          <p:cNvGrpSpPr/>
          <p:nvPr/>
        </p:nvGrpSpPr>
        <p:grpSpPr bwMode="auto">
          <a:xfrm flipV="1">
            <a:off x="0" y="6309360"/>
            <a:ext cx="12188825" cy="548640"/>
            <a:chOff x="0" y="0"/>
            <a:chExt cx="12188825" cy="713232"/>
          </a:xfrm>
        </p:grpSpPr>
        <p:sp>
          <p:nvSpPr>
            <p:cNvPr id="9" name="Rectangle 8"/>
            <p:cNvSpPr/>
            <p:nvPr/>
          </p:nvSpPr>
          <p:spPr bwMode="auto">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fld id="{9E583DDF-CA54-461A-A486-592D2374C532}" type="datetimeFigureOut">
              <a:rPr lang="en-US"/>
              <a:pPr/>
              <a:t>7/3/2017</a:t>
            </a:fld>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Bitcoin Mining</a:t>
            </a:r>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7E6C-948D-42E0-8ACB-F516FD18CB12}"/>
              </a:ext>
            </a:extLst>
          </p:cNvPr>
          <p:cNvSpPr>
            <a:spLocks noGrp="1"/>
          </p:cNvSpPr>
          <p:nvPr>
            <p:ph type="title"/>
          </p:nvPr>
        </p:nvSpPr>
        <p:spPr/>
        <p:txBody>
          <a:bodyPr/>
          <a:lstStyle/>
          <a:p>
            <a:r>
              <a:rPr lang="en-US" dirty="0"/>
              <a:t>Mining power</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DA12E2-B346-4CEF-80F4-923FDBAEEDF7}"/>
                  </a:ext>
                </a:extLst>
              </p:cNvPr>
              <p:cNvSpPr>
                <a:spLocks noGrp="1"/>
              </p:cNvSpPr>
              <p:nvPr>
                <p:ph idx="1"/>
              </p:nvPr>
            </p:nvSpPr>
            <p:spPr/>
            <p:txBody>
              <a:bodyPr/>
              <a:lstStyle/>
              <a:p>
                <a:r>
                  <a:rPr lang="en-SG" dirty="0"/>
                  <a:t>It is assumed that the mining power of the pool is </a:t>
                </a:r>
                <a14:m>
                  <m:oMath xmlns:m="http://schemas.openxmlformats.org/officeDocument/2006/math">
                    <m:r>
                      <a:rPr lang="en-US" b="0" i="1" smtClean="0">
                        <a:latin typeface="Cambria Math" panose="02040503050406030204" pitchFamily="18" charset="0"/>
                      </a:rPr>
                      <m:t>≤50%</m:t>
                    </m:r>
                  </m:oMath>
                </a14:m>
                <a:r>
                  <a:rPr lang="en-SG" dirty="0"/>
                  <a:t> since the previous cases will happen with a significantly lower probability if the pool controls more than half of the network hash rate</a:t>
                </a:r>
              </a:p>
              <a:p>
                <a:r>
                  <a:rPr lang="en-US" dirty="0"/>
                  <a:t>W</a:t>
                </a:r>
                <a:r>
                  <a:rPr lang="en-SG" dirty="0"/>
                  <a:t>e denote the hash rate of the mining pool by </a:t>
                </a:r>
                <a14:m>
                  <m:oMath xmlns:m="http://schemas.openxmlformats.org/officeDocument/2006/math">
                    <m:r>
                      <a:rPr lang="en-US" b="0" i="1" smtClean="0">
                        <a:latin typeface="Cambria Math" panose="02040503050406030204" pitchFamily="18" charset="0"/>
                      </a:rPr>
                      <m:t>𝛼</m:t>
                    </m:r>
                  </m:oMath>
                </a14:m>
                <a:r>
                  <a:rPr lang="en-SG" dirty="0"/>
                  <a:t> where </a:t>
                </a:r>
                <a14:m>
                  <m:oMath xmlns:m="http://schemas.openxmlformats.org/officeDocument/2006/math">
                    <m:r>
                      <a:rPr lang="en-US" b="0" i="1" dirty="0" smtClean="0">
                        <a:latin typeface="Cambria Math" panose="02040503050406030204" pitchFamily="18" charset="0"/>
                      </a:rPr>
                      <m:t>𝛼</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e>
                    </m:d>
                  </m:oMath>
                </a14:m>
                <a:endParaRPr lang="en-SG" dirty="0"/>
              </a:p>
              <a:p>
                <a:r>
                  <a:rPr lang="en-US" dirty="0"/>
                  <a:t>This implies miners not in the mining pool has a total hash rate of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𝛼</m:t>
                    </m:r>
                  </m:oMath>
                </a14:m>
                <a:endParaRPr lang="en-US" b="0" dirty="0"/>
              </a:p>
              <a:p>
                <a:r>
                  <a:rPr lang="en-US" dirty="0"/>
                  <a:t>Previously, it was discussed that the rewards obtained follow the formula:</a:t>
                </a:r>
                <a:br>
                  <a:rPr lang="en-US" dirty="0"/>
                </a:br>
                <a:br>
                  <a:rPr lang="en-US" dirty="0"/>
                </a:br>
                <a14:m>
                  <m:oMath xmlns:m="http://schemas.openxmlformats.org/officeDocument/2006/math">
                    <m:r>
                      <a:rPr lang="en-US" b="0" i="1" smtClean="0">
                        <a:latin typeface="Cambria Math" panose="02040503050406030204" pitchFamily="18" charset="0"/>
                      </a:rPr>
                      <m:t>𝑅𝑒𝑤𝑎𝑟𝑑𝑠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𝐻𝑎𝑠h𝑅𝑎𝑡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𝑃𝑜𝑜𝑙</m:t>
                            </m:r>
                          </m:sub>
                        </m:sSub>
                      </m:num>
                      <m:den>
                        <m:r>
                          <a:rPr lang="en-US" b="0" i="1" smtClean="0">
                            <a:latin typeface="Cambria Math" panose="02040503050406030204" pitchFamily="18" charset="0"/>
                          </a:rPr>
                          <m:t>𝐻𝑎𝑠h𝑅𝑎𝑡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𝑁𝑒𝑡𝑤𝑜𝑟𝑘</m:t>
                            </m:r>
                          </m:sub>
                        </m:sSub>
                      </m:den>
                    </m:f>
                  </m:oMath>
                </a14:m>
                <a:endParaRPr lang="en-SG" dirty="0"/>
              </a:p>
            </p:txBody>
          </p:sp>
        </mc:Choice>
        <mc:Fallback xmlns="">
          <p:sp>
            <p:nvSpPr>
              <p:cNvPr id="3" name="Content Placeholder 2">
                <a:extLst>
                  <a:ext uri="{FF2B5EF4-FFF2-40B4-BE49-F238E27FC236}">
                    <a16:creationId xmlns:a16="http://schemas.microsoft.com/office/drawing/2014/main" id="{31DA12E2-B346-4CEF-80F4-923FDBAEEDF7}"/>
                  </a:ext>
                </a:extLst>
              </p:cNvPr>
              <p:cNvSpPr>
                <a:spLocks noGrp="1" noRot="1" noChangeAspect="1" noMove="1" noResize="1" noEditPoints="1" noAdjustHandles="1" noChangeArrowheads="1" noChangeShapeType="1" noTextEdit="1"/>
              </p:cNvSpPr>
              <p:nvPr>
                <p:ph idx="1"/>
              </p:nvPr>
            </p:nvSpPr>
            <p:spPr>
              <a:blipFill>
                <a:blip r:embed="rId2"/>
                <a:stretch>
                  <a:fillRect t="-1545" r="-1090"/>
                </a:stretch>
              </a:blipFill>
            </p:spPr>
            <p:txBody>
              <a:bodyPr/>
              <a:lstStyle/>
              <a:p>
                <a:r>
                  <a:rPr lang="en-SG">
                    <a:noFill/>
                  </a:rPr>
                  <a:t> </a:t>
                </a:r>
              </a:p>
            </p:txBody>
          </p:sp>
        </mc:Fallback>
      </mc:AlternateContent>
    </p:spTree>
    <p:extLst>
      <p:ext uri="{BB962C8B-B14F-4D97-AF65-F5344CB8AC3E}">
        <p14:creationId xmlns:p14="http://schemas.microsoft.com/office/powerpoint/2010/main" val="69127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7E6C-948D-42E0-8ACB-F516FD18CB12}"/>
              </a:ext>
            </a:extLst>
          </p:cNvPr>
          <p:cNvSpPr>
            <a:spLocks noGrp="1"/>
          </p:cNvSpPr>
          <p:nvPr>
            <p:ph type="title"/>
          </p:nvPr>
        </p:nvSpPr>
        <p:spPr/>
        <p:txBody>
          <a:bodyPr/>
          <a:lstStyle/>
          <a:p>
            <a:r>
              <a:rPr lang="en-US" dirty="0"/>
              <a:t>Mining power</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DA12E2-B346-4CEF-80F4-923FDBAEEDF7}"/>
                  </a:ext>
                </a:extLst>
              </p:cNvPr>
              <p:cNvSpPr>
                <a:spLocks noGrp="1"/>
              </p:cNvSpPr>
              <p:nvPr>
                <p:ph idx="1"/>
              </p:nvPr>
            </p:nvSpPr>
            <p:spPr/>
            <p:txBody>
              <a:bodyPr/>
              <a:lstStyle/>
              <a:p>
                <a:r>
                  <a:rPr lang="en-US" dirty="0"/>
                  <a:t>It has been calculated that the revenue obtained by the pool (using selfish mining) and others can be reduced to the following formulas:</a:t>
                </a:r>
                <a:br>
                  <a:rPr lang="en-US" dirty="0"/>
                </a:br>
                <a:endParaRPr lang="en-US" dirty="0"/>
              </a:p>
              <a:p>
                <a:pPr marL="4572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𝑅𝑒𝑤𝑎𝑟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𝑝𝑜𝑜𝑙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𝑝𝑜𝑜𝑙</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𝑝𝑜𝑜𝑙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𝑜𝑡h𝑒𝑟𝑠</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1−2</m:t>
                                  </m:r>
                                  <m:r>
                                    <a:rPr lang="en-US" b="0" i="1" smtClean="0">
                                      <a:latin typeface="Cambria Math" panose="02040503050406030204" pitchFamily="18" charset="0"/>
                                    </a:rPr>
                                    <m:t>𝛼</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3</m:t>
                              </m:r>
                            </m:sup>
                          </m:sSup>
                        </m:num>
                        <m:den>
                          <m:r>
                            <a:rPr lang="en-US" b="0" i="1" smtClean="0">
                              <a:latin typeface="Cambria Math" panose="02040503050406030204" pitchFamily="18" charset="0"/>
                            </a:rPr>
                            <m:t>1−</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𝛼</m:t>
                                  </m:r>
                                </m:e>
                              </m:d>
                              <m:r>
                                <a:rPr lang="en-US" b="0" i="1" smtClean="0">
                                  <a:latin typeface="Cambria Math" panose="02040503050406030204" pitchFamily="18" charset="0"/>
                                </a:rPr>
                                <m:t>𝛼</m:t>
                              </m:r>
                            </m:e>
                          </m:d>
                        </m:den>
                      </m:f>
                    </m:oMath>
                  </m:oMathPara>
                </a14:m>
                <a:endParaRPr lang="en-SG" dirty="0"/>
              </a:p>
              <a:p>
                <a:r>
                  <a:rPr lang="en-US" dirty="0"/>
                  <a:t>S</a:t>
                </a:r>
                <a:r>
                  <a:rPr lang="en-SG" dirty="0" err="1"/>
                  <a:t>implifying</a:t>
                </a:r>
                <a:r>
                  <a:rPr lang="en-SG" dirty="0"/>
                  <a:t> the formula above and considering that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oMath>
                </a14:m>
                <a:r>
                  <a:rPr lang="en-SG" dirty="0"/>
                  <a:t>, then for a given </a:t>
                </a:r>
                <a14:m>
                  <m:oMath xmlns:m="http://schemas.openxmlformats.org/officeDocument/2006/math">
                    <m:r>
                      <a:rPr lang="en-US" b="0" i="1" smtClean="0">
                        <a:latin typeface="Cambria Math" panose="02040503050406030204" pitchFamily="18" charset="0"/>
                      </a:rPr>
                      <m:t>𝛾</m:t>
                    </m:r>
                  </m:oMath>
                </a14:m>
                <a:br>
                  <a:rPr lang="en-US" dirty="0"/>
                </a:b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𝛾</m:t>
                        </m:r>
                      </m:num>
                      <m:den>
                        <m:r>
                          <a:rPr lang="en-US" b="0" i="1" smtClean="0">
                            <a:latin typeface="Cambria Math" panose="02040503050406030204" pitchFamily="18" charset="0"/>
                          </a:rPr>
                          <m:t>3−2</m:t>
                        </m:r>
                        <m:r>
                          <a:rPr lang="en-US" b="0" i="1" smtClean="0">
                            <a:latin typeface="Cambria Math" panose="02040503050406030204" pitchFamily="18" charset="0"/>
                          </a:rPr>
                          <m:t>𝛾</m:t>
                        </m:r>
                      </m:den>
                    </m:f>
                    <m:r>
                      <a:rPr lang="en-US" b="0" i="1" smtClean="0">
                        <a:latin typeface="Cambria Math" panose="02040503050406030204" pitchFamily="18" charset="0"/>
                      </a:rPr>
                      <m:t>&lt;</m:t>
                    </m:r>
                    <m:r>
                      <a:rPr lang="en-US" b="0" i="1" smtClean="0">
                        <a:latin typeface="Cambria Math" panose="02040503050406030204" pitchFamily="18" charset="0"/>
                      </a:rPr>
                      <m:t>𝛼</m:t>
                    </m:r>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b="0" dirty="0"/>
              </a:p>
              <a:p>
                <a14:m>
                  <m:oMath xmlns:m="http://schemas.openxmlformats.org/officeDocument/2006/math">
                    <m:r>
                      <a:rPr lang="en-US" b="0" i="1" smtClean="0">
                        <a:latin typeface="Cambria Math" panose="02040503050406030204" pitchFamily="18" charset="0"/>
                      </a:rPr>
                      <m:t>𝛾</m:t>
                    </m:r>
                  </m:oMath>
                </a14:m>
                <a:r>
                  <a:rPr lang="en-SG" dirty="0"/>
                  <a:t> is the ratio of honest miners that choose to mine on the selfish pool’s block</a:t>
                </a:r>
              </a:p>
            </p:txBody>
          </p:sp>
        </mc:Choice>
        <mc:Fallback>
          <p:sp>
            <p:nvSpPr>
              <p:cNvPr id="3" name="Content Placeholder 2">
                <a:extLst>
                  <a:ext uri="{FF2B5EF4-FFF2-40B4-BE49-F238E27FC236}">
                    <a16:creationId xmlns:a16="http://schemas.microsoft.com/office/drawing/2014/main" id="{31DA12E2-B346-4CEF-80F4-923FDBAEEDF7}"/>
                  </a:ext>
                </a:extLst>
              </p:cNvPr>
              <p:cNvSpPr>
                <a:spLocks noGrp="1" noRot="1" noChangeAspect="1" noMove="1" noResize="1" noEditPoints="1" noAdjustHandles="1" noChangeArrowheads="1" noChangeShapeType="1" noTextEdit="1"/>
              </p:cNvSpPr>
              <p:nvPr>
                <p:ph idx="1"/>
              </p:nvPr>
            </p:nvSpPr>
            <p:spPr>
              <a:blipFill>
                <a:blip r:embed="rId3"/>
                <a:stretch>
                  <a:fillRect t="-1545"/>
                </a:stretch>
              </a:blipFill>
            </p:spPr>
            <p:txBody>
              <a:bodyPr/>
              <a:lstStyle/>
              <a:p>
                <a:r>
                  <a:rPr lang="en-SG">
                    <a:noFill/>
                  </a:rPr>
                  <a:t> </a:t>
                </a:r>
              </a:p>
            </p:txBody>
          </p:sp>
        </mc:Fallback>
      </mc:AlternateContent>
      <p:sp>
        <p:nvSpPr>
          <p:cNvPr id="4" name="Content Placeholder 2">
            <a:extLst>
              <a:ext uri="{FF2B5EF4-FFF2-40B4-BE49-F238E27FC236}">
                <a16:creationId xmlns:a16="http://schemas.microsoft.com/office/drawing/2014/main" id="{BF336661-BA2F-4194-8FFA-42F3B7C87DAE}"/>
              </a:ext>
            </a:extLst>
          </p:cNvPr>
          <p:cNvSpPr txBox="1">
            <a:spLocks/>
          </p:cNvSpPr>
          <p:nvPr/>
        </p:nvSpPr>
        <p:spPr>
          <a:xfrm>
            <a:off x="-83354" y="6363478"/>
            <a:ext cx="596537" cy="353070"/>
          </a:xfrm>
          <a:prstGeom prst="rect">
            <a:avLst/>
          </a:prstGeom>
        </p:spPr>
        <p:txBody>
          <a:bodyPr vert="horz" lIns="91440" tIns="45720" rIns="91440" bIns="45720" rtlCol="0">
            <a:normAutofit lnSpcReduction="10000"/>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None/>
            </a:pPr>
            <a:r>
              <a:rPr lang="en-US" dirty="0"/>
              <a:t>[1]</a:t>
            </a:r>
            <a:endParaRPr lang="en-SG" dirty="0"/>
          </a:p>
        </p:txBody>
      </p:sp>
    </p:spTree>
    <p:extLst>
      <p:ext uri="{BB962C8B-B14F-4D97-AF65-F5344CB8AC3E}">
        <p14:creationId xmlns:p14="http://schemas.microsoft.com/office/powerpoint/2010/main" val="36620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E78C-4EB4-429F-93EE-28AAF333982F}"/>
              </a:ext>
            </a:extLst>
          </p:cNvPr>
          <p:cNvSpPr>
            <a:spLocks noGrp="1"/>
          </p:cNvSpPr>
          <p:nvPr>
            <p:ph type="title"/>
          </p:nvPr>
        </p:nvSpPr>
        <p:spPr/>
        <p:txBody>
          <a:bodyPr/>
          <a:lstStyle/>
          <a:p>
            <a:r>
              <a:rPr lang="en-US" dirty="0"/>
              <a:t>Selfish pool rewards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35D45-E253-4BBA-A2F0-A9217104A16F}"/>
                  </a:ext>
                </a:extLst>
              </p:cNvPr>
              <p:cNvSpPr>
                <a:spLocks noGrp="1"/>
              </p:cNvSpPr>
              <p:nvPr>
                <p:ph idx="1"/>
              </p:nvPr>
            </p:nvSpPr>
            <p:spPr>
              <a:xfrm>
                <a:off x="7063273" y="1982008"/>
                <a:ext cx="3787606" cy="3726087"/>
              </a:xfrm>
            </p:spPr>
            <p:txBody>
              <a:bodyPr/>
              <a:lstStyle/>
              <a:p>
                <a:r>
                  <a:rPr lang="en-US" dirty="0"/>
                  <a:t>We clearly see that depending on the value of </a:t>
                </a:r>
                <a14:m>
                  <m:oMath xmlns:m="http://schemas.openxmlformats.org/officeDocument/2006/math">
                    <m:r>
                      <a:rPr lang="en-US" b="0" i="1" smtClean="0">
                        <a:latin typeface="Cambria Math" panose="02040503050406030204" pitchFamily="18" charset="0"/>
                      </a:rPr>
                      <m:t>𝛾</m:t>
                    </m:r>
                  </m:oMath>
                </a14:m>
                <a:r>
                  <a:rPr lang="en-SG" dirty="0"/>
                  <a:t>, bitcoin mining will always favour selfish miners.</a:t>
                </a:r>
              </a:p>
              <a:p>
                <a:r>
                  <a:rPr lang="en-US" dirty="0"/>
                  <a:t>O</a:t>
                </a:r>
                <a:r>
                  <a:rPr lang="en-SG" dirty="0"/>
                  <a:t>f course, a greater pool size always favours selfish miners also</a:t>
                </a:r>
              </a:p>
            </p:txBody>
          </p:sp>
        </mc:Choice>
        <mc:Fallback xmlns="">
          <p:sp>
            <p:nvSpPr>
              <p:cNvPr id="3" name="Content Placeholder 2">
                <a:extLst>
                  <a:ext uri="{FF2B5EF4-FFF2-40B4-BE49-F238E27FC236}">
                    <a16:creationId xmlns:a16="http://schemas.microsoft.com/office/drawing/2014/main" id="{5F335D45-E253-4BBA-A2F0-A9217104A16F}"/>
                  </a:ext>
                </a:extLst>
              </p:cNvPr>
              <p:cNvSpPr>
                <a:spLocks noGrp="1" noRot="1" noChangeAspect="1" noMove="1" noResize="1" noEditPoints="1" noAdjustHandles="1" noChangeArrowheads="1" noChangeShapeType="1" noTextEdit="1"/>
              </p:cNvSpPr>
              <p:nvPr>
                <p:ph idx="1"/>
              </p:nvPr>
            </p:nvSpPr>
            <p:spPr>
              <a:xfrm>
                <a:off x="7063273" y="1982008"/>
                <a:ext cx="3787606" cy="3726087"/>
              </a:xfrm>
              <a:blipFill>
                <a:blip r:embed="rId2"/>
                <a:stretch>
                  <a:fillRect t="-1637" r="-3382"/>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76BFFCE9-EEB2-42F6-8246-934A63B190EA}"/>
              </a:ext>
            </a:extLst>
          </p:cNvPr>
          <p:cNvPicPr>
            <a:picLocks noChangeAspect="1"/>
          </p:cNvPicPr>
          <p:nvPr/>
        </p:nvPicPr>
        <p:blipFill rotWithShape="1">
          <a:blip r:embed="rId3"/>
          <a:srcRect l="571" t="2335" r="2284"/>
          <a:stretch/>
        </p:blipFill>
        <p:spPr>
          <a:xfrm>
            <a:off x="1341120" y="1982009"/>
            <a:ext cx="5186460" cy="3726086"/>
          </a:xfrm>
          <a:prstGeom prst="rect">
            <a:avLst/>
          </a:prstGeom>
        </p:spPr>
      </p:pic>
    </p:spTree>
    <p:extLst>
      <p:ext uri="{BB962C8B-B14F-4D97-AF65-F5344CB8AC3E}">
        <p14:creationId xmlns:p14="http://schemas.microsoft.com/office/powerpoint/2010/main" val="418051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E78C-4EB4-429F-93EE-28AAF333982F}"/>
              </a:ext>
            </a:extLst>
          </p:cNvPr>
          <p:cNvSpPr>
            <a:spLocks noGrp="1"/>
          </p:cNvSpPr>
          <p:nvPr>
            <p:ph type="title"/>
          </p:nvPr>
        </p:nvSpPr>
        <p:spPr/>
        <p:txBody>
          <a:bodyPr/>
          <a:lstStyle/>
          <a:p>
            <a:r>
              <a:rPr lang="en-US" dirty="0"/>
              <a:t>Minimum size of pool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35D45-E253-4BBA-A2F0-A9217104A16F}"/>
                  </a:ext>
                </a:extLst>
              </p:cNvPr>
              <p:cNvSpPr>
                <a:spLocks noGrp="1"/>
              </p:cNvSpPr>
              <p:nvPr>
                <p:ph idx="1"/>
              </p:nvPr>
            </p:nvSpPr>
            <p:spPr>
              <a:xfrm>
                <a:off x="7063273" y="1982008"/>
                <a:ext cx="3787606" cy="3726087"/>
              </a:xfrm>
            </p:spPr>
            <p:txBody>
              <a:bodyPr/>
              <a:lstStyle/>
              <a:p>
                <a:r>
                  <a:rPr lang="en-US" dirty="0"/>
                  <a:t>We see that for some </a:t>
                </a:r>
                <a14:m>
                  <m:oMath xmlns:m="http://schemas.openxmlformats.org/officeDocument/2006/math">
                    <m:r>
                      <a:rPr lang="en-US" b="0" i="1" smtClean="0">
                        <a:latin typeface="Cambria Math" panose="02040503050406030204" pitchFamily="18" charset="0"/>
                      </a:rPr>
                      <m:t>𝛾</m:t>
                    </m:r>
                  </m:oMath>
                </a14:m>
                <a:r>
                  <a:rPr lang="en-SG" dirty="0"/>
                  <a:t>, some value greater than </a:t>
                </a:r>
                <a14:m>
                  <m:oMath xmlns:m="http://schemas.openxmlformats.org/officeDocument/2006/math">
                    <m:r>
                      <a:rPr lang="en-US" b="0" i="1" smtClean="0">
                        <a:latin typeface="Cambria Math" panose="02040503050406030204" pitchFamily="18" charset="0"/>
                      </a:rPr>
                      <m:t>𝛼</m:t>
                    </m:r>
                  </m:oMath>
                </a14:m>
                <a:r>
                  <a:rPr lang="en-SG" dirty="0"/>
                  <a:t> will always favour selfish mining.</a:t>
                </a:r>
              </a:p>
              <a:p>
                <a:r>
                  <a:rPr lang="en-US" dirty="0"/>
                  <a:t>I</a:t>
                </a:r>
                <a:r>
                  <a:rPr lang="en-SG" dirty="0"/>
                  <a:t>t can also be noted that the hash rate of the mining pool to always be successful only needs to be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SG" dirty="0"/>
              </a:p>
            </p:txBody>
          </p:sp>
        </mc:Choice>
        <mc:Fallback xmlns="">
          <p:sp>
            <p:nvSpPr>
              <p:cNvPr id="3" name="Content Placeholder 2">
                <a:extLst>
                  <a:ext uri="{FF2B5EF4-FFF2-40B4-BE49-F238E27FC236}">
                    <a16:creationId xmlns:a16="http://schemas.microsoft.com/office/drawing/2014/main" id="{5F335D45-E253-4BBA-A2F0-A9217104A16F}"/>
                  </a:ext>
                </a:extLst>
              </p:cNvPr>
              <p:cNvSpPr>
                <a:spLocks noGrp="1" noRot="1" noChangeAspect="1" noMove="1" noResize="1" noEditPoints="1" noAdjustHandles="1" noChangeArrowheads="1" noChangeShapeType="1" noTextEdit="1"/>
              </p:cNvSpPr>
              <p:nvPr>
                <p:ph idx="1"/>
              </p:nvPr>
            </p:nvSpPr>
            <p:spPr>
              <a:xfrm>
                <a:off x="7063273" y="1982008"/>
                <a:ext cx="3787606" cy="3726087"/>
              </a:xfrm>
              <a:blipFill>
                <a:blip r:embed="rId2"/>
                <a:stretch>
                  <a:fillRect t="-1637" r="-1610"/>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1831FBE7-6581-4507-90AE-2BABE4F5A738}"/>
              </a:ext>
            </a:extLst>
          </p:cNvPr>
          <p:cNvPicPr>
            <a:picLocks noChangeAspect="1"/>
          </p:cNvPicPr>
          <p:nvPr/>
        </p:nvPicPr>
        <p:blipFill>
          <a:blip r:embed="rId3"/>
          <a:stretch>
            <a:fillRect/>
          </a:stretch>
        </p:blipFill>
        <p:spPr>
          <a:xfrm>
            <a:off x="1341120" y="1982008"/>
            <a:ext cx="4938382" cy="3528953"/>
          </a:xfrm>
          <a:prstGeom prst="rect">
            <a:avLst/>
          </a:prstGeom>
        </p:spPr>
      </p:pic>
    </p:spTree>
    <p:extLst>
      <p:ext uri="{BB962C8B-B14F-4D97-AF65-F5344CB8AC3E}">
        <p14:creationId xmlns:p14="http://schemas.microsoft.com/office/powerpoint/2010/main" val="45299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D2D0-141A-4971-A91B-687F55FEA457}"/>
              </a:ext>
            </a:extLst>
          </p:cNvPr>
          <p:cNvSpPr>
            <a:spLocks noGrp="1"/>
          </p:cNvSpPr>
          <p:nvPr>
            <p:ph type="title"/>
          </p:nvPr>
        </p:nvSpPr>
        <p:spPr/>
        <p:txBody>
          <a:bodyPr/>
          <a:lstStyle/>
          <a:p>
            <a:r>
              <a:rPr lang="en-US" dirty="0"/>
              <a:t>Protocol implementation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4751EC-A435-4D67-B96A-5AE0384A1EC4}"/>
                  </a:ext>
                </a:extLst>
              </p:cNvPr>
              <p:cNvSpPr>
                <a:spLocks noGrp="1"/>
              </p:cNvSpPr>
              <p:nvPr>
                <p:ph idx="1"/>
              </p:nvPr>
            </p:nvSpPr>
            <p:spPr/>
            <p:txBody>
              <a:bodyPr/>
              <a:lstStyle/>
              <a:p>
                <a:r>
                  <a:rPr lang="en-US" dirty="0"/>
                  <a:t>Proposed solution forces all competing branches to be propagated and the branches that would be mined on will be chosen randomly using a uniform distribution</a:t>
                </a:r>
              </a:p>
              <a:p>
                <a:r>
                  <a:rPr lang="en-US" dirty="0"/>
                  <a:t>Performing self-analysis, the probability of best scenario of miners on the (original) private chain can be reduced from </a:t>
                </a:r>
                <a:br>
                  <a:rPr lang="en-US" dirty="0"/>
                </a:br>
                <a:br>
                  <a:rPr lang="en-US" dirty="0"/>
                </a:b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𝛼</m:t>
                        </m:r>
                      </m:num>
                      <m:den>
                        <m:r>
                          <a:rPr lang="en-US" b="0" i="1" smtClean="0">
                            <a:latin typeface="Cambria Math" panose="02040503050406030204" pitchFamily="18" charset="0"/>
                          </a:rPr>
                          <m:t>2</m:t>
                        </m:r>
                      </m:den>
                    </m:f>
                  </m:oMath>
                </a14:m>
                <a:r>
                  <a:rPr lang="en-SG" dirty="0"/>
                  <a:t> (Selfish miners + </a:t>
                </a:r>
                <a14:m>
                  <m:oMath xmlns:m="http://schemas.openxmlformats.org/officeDocument/2006/math">
                    <m:r>
                      <a:rPr lang="en-US" b="0" i="1" smtClean="0">
                        <a:latin typeface="Cambria Math" panose="02040503050406030204" pitchFamily="18" charset="0"/>
                      </a:rPr>
                      <m:t>50%</m:t>
                    </m:r>
                  </m:oMath>
                </a14:m>
                <a:r>
                  <a:rPr lang="en-SG" dirty="0"/>
                  <a:t> honest miners)</a:t>
                </a:r>
                <a:br>
                  <a:rPr lang="en-SG" dirty="0"/>
                </a:br>
                <a:br>
                  <a:rPr lang="en-SG" dirty="0"/>
                </a:br>
                <a:r>
                  <a:rPr lang="en-SG" dirty="0"/>
                  <a:t>to</a:t>
                </a:r>
                <a:br>
                  <a:rPr lang="en-SG" dirty="0"/>
                </a:br>
                <a:br>
                  <a:rPr lang="en-SG" dirty="0"/>
                </a:b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𝛼</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SG" dirty="0"/>
                  <a:t> (of all miners only)</a:t>
                </a:r>
              </a:p>
            </p:txBody>
          </p:sp>
        </mc:Choice>
        <mc:Fallback xmlns="">
          <p:sp>
            <p:nvSpPr>
              <p:cNvPr id="3" name="Content Placeholder 2">
                <a:extLst>
                  <a:ext uri="{FF2B5EF4-FFF2-40B4-BE49-F238E27FC236}">
                    <a16:creationId xmlns:a16="http://schemas.microsoft.com/office/drawing/2014/main" id="{154751EC-A435-4D67-B96A-5AE0384A1EC4}"/>
                  </a:ext>
                </a:extLst>
              </p:cNvPr>
              <p:cNvSpPr>
                <a:spLocks noGrp="1" noRot="1" noChangeAspect="1" noMove="1" noResize="1" noEditPoints="1" noAdjustHandles="1" noChangeArrowheads="1" noChangeShapeType="1" noTextEdit="1"/>
              </p:cNvSpPr>
              <p:nvPr>
                <p:ph idx="1"/>
              </p:nvPr>
            </p:nvSpPr>
            <p:spPr>
              <a:blipFill>
                <a:blip r:embed="rId2"/>
                <a:stretch>
                  <a:fillRect t="-1545"/>
                </a:stretch>
              </a:blipFill>
            </p:spPr>
            <p:txBody>
              <a:bodyPr/>
              <a:lstStyle/>
              <a:p>
                <a:r>
                  <a:rPr lang="en-SG">
                    <a:noFill/>
                  </a:rPr>
                  <a:t> </a:t>
                </a:r>
              </a:p>
            </p:txBody>
          </p:sp>
        </mc:Fallback>
      </mc:AlternateContent>
    </p:spTree>
    <p:extLst>
      <p:ext uri="{BB962C8B-B14F-4D97-AF65-F5344CB8AC3E}">
        <p14:creationId xmlns:p14="http://schemas.microsoft.com/office/powerpoint/2010/main" val="117701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D2D0-141A-4971-A91B-687F55FEA457}"/>
              </a:ext>
            </a:extLst>
          </p:cNvPr>
          <p:cNvSpPr>
            <a:spLocks noGrp="1"/>
          </p:cNvSpPr>
          <p:nvPr>
            <p:ph type="title"/>
          </p:nvPr>
        </p:nvSpPr>
        <p:spPr/>
        <p:txBody>
          <a:bodyPr/>
          <a:lstStyle/>
          <a:p>
            <a:r>
              <a:rPr lang="en-US" dirty="0"/>
              <a:t>Protocol implementation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4751EC-A435-4D67-B96A-5AE0384A1EC4}"/>
                  </a:ext>
                </a:extLst>
              </p:cNvPr>
              <p:cNvSpPr>
                <a:spLocks noGrp="1"/>
              </p:cNvSpPr>
              <p:nvPr>
                <p:ph idx="1"/>
              </p:nvPr>
            </p:nvSpPr>
            <p:spPr/>
            <p:txBody>
              <a:bodyPr/>
              <a:lstStyle/>
              <a:p>
                <a:r>
                  <a:rPr lang="en-US" dirty="0"/>
                  <a:t>By random assignment of miners to each branch, there is a decreased probability of favoring the private chains</a:t>
                </a:r>
              </a:p>
              <a:p>
                <a:r>
                  <a:rPr lang="en-US" dirty="0"/>
                  <a:t>Implementing this protocol does not require a hard fork, as honest miners will not be affected even if this improvement protocol is implemented (since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𝛼</m:t>
                    </m:r>
                    <m:r>
                      <a:rPr lang="en-US" b="0" i="1" smtClean="0">
                        <a:latin typeface="Cambria Math" panose="02040503050406030204" pitchFamily="18" charset="0"/>
                      </a:rPr>
                      <m:t>≥50%</m:t>
                    </m:r>
                  </m:oMath>
                </a14:m>
                <a:r>
                  <a:rPr lang="en-SG" dirty="0"/>
                  <a:t>)</a:t>
                </a:r>
              </a:p>
            </p:txBody>
          </p:sp>
        </mc:Choice>
        <mc:Fallback xmlns="">
          <p:sp>
            <p:nvSpPr>
              <p:cNvPr id="3" name="Content Placeholder 2">
                <a:extLst>
                  <a:ext uri="{FF2B5EF4-FFF2-40B4-BE49-F238E27FC236}">
                    <a16:creationId xmlns:a16="http://schemas.microsoft.com/office/drawing/2014/main" id="{154751EC-A435-4D67-B96A-5AE0384A1EC4}"/>
                  </a:ext>
                </a:extLst>
              </p:cNvPr>
              <p:cNvSpPr>
                <a:spLocks noGrp="1" noRot="1" noChangeAspect="1" noMove="1" noResize="1" noEditPoints="1" noAdjustHandles="1" noChangeArrowheads="1" noChangeShapeType="1" noTextEdit="1"/>
              </p:cNvSpPr>
              <p:nvPr>
                <p:ph idx="1"/>
              </p:nvPr>
            </p:nvSpPr>
            <p:spPr>
              <a:blipFill>
                <a:blip r:embed="rId2"/>
                <a:stretch>
                  <a:fillRect t="-1545" r="-256"/>
                </a:stretch>
              </a:blipFill>
            </p:spPr>
            <p:txBody>
              <a:bodyPr/>
              <a:lstStyle/>
              <a:p>
                <a:r>
                  <a:rPr lang="en-SG">
                    <a:noFill/>
                  </a:rPr>
                  <a:t> </a:t>
                </a:r>
              </a:p>
            </p:txBody>
          </p:sp>
        </mc:Fallback>
      </mc:AlternateContent>
    </p:spTree>
    <p:extLst>
      <p:ext uri="{BB962C8B-B14F-4D97-AF65-F5344CB8AC3E}">
        <p14:creationId xmlns:p14="http://schemas.microsoft.com/office/powerpoint/2010/main" val="277445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5ABB-F0EF-4313-917F-41B0A2E613C4}"/>
              </a:ext>
            </a:extLst>
          </p:cNvPr>
          <p:cNvSpPr>
            <a:spLocks noGrp="1"/>
          </p:cNvSpPr>
          <p:nvPr>
            <p:ph type="title"/>
          </p:nvPr>
        </p:nvSpPr>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CC68D2F7-DC6D-4B25-8426-307E8AFA3558}"/>
              </a:ext>
            </a:extLst>
          </p:cNvPr>
          <p:cNvSpPr>
            <a:spLocks noGrp="1"/>
          </p:cNvSpPr>
          <p:nvPr>
            <p:ph idx="1"/>
          </p:nvPr>
        </p:nvSpPr>
        <p:spPr/>
        <p:txBody>
          <a:bodyPr/>
          <a:lstStyle/>
          <a:p>
            <a:r>
              <a:rPr lang="en-SG" dirty="0" err="1"/>
              <a:t>Eyal</a:t>
            </a:r>
            <a:r>
              <a:rPr lang="en-SG" dirty="0"/>
              <a:t>, I., </a:t>
            </a:r>
            <a:r>
              <a:rPr lang="en-SG" dirty="0" err="1"/>
              <a:t>Sirer</a:t>
            </a:r>
            <a:r>
              <a:rPr lang="en-SG" dirty="0"/>
              <a:t>, E.G.: Majority is not enough: Bitcoin mining is vulnerable. </a:t>
            </a:r>
            <a:r>
              <a:rPr lang="en-SG" dirty="0" err="1"/>
              <a:t>arXiv</a:t>
            </a:r>
            <a:r>
              <a:rPr lang="en-SG" dirty="0"/>
              <a:t> preprint</a:t>
            </a:r>
            <a:br>
              <a:rPr lang="en-SG" dirty="0"/>
            </a:br>
            <a:r>
              <a:rPr lang="en-SG" dirty="0"/>
              <a:t>arXiv:1311.0243 (2013)</a:t>
            </a:r>
          </a:p>
        </p:txBody>
      </p:sp>
    </p:spTree>
    <p:extLst>
      <p:ext uri="{BB962C8B-B14F-4D97-AF65-F5344CB8AC3E}">
        <p14:creationId xmlns:p14="http://schemas.microsoft.com/office/powerpoint/2010/main" val="247623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120" y="438912"/>
            <a:ext cx="9509760" cy="1088136"/>
          </a:xfrm>
        </p:spPr>
        <p:txBody>
          <a:bodyPr/>
          <a:lstStyle/>
          <a:p>
            <a:r>
              <a:rPr lang="en-US" dirty="0" err="1"/>
              <a:t>PoW</a:t>
            </a:r>
            <a:r>
              <a:rPr lang="en-US" dirty="0"/>
              <a:t> Recap</a:t>
            </a:r>
          </a:p>
        </p:txBody>
      </p:sp>
      <p:cxnSp>
        <p:nvCxnSpPr>
          <p:cNvPr id="6" name="Straight Connector 5">
            <a:extLst>
              <a:ext uri="{FF2B5EF4-FFF2-40B4-BE49-F238E27FC236}">
                <a16:creationId xmlns:a16="http://schemas.microsoft.com/office/drawing/2014/main" id="{26B7F35D-9E45-4086-8BE9-30ED7C1C6243}"/>
              </a:ext>
            </a:extLst>
          </p:cNvPr>
          <p:cNvCxnSpPr>
            <a:cxnSpLocks/>
            <a:stCxn id="7" idx="2"/>
            <a:endCxn id="8" idx="0"/>
          </p:cNvCxnSpPr>
          <p:nvPr/>
        </p:nvCxnSpPr>
        <p:spPr>
          <a:xfrm>
            <a:off x="1652865" y="30124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CAC8AC1-3877-4852-B325-4FDB153A2296}"/>
              </a:ext>
            </a:extLst>
          </p:cNvPr>
          <p:cNvSpPr/>
          <p:nvPr/>
        </p:nvSpPr>
        <p:spPr>
          <a:xfrm rot="16200000">
            <a:off x="1112865"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A3E340B-43C8-43E0-82B5-6773DC3E4AF3}"/>
              </a:ext>
            </a:extLst>
          </p:cNvPr>
          <p:cNvSpPr/>
          <p:nvPr/>
        </p:nvSpPr>
        <p:spPr>
          <a:xfrm rot="16200000">
            <a:off x="1954582"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184D612-20EE-463C-89F3-D55028260A80}"/>
              </a:ext>
            </a:extLst>
          </p:cNvPr>
          <p:cNvSpPr/>
          <p:nvPr/>
        </p:nvSpPr>
        <p:spPr>
          <a:xfrm rot="16200000">
            <a:off x="3252632" y="355838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Connector: Elbow 9">
            <a:extLst>
              <a:ext uri="{FF2B5EF4-FFF2-40B4-BE49-F238E27FC236}">
                <a16:creationId xmlns:a16="http://schemas.microsoft.com/office/drawing/2014/main" id="{8C766965-2405-42C2-AF70-B50A23F92D64}"/>
              </a:ext>
            </a:extLst>
          </p:cNvPr>
          <p:cNvCxnSpPr>
            <a:cxnSpLocks/>
            <a:stCxn id="8" idx="2"/>
            <a:endCxn id="9" idx="0"/>
          </p:cNvCxnSpPr>
          <p:nvPr/>
        </p:nvCxnSpPr>
        <p:spPr>
          <a:xfrm>
            <a:off x="2494582" y="3012456"/>
            <a:ext cx="758049" cy="815925"/>
          </a:xfrm>
          <a:prstGeom prst="bentConnector3">
            <a:avLst>
              <a:gd name="adj1" fmla="val 2527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19BE47B-B49D-4794-A943-DE357C83A1A4}"/>
              </a:ext>
            </a:extLst>
          </p:cNvPr>
          <p:cNvSpPr/>
          <p:nvPr/>
        </p:nvSpPr>
        <p:spPr>
          <a:xfrm rot="16200000">
            <a:off x="2784099" y="2734068"/>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92A89C58-0B3E-43EE-97A1-730900ED9ED1}"/>
              </a:ext>
            </a:extLst>
          </p:cNvPr>
          <p:cNvCxnSpPr>
            <a:cxnSpLocks/>
            <a:stCxn id="8" idx="2"/>
            <a:endCxn id="11" idx="0"/>
          </p:cNvCxnSpPr>
          <p:nvPr/>
        </p:nvCxnSpPr>
        <p:spPr>
          <a:xfrm flipV="1">
            <a:off x="2494582" y="3004068"/>
            <a:ext cx="289517" cy="838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274847-7D9E-4580-9221-7D40213A77D8}"/>
              </a:ext>
            </a:extLst>
          </p:cNvPr>
          <p:cNvCxnSpPr>
            <a:cxnSpLocks/>
            <a:stCxn id="23" idx="2"/>
            <a:endCxn id="36" idx="0"/>
          </p:cNvCxnSpPr>
          <p:nvPr/>
        </p:nvCxnSpPr>
        <p:spPr>
          <a:xfrm flipV="1">
            <a:off x="6719449" y="3004067"/>
            <a:ext cx="338804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5A7402B-2F82-4FCE-B56B-91C3B1B6044F}"/>
              </a:ext>
            </a:extLst>
          </p:cNvPr>
          <p:cNvSpPr/>
          <p:nvPr/>
        </p:nvSpPr>
        <p:spPr>
          <a:xfrm rot="16200000">
            <a:off x="7161459" y="2742456"/>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8" name="Group 17">
            <a:extLst>
              <a:ext uri="{FF2B5EF4-FFF2-40B4-BE49-F238E27FC236}">
                <a16:creationId xmlns:a16="http://schemas.microsoft.com/office/drawing/2014/main" id="{0EC053F5-BFF6-406F-9A15-7FA99605449E}"/>
              </a:ext>
            </a:extLst>
          </p:cNvPr>
          <p:cNvGrpSpPr/>
          <p:nvPr/>
        </p:nvGrpSpPr>
        <p:grpSpPr>
          <a:xfrm>
            <a:off x="3324099" y="2742456"/>
            <a:ext cx="3395350" cy="540000"/>
            <a:chOff x="3430116" y="2132856"/>
            <a:chExt cx="3395350" cy="540000"/>
          </a:xfrm>
        </p:grpSpPr>
        <p:cxnSp>
          <p:nvCxnSpPr>
            <p:cNvPr id="19" name="Straight Connector 18">
              <a:extLst>
                <a:ext uri="{FF2B5EF4-FFF2-40B4-BE49-F238E27FC236}">
                  <a16:creationId xmlns:a16="http://schemas.microsoft.com/office/drawing/2014/main" id="{73AD7F02-968D-4A0D-BBCD-DF28EB21CF05}"/>
                </a:ext>
              </a:extLst>
            </p:cNvPr>
            <p:cNvCxnSpPr>
              <a:cxnSpLocks/>
              <a:stCxn id="11" idx="2"/>
              <a:endCxn id="23" idx="0"/>
            </p:cNvCxnSpPr>
            <p:nvPr/>
          </p:nvCxnSpPr>
          <p:spPr>
            <a:xfrm>
              <a:off x="3430116" y="2394468"/>
              <a:ext cx="2855350" cy="83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3D2B5A2-3D07-4C32-AF3C-70CC54271EA1}"/>
                </a:ext>
              </a:extLst>
            </p:cNvPr>
            <p:cNvSpPr/>
            <p:nvPr/>
          </p:nvSpPr>
          <p:spPr>
            <a:xfrm rot="16200000">
              <a:off x="3744033"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97503870-91FB-4038-AF5E-E6E5A852DB53}"/>
                </a:ext>
              </a:extLst>
            </p:cNvPr>
            <p:cNvSpPr/>
            <p:nvPr/>
          </p:nvSpPr>
          <p:spPr>
            <a:xfrm rot="16200000">
              <a:off x="4591178"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E3F2BF73-0A42-4053-94B4-34B47F602824}"/>
                </a:ext>
              </a:extLst>
            </p:cNvPr>
            <p:cNvSpPr/>
            <p:nvPr/>
          </p:nvSpPr>
          <p:spPr>
            <a:xfrm rot="16200000">
              <a:off x="5438322"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B27A4B98-A39B-49D0-8080-30E44D0D6A14}"/>
                </a:ext>
              </a:extLst>
            </p:cNvPr>
            <p:cNvSpPr/>
            <p:nvPr/>
          </p:nvSpPr>
          <p:spPr>
            <a:xfrm rot="16200000">
              <a:off x="6285466" y="2132856"/>
              <a:ext cx="540000" cy="5400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5" name="TextBox 24">
            <a:extLst>
              <a:ext uri="{FF2B5EF4-FFF2-40B4-BE49-F238E27FC236}">
                <a16:creationId xmlns:a16="http://schemas.microsoft.com/office/drawing/2014/main" id="{171D8FE6-AFF8-4A42-B641-F8D624B5B5BE}"/>
              </a:ext>
            </a:extLst>
          </p:cNvPr>
          <p:cNvSpPr txBox="1"/>
          <p:nvPr/>
        </p:nvSpPr>
        <p:spPr>
          <a:xfrm>
            <a:off x="3792631" y="4339686"/>
            <a:ext cx="2926817" cy="523220"/>
          </a:xfrm>
          <a:prstGeom prst="rect">
            <a:avLst/>
          </a:prstGeom>
          <a:noFill/>
        </p:spPr>
        <p:txBody>
          <a:bodyPr wrap="square" rtlCol="0">
            <a:spAutoFit/>
          </a:bodyPr>
          <a:lstStyle/>
          <a:p>
            <a:pPr algn="ctr"/>
            <a:r>
              <a:rPr lang="en-SG" sz="2800" dirty="0"/>
              <a:t>Mining entity 2</a:t>
            </a:r>
          </a:p>
        </p:txBody>
      </p:sp>
      <p:sp>
        <p:nvSpPr>
          <p:cNvPr id="26" name="TextBox 25">
            <a:extLst>
              <a:ext uri="{FF2B5EF4-FFF2-40B4-BE49-F238E27FC236}">
                <a16:creationId xmlns:a16="http://schemas.microsoft.com/office/drawing/2014/main" id="{C0A726EB-2A88-4CC6-8066-9BD048FA4CBB}"/>
              </a:ext>
            </a:extLst>
          </p:cNvPr>
          <p:cNvSpPr txBox="1"/>
          <p:nvPr/>
        </p:nvSpPr>
        <p:spPr>
          <a:xfrm>
            <a:off x="2751752" y="2079374"/>
            <a:ext cx="3967697" cy="523220"/>
          </a:xfrm>
          <a:prstGeom prst="rect">
            <a:avLst/>
          </a:prstGeom>
          <a:noFill/>
        </p:spPr>
        <p:txBody>
          <a:bodyPr wrap="square" rtlCol="0">
            <a:spAutoFit/>
          </a:bodyPr>
          <a:lstStyle/>
          <a:p>
            <a:pPr algn="ctr"/>
            <a:r>
              <a:rPr lang="en-SG" sz="2800" dirty="0"/>
              <a:t>Mining entity 1</a:t>
            </a:r>
          </a:p>
        </p:txBody>
      </p:sp>
      <p:cxnSp>
        <p:nvCxnSpPr>
          <p:cNvPr id="27" name="Straight Connector 26">
            <a:extLst>
              <a:ext uri="{FF2B5EF4-FFF2-40B4-BE49-F238E27FC236}">
                <a16:creationId xmlns:a16="http://schemas.microsoft.com/office/drawing/2014/main" id="{E3E78B21-84FD-44CB-92A1-A9E5CA0FE641}"/>
              </a:ext>
            </a:extLst>
          </p:cNvPr>
          <p:cNvCxnSpPr>
            <a:cxnSpLocks/>
          </p:cNvCxnSpPr>
          <p:nvPr/>
        </p:nvCxnSpPr>
        <p:spPr>
          <a:xfrm>
            <a:off x="2751752" y="25984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4065069-ACCE-44DB-9008-626D8593BA4E}"/>
              </a:ext>
            </a:extLst>
          </p:cNvPr>
          <p:cNvCxnSpPr>
            <a:stCxn id="25" idx="1"/>
            <a:endCxn id="9" idx="1"/>
          </p:cNvCxnSpPr>
          <p:nvPr/>
        </p:nvCxnSpPr>
        <p:spPr>
          <a:xfrm rot="10800000">
            <a:off x="3522633" y="4098382"/>
            <a:ext cx="269999" cy="50291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9B446B7-7879-45D0-8EF9-EB6B252103BB}"/>
              </a:ext>
            </a:extLst>
          </p:cNvPr>
          <p:cNvSpPr/>
          <p:nvPr/>
        </p:nvSpPr>
        <p:spPr>
          <a:xfrm rot="16200000">
            <a:off x="8143469" y="2734067"/>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Rectangle 34">
            <a:extLst>
              <a:ext uri="{FF2B5EF4-FFF2-40B4-BE49-F238E27FC236}">
                <a16:creationId xmlns:a16="http://schemas.microsoft.com/office/drawing/2014/main" id="{6F348053-985B-4882-AD9A-C95542775072}"/>
              </a:ext>
            </a:extLst>
          </p:cNvPr>
          <p:cNvSpPr/>
          <p:nvPr/>
        </p:nvSpPr>
        <p:spPr>
          <a:xfrm rot="16200000">
            <a:off x="9125479" y="2734067"/>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a:extLst>
              <a:ext uri="{FF2B5EF4-FFF2-40B4-BE49-F238E27FC236}">
                <a16:creationId xmlns:a16="http://schemas.microsoft.com/office/drawing/2014/main" id="{D472AEB9-93E1-47A8-A490-D94BDB30A738}"/>
              </a:ext>
            </a:extLst>
          </p:cNvPr>
          <p:cNvSpPr/>
          <p:nvPr/>
        </p:nvSpPr>
        <p:spPr>
          <a:xfrm rot="16200000">
            <a:off x="10107489" y="2734067"/>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ED702CCE-789D-4224-9E1A-E5FAB7B4429B}"/>
              </a:ext>
            </a:extLst>
          </p:cNvPr>
          <p:cNvSpPr txBox="1"/>
          <p:nvPr/>
        </p:nvSpPr>
        <p:spPr>
          <a:xfrm>
            <a:off x="6895883" y="2086789"/>
            <a:ext cx="3967697" cy="523220"/>
          </a:xfrm>
          <a:prstGeom prst="rect">
            <a:avLst/>
          </a:prstGeom>
          <a:noFill/>
        </p:spPr>
        <p:txBody>
          <a:bodyPr wrap="square" rtlCol="0">
            <a:spAutoFit/>
          </a:bodyPr>
          <a:lstStyle/>
          <a:p>
            <a:pPr algn="ctr"/>
            <a:r>
              <a:rPr lang="en-SG" sz="2800" dirty="0"/>
              <a:t>Joint mining</a:t>
            </a:r>
          </a:p>
        </p:txBody>
      </p:sp>
      <p:cxnSp>
        <p:nvCxnSpPr>
          <p:cNvPr id="40" name="Straight Connector 39">
            <a:extLst>
              <a:ext uri="{FF2B5EF4-FFF2-40B4-BE49-F238E27FC236}">
                <a16:creationId xmlns:a16="http://schemas.microsoft.com/office/drawing/2014/main" id="{AB60CF5E-0852-44D5-8D65-71E35E2A4BA6}"/>
              </a:ext>
            </a:extLst>
          </p:cNvPr>
          <p:cNvCxnSpPr>
            <a:cxnSpLocks/>
          </p:cNvCxnSpPr>
          <p:nvPr/>
        </p:nvCxnSpPr>
        <p:spPr>
          <a:xfrm flipV="1">
            <a:off x="7161459" y="2595360"/>
            <a:ext cx="3486030" cy="30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F45F04C9-B8F9-4F1E-AAC9-C57839ACE1F0}"/>
              </a:ext>
            </a:extLst>
          </p:cNvPr>
          <p:cNvCxnSpPr>
            <a:cxnSpLocks/>
          </p:cNvCxnSpPr>
          <p:nvPr/>
        </p:nvCxnSpPr>
        <p:spPr>
          <a:xfrm rot="16200000" flipV="1">
            <a:off x="6210983" y="3696382"/>
            <a:ext cx="2347918" cy="9781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53A5E3D-8D9C-48DF-A2E8-46692A9D6EB4}"/>
              </a:ext>
            </a:extLst>
          </p:cNvPr>
          <p:cNvSpPr txBox="1"/>
          <p:nvPr/>
        </p:nvSpPr>
        <p:spPr>
          <a:xfrm>
            <a:off x="4867911" y="5339094"/>
            <a:ext cx="6012180" cy="523220"/>
          </a:xfrm>
          <a:prstGeom prst="rect">
            <a:avLst/>
          </a:prstGeom>
          <a:noFill/>
        </p:spPr>
        <p:txBody>
          <a:bodyPr wrap="square" rtlCol="0">
            <a:spAutoFit/>
          </a:bodyPr>
          <a:lstStyle/>
          <a:p>
            <a:pPr algn="ctr"/>
            <a:r>
              <a:rPr lang="en-SG" sz="2800" dirty="0"/>
              <a:t>Extension of current head</a:t>
            </a:r>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par>
                                <p:cTn id="26" presetID="22" presetClass="entr" presetSubtype="8"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left)">
                                      <p:cBhvr>
                                        <p:cTn id="28" dur="500"/>
                                        <p:tgtEl>
                                          <p:spTgt spid="4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4" grpId="0" animBg="1"/>
      <p:bldP spid="35" grpId="0" animBg="1"/>
      <p:bldP spid="36" grpId="0" animBg="1"/>
      <p:bldP spid="39"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7E6C-948D-42E0-8ACB-F516FD18CB12}"/>
              </a:ext>
            </a:extLst>
          </p:cNvPr>
          <p:cNvSpPr>
            <a:spLocks noGrp="1"/>
          </p:cNvSpPr>
          <p:nvPr>
            <p:ph type="title"/>
          </p:nvPr>
        </p:nvSpPr>
        <p:spPr/>
        <p:txBody>
          <a:bodyPr/>
          <a:lstStyle/>
          <a:p>
            <a:r>
              <a:rPr lang="en-US" dirty="0"/>
              <a:t>Problems of current </a:t>
            </a:r>
            <a:r>
              <a:rPr lang="en-US" dirty="0" err="1"/>
              <a:t>PoW</a:t>
            </a:r>
            <a:r>
              <a:rPr lang="en-US" dirty="0"/>
              <a:t> implementation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DA12E2-B346-4CEF-80F4-923FDBAEEDF7}"/>
                  </a:ext>
                </a:extLst>
              </p:cNvPr>
              <p:cNvSpPr>
                <a:spLocks noGrp="1"/>
              </p:cNvSpPr>
              <p:nvPr>
                <p:ph idx="1"/>
              </p:nvPr>
            </p:nvSpPr>
            <p:spPr/>
            <p:txBody>
              <a:bodyPr/>
              <a:lstStyle/>
              <a:p>
                <a:r>
                  <a:rPr lang="en-US" dirty="0"/>
                  <a:t>Selfish mining wastes resources of honest miners</a:t>
                </a:r>
              </a:p>
              <a:p>
                <a:r>
                  <a:rPr lang="en-US" dirty="0"/>
                  <a:t>Selfish pool mining exceed its share of mining power and will eventually cause solo miners to move over to mining pools</a:t>
                </a:r>
              </a:p>
              <a:p>
                <a:r>
                  <a:rPr lang="en-US" dirty="0"/>
                  <a:t>This will lead to eventual controlling the entire blockchain due to accumulation of </a:t>
                </a:r>
                <a14:m>
                  <m:oMath xmlns:m="http://schemas.openxmlformats.org/officeDocument/2006/math">
                    <m:r>
                      <a:rPr lang="en-US" b="0" i="1" smtClean="0">
                        <a:latin typeface="Cambria Math" panose="02040503050406030204" pitchFamily="18" charset="0"/>
                      </a:rPr>
                      <m:t>≥51%</m:t>
                    </m:r>
                  </m:oMath>
                </a14:m>
                <a:r>
                  <a:rPr lang="en-SG" dirty="0"/>
                  <a:t> network hash rate</a:t>
                </a:r>
              </a:p>
              <a:p>
                <a:r>
                  <a:rPr lang="en-US" dirty="0"/>
                  <a:t>Double spend attack will also be successful (with </a:t>
                </a:r>
                <a14:m>
                  <m:oMath xmlns:m="http://schemas.openxmlformats.org/officeDocument/2006/math">
                    <m:r>
                      <a:rPr lang="en-US" i="1" dirty="0" smtClean="0">
                        <a:latin typeface="Cambria Math" panose="02040503050406030204" pitchFamily="18" charset="0"/>
                      </a:rPr>
                      <m:t>100% </m:t>
                    </m:r>
                  </m:oMath>
                </a14:m>
                <a:r>
                  <a:rPr lang="en-US" dirty="0"/>
                  <a:t>guarantee) if executed</a:t>
                </a:r>
                <a:endParaRPr lang="en-SG" dirty="0"/>
              </a:p>
            </p:txBody>
          </p:sp>
        </mc:Choice>
        <mc:Fallback xmlns="">
          <p:sp>
            <p:nvSpPr>
              <p:cNvPr id="3" name="Content Placeholder 2">
                <a:extLst>
                  <a:ext uri="{FF2B5EF4-FFF2-40B4-BE49-F238E27FC236}">
                    <a16:creationId xmlns:a16="http://schemas.microsoft.com/office/drawing/2014/main" id="{31DA12E2-B346-4CEF-80F4-923FDBAEEDF7}"/>
                  </a:ext>
                </a:extLst>
              </p:cNvPr>
              <p:cNvSpPr>
                <a:spLocks noGrp="1" noRot="1" noChangeAspect="1" noMove="1" noResize="1" noEditPoints="1" noAdjustHandles="1" noChangeArrowheads="1" noChangeShapeType="1" noTextEdit="1"/>
              </p:cNvSpPr>
              <p:nvPr>
                <p:ph idx="1"/>
              </p:nvPr>
            </p:nvSpPr>
            <p:spPr>
              <a:blipFill>
                <a:blip r:embed="rId2"/>
                <a:stretch>
                  <a:fillRect t="-1545"/>
                </a:stretch>
              </a:blipFill>
            </p:spPr>
            <p:txBody>
              <a:bodyPr/>
              <a:lstStyle/>
              <a:p>
                <a:r>
                  <a:rPr lang="en-SG">
                    <a:noFill/>
                  </a:rPr>
                  <a:t> </a:t>
                </a:r>
              </a:p>
            </p:txBody>
          </p:sp>
        </mc:Fallback>
      </mc:AlternateContent>
    </p:spTree>
    <p:extLst>
      <p:ext uri="{BB962C8B-B14F-4D97-AF65-F5344CB8AC3E}">
        <p14:creationId xmlns:p14="http://schemas.microsoft.com/office/powerpoint/2010/main" val="405710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7E6C-948D-42E0-8ACB-F516FD18CB12}"/>
              </a:ext>
            </a:extLst>
          </p:cNvPr>
          <p:cNvSpPr>
            <a:spLocks noGrp="1"/>
          </p:cNvSpPr>
          <p:nvPr>
            <p:ph type="title"/>
          </p:nvPr>
        </p:nvSpPr>
        <p:spPr/>
        <p:txBody>
          <a:bodyPr/>
          <a:lstStyle/>
          <a:p>
            <a:r>
              <a:rPr lang="en-US" dirty="0"/>
              <a:t>Selfish mining</a:t>
            </a:r>
            <a:endParaRPr lang="en-SG" dirty="0"/>
          </a:p>
        </p:txBody>
      </p:sp>
      <p:sp>
        <p:nvSpPr>
          <p:cNvPr id="3" name="Content Placeholder 2">
            <a:extLst>
              <a:ext uri="{FF2B5EF4-FFF2-40B4-BE49-F238E27FC236}">
                <a16:creationId xmlns:a16="http://schemas.microsoft.com/office/drawing/2014/main" id="{31DA12E2-B346-4CEF-80F4-923FDBAEEDF7}"/>
              </a:ext>
            </a:extLst>
          </p:cNvPr>
          <p:cNvSpPr>
            <a:spLocks noGrp="1"/>
          </p:cNvSpPr>
          <p:nvPr>
            <p:ph idx="1"/>
          </p:nvPr>
        </p:nvSpPr>
        <p:spPr/>
        <p:txBody>
          <a:bodyPr/>
          <a:lstStyle/>
          <a:p>
            <a:r>
              <a:rPr lang="en-SG" dirty="0"/>
              <a:t>Primary motivation is to force the honest miners into mining blocks on the chain that will become stale, thereby wasting computational resources</a:t>
            </a:r>
          </a:p>
          <a:p>
            <a:r>
              <a:rPr lang="en-SG" dirty="0"/>
              <a:t>Selfish miners selectively reveal their blocks (completed but hidden and not propagated) to invalidate the honest miners’ work</a:t>
            </a:r>
          </a:p>
          <a:p>
            <a:r>
              <a:rPr lang="en-SG" dirty="0"/>
              <a:t>While doing so, selfish miners will continue to mine on its own private chain</a:t>
            </a:r>
          </a:p>
          <a:p>
            <a:r>
              <a:rPr lang="en-SG" dirty="0"/>
              <a:t>If selfish miners have less computational power than the honest miners, then the goal is to get the honest miners to abandon their shorter chain and mine on their private chain (which is longer), thereby invalidating all of the honest miners’ blocks.</a:t>
            </a:r>
          </a:p>
          <a:p>
            <a:r>
              <a:rPr lang="en-SG" dirty="0"/>
              <a:t>This will allow the selfish miners’ to obtain the block rewards</a:t>
            </a:r>
          </a:p>
        </p:txBody>
      </p:sp>
    </p:spTree>
    <p:extLst>
      <p:ext uri="{BB962C8B-B14F-4D97-AF65-F5344CB8AC3E}">
        <p14:creationId xmlns:p14="http://schemas.microsoft.com/office/powerpoint/2010/main" val="50630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Selfish mining</a:t>
            </a:r>
          </a:p>
        </p:txBody>
      </p:sp>
      <p:cxnSp>
        <p:nvCxnSpPr>
          <p:cNvPr id="6" name="Straight Connector 5">
            <a:extLst>
              <a:ext uri="{FF2B5EF4-FFF2-40B4-BE49-F238E27FC236}">
                <a16:creationId xmlns:a16="http://schemas.microsoft.com/office/drawing/2014/main" id="{26B7F35D-9E45-4086-8BE9-30ED7C1C6243}"/>
              </a:ext>
            </a:extLst>
          </p:cNvPr>
          <p:cNvCxnSpPr>
            <a:cxnSpLocks/>
            <a:stCxn id="7" idx="2"/>
            <a:endCxn id="8" idx="0"/>
          </p:cNvCxnSpPr>
          <p:nvPr/>
        </p:nvCxnSpPr>
        <p:spPr>
          <a:xfrm>
            <a:off x="1652865" y="30124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CAC8AC1-3877-4852-B325-4FDB153A2296}"/>
              </a:ext>
            </a:extLst>
          </p:cNvPr>
          <p:cNvSpPr/>
          <p:nvPr/>
        </p:nvSpPr>
        <p:spPr>
          <a:xfrm rot="16200000">
            <a:off x="1112865"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A3E340B-43C8-43E0-82B5-6773DC3E4AF3}"/>
              </a:ext>
            </a:extLst>
          </p:cNvPr>
          <p:cNvSpPr/>
          <p:nvPr/>
        </p:nvSpPr>
        <p:spPr>
          <a:xfrm rot="16200000">
            <a:off x="1954582"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184D612-20EE-463C-89F3-D55028260A80}"/>
              </a:ext>
            </a:extLst>
          </p:cNvPr>
          <p:cNvSpPr/>
          <p:nvPr/>
        </p:nvSpPr>
        <p:spPr>
          <a:xfrm rot="16200000">
            <a:off x="2784099" y="364544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Connector: Elbow 9">
            <a:extLst>
              <a:ext uri="{FF2B5EF4-FFF2-40B4-BE49-F238E27FC236}">
                <a16:creationId xmlns:a16="http://schemas.microsoft.com/office/drawing/2014/main" id="{8C766965-2405-42C2-AF70-B50A23F92D64}"/>
              </a:ext>
            </a:extLst>
          </p:cNvPr>
          <p:cNvCxnSpPr>
            <a:cxnSpLocks/>
            <a:stCxn id="8" idx="2"/>
            <a:endCxn id="9" idx="0"/>
          </p:cNvCxnSpPr>
          <p:nvPr/>
        </p:nvCxnSpPr>
        <p:spPr>
          <a:xfrm>
            <a:off x="2494582" y="3012457"/>
            <a:ext cx="289517" cy="90298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19BE47B-B49D-4794-A943-DE357C83A1A4}"/>
              </a:ext>
            </a:extLst>
          </p:cNvPr>
          <p:cNvSpPr/>
          <p:nvPr/>
        </p:nvSpPr>
        <p:spPr>
          <a:xfrm rot="16200000">
            <a:off x="2784099" y="27424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92A89C58-0B3E-43EE-97A1-730900ED9ED1}"/>
              </a:ext>
            </a:extLst>
          </p:cNvPr>
          <p:cNvCxnSpPr>
            <a:cxnSpLocks/>
            <a:stCxn id="8" idx="2"/>
            <a:endCxn id="11" idx="0"/>
          </p:cNvCxnSpPr>
          <p:nvPr/>
        </p:nvCxnSpPr>
        <p:spPr>
          <a:xfrm flipV="1">
            <a:off x="2494582" y="3012456"/>
            <a:ext cx="28951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274847-7D9E-4580-9221-7D40213A77D8}"/>
              </a:ext>
            </a:extLst>
          </p:cNvPr>
          <p:cNvCxnSpPr>
            <a:cxnSpLocks/>
            <a:stCxn id="9" idx="2"/>
            <a:endCxn id="36" idx="0"/>
          </p:cNvCxnSpPr>
          <p:nvPr/>
        </p:nvCxnSpPr>
        <p:spPr>
          <a:xfrm>
            <a:off x="3324099" y="3915441"/>
            <a:ext cx="31391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0A726EB-2A88-4CC6-8066-9BD048FA4CBB}"/>
              </a:ext>
            </a:extLst>
          </p:cNvPr>
          <p:cNvSpPr txBox="1"/>
          <p:nvPr/>
        </p:nvSpPr>
        <p:spPr>
          <a:xfrm>
            <a:off x="2330824" y="2079374"/>
            <a:ext cx="4849905" cy="523220"/>
          </a:xfrm>
          <a:prstGeom prst="rect">
            <a:avLst/>
          </a:prstGeom>
          <a:noFill/>
        </p:spPr>
        <p:txBody>
          <a:bodyPr wrap="square" rtlCol="0">
            <a:spAutoFit/>
          </a:bodyPr>
          <a:lstStyle/>
          <a:p>
            <a:pPr algn="ctr"/>
            <a:r>
              <a:rPr lang="en-SG" sz="2800" dirty="0"/>
              <a:t>Honest miners (Solo/Pool)</a:t>
            </a:r>
          </a:p>
        </p:txBody>
      </p:sp>
      <p:cxnSp>
        <p:nvCxnSpPr>
          <p:cNvPr id="27" name="Straight Connector 26">
            <a:extLst>
              <a:ext uri="{FF2B5EF4-FFF2-40B4-BE49-F238E27FC236}">
                <a16:creationId xmlns:a16="http://schemas.microsoft.com/office/drawing/2014/main" id="{E3E78B21-84FD-44CB-92A1-A9E5CA0FE641}"/>
              </a:ext>
            </a:extLst>
          </p:cNvPr>
          <p:cNvCxnSpPr>
            <a:cxnSpLocks/>
          </p:cNvCxnSpPr>
          <p:nvPr/>
        </p:nvCxnSpPr>
        <p:spPr>
          <a:xfrm>
            <a:off x="2751752" y="25984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472AEB9-93E1-47A8-A490-D94BDB30A738}"/>
              </a:ext>
            </a:extLst>
          </p:cNvPr>
          <p:cNvSpPr/>
          <p:nvPr/>
        </p:nvSpPr>
        <p:spPr>
          <a:xfrm rot="16200000">
            <a:off x="3638017" y="3645441"/>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TextBox 38">
            <a:extLst>
              <a:ext uri="{FF2B5EF4-FFF2-40B4-BE49-F238E27FC236}">
                <a16:creationId xmlns:a16="http://schemas.microsoft.com/office/drawing/2014/main" id="{ED702CCE-789D-4224-9E1A-E5FAB7B4429B}"/>
              </a:ext>
            </a:extLst>
          </p:cNvPr>
          <p:cNvSpPr txBox="1"/>
          <p:nvPr/>
        </p:nvSpPr>
        <p:spPr>
          <a:xfrm>
            <a:off x="2751751" y="4457379"/>
            <a:ext cx="3967697" cy="523220"/>
          </a:xfrm>
          <a:prstGeom prst="rect">
            <a:avLst/>
          </a:prstGeom>
          <a:noFill/>
        </p:spPr>
        <p:txBody>
          <a:bodyPr wrap="square" rtlCol="0">
            <a:spAutoFit/>
          </a:bodyPr>
          <a:lstStyle/>
          <a:p>
            <a:pPr algn="ctr"/>
            <a:r>
              <a:rPr lang="en-SG" sz="2800" dirty="0"/>
              <a:t>Selfish miners (Pool)</a:t>
            </a:r>
          </a:p>
        </p:txBody>
      </p:sp>
      <p:cxnSp>
        <p:nvCxnSpPr>
          <p:cNvPr id="33" name="Straight Connector 32">
            <a:extLst>
              <a:ext uri="{FF2B5EF4-FFF2-40B4-BE49-F238E27FC236}">
                <a16:creationId xmlns:a16="http://schemas.microsoft.com/office/drawing/2014/main" id="{CF7C3333-8DD0-4DB6-A48E-4618DD518282}"/>
              </a:ext>
            </a:extLst>
          </p:cNvPr>
          <p:cNvCxnSpPr>
            <a:cxnSpLocks/>
          </p:cNvCxnSpPr>
          <p:nvPr/>
        </p:nvCxnSpPr>
        <p:spPr>
          <a:xfrm>
            <a:off x="2785813" y="43891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CFCC92A-828F-42FD-B83B-0A4ADBC2A413}"/>
              </a:ext>
            </a:extLst>
          </p:cNvPr>
          <p:cNvSpPr/>
          <p:nvPr/>
        </p:nvSpPr>
        <p:spPr>
          <a:xfrm>
            <a:off x="2784098" y="3645441"/>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06087880-746A-44A0-9359-89C217EC8B1D}"/>
              </a:ext>
            </a:extLst>
          </p:cNvPr>
          <p:cNvSpPr/>
          <p:nvPr/>
        </p:nvSpPr>
        <p:spPr>
          <a:xfrm>
            <a:off x="3638016" y="3645440"/>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60E309B2-963F-4EE2-B5EC-4AB8B965E3F8}"/>
              </a:ext>
            </a:extLst>
          </p:cNvPr>
          <p:cNvSpPr txBox="1"/>
          <p:nvPr/>
        </p:nvSpPr>
        <p:spPr>
          <a:xfrm>
            <a:off x="7285191" y="2540619"/>
            <a:ext cx="4238625" cy="923330"/>
          </a:xfrm>
          <a:prstGeom prst="rect">
            <a:avLst/>
          </a:prstGeom>
          <a:noFill/>
        </p:spPr>
        <p:txBody>
          <a:bodyPr wrap="square" rtlCol="0">
            <a:spAutoFit/>
          </a:bodyPr>
          <a:lstStyle/>
          <a:p>
            <a:r>
              <a:rPr lang="en-SG" dirty="0"/>
              <a:t>When selfish miners find a block, they do not propagate to the network and continue mining</a:t>
            </a:r>
          </a:p>
        </p:txBody>
      </p:sp>
      <p:sp>
        <p:nvSpPr>
          <p:cNvPr id="51" name="TextBox 50">
            <a:extLst>
              <a:ext uri="{FF2B5EF4-FFF2-40B4-BE49-F238E27FC236}">
                <a16:creationId xmlns:a16="http://schemas.microsoft.com/office/drawing/2014/main" id="{A6D95FED-DC91-449E-AFE6-9B00E8279F34}"/>
              </a:ext>
            </a:extLst>
          </p:cNvPr>
          <p:cNvSpPr txBox="1"/>
          <p:nvPr/>
        </p:nvSpPr>
        <p:spPr>
          <a:xfrm>
            <a:off x="7285191" y="3554190"/>
            <a:ext cx="4238625" cy="646331"/>
          </a:xfrm>
          <a:prstGeom prst="rect">
            <a:avLst/>
          </a:prstGeom>
          <a:noFill/>
        </p:spPr>
        <p:txBody>
          <a:bodyPr wrap="square" rtlCol="0">
            <a:spAutoFit/>
          </a:bodyPr>
          <a:lstStyle/>
          <a:p>
            <a:r>
              <a:rPr lang="en-SG" dirty="0"/>
              <a:t>Either selfish miners continue to find a next block; or</a:t>
            </a:r>
          </a:p>
        </p:txBody>
      </p:sp>
      <p:sp>
        <p:nvSpPr>
          <p:cNvPr id="52" name="TextBox 51">
            <a:extLst>
              <a:ext uri="{FF2B5EF4-FFF2-40B4-BE49-F238E27FC236}">
                <a16:creationId xmlns:a16="http://schemas.microsoft.com/office/drawing/2014/main" id="{A423811B-B18C-4D69-AE8A-84E51B0A58E7}"/>
              </a:ext>
            </a:extLst>
          </p:cNvPr>
          <p:cNvSpPr txBox="1"/>
          <p:nvPr/>
        </p:nvSpPr>
        <p:spPr>
          <a:xfrm>
            <a:off x="7285190" y="4334268"/>
            <a:ext cx="4792510" cy="1754326"/>
          </a:xfrm>
          <a:prstGeom prst="rect">
            <a:avLst/>
          </a:prstGeom>
          <a:noFill/>
        </p:spPr>
        <p:txBody>
          <a:bodyPr wrap="square" rtlCol="0">
            <a:spAutoFit/>
          </a:bodyPr>
          <a:lstStyle/>
          <a:p>
            <a:r>
              <a:rPr lang="en-SG" dirty="0"/>
              <a:t>Honest miners find a block and nullify the lead that selfish miners have, then the selfish miners will publish their block also.</a:t>
            </a:r>
            <a:br>
              <a:rPr lang="en-SG" dirty="0"/>
            </a:br>
            <a:r>
              <a:rPr lang="en-SG" dirty="0"/>
              <a:t>*Selfish miners will continue to mine on their own chain while honest miners can select which chain to continue from</a:t>
            </a:r>
          </a:p>
        </p:txBody>
      </p:sp>
      <p:cxnSp>
        <p:nvCxnSpPr>
          <p:cNvPr id="54" name="Connector: Elbow 53">
            <a:extLst>
              <a:ext uri="{FF2B5EF4-FFF2-40B4-BE49-F238E27FC236}">
                <a16:creationId xmlns:a16="http://schemas.microsoft.com/office/drawing/2014/main" id="{BF38CABE-0D8B-48B7-89F7-A560F969ED74}"/>
              </a:ext>
            </a:extLst>
          </p:cNvPr>
          <p:cNvCxnSpPr>
            <a:stCxn id="50" idx="1"/>
            <a:endCxn id="51" idx="1"/>
          </p:cNvCxnSpPr>
          <p:nvPr/>
        </p:nvCxnSpPr>
        <p:spPr>
          <a:xfrm rot="10800000" flipV="1">
            <a:off x="7285191" y="3002284"/>
            <a:ext cx="12700" cy="87507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2378754-F6A6-4CF7-A432-B11B530E8636}"/>
              </a:ext>
            </a:extLst>
          </p:cNvPr>
          <p:cNvCxnSpPr>
            <a:cxnSpLocks/>
            <a:stCxn id="50" idx="1"/>
            <a:endCxn id="52" idx="1"/>
          </p:cNvCxnSpPr>
          <p:nvPr/>
        </p:nvCxnSpPr>
        <p:spPr>
          <a:xfrm rot="10800000" flipV="1">
            <a:off x="7285191" y="3002283"/>
            <a:ext cx="1" cy="2209147"/>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95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49"/>
                                        </p:tgtEl>
                                      </p:cBhvr>
                                    </p:animEffect>
                                    <p:set>
                                      <p:cBhvr>
                                        <p:cTn id="38" dur="1" fill="hold">
                                          <p:stCondLst>
                                            <p:cond delay="499"/>
                                          </p:stCondLst>
                                        </p:cTn>
                                        <p:tgtEl>
                                          <p:spTgt spid="4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6"/>
                                        </p:tgtEl>
                                      </p:cBhvr>
                                    </p:animEffect>
                                    <p:set>
                                      <p:cBhvr>
                                        <p:cTn id="41" dur="1" fill="hold">
                                          <p:stCondLst>
                                            <p:cond delay="499"/>
                                          </p:stCondLst>
                                        </p:cTn>
                                        <p:tgtEl>
                                          <p:spTgt spid="36"/>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xit" presetSubtype="0" fill="hold" grpId="1" nodeType="withEffect">
                                  <p:stCondLst>
                                    <p:cond delay="0"/>
                                  </p:stCondLst>
                                  <p:childTnLst>
                                    <p:animEffect transition="out" filter="fade">
                                      <p:cBhvr>
                                        <p:cTn id="55" dur="500"/>
                                        <p:tgtEl>
                                          <p:spTgt spid="48"/>
                                        </p:tgtEl>
                                      </p:cBhvr>
                                    </p:animEffect>
                                    <p:set>
                                      <p:cBhvr>
                                        <p:cTn id="56"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36" grpId="0" animBg="1"/>
      <p:bldP spid="36" grpId="1" animBg="1"/>
      <p:bldP spid="48" grpId="0" animBg="1"/>
      <p:bldP spid="48" grpId="1" animBg="1"/>
      <p:bldP spid="49" grpId="0" animBg="1"/>
      <p:bldP spid="49" grpId="1"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Selfish mining</a:t>
            </a:r>
          </a:p>
        </p:txBody>
      </p:sp>
      <p:cxnSp>
        <p:nvCxnSpPr>
          <p:cNvPr id="6" name="Straight Connector 5">
            <a:extLst>
              <a:ext uri="{FF2B5EF4-FFF2-40B4-BE49-F238E27FC236}">
                <a16:creationId xmlns:a16="http://schemas.microsoft.com/office/drawing/2014/main" id="{26B7F35D-9E45-4086-8BE9-30ED7C1C6243}"/>
              </a:ext>
            </a:extLst>
          </p:cNvPr>
          <p:cNvCxnSpPr>
            <a:cxnSpLocks/>
            <a:stCxn id="7" idx="2"/>
            <a:endCxn id="8" idx="0"/>
          </p:cNvCxnSpPr>
          <p:nvPr/>
        </p:nvCxnSpPr>
        <p:spPr>
          <a:xfrm>
            <a:off x="1652865" y="30124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CAC8AC1-3877-4852-B325-4FDB153A2296}"/>
              </a:ext>
            </a:extLst>
          </p:cNvPr>
          <p:cNvSpPr/>
          <p:nvPr/>
        </p:nvSpPr>
        <p:spPr>
          <a:xfrm rot="16200000">
            <a:off x="1112865"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A3E340B-43C8-43E0-82B5-6773DC3E4AF3}"/>
              </a:ext>
            </a:extLst>
          </p:cNvPr>
          <p:cNvSpPr/>
          <p:nvPr/>
        </p:nvSpPr>
        <p:spPr>
          <a:xfrm rot="16200000">
            <a:off x="1954582"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184D612-20EE-463C-89F3-D55028260A80}"/>
              </a:ext>
            </a:extLst>
          </p:cNvPr>
          <p:cNvSpPr/>
          <p:nvPr/>
        </p:nvSpPr>
        <p:spPr>
          <a:xfrm rot="16200000">
            <a:off x="2784099" y="364544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Connector: Elbow 9">
            <a:extLst>
              <a:ext uri="{FF2B5EF4-FFF2-40B4-BE49-F238E27FC236}">
                <a16:creationId xmlns:a16="http://schemas.microsoft.com/office/drawing/2014/main" id="{8C766965-2405-42C2-AF70-B50A23F92D64}"/>
              </a:ext>
            </a:extLst>
          </p:cNvPr>
          <p:cNvCxnSpPr>
            <a:cxnSpLocks/>
            <a:stCxn id="8" idx="2"/>
            <a:endCxn id="9" idx="0"/>
          </p:cNvCxnSpPr>
          <p:nvPr/>
        </p:nvCxnSpPr>
        <p:spPr>
          <a:xfrm>
            <a:off x="2494582" y="3012457"/>
            <a:ext cx="289517" cy="90298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19BE47B-B49D-4794-A943-DE357C83A1A4}"/>
              </a:ext>
            </a:extLst>
          </p:cNvPr>
          <p:cNvSpPr/>
          <p:nvPr/>
        </p:nvSpPr>
        <p:spPr>
          <a:xfrm rot="16200000">
            <a:off x="2784099" y="27424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92A89C58-0B3E-43EE-97A1-730900ED9ED1}"/>
              </a:ext>
            </a:extLst>
          </p:cNvPr>
          <p:cNvCxnSpPr>
            <a:cxnSpLocks/>
            <a:stCxn id="8" idx="2"/>
            <a:endCxn id="11" idx="0"/>
          </p:cNvCxnSpPr>
          <p:nvPr/>
        </p:nvCxnSpPr>
        <p:spPr>
          <a:xfrm flipV="1">
            <a:off x="2494582" y="3012456"/>
            <a:ext cx="28951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274847-7D9E-4580-9221-7D40213A77D8}"/>
              </a:ext>
            </a:extLst>
          </p:cNvPr>
          <p:cNvCxnSpPr>
            <a:cxnSpLocks/>
            <a:stCxn id="9" idx="2"/>
            <a:endCxn id="36" idx="0"/>
          </p:cNvCxnSpPr>
          <p:nvPr/>
        </p:nvCxnSpPr>
        <p:spPr>
          <a:xfrm>
            <a:off x="3324099" y="3915441"/>
            <a:ext cx="31391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E78B21-84FD-44CB-92A1-A9E5CA0FE641}"/>
              </a:ext>
            </a:extLst>
          </p:cNvPr>
          <p:cNvCxnSpPr>
            <a:cxnSpLocks/>
          </p:cNvCxnSpPr>
          <p:nvPr/>
        </p:nvCxnSpPr>
        <p:spPr>
          <a:xfrm>
            <a:off x="2751752" y="25984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472AEB9-93E1-47A8-A490-D94BDB30A738}"/>
              </a:ext>
            </a:extLst>
          </p:cNvPr>
          <p:cNvSpPr/>
          <p:nvPr/>
        </p:nvSpPr>
        <p:spPr>
          <a:xfrm rot="16200000">
            <a:off x="3638017" y="3645441"/>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3" name="Straight Connector 32">
            <a:extLst>
              <a:ext uri="{FF2B5EF4-FFF2-40B4-BE49-F238E27FC236}">
                <a16:creationId xmlns:a16="http://schemas.microsoft.com/office/drawing/2014/main" id="{CF7C3333-8DD0-4DB6-A48E-4618DD518282}"/>
              </a:ext>
            </a:extLst>
          </p:cNvPr>
          <p:cNvCxnSpPr>
            <a:cxnSpLocks/>
          </p:cNvCxnSpPr>
          <p:nvPr/>
        </p:nvCxnSpPr>
        <p:spPr>
          <a:xfrm>
            <a:off x="2785813" y="43891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423811B-B18C-4D69-AE8A-84E51B0A58E7}"/>
              </a:ext>
            </a:extLst>
          </p:cNvPr>
          <p:cNvSpPr txBox="1"/>
          <p:nvPr/>
        </p:nvSpPr>
        <p:spPr>
          <a:xfrm>
            <a:off x="7256615" y="2848368"/>
            <a:ext cx="4792510" cy="1200329"/>
          </a:xfrm>
          <a:prstGeom prst="rect">
            <a:avLst/>
          </a:prstGeom>
          <a:noFill/>
        </p:spPr>
        <p:txBody>
          <a:bodyPr wrap="square" rtlCol="0">
            <a:spAutoFit/>
          </a:bodyPr>
          <a:lstStyle/>
          <a:p>
            <a:r>
              <a:rPr lang="en-SG" dirty="0"/>
              <a:t>If the selfish miners manage to find another block, it will immediately publish the block to obtain the block reward for both blocks</a:t>
            </a:r>
          </a:p>
        </p:txBody>
      </p:sp>
      <p:sp>
        <p:nvSpPr>
          <p:cNvPr id="17" name="TextBox 16">
            <a:extLst>
              <a:ext uri="{FF2B5EF4-FFF2-40B4-BE49-F238E27FC236}">
                <a16:creationId xmlns:a16="http://schemas.microsoft.com/office/drawing/2014/main" id="{C8F4D7DF-7BDD-4B08-9E44-91194B143FB3}"/>
              </a:ext>
            </a:extLst>
          </p:cNvPr>
          <p:cNvSpPr txBox="1"/>
          <p:nvPr/>
        </p:nvSpPr>
        <p:spPr>
          <a:xfrm>
            <a:off x="2330824" y="2079374"/>
            <a:ext cx="4849905" cy="523220"/>
          </a:xfrm>
          <a:prstGeom prst="rect">
            <a:avLst/>
          </a:prstGeom>
          <a:noFill/>
        </p:spPr>
        <p:txBody>
          <a:bodyPr wrap="square" rtlCol="0">
            <a:spAutoFit/>
          </a:bodyPr>
          <a:lstStyle/>
          <a:p>
            <a:pPr algn="ctr"/>
            <a:r>
              <a:rPr lang="en-SG" sz="2800" dirty="0"/>
              <a:t>Honest miners (Solo/Pool)</a:t>
            </a:r>
          </a:p>
        </p:txBody>
      </p:sp>
      <p:sp>
        <p:nvSpPr>
          <p:cNvPr id="18" name="TextBox 17">
            <a:extLst>
              <a:ext uri="{FF2B5EF4-FFF2-40B4-BE49-F238E27FC236}">
                <a16:creationId xmlns:a16="http://schemas.microsoft.com/office/drawing/2014/main" id="{E23F7346-283E-443B-B8D3-420AF7B239B4}"/>
              </a:ext>
            </a:extLst>
          </p:cNvPr>
          <p:cNvSpPr txBox="1"/>
          <p:nvPr/>
        </p:nvSpPr>
        <p:spPr>
          <a:xfrm>
            <a:off x="2751751" y="4457379"/>
            <a:ext cx="3967697" cy="523220"/>
          </a:xfrm>
          <a:prstGeom prst="rect">
            <a:avLst/>
          </a:prstGeom>
          <a:noFill/>
        </p:spPr>
        <p:txBody>
          <a:bodyPr wrap="square" rtlCol="0">
            <a:spAutoFit/>
          </a:bodyPr>
          <a:lstStyle/>
          <a:p>
            <a:pPr algn="ctr"/>
            <a:r>
              <a:rPr lang="en-SG" sz="2800" dirty="0"/>
              <a:t>Selfish miners (Pool)</a:t>
            </a:r>
          </a:p>
        </p:txBody>
      </p:sp>
    </p:spTree>
    <p:extLst>
      <p:ext uri="{BB962C8B-B14F-4D97-AF65-F5344CB8AC3E}">
        <p14:creationId xmlns:p14="http://schemas.microsoft.com/office/powerpoint/2010/main" val="217301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Selfish mining (Other cases)</a:t>
            </a:r>
          </a:p>
        </p:txBody>
      </p:sp>
      <p:cxnSp>
        <p:nvCxnSpPr>
          <p:cNvPr id="6" name="Straight Connector 5">
            <a:extLst>
              <a:ext uri="{FF2B5EF4-FFF2-40B4-BE49-F238E27FC236}">
                <a16:creationId xmlns:a16="http://schemas.microsoft.com/office/drawing/2014/main" id="{26B7F35D-9E45-4086-8BE9-30ED7C1C6243}"/>
              </a:ext>
            </a:extLst>
          </p:cNvPr>
          <p:cNvCxnSpPr>
            <a:cxnSpLocks/>
            <a:stCxn id="7" idx="2"/>
            <a:endCxn id="8" idx="0"/>
          </p:cNvCxnSpPr>
          <p:nvPr/>
        </p:nvCxnSpPr>
        <p:spPr>
          <a:xfrm>
            <a:off x="1652865" y="30124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CAC8AC1-3877-4852-B325-4FDB153A2296}"/>
              </a:ext>
            </a:extLst>
          </p:cNvPr>
          <p:cNvSpPr/>
          <p:nvPr/>
        </p:nvSpPr>
        <p:spPr>
          <a:xfrm rot="16200000">
            <a:off x="1112865"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A3E340B-43C8-43E0-82B5-6773DC3E4AF3}"/>
              </a:ext>
            </a:extLst>
          </p:cNvPr>
          <p:cNvSpPr/>
          <p:nvPr/>
        </p:nvSpPr>
        <p:spPr>
          <a:xfrm rot="16200000">
            <a:off x="1954582"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184D612-20EE-463C-89F3-D55028260A80}"/>
              </a:ext>
            </a:extLst>
          </p:cNvPr>
          <p:cNvSpPr/>
          <p:nvPr/>
        </p:nvSpPr>
        <p:spPr>
          <a:xfrm rot="16200000">
            <a:off x="2784099" y="364544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Connector: Elbow 9">
            <a:extLst>
              <a:ext uri="{FF2B5EF4-FFF2-40B4-BE49-F238E27FC236}">
                <a16:creationId xmlns:a16="http://schemas.microsoft.com/office/drawing/2014/main" id="{8C766965-2405-42C2-AF70-B50A23F92D64}"/>
              </a:ext>
            </a:extLst>
          </p:cNvPr>
          <p:cNvCxnSpPr>
            <a:cxnSpLocks/>
            <a:stCxn id="8" idx="2"/>
            <a:endCxn id="9" idx="0"/>
          </p:cNvCxnSpPr>
          <p:nvPr/>
        </p:nvCxnSpPr>
        <p:spPr>
          <a:xfrm>
            <a:off x="2494582" y="3012457"/>
            <a:ext cx="289517" cy="90298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19BE47B-B49D-4794-A943-DE357C83A1A4}"/>
              </a:ext>
            </a:extLst>
          </p:cNvPr>
          <p:cNvSpPr/>
          <p:nvPr/>
        </p:nvSpPr>
        <p:spPr>
          <a:xfrm rot="16200000">
            <a:off x="2784099" y="27424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92A89C58-0B3E-43EE-97A1-730900ED9ED1}"/>
              </a:ext>
            </a:extLst>
          </p:cNvPr>
          <p:cNvCxnSpPr>
            <a:cxnSpLocks/>
            <a:stCxn id="8" idx="2"/>
            <a:endCxn id="11" idx="0"/>
          </p:cNvCxnSpPr>
          <p:nvPr/>
        </p:nvCxnSpPr>
        <p:spPr>
          <a:xfrm flipV="1">
            <a:off x="2494582" y="3012456"/>
            <a:ext cx="28951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274847-7D9E-4580-9221-7D40213A77D8}"/>
              </a:ext>
            </a:extLst>
          </p:cNvPr>
          <p:cNvCxnSpPr>
            <a:cxnSpLocks/>
            <a:stCxn id="9" idx="2"/>
            <a:endCxn id="19" idx="0"/>
          </p:cNvCxnSpPr>
          <p:nvPr/>
        </p:nvCxnSpPr>
        <p:spPr>
          <a:xfrm flipV="1">
            <a:off x="3324099" y="3915440"/>
            <a:ext cx="2824279"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E78B21-84FD-44CB-92A1-A9E5CA0FE641}"/>
              </a:ext>
            </a:extLst>
          </p:cNvPr>
          <p:cNvCxnSpPr>
            <a:cxnSpLocks/>
          </p:cNvCxnSpPr>
          <p:nvPr/>
        </p:nvCxnSpPr>
        <p:spPr>
          <a:xfrm>
            <a:off x="2751752" y="25984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472AEB9-93E1-47A8-A490-D94BDB30A738}"/>
              </a:ext>
            </a:extLst>
          </p:cNvPr>
          <p:cNvSpPr/>
          <p:nvPr/>
        </p:nvSpPr>
        <p:spPr>
          <a:xfrm rot="16200000">
            <a:off x="3638017" y="3645441"/>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3" name="Straight Connector 32">
            <a:extLst>
              <a:ext uri="{FF2B5EF4-FFF2-40B4-BE49-F238E27FC236}">
                <a16:creationId xmlns:a16="http://schemas.microsoft.com/office/drawing/2014/main" id="{CF7C3333-8DD0-4DB6-A48E-4618DD518282}"/>
              </a:ext>
            </a:extLst>
          </p:cNvPr>
          <p:cNvCxnSpPr>
            <a:cxnSpLocks/>
          </p:cNvCxnSpPr>
          <p:nvPr/>
        </p:nvCxnSpPr>
        <p:spPr>
          <a:xfrm>
            <a:off x="2785813" y="43891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423811B-B18C-4D69-AE8A-84E51B0A58E7}"/>
              </a:ext>
            </a:extLst>
          </p:cNvPr>
          <p:cNvSpPr txBox="1"/>
          <p:nvPr/>
        </p:nvSpPr>
        <p:spPr>
          <a:xfrm>
            <a:off x="7256615" y="2848368"/>
            <a:ext cx="4792510" cy="1477328"/>
          </a:xfrm>
          <a:prstGeom prst="rect">
            <a:avLst/>
          </a:prstGeom>
          <a:noFill/>
        </p:spPr>
        <p:txBody>
          <a:bodyPr wrap="square" rtlCol="0">
            <a:spAutoFit/>
          </a:bodyPr>
          <a:lstStyle/>
          <a:p>
            <a:r>
              <a:rPr lang="en-SG" dirty="0"/>
              <a:t>If the selfish miners private chain is longer than the public chain, the private chain can continue to hide its chain to maximise the amount of wasted resources from the honest miners</a:t>
            </a:r>
          </a:p>
        </p:txBody>
      </p:sp>
      <p:sp>
        <p:nvSpPr>
          <p:cNvPr id="17" name="Rectangle 16">
            <a:extLst>
              <a:ext uri="{FF2B5EF4-FFF2-40B4-BE49-F238E27FC236}">
                <a16:creationId xmlns:a16="http://schemas.microsoft.com/office/drawing/2014/main" id="{D11C0567-79C1-4782-8FC4-C179C3B72D25}"/>
              </a:ext>
            </a:extLst>
          </p:cNvPr>
          <p:cNvSpPr/>
          <p:nvPr/>
        </p:nvSpPr>
        <p:spPr>
          <a:xfrm rot="16200000">
            <a:off x="4465599" y="3645441"/>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a:extLst>
              <a:ext uri="{FF2B5EF4-FFF2-40B4-BE49-F238E27FC236}">
                <a16:creationId xmlns:a16="http://schemas.microsoft.com/office/drawing/2014/main" id="{5B1CAE83-316C-4F77-8E28-031791FC4A2B}"/>
              </a:ext>
            </a:extLst>
          </p:cNvPr>
          <p:cNvSpPr/>
          <p:nvPr/>
        </p:nvSpPr>
        <p:spPr>
          <a:xfrm rot="16200000">
            <a:off x="5293180" y="3645440"/>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Rectangle 18">
            <a:extLst>
              <a:ext uri="{FF2B5EF4-FFF2-40B4-BE49-F238E27FC236}">
                <a16:creationId xmlns:a16="http://schemas.microsoft.com/office/drawing/2014/main" id="{55CC362E-338F-4705-97EF-ECDC2624CCC6}"/>
              </a:ext>
            </a:extLst>
          </p:cNvPr>
          <p:cNvSpPr/>
          <p:nvPr/>
        </p:nvSpPr>
        <p:spPr>
          <a:xfrm rot="16200000">
            <a:off x="6148378" y="3645440"/>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Rectangle 20">
            <a:extLst>
              <a:ext uri="{FF2B5EF4-FFF2-40B4-BE49-F238E27FC236}">
                <a16:creationId xmlns:a16="http://schemas.microsoft.com/office/drawing/2014/main" id="{8FDD9B32-C94E-4742-9B11-E0AF886FF468}"/>
              </a:ext>
            </a:extLst>
          </p:cNvPr>
          <p:cNvSpPr/>
          <p:nvPr/>
        </p:nvSpPr>
        <p:spPr>
          <a:xfrm>
            <a:off x="2782815" y="3645438"/>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8573E36-B980-409F-8256-1376D528ACA1}"/>
              </a:ext>
            </a:extLst>
          </p:cNvPr>
          <p:cNvSpPr/>
          <p:nvPr/>
        </p:nvSpPr>
        <p:spPr>
          <a:xfrm>
            <a:off x="3638016" y="3645438"/>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312834B4-D9CD-4DD2-972C-59832B485375}"/>
              </a:ext>
            </a:extLst>
          </p:cNvPr>
          <p:cNvSpPr/>
          <p:nvPr/>
        </p:nvSpPr>
        <p:spPr>
          <a:xfrm>
            <a:off x="4465596" y="3646490"/>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D0CA045-8D63-489F-9DC9-4784A4636B87}"/>
              </a:ext>
            </a:extLst>
          </p:cNvPr>
          <p:cNvSpPr/>
          <p:nvPr/>
        </p:nvSpPr>
        <p:spPr>
          <a:xfrm>
            <a:off x="5293176" y="3648164"/>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A389E6A6-0686-454D-A2B9-A21681939100}"/>
              </a:ext>
            </a:extLst>
          </p:cNvPr>
          <p:cNvSpPr/>
          <p:nvPr/>
        </p:nvSpPr>
        <p:spPr>
          <a:xfrm>
            <a:off x="6148377" y="3648164"/>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TextBox 27">
            <a:extLst>
              <a:ext uri="{FF2B5EF4-FFF2-40B4-BE49-F238E27FC236}">
                <a16:creationId xmlns:a16="http://schemas.microsoft.com/office/drawing/2014/main" id="{5A38749E-5D93-431C-97F0-AF1EC3A16E10}"/>
              </a:ext>
            </a:extLst>
          </p:cNvPr>
          <p:cNvSpPr txBox="1"/>
          <p:nvPr/>
        </p:nvSpPr>
        <p:spPr>
          <a:xfrm>
            <a:off x="2330824" y="2079374"/>
            <a:ext cx="4849905" cy="523220"/>
          </a:xfrm>
          <a:prstGeom prst="rect">
            <a:avLst/>
          </a:prstGeom>
          <a:noFill/>
        </p:spPr>
        <p:txBody>
          <a:bodyPr wrap="square" rtlCol="0">
            <a:spAutoFit/>
          </a:bodyPr>
          <a:lstStyle/>
          <a:p>
            <a:pPr algn="ctr"/>
            <a:r>
              <a:rPr lang="en-SG" sz="2800" dirty="0"/>
              <a:t>Honest miners (Solo/Pool)</a:t>
            </a:r>
          </a:p>
        </p:txBody>
      </p:sp>
      <p:sp>
        <p:nvSpPr>
          <p:cNvPr id="29" name="TextBox 28">
            <a:extLst>
              <a:ext uri="{FF2B5EF4-FFF2-40B4-BE49-F238E27FC236}">
                <a16:creationId xmlns:a16="http://schemas.microsoft.com/office/drawing/2014/main" id="{A1FA3720-1D54-4295-8B77-0C9C0B8E43BF}"/>
              </a:ext>
            </a:extLst>
          </p:cNvPr>
          <p:cNvSpPr txBox="1"/>
          <p:nvPr/>
        </p:nvSpPr>
        <p:spPr>
          <a:xfrm>
            <a:off x="2751751" y="4457379"/>
            <a:ext cx="3967697" cy="523220"/>
          </a:xfrm>
          <a:prstGeom prst="rect">
            <a:avLst/>
          </a:prstGeom>
          <a:noFill/>
        </p:spPr>
        <p:txBody>
          <a:bodyPr wrap="square" rtlCol="0">
            <a:spAutoFit/>
          </a:bodyPr>
          <a:lstStyle/>
          <a:p>
            <a:pPr algn="ctr"/>
            <a:r>
              <a:rPr lang="en-SG" sz="2800" dirty="0"/>
              <a:t>Selfish miners (Pool)</a:t>
            </a:r>
          </a:p>
        </p:txBody>
      </p:sp>
    </p:spTree>
    <p:extLst>
      <p:ext uri="{BB962C8B-B14F-4D97-AF65-F5344CB8AC3E}">
        <p14:creationId xmlns:p14="http://schemas.microsoft.com/office/powerpoint/2010/main" val="49578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52" grpId="0"/>
      <p:bldP spid="17" grpId="0" animBg="1"/>
      <p:bldP spid="18" grpId="0" animBg="1"/>
      <p:bldP spid="19" grpId="0" animBg="1"/>
      <p:bldP spid="21" grpId="0" animBg="1"/>
      <p:bldP spid="22"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Selfish mining</a:t>
            </a:r>
          </a:p>
        </p:txBody>
      </p:sp>
      <p:cxnSp>
        <p:nvCxnSpPr>
          <p:cNvPr id="6" name="Straight Connector 5">
            <a:extLst>
              <a:ext uri="{FF2B5EF4-FFF2-40B4-BE49-F238E27FC236}">
                <a16:creationId xmlns:a16="http://schemas.microsoft.com/office/drawing/2014/main" id="{26B7F35D-9E45-4086-8BE9-30ED7C1C6243}"/>
              </a:ext>
            </a:extLst>
          </p:cNvPr>
          <p:cNvCxnSpPr>
            <a:cxnSpLocks/>
            <a:stCxn id="7" idx="2"/>
            <a:endCxn id="8" idx="0"/>
          </p:cNvCxnSpPr>
          <p:nvPr/>
        </p:nvCxnSpPr>
        <p:spPr>
          <a:xfrm>
            <a:off x="1652865" y="30124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CAC8AC1-3877-4852-B325-4FDB153A2296}"/>
              </a:ext>
            </a:extLst>
          </p:cNvPr>
          <p:cNvSpPr/>
          <p:nvPr/>
        </p:nvSpPr>
        <p:spPr>
          <a:xfrm rot="16200000">
            <a:off x="1112865"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A3E340B-43C8-43E0-82B5-6773DC3E4AF3}"/>
              </a:ext>
            </a:extLst>
          </p:cNvPr>
          <p:cNvSpPr/>
          <p:nvPr/>
        </p:nvSpPr>
        <p:spPr>
          <a:xfrm rot="16200000">
            <a:off x="1954582"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184D612-20EE-463C-89F3-D55028260A80}"/>
              </a:ext>
            </a:extLst>
          </p:cNvPr>
          <p:cNvSpPr/>
          <p:nvPr/>
        </p:nvSpPr>
        <p:spPr>
          <a:xfrm rot="16200000">
            <a:off x="2784099" y="364544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Connector: Elbow 9">
            <a:extLst>
              <a:ext uri="{FF2B5EF4-FFF2-40B4-BE49-F238E27FC236}">
                <a16:creationId xmlns:a16="http://schemas.microsoft.com/office/drawing/2014/main" id="{8C766965-2405-42C2-AF70-B50A23F92D64}"/>
              </a:ext>
            </a:extLst>
          </p:cNvPr>
          <p:cNvCxnSpPr>
            <a:cxnSpLocks/>
            <a:stCxn id="8" idx="2"/>
            <a:endCxn id="9" idx="0"/>
          </p:cNvCxnSpPr>
          <p:nvPr/>
        </p:nvCxnSpPr>
        <p:spPr>
          <a:xfrm>
            <a:off x="2494582" y="3012457"/>
            <a:ext cx="289517" cy="90298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19BE47B-B49D-4794-A943-DE357C83A1A4}"/>
              </a:ext>
            </a:extLst>
          </p:cNvPr>
          <p:cNvSpPr/>
          <p:nvPr/>
        </p:nvSpPr>
        <p:spPr>
          <a:xfrm rot="16200000">
            <a:off x="2784099" y="27424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92A89C58-0B3E-43EE-97A1-730900ED9ED1}"/>
              </a:ext>
            </a:extLst>
          </p:cNvPr>
          <p:cNvCxnSpPr>
            <a:cxnSpLocks/>
            <a:stCxn id="8" idx="2"/>
            <a:endCxn id="11" idx="0"/>
          </p:cNvCxnSpPr>
          <p:nvPr/>
        </p:nvCxnSpPr>
        <p:spPr>
          <a:xfrm flipV="1">
            <a:off x="2494582" y="3012456"/>
            <a:ext cx="28951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E78B21-84FD-44CB-92A1-A9E5CA0FE641}"/>
              </a:ext>
            </a:extLst>
          </p:cNvPr>
          <p:cNvCxnSpPr>
            <a:cxnSpLocks/>
          </p:cNvCxnSpPr>
          <p:nvPr/>
        </p:nvCxnSpPr>
        <p:spPr>
          <a:xfrm>
            <a:off x="2751752" y="25984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F7C3333-8DD0-4DB6-A48E-4618DD518282}"/>
              </a:ext>
            </a:extLst>
          </p:cNvPr>
          <p:cNvCxnSpPr>
            <a:cxnSpLocks/>
          </p:cNvCxnSpPr>
          <p:nvPr/>
        </p:nvCxnSpPr>
        <p:spPr>
          <a:xfrm>
            <a:off x="2785813" y="43891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CFCC92A-828F-42FD-B83B-0A4ADBC2A413}"/>
              </a:ext>
            </a:extLst>
          </p:cNvPr>
          <p:cNvSpPr/>
          <p:nvPr/>
        </p:nvSpPr>
        <p:spPr>
          <a:xfrm>
            <a:off x="2784098" y="3645441"/>
            <a:ext cx="540002" cy="54000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60E309B2-963F-4EE2-B5EC-4AB8B965E3F8}"/>
              </a:ext>
            </a:extLst>
          </p:cNvPr>
          <p:cNvSpPr txBox="1"/>
          <p:nvPr/>
        </p:nvSpPr>
        <p:spPr>
          <a:xfrm>
            <a:off x="7285191" y="2540619"/>
            <a:ext cx="4238625" cy="923330"/>
          </a:xfrm>
          <a:prstGeom prst="rect">
            <a:avLst/>
          </a:prstGeom>
          <a:noFill/>
        </p:spPr>
        <p:txBody>
          <a:bodyPr wrap="square" rtlCol="0">
            <a:spAutoFit/>
          </a:bodyPr>
          <a:lstStyle/>
          <a:p>
            <a:r>
              <a:rPr lang="en-SG" dirty="0"/>
              <a:t>The private chain first finds the block, but hides until the public chain publishes the block.</a:t>
            </a:r>
          </a:p>
        </p:txBody>
      </p:sp>
      <p:sp>
        <p:nvSpPr>
          <p:cNvPr id="51" name="TextBox 50">
            <a:extLst>
              <a:ext uri="{FF2B5EF4-FFF2-40B4-BE49-F238E27FC236}">
                <a16:creationId xmlns:a16="http://schemas.microsoft.com/office/drawing/2014/main" id="{A6D95FED-DC91-449E-AFE6-9B00E8279F34}"/>
              </a:ext>
            </a:extLst>
          </p:cNvPr>
          <p:cNvSpPr txBox="1"/>
          <p:nvPr/>
        </p:nvSpPr>
        <p:spPr>
          <a:xfrm>
            <a:off x="7285191" y="3554190"/>
            <a:ext cx="4238625" cy="1754326"/>
          </a:xfrm>
          <a:prstGeom prst="rect">
            <a:avLst/>
          </a:prstGeom>
          <a:noFill/>
        </p:spPr>
        <p:txBody>
          <a:bodyPr wrap="square" rtlCol="0">
            <a:spAutoFit/>
          </a:bodyPr>
          <a:lstStyle/>
          <a:p>
            <a:r>
              <a:rPr lang="en-SG" dirty="0"/>
              <a:t>The selfish miners quickly publish the block at the same time. The selfish miners continue to mine on their chain while the honest miners can select which chain to mine since both were publish at the same time.</a:t>
            </a:r>
          </a:p>
        </p:txBody>
      </p:sp>
      <p:cxnSp>
        <p:nvCxnSpPr>
          <p:cNvPr id="54" name="Connector: Elbow 53">
            <a:extLst>
              <a:ext uri="{FF2B5EF4-FFF2-40B4-BE49-F238E27FC236}">
                <a16:creationId xmlns:a16="http://schemas.microsoft.com/office/drawing/2014/main" id="{BF38CABE-0D8B-48B7-89F7-A560F969ED74}"/>
              </a:ext>
            </a:extLst>
          </p:cNvPr>
          <p:cNvCxnSpPr>
            <a:stCxn id="50" idx="1"/>
            <a:endCxn id="51" idx="1"/>
          </p:cNvCxnSpPr>
          <p:nvPr/>
        </p:nvCxnSpPr>
        <p:spPr>
          <a:xfrm rot="10800000" flipV="1">
            <a:off x="7285191" y="3002283"/>
            <a:ext cx="12700" cy="142906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D89EE2B-45E0-473D-B27E-EEB5B0613EE8}"/>
              </a:ext>
            </a:extLst>
          </p:cNvPr>
          <p:cNvSpPr txBox="1"/>
          <p:nvPr/>
        </p:nvSpPr>
        <p:spPr>
          <a:xfrm>
            <a:off x="2330824" y="2079374"/>
            <a:ext cx="4849905" cy="523220"/>
          </a:xfrm>
          <a:prstGeom prst="rect">
            <a:avLst/>
          </a:prstGeom>
          <a:noFill/>
        </p:spPr>
        <p:txBody>
          <a:bodyPr wrap="square" rtlCol="0">
            <a:spAutoFit/>
          </a:bodyPr>
          <a:lstStyle/>
          <a:p>
            <a:pPr algn="ctr"/>
            <a:r>
              <a:rPr lang="en-SG" sz="2800" dirty="0"/>
              <a:t>Honest miners (Solo/Pool)</a:t>
            </a:r>
          </a:p>
        </p:txBody>
      </p:sp>
      <p:sp>
        <p:nvSpPr>
          <p:cNvPr id="24" name="TextBox 23">
            <a:extLst>
              <a:ext uri="{FF2B5EF4-FFF2-40B4-BE49-F238E27FC236}">
                <a16:creationId xmlns:a16="http://schemas.microsoft.com/office/drawing/2014/main" id="{1B7293CB-B544-419C-B509-E96124F6BDF6}"/>
              </a:ext>
            </a:extLst>
          </p:cNvPr>
          <p:cNvSpPr txBox="1"/>
          <p:nvPr/>
        </p:nvSpPr>
        <p:spPr>
          <a:xfrm>
            <a:off x="2751751" y="4457379"/>
            <a:ext cx="3967697" cy="523220"/>
          </a:xfrm>
          <a:prstGeom prst="rect">
            <a:avLst/>
          </a:prstGeom>
          <a:noFill/>
        </p:spPr>
        <p:txBody>
          <a:bodyPr wrap="square" rtlCol="0">
            <a:spAutoFit/>
          </a:bodyPr>
          <a:lstStyle/>
          <a:p>
            <a:pPr algn="ctr"/>
            <a:r>
              <a:rPr lang="en-SG" sz="2800" dirty="0"/>
              <a:t>Selfish miners (Pool)</a:t>
            </a:r>
          </a:p>
        </p:txBody>
      </p:sp>
    </p:spTree>
    <p:extLst>
      <p:ext uri="{BB962C8B-B14F-4D97-AF65-F5344CB8AC3E}">
        <p14:creationId xmlns:p14="http://schemas.microsoft.com/office/powerpoint/2010/main" val="158521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xit" presetSubtype="0" fill="hold" grpId="0" nodeType="withEffect">
                                  <p:stCondLst>
                                    <p:cond delay="0"/>
                                  </p:stCondLst>
                                  <p:childTnLst>
                                    <p:animEffect transition="out" filter="fade">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Selfish mining (Other cases)</a:t>
            </a:r>
          </a:p>
        </p:txBody>
      </p:sp>
      <p:cxnSp>
        <p:nvCxnSpPr>
          <p:cNvPr id="6" name="Straight Connector 5">
            <a:extLst>
              <a:ext uri="{FF2B5EF4-FFF2-40B4-BE49-F238E27FC236}">
                <a16:creationId xmlns:a16="http://schemas.microsoft.com/office/drawing/2014/main" id="{26B7F35D-9E45-4086-8BE9-30ED7C1C6243}"/>
              </a:ext>
            </a:extLst>
          </p:cNvPr>
          <p:cNvCxnSpPr>
            <a:cxnSpLocks/>
            <a:stCxn id="7" idx="2"/>
            <a:endCxn id="8" idx="0"/>
          </p:cNvCxnSpPr>
          <p:nvPr/>
        </p:nvCxnSpPr>
        <p:spPr>
          <a:xfrm>
            <a:off x="1652865" y="3012457"/>
            <a:ext cx="301717"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CAC8AC1-3877-4852-B325-4FDB153A2296}"/>
              </a:ext>
            </a:extLst>
          </p:cNvPr>
          <p:cNvSpPr/>
          <p:nvPr/>
        </p:nvSpPr>
        <p:spPr>
          <a:xfrm rot="16200000">
            <a:off x="1112865"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A3E340B-43C8-43E0-82B5-6773DC3E4AF3}"/>
              </a:ext>
            </a:extLst>
          </p:cNvPr>
          <p:cNvSpPr/>
          <p:nvPr/>
        </p:nvSpPr>
        <p:spPr>
          <a:xfrm rot="16200000">
            <a:off x="1954582" y="2742457"/>
            <a:ext cx="540000" cy="5400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184D612-20EE-463C-89F3-D55028260A80}"/>
              </a:ext>
            </a:extLst>
          </p:cNvPr>
          <p:cNvSpPr/>
          <p:nvPr/>
        </p:nvSpPr>
        <p:spPr>
          <a:xfrm rot="16200000">
            <a:off x="2784099" y="3645441"/>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Connector: Elbow 9">
            <a:extLst>
              <a:ext uri="{FF2B5EF4-FFF2-40B4-BE49-F238E27FC236}">
                <a16:creationId xmlns:a16="http://schemas.microsoft.com/office/drawing/2014/main" id="{8C766965-2405-42C2-AF70-B50A23F92D64}"/>
              </a:ext>
            </a:extLst>
          </p:cNvPr>
          <p:cNvCxnSpPr>
            <a:cxnSpLocks/>
            <a:stCxn id="8" idx="2"/>
            <a:endCxn id="9" idx="0"/>
          </p:cNvCxnSpPr>
          <p:nvPr/>
        </p:nvCxnSpPr>
        <p:spPr>
          <a:xfrm>
            <a:off x="2494582" y="3012457"/>
            <a:ext cx="289517" cy="90298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19BE47B-B49D-4794-A943-DE357C83A1A4}"/>
              </a:ext>
            </a:extLst>
          </p:cNvPr>
          <p:cNvSpPr/>
          <p:nvPr/>
        </p:nvSpPr>
        <p:spPr>
          <a:xfrm rot="16200000">
            <a:off x="2784099" y="2742456"/>
            <a:ext cx="540000" cy="540000"/>
          </a:xfrm>
          <a:prstGeom prst="rect">
            <a:avLst/>
          </a:prstGeom>
          <a:solidFill>
            <a:srgbClr val="00B05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a:extLst>
              <a:ext uri="{FF2B5EF4-FFF2-40B4-BE49-F238E27FC236}">
                <a16:creationId xmlns:a16="http://schemas.microsoft.com/office/drawing/2014/main" id="{92A89C58-0B3E-43EE-97A1-730900ED9ED1}"/>
              </a:ext>
            </a:extLst>
          </p:cNvPr>
          <p:cNvCxnSpPr>
            <a:cxnSpLocks/>
            <a:stCxn id="8" idx="2"/>
            <a:endCxn id="11" idx="0"/>
          </p:cNvCxnSpPr>
          <p:nvPr/>
        </p:nvCxnSpPr>
        <p:spPr>
          <a:xfrm flipV="1">
            <a:off x="2494582" y="3012456"/>
            <a:ext cx="289517"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274847-7D9E-4580-9221-7D40213A77D8}"/>
              </a:ext>
            </a:extLst>
          </p:cNvPr>
          <p:cNvCxnSpPr>
            <a:cxnSpLocks/>
            <a:stCxn id="9" idx="2"/>
            <a:endCxn id="36" idx="0"/>
          </p:cNvCxnSpPr>
          <p:nvPr/>
        </p:nvCxnSpPr>
        <p:spPr>
          <a:xfrm flipV="1">
            <a:off x="3324099" y="3012455"/>
            <a:ext cx="572678" cy="9029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3E78B21-84FD-44CB-92A1-A9E5CA0FE641}"/>
              </a:ext>
            </a:extLst>
          </p:cNvPr>
          <p:cNvCxnSpPr>
            <a:cxnSpLocks/>
          </p:cNvCxnSpPr>
          <p:nvPr/>
        </p:nvCxnSpPr>
        <p:spPr>
          <a:xfrm>
            <a:off x="2751752" y="25984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472AEB9-93E1-47A8-A490-D94BDB30A738}"/>
              </a:ext>
            </a:extLst>
          </p:cNvPr>
          <p:cNvSpPr/>
          <p:nvPr/>
        </p:nvSpPr>
        <p:spPr>
          <a:xfrm rot="16200000">
            <a:off x="3896777" y="2742455"/>
            <a:ext cx="54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3" name="Straight Connector 32">
            <a:extLst>
              <a:ext uri="{FF2B5EF4-FFF2-40B4-BE49-F238E27FC236}">
                <a16:creationId xmlns:a16="http://schemas.microsoft.com/office/drawing/2014/main" id="{CF7C3333-8DD0-4DB6-A48E-4618DD518282}"/>
              </a:ext>
            </a:extLst>
          </p:cNvPr>
          <p:cNvCxnSpPr>
            <a:cxnSpLocks/>
          </p:cNvCxnSpPr>
          <p:nvPr/>
        </p:nvCxnSpPr>
        <p:spPr>
          <a:xfrm>
            <a:off x="2785813" y="4389140"/>
            <a:ext cx="396769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423811B-B18C-4D69-AE8A-84E51B0A58E7}"/>
              </a:ext>
            </a:extLst>
          </p:cNvPr>
          <p:cNvSpPr txBox="1"/>
          <p:nvPr/>
        </p:nvSpPr>
        <p:spPr>
          <a:xfrm>
            <a:off x="7256615" y="2848368"/>
            <a:ext cx="4792510" cy="1200329"/>
          </a:xfrm>
          <a:prstGeom prst="rect">
            <a:avLst/>
          </a:prstGeom>
          <a:noFill/>
        </p:spPr>
        <p:txBody>
          <a:bodyPr wrap="square" rtlCol="0">
            <a:spAutoFit/>
          </a:bodyPr>
          <a:lstStyle/>
          <a:p>
            <a:r>
              <a:rPr lang="en-SG" dirty="0"/>
              <a:t>If the private chain is extended, the block published lets the selfish miners obtain 1 block reward while the honest miners get 1 block reward (instead of 2)</a:t>
            </a:r>
          </a:p>
        </p:txBody>
      </p:sp>
      <p:sp>
        <p:nvSpPr>
          <p:cNvPr id="30" name="TextBox 29">
            <a:extLst>
              <a:ext uri="{FF2B5EF4-FFF2-40B4-BE49-F238E27FC236}">
                <a16:creationId xmlns:a16="http://schemas.microsoft.com/office/drawing/2014/main" id="{9242CC00-6E81-4E2F-824D-D668F63F4887}"/>
              </a:ext>
            </a:extLst>
          </p:cNvPr>
          <p:cNvSpPr txBox="1"/>
          <p:nvPr/>
        </p:nvSpPr>
        <p:spPr>
          <a:xfrm>
            <a:off x="2330824" y="2079374"/>
            <a:ext cx="4849905" cy="523220"/>
          </a:xfrm>
          <a:prstGeom prst="rect">
            <a:avLst/>
          </a:prstGeom>
          <a:noFill/>
        </p:spPr>
        <p:txBody>
          <a:bodyPr wrap="square" rtlCol="0">
            <a:spAutoFit/>
          </a:bodyPr>
          <a:lstStyle/>
          <a:p>
            <a:pPr algn="ctr"/>
            <a:r>
              <a:rPr lang="en-SG" sz="2800" dirty="0"/>
              <a:t>Honest miners (Solo/Pool)</a:t>
            </a:r>
          </a:p>
        </p:txBody>
      </p:sp>
      <p:sp>
        <p:nvSpPr>
          <p:cNvPr id="31" name="TextBox 30">
            <a:extLst>
              <a:ext uri="{FF2B5EF4-FFF2-40B4-BE49-F238E27FC236}">
                <a16:creationId xmlns:a16="http://schemas.microsoft.com/office/drawing/2014/main" id="{CB72833F-DC0B-4FDC-BA93-22F26503FCE1}"/>
              </a:ext>
            </a:extLst>
          </p:cNvPr>
          <p:cNvSpPr txBox="1"/>
          <p:nvPr/>
        </p:nvSpPr>
        <p:spPr>
          <a:xfrm>
            <a:off x="2751751" y="4457379"/>
            <a:ext cx="3967697" cy="523220"/>
          </a:xfrm>
          <a:prstGeom prst="rect">
            <a:avLst/>
          </a:prstGeom>
          <a:noFill/>
        </p:spPr>
        <p:txBody>
          <a:bodyPr wrap="square" rtlCol="0">
            <a:spAutoFit/>
          </a:bodyPr>
          <a:lstStyle/>
          <a:p>
            <a:pPr algn="ctr"/>
            <a:r>
              <a:rPr lang="en-SG" sz="2800" dirty="0"/>
              <a:t>Selfish miners (Pool)</a:t>
            </a:r>
          </a:p>
        </p:txBody>
      </p:sp>
    </p:spTree>
    <p:extLst>
      <p:ext uri="{BB962C8B-B14F-4D97-AF65-F5344CB8AC3E}">
        <p14:creationId xmlns:p14="http://schemas.microsoft.com/office/powerpoint/2010/main" val="243891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2" grpId="0"/>
    </p:bldLst>
  </p:timing>
</p:sld>
</file>

<file path=ppt/theme/theme1.xml><?xml version="1.0" encoding="utf-8"?>
<a:theme xmlns:a="http://schemas.openxmlformats.org/drawingml/2006/main" name="Sheer Green 16x9">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_xmlsignatures/_rels/origin.sigs.rels><?xml version="1.0" encoding="UTF-8" standalone="yes"?>
<Relationships xmlns="http://schemas.openxmlformats.org/package/2006/relationships"><Relationship Id="rId2" Type="http://schemas.openxmlformats.org/package/2006/relationships/digital-signature/signature" Target="sig2.xml"/><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HfilpJI+qYVYhhnz9znXxFwr/b2jjbgYrcvYSvRjDew=</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pKtkEysSv85uXpU2I185AM5MUQY9AcolXDDjYgGCQCU=</DigestValue>
    </Reference>
  </SignedInfo>
  <SignatureValue>U3agR4CzEwHBsGRGK2eHFljqUeJQqp1lIdsQ9KLoTNSZxBL98TMPxO+W0GD8aqwprl4zNQwH8QcK
mIsX7M1joDOeZm44uK+GaqgoGN8s64xJ7dDhGR84LYsxfstcaodeff61gS5j1HLF+KeR4POajsCW
hEVVtnFd2kmrtBY7wbKKSHJPEvTzBczgQ3dSzQLOnK7N0BxjVUzOvXwLMeT0FJzbDyQXGz8twXx9
EkR6fdvNpqOhPWxzuMIvI1xuO4B806NTdg4nN2ewAOk0pmzvQedzd7eQe0cJPpmozH19bix+9O7b
IBXvKCDLlMIMB00DPwVu6LhSfyQGfQo7T+guAw==</SignatureValue>
  <KeyInfo>
    <X509Data>
      <X509Certificate>MIIFNDCCBBygAwIBAgIRAPJD1ijUppxp2BpqJ/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oL36t5DJwyp6jv4hXMf5OXLC6Zw+f7B8O/6ICnIyaZfK4sk5Xb9fXI5zapbGStRkzXtJDuLB+CZL8sjnjDhGNwbEIwMpOd1wlHi6LwtYOzC1kK7GP/dbqZngVmbzXcr8BZ17oTLM34bBz7nGAp26VfR9uSSXeqkW2X7EF2bZuYdXK/qhX5d15+j5hlq46KIiGcAeMGQbiEGmdqhn1I70U4XUiF9lqE+uFFbnPSd4DErsntRc6eZmiEysbS8NsYCvlpxubyzqjwo29MPNTsqRjOSBnEhFlQKJQSDlx6AgTcn8nwd2frru2aMHKrwjInhtOmQSol2EONvZqmbtlAgMBAAGjggHqMIIB5jAfBgNVHSMEGDAWgBSCr2yM+MX+lmF86B89K3FIXsSLwDAdBgNVHQ4EFgQULNjeiGbsZp35/Rvr5kQZpENT+wE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fBgNVHREEGDAWgRRiZ29oMDA4QGUubnR1LmVkdS5zZzANBgkqhkiG9w0BAQsFAAOCAQEAYvPsFJB7FW+JDHrmU5RvHOIUcty8q2TzttRdHEiZcrtK22yTZN7gYOqv/mPC2JiJPW5NOBhmAQmkY/qYktHSYcxI33A05v5e0dTUNFLgWNPc8qU84ri9GFSZUDa1wAAyLQbtIjTKphtAQaalIqHllM72as3qaXlwNQSs+oUm+aby9Qcejkvzk2UZL5ezO9PyILLskZZDAFPR56ex6ivuBWhtTtvaId5iLZ05baaUWdzt0F0xUDodMmpFMNFmXkfdWtXWHb/4h+m+NzSGtIp/eaDEg9iv69FXp7tvUKC2UQwe/OYJPV4l/CI6SCP+Vw7+sZdllv8oJpDxlbc6tLatLQ==</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Transform>
          <Transform Algorithm="http://www.w3.org/TR/2001/REC-xml-c14n-20010315"/>
        </Transforms>
        <DigestMethod Algorithm="http://www.w3.org/2001/04/xmlenc#sha256"/>
        <DigestValue>HvA8BdFbwUfUnStrdi7k+0Nv6RN7rQaUiN29tMs17lc=</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VgNGZLFGoRxv04fViwPY4GatfzqYLBSCTL6MDtoY7yY=</DigestValue>
      </Reference>
      <Reference URI="/ppt/handoutMasters/handoutMaster1.xml?ContentType=application/vnd.openxmlformats-officedocument.presentationml.handoutMaster+xml">
        <DigestMethod Algorithm="http://www.w3.org/2001/04/xmlenc#sha256"/>
        <DigestValue>9Nhh8KourF1Ab2787bYh2lyEcGP47y14zOVZDYK6oJo=</DigestValue>
      </Reference>
      <Reference URI="/ppt/media/image1.png?ContentType=image/png">
        <DigestMethod Algorithm="http://www.w3.org/2001/04/xmlenc#sha256"/>
        <DigestValue>hJ6p69vsf+zzwrfgI+P/0Y4LUMvwMXLkM+DfeEW0g7A=</DigestValue>
      </Reference>
      <Reference URI="/ppt/media/image2.png?ContentType=image/png">
        <DigestMethod Algorithm="http://www.w3.org/2001/04/xmlenc#sha256"/>
        <DigestValue>W47aqpp0kc1oI5ZAyT5KqF2Z8RZQ7MXDuJx90/w2beg=</DigestValue>
      </Reference>
      <Reference URI="/ppt/media/image3.png?ContentType=image/png">
        <DigestMethod Algorithm="http://www.w3.org/2001/04/xmlenc#sha256"/>
        <DigestValue>coAQcc5K9Ldc6Yd9S/6z/snW3aewom9HX5vpbYqGZSM=</DigestValue>
      </Reference>
      <Reference URI="/ppt/media/image4.emf?ContentType=image/x-emf">
        <DigestMethod Algorithm="http://www.w3.org/2001/04/xmlenc#sha256"/>
        <DigestValue>YcnU5296t6NmNmatGgn81wh7tVUXbb375uHZJtk9pnk=</DigestValue>
      </Reference>
      <Reference URI="/ppt/media/image4.png?ContentType=image/png">
        <DigestMethod Algorithm="http://www.w3.org/2001/04/xmlenc#sha256"/>
        <DigestValue>6hZujTA/JvFVjNoupfmnFcq1zXY40uEfBqyM2LEzo3I=</DigestValue>
      </Reference>
      <Reference URI="/ppt/media/image5.emf?ContentType=image/x-emf">
        <DigestMethod Algorithm="http://www.w3.org/2001/04/xmlenc#sha256"/>
        <DigestValue>gDoy9ttGDZE1Aa2Z8yrmb0/czEZD7JeMb19E5he+WqY=</DigestValue>
      </Reference>
      <Reference URI="/ppt/media/image6.png?ContentType=image/png">
        <DigestMethod Algorithm="http://www.w3.org/2001/04/xmlenc#sha256"/>
        <DigestValue>2MLxdEN55LWPw4aHme5VPqI3HOLzuQp1Fmeqw6eQJHk=</DigestValue>
      </Reference>
      <Reference URI="/ppt/media/image8.png?ContentType=image/png">
        <DigestMethod Algorithm="http://www.w3.org/2001/04/xmlenc#sha256"/>
        <DigestValue>ZH/BPj2d3WC1ujmfSAwSgDR3ClkHL/majX0dEef1N6o=</DigestValue>
      </Reference>
      <Reference URI="/ppt/media/image9.png?ContentType=image/png">
        <DigestMethod Algorithm="http://www.w3.org/2001/04/xmlenc#sha256"/>
        <DigestValue>cI27P8dQhQTIXkenahhEO2mCwuOukwf1FJ1kUdidBCc=</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krSSOuiohRR5igmTibbZkIkkIP3JXTgXw7VkMCo57aA=</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LJD9r9ApfNJxBHgU6wW19C3I+pz+O9CG3OLlv5yKNCA=</DigestValue>
      </Reference>
      <Reference URI="/ppt/notesSlides/notesSlide1.xml?ContentType=application/vnd.openxmlformats-officedocument.presentationml.notesSlide+xml">
        <DigestMethod Algorithm="http://www.w3.org/2001/04/xmlenc#sha256"/>
        <DigestValue>PL7qyg25eWqLMK/uP3hgYjpjFij/gkSbepZ47YxNfzI=</DigestValue>
      </Reference>
      <Reference URI="/ppt/presentation.xml?ContentType=application/vnd.openxmlformats-officedocument.presentationml.presentation.main+xml">
        <DigestMethod Algorithm="http://www.w3.org/2001/04/xmlenc#sha256"/>
        <DigestValue>VR4jU07FAwN19HO6tMFTc3bWinl5Dj/lQplqhhxxgc4=</DigestValue>
      </Reference>
      <Reference URI="/ppt/presProps.xml?ContentType=application/vnd.openxmlformats-officedocument.presentationml.presProps+xml">
        <DigestMethod Algorithm="http://www.w3.org/2001/04/xmlenc#sha256"/>
        <DigestValue>gBgHAE6EZJu+4w/OpOdaCOyoUML9KXR3t6dF+K9H5OE=</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HQVzhkvA81jOCK53qSqWG+ut/q4nz6smU/D0E/jv9yg=</DigestValue>
      </Reference>
      <Reference URI="/ppt/slideLayouts/slideLayout10.xml?ContentType=application/vnd.openxmlformats-officedocument.presentationml.slideLayout+xml">
        <DigestMethod Algorithm="http://www.w3.org/2001/04/xmlenc#sha256"/>
        <DigestValue>B8RvVrebcU8NijEk5okHFPp/XtccwTR/ZYYt6eFOUec=</DigestValue>
      </Reference>
      <Reference URI="/ppt/slideLayouts/slideLayout11.xml?ContentType=application/vnd.openxmlformats-officedocument.presentationml.slideLayout+xml">
        <DigestMethod Algorithm="http://www.w3.org/2001/04/xmlenc#sha256"/>
        <DigestValue>FZMcZEi4+HdHLpjxKBjn7QqR0RSvC+FplbgEF0sKGww=</DigestValue>
      </Reference>
      <Reference URI="/ppt/slideLayouts/slideLayout2.xml?ContentType=application/vnd.openxmlformats-officedocument.presentationml.slideLayout+xml">
        <DigestMethod Algorithm="http://www.w3.org/2001/04/xmlenc#sha256"/>
        <DigestValue>yt8iApfliNlOs/tulUu4Q0Eefo1mBlQVO1Yn/nt/+NE=</DigestValue>
      </Reference>
      <Reference URI="/ppt/slideLayouts/slideLayout3.xml?ContentType=application/vnd.openxmlformats-officedocument.presentationml.slideLayout+xml">
        <DigestMethod Algorithm="http://www.w3.org/2001/04/xmlenc#sha256"/>
        <DigestValue>LLKkOlxykusYS2H41r1nWjqhburiC17+36ClAU+jmbM=</DigestValue>
      </Reference>
      <Reference URI="/ppt/slideLayouts/slideLayout4.xml?ContentType=application/vnd.openxmlformats-officedocument.presentationml.slideLayout+xml">
        <DigestMethod Algorithm="http://www.w3.org/2001/04/xmlenc#sha256"/>
        <DigestValue>pknvJk4TsD8z0axWCiG0vrtmvgVf5wzmBXL35wXA13o=</DigestValue>
      </Reference>
      <Reference URI="/ppt/slideLayouts/slideLayout5.xml?ContentType=application/vnd.openxmlformats-officedocument.presentationml.slideLayout+xml">
        <DigestMethod Algorithm="http://www.w3.org/2001/04/xmlenc#sha256"/>
        <DigestValue>3L5uecBp7VoG1yAPmT63xJhkp4Qyk0TSGg+SZqZbuSI=</DigestValue>
      </Reference>
      <Reference URI="/ppt/slideLayouts/slideLayout6.xml?ContentType=application/vnd.openxmlformats-officedocument.presentationml.slideLayout+xml">
        <DigestMethod Algorithm="http://www.w3.org/2001/04/xmlenc#sha256"/>
        <DigestValue>UPgBTM0XTfZRVx5WwpuEmHs3sYe8Kw0Nm3BGwCiLqac=</DigestValue>
      </Reference>
      <Reference URI="/ppt/slideLayouts/slideLayout7.xml?ContentType=application/vnd.openxmlformats-officedocument.presentationml.slideLayout+xml">
        <DigestMethod Algorithm="http://www.w3.org/2001/04/xmlenc#sha256"/>
        <DigestValue>dsUWtoCdp3lVSQXclkSak8Vb678PAtObULQY/hcSfQQ=</DigestValue>
      </Reference>
      <Reference URI="/ppt/slideLayouts/slideLayout8.xml?ContentType=application/vnd.openxmlformats-officedocument.presentationml.slideLayout+xml">
        <DigestMethod Algorithm="http://www.w3.org/2001/04/xmlenc#sha256"/>
        <DigestValue>pxSowhhPaSBkHQ7uaS/bO/KX8a0tQX8uDTUAh8fjOgk=</DigestValue>
      </Reference>
      <Reference URI="/ppt/slideLayouts/slideLayout9.xml?ContentType=application/vnd.openxmlformats-officedocument.presentationml.slideLayout+xml">
        <DigestMethod Algorithm="http://www.w3.org/2001/04/xmlenc#sha256"/>
        <DigestValue>22RnOb3/wAYO5a59lzDlIUhHcViUEov+yG0HpLL6Jm4=</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1/04/xmlenc#sha256"/>
        <DigestValue>tSNfd+My+BfmzQxLC9EAQHv1RK/2+tNcci+9hfcJUEE=</DigestValue>
      </Reference>
      <Reference URI="/ppt/slideMasters/slideMaster1.xml?ContentType=application/vnd.openxmlformats-officedocument.presentationml.slideMaster+xml">
        <DigestMethod Algorithm="http://www.w3.org/2001/04/xmlenc#sha256"/>
        <DigestValue>5F4SGTFBpY84GW7omCpoXizSTWiqJ1sU9vvEO1RMGSs=</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Ow92gBfqdrrXtFs7CfWi/oM6SeOSzcdeAs1fRvK8JGo=</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eycHqvff03ns3v/N9f3szIVrrobQTveNqD50MDadHOE=</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h9e6Sxgy9KqaH2DpaFZVrhrUI2sblAwhWD03zYEN/Ac=</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cwje/usSqbwpjpSYl5wtoTDiAUj+dTJcb7R6oeoi3mQ=</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y/xDQfzF1myeEqyEbw9BFoE5YFVvzuf9nVz6qPL8Y7I=</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qLrXxUUdNqzoaEw5dOh+e83qrCEjhT55Llo/pmdJfKU=</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e1vn/1PFQd4JpEM7jAkfK4KhG8YfmerDPAvPk1iRFcw=</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slide1.xml?ContentType=application/vnd.openxmlformats-officedocument.presentationml.slide+xml">
        <DigestMethod Algorithm="http://www.w3.org/2001/04/xmlenc#sha256"/>
        <DigestValue>AOYXdZybQFveBghQ3VH+7vm3mb2rEqJehyB8GmJZNEg=</DigestValue>
      </Reference>
      <Reference URI="/ppt/slides/slide10.xml?ContentType=application/vnd.openxmlformats-officedocument.presentationml.slide+xml">
        <DigestMethod Algorithm="http://www.w3.org/2001/04/xmlenc#sha256"/>
        <DigestValue>bDoMjiYJBH9nWfoAu0uhxFemtrJ3h+T42yFEANsAmmU=</DigestValue>
      </Reference>
      <Reference URI="/ppt/slides/slide11.xml?ContentType=application/vnd.openxmlformats-officedocument.presentationml.slide+xml">
        <DigestMethod Algorithm="http://www.w3.org/2001/04/xmlenc#sha256"/>
        <DigestValue>L5iUpbl+LD5kQLFYbriX9UuxE6BNkLXk9VI+hlWrNtk=</DigestValue>
      </Reference>
      <Reference URI="/ppt/slides/slide12.xml?ContentType=application/vnd.openxmlformats-officedocument.presentationml.slide+xml">
        <DigestMethod Algorithm="http://www.w3.org/2001/04/xmlenc#sha256"/>
        <DigestValue>T9XGcxPbT6PXIH+K0i0X4HHji6sUzB8YZvwfU9hMIm4=</DigestValue>
      </Reference>
      <Reference URI="/ppt/slides/slide13.xml?ContentType=application/vnd.openxmlformats-officedocument.presentationml.slide+xml">
        <DigestMethod Algorithm="http://www.w3.org/2001/04/xmlenc#sha256"/>
        <DigestValue>KqL3HkkmKebovsI2RWJNu0sZJ6isLa1/dwaCW1QEjUE=</DigestValue>
      </Reference>
      <Reference URI="/ppt/slides/slide14.xml?ContentType=application/vnd.openxmlformats-officedocument.presentationml.slide+xml">
        <DigestMethod Algorithm="http://www.w3.org/2001/04/xmlenc#sha256"/>
        <DigestValue>77c30bmSfzU6CiY19I0mZQi4QYF2Pn8CtkXZktMixS8=</DigestValue>
      </Reference>
      <Reference URI="/ppt/slides/slide15.xml?ContentType=application/vnd.openxmlformats-officedocument.presentationml.slide+xml">
        <DigestMethod Algorithm="http://www.w3.org/2001/04/xmlenc#sha256"/>
        <DigestValue>o5Af+omJZ4nHj6NbB6SI38WPuCtg7vdtpbMZI/4JSwU=</DigestValue>
      </Reference>
      <Reference URI="/ppt/slides/slide16.xml?ContentType=application/vnd.openxmlformats-officedocument.presentationml.slide+xml">
        <DigestMethod Algorithm="http://www.w3.org/2001/04/xmlenc#sha256"/>
        <DigestValue>zL6nLVZXF8q9pQIm2zdocPiMjnGqW5Bc48sAEBAo9Es=</DigestValue>
      </Reference>
      <Reference URI="/ppt/slides/slide2.xml?ContentType=application/vnd.openxmlformats-officedocument.presentationml.slide+xml">
        <DigestMethod Algorithm="http://www.w3.org/2001/04/xmlenc#sha256"/>
        <DigestValue>ZGVs1IdHgLnxVF6kfkC32BfvM5hhHu+B1S8If8QZQ7g=</DigestValue>
      </Reference>
      <Reference URI="/ppt/slides/slide3.xml?ContentType=application/vnd.openxmlformats-officedocument.presentationml.slide+xml">
        <DigestMethod Algorithm="http://www.w3.org/2001/04/xmlenc#sha256"/>
        <DigestValue>XLKZJBGwtHQTbMnxt9bxnLsi2QYyxRqv/9PNHS0L00A=</DigestValue>
      </Reference>
      <Reference URI="/ppt/slides/slide4.xml?ContentType=application/vnd.openxmlformats-officedocument.presentationml.slide+xml">
        <DigestMethod Algorithm="http://www.w3.org/2001/04/xmlenc#sha256"/>
        <DigestValue>/bXl4LaO39M+YLQ5v8tQcWhfVNWpMA6Au2ObWj9BORI=</DigestValue>
      </Reference>
      <Reference URI="/ppt/slides/slide5.xml?ContentType=application/vnd.openxmlformats-officedocument.presentationml.slide+xml">
        <DigestMethod Algorithm="http://www.w3.org/2001/04/xmlenc#sha256"/>
        <DigestValue>K5ASqtIcs3RtLPXKIwMbsobdFPq27epd1jPPsLhBKug=</DigestValue>
      </Reference>
      <Reference URI="/ppt/slides/slide6.xml?ContentType=application/vnd.openxmlformats-officedocument.presentationml.slide+xml">
        <DigestMethod Algorithm="http://www.w3.org/2001/04/xmlenc#sha256"/>
        <DigestValue>rrBitOQgmzFYnwjDbPIi4Z8+q6Ai+60czcaaWTY+yc0=</DigestValue>
      </Reference>
      <Reference URI="/ppt/slides/slide7.xml?ContentType=application/vnd.openxmlformats-officedocument.presentationml.slide+xml">
        <DigestMethod Algorithm="http://www.w3.org/2001/04/xmlenc#sha256"/>
        <DigestValue>HewEE2DhJMTukOBZxd8KC4FwEFyE2W498aO2cTbgLaE=</DigestValue>
      </Reference>
      <Reference URI="/ppt/slides/slide8.xml?ContentType=application/vnd.openxmlformats-officedocument.presentationml.slide+xml">
        <DigestMethod Algorithm="http://www.w3.org/2001/04/xmlenc#sha256"/>
        <DigestValue>4kIq9T15QDRxIwRHyc79r0cUYKDLAq5wNZYBfHJQRbM=</DigestValue>
      </Reference>
      <Reference URI="/ppt/slides/slide9.xml?ContentType=application/vnd.openxmlformats-officedocument.presentationml.slide+xml">
        <DigestMethod Algorithm="http://www.w3.org/2001/04/xmlenc#sha256"/>
        <DigestValue>8zZ0J8J1ZXvlT9Gp1x7BtcnPZW6DSsDnwmE3gIRG6QA=</DigestValue>
      </Reference>
      <Reference URI="/ppt/tableStyles.xml?ContentType=application/vnd.openxmlformats-officedocument.presentationml.tableStyles+xml">
        <DigestMethod Algorithm="http://www.w3.org/2001/04/xmlenc#sha256"/>
        <DigestValue>MBChofrb4N82Vmf/2Ejakhd5pgqXQ/CVQmWx4DKplzA=</DigestValue>
      </Reference>
      <Reference URI="/ppt/theme/theme1.xml?ContentType=application/vnd.openxmlformats-officedocument.theme+xml">
        <DigestMethod Algorithm="http://www.w3.org/2001/04/xmlenc#sha256"/>
        <DigestValue>YpZA6Nv/Z4sCEwfx7Yy9tcEap6olLV67e4PMMA0SG9g=</DigestValue>
      </Reference>
      <Reference URI="/ppt/theme/theme2.xml?ContentType=application/vnd.openxmlformats-officedocument.theme+xml">
        <DigestMethod Algorithm="http://www.w3.org/2001/04/xmlenc#sha256"/>
        <DigestValue>JdHxAs8wMmV3xC+nZ0CChS9qTNKQTe0G78JQqxiTgCA=</DigestValue>
      </Reference>
      <Reference URI="/ppt/theme/theme3.xml?ContentType=application/vnd.openxmlformats-officedocument.theme+xml">
        <DigestMethod Algorithm="http://www.w3.org/2001/04/xmlenc#sha256"/>
        <DigestValue>JdHxAs8wMmV3xC+nZ0CChS9qTNKQTe0G78JQqxiTgCA=</DigestValue>
      </Reference>
      <Reference URI="/ppt/viewProps.xml?ContentType=application/vnd.openxmlformats-officedocument.presentationml.viewProps+xml">
        <DigestMethod Algorithm="http://www.w3.org/2001/04/xmlenc#sha256"/>
        <DigestValue>bmZBNJ1FPbJs5w0ph9wtTQ+fi1QUMur5YBvQcDBf3L4=</DigestValue>
      </Reference>
    </Manifest>
    <SignatureProperties>
      <SignatureProperty Id="idSignatureTime" Target="#idPackageSignature">
        <mdssi:SignatureTime xmlns:mdssi="http://schemas.openxmlformats.org/package/2006/digital-signature">
          <mdssi:Format>YYYY-MM-DDThh:mm:ssTZD</mdssi:Format>
          <mdssi:Value>2018-02-10T15:03:59Z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2018-02-10T15:03:59Z</xd:SigningTime>
          <xd:SigningCertificate>
            <xd:Cert>
              <xd:CertDigest>
                <DigestMethod Algorithm="http://www.w3.org/2001/04/xmlenc#sha256"/>
                <DigestValue>0pXriznU9R7ICfYOYOaly4Naoy0XG68qvsTbwG4FQ+c=</DigestValue>
              </xd:CertDigest>
              <xd:IssuerSerial>
                <X509IssuerName>CN=COMODO RSA Client Authentication and Secure Email CA, O=COMODO CA Limited, L=Salford, S=Greater Manchester, C=GB</X509IssuerName>
                <X509SerialNumber>322025402540065399131709594093758951047</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_xmlsignatures/sig2.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V+69zRhJ3iUzTvFznmS5hEAwBjUoOQ8TUAbzzROdcD0=</DigestValue>
    </Reference>
    <Reference Type="http://www.w3.org/2000/09/xmldsig#Object" URI="#idOfficeObject">
      <DigestMethod Algorithm="http://www.w3.org/2001/04/xmlenc#sha256"/>
      <DigestValue>4ob9m0wzd09yFRJi2/aHKrLrKDq0jzqLdAFwoG/4leQ=</DigestValue>
    </Reference>
    <Reference Type="http://uri.etsi.org/01903#SignedProperties" URI="#idSignedProperties">
      <Transforms>
        <Transform Algorithm="http://www.w3.org/TR/2001/REC-xml-c14n-20010315"/>
      </Transforms>
      <DigestMethod Algorithm="http://www.w3.org/2001/04/xmlenc#sha256"/>
      <DigestValue>sKeefHCDu3sdQeF2un3exsXIjYEu+skqfSATzBXGbi8=</DigestValue>
    </Reference>
  </SignedInfo>
  <SignatureValue>rqAp8gXlVoAtWN1vCPdA0Njh2qAuxq8TselCFDhwM7imW+UNPnlvg78kV+P13MZvXT4mARyKFjke
4ZNFX+zPk5nx64+xH2sw/HoEfgMwOPmxLurm1l41673gAhPmuMXKNhpkqFm1opRF0FIPhTlizkoS
FVpbxtuvvpKgX+13di0Y5kC/4/Xaid9Sm3JuQEvq89muumr34Ha/hMbp2U+OjR/yvarS2bDKNxBb
q5Dm2DDy63dWQkFIX6md+upuiWm+E/F9VErnVNoiL3fF5//pnOnByqKyIzeqFCl6avyfOQeJfbir
jaVoXE4y/Vfs7vTe5xEkHyOJitamo4tpq9dOfw==</SignatureValue>
  <KeyInfo>
    <X509Data>
      <X509Certificate>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YZeWSNgKtwgggqq1t9UmyE7eTSuM610PltGYsFm579tNTDrsCMFj2LYRgL2U6HsZTobfa50NVf6d9R9fr3y6PfUNk3ktxSyycK74wOV50fzj9herQV50ahI+6J6ajYdn8jxPsZRzYgD9OjNUnWrcnqLRZL1heIYyiI08eWORJXszjYeOvH/4ycfxlkBcqPJTAi+Ou6br4n+nl7fBTW1zNX40Pr4tR/krCvuUNVsHVpbu/eHycyvl35ZrKEJ72OhbVOG4x0IRNaowoNa6/fbK2ShAvAgMBAAGjggHuMIIB6jAfBgNVHSMEGDAWgBSCr2yM+MX+lmF86B89K3FIXsSLwDAdBgNVHQ4EFgQUXWbedpMbgwxsoZSoz/Nz8Ah+dHswDgYDVR0PAQH/BAQDAgWgMAwGA1UdEwEB/wQCMAAwIAYDVR0lBBkwFwYIKwYBBQUHAwQGCysGAQQBsjEBAwUCMBEGCWCGSAGG+EIBAQQEAwIFIDBGBgNVHSAEPzA9MDsGDCsGAQQBsjEBAgEBATArMCkGCCsGAQUFBwIBFh1odHRwczovL3NlY3VyZS5jb21vZG8ubmV0L0NQUzBaBgNVHR8EUzBRME+gTaBLhklodHRwOi8vY3JsLmNvbW9kb2NhLmNvbS9DT01PRE9SU0FDbGllbnRBdXRoZW50aWNhdGlvbmFuZFNlY3VyZUVtYWlsQ0EuY3JsMIGLBggrBgEFBQcBAQR/MH0wVQYIKwYBBQUHMAKGSWh0dHA6Ly9jcnQuY29tb2RvY2EuY29tL0NPTU9ET1JTQUNsaWVudEF1dGhlbnRpY2F0aW9uYW5kU2VjdXJlRW1haWxDQS5jcnQwJAYIKwYBBQUHMAGGGGh0dHA6Ly9vY3NwLmNvbW9kb2NhLmNvbTAjBgNVHREEHDAagRhicmFuZG9uZ29od2hAaG90bWFpbC5jb20wDQYJKoZIhvcNAQELBQADggEBALPNeYGsvEypZKivs289jaB1H7/wHOMmVe+huDVoILjwt+EoJGmf3fga6eU1g2Pr8zo7QzqMpqRlzkZRl3ttR4d87ep/5KubTqpPj6Jt5vjrdrnyezHpiqaPvHrT6msVaBA568X1y27WWzKVzG4RTb9EbNCQ8g6VNflg84NISZ4fJxNnIMOkODRt/X7bLnFYROk1FAPDHZE8FJGmQ2aPqP/lQ0GHGlzzE8dFi1asjSgXsyP3LouWln3RtbhNHaOivw1T27cOAOXjmojuI9Ec+QCJDDRSMwiz4BS6ssJAZMbDLp/CSeptxLkeht3jA4sn7BGGSi3cRctAvC8USH7aOE0=</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Transform>
          <Transform Algorithm="http://www.w3.org/TR/2001/REC-xml-c14n-20010315"/>
        </Transforms>
        <DigestMethod Algorithm="http://www.w3.org/2001/04/xmlenc#sha256"/>
        <DigestValue>HvA8BdFbwUfUnStrdi7k+0Nv6RN7rQaUiN29tMs17lc=</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VgNGZLFGoRxv04fViwPY4GatfzqYLBSCTL6MDtoY7yY=</DigestValue>
      </Reference>
      <Reference URI="/ppt/handoutMasters/handoutMaster1.xml?ContentType=application/vnd.openxmlformats-officedocument.presentationml.handoutMaster+xml">
        <DigestMethod Algorithm="http://www.w3.org/2001/04/xmlenc#sha256"/>
        <DigestValue>9Nhh8KourF1Ab2787bYh2lyEcGP47y14zOVZDYK6oJo=</DigestValue>
      </Reference>
      <Reference URI="/ppt/media/image1.png?ContentType=image/png">
        <DigestMethod Algorithm="http://www.w3.org/2001/04/xmlenc#sha256"/>
        <DigestValue>hJ6p69vsf+zzwrfgI+P/0Y4LUMvwMXLkM+DfeEW0g7A=</DigestValue>
      </Reference>
      <Reference URI="/ppt/media/image2.png?ContentType=image/png">
        <DigestMethod Algorithm="http://www.w3.org/2001/04/xmlenc#sha256"/>
        <DigestValue>W47aqpp0kc1oI5ZAyT5KqF2Z8RZQ7MXDuJx90/w2beg=</DigestValue>
      </Reference>
      <Reference URI="/ppt/media/image3.png?ContentType=image/png">
        <DigestMethod Algorithm="http://www.w3.org/2001/04/xmlenc#sha256"/>
        <DigestValue>coAQcc5K9Ldc6Yd9S/6z/snW3aewom9HX5vpbYqGZSM=</DigestValue>
      </Reference>
      <Reference URI="/ppt/media/image4.emf?ContentType=image/x-emf">
        <DigestMethod Algorithm="http://www.w3.org/2001/04/xmlenc#sha256"/>
        <DigestValue>YcnU5296t6NmNmatGgn81wh7tVUXbb375uHZJtk9pnk=</DigestValue>
      </Reference>
      <Reference URI="/ppt/media/image4.png?ContentType=image/png">
        <DigestMethod Algorithm="http://www.w3.org/2001/04/xmlenc#sha256"/>
        <DigestValue>6hZujTA/JvFVjNoupfmnFcq1zXY40uEfBqyM2LEzo3I=</DigestValue>
      </Reference>
      <Reference URI="/ppt/media/image5.emf?ContentType=image/x-emf">
        <DigestMethod Algorithm="http://www.w3.org/2001/04/xmlenc#sha256"/>
        <DigestValue>gDoy9ttGDZE1Aa2Z8yrmb0/czEZD7JeMb19E5he+WqY=</DigestValue>
      </Reference>
      <Reference URI="/ppt/media/image6.png?ContentType=image/png">
        <DigestMethod Algorithm="http://www.w3.org/2001/04/xmlenc#sha256"/>
        <DigestValue>2MLxdEN55LWPw4aHme5VPqI3HOLzuQp1Fmeqw6eQJHk=</DigestValue>
      </Reference>
      <Reference URI="/ppt/media/image8.png?ContentType=image/png">
        <DigestMethod Algorithm="http://www.w3.org/2001/04/xmlenc#sha256"/>
        <DigestValue>ZH/BPj2d3WC1ujmfSAwSgDR3ClkHL/majX0dEef1N6o=</DigestValue>
      </Reference>
      <Reference URI="/ppt/media/image9.png?ContentType=image/png">
        <DigestMethod Algorithm="http://www.w3.org/2001/04/xmlenc#sha256"/>
        <DigestValue>cI27P8dQhQTIXkenahhEO2mCwuOukwf1FJ1kUdidBCc=</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krSSOuiohRR5igmTibbZkIkkIP3JXTgXw7VkMCo57aA=</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LJD9r9ApfNJxBHgU6wW19C3I+pz+O9CG3OLlv5yKNCA=</DigestValue>
      </Reference>
      <Reference URI="/ppt/notesSlides/notesSlide1.xml?ContentType=application/vnd.openxmlformats-officedocument.presentationml.notesSlide+xml">
        <DigestMethod Algorithm="http://www.w3.org/2001/04/xmlenc#sha256"/>
        <DigestValue>PL7qyg25eWqLMK/uP3hgYjpjFij/gkSbepZ47YxNfzI=</DigestValue>
      </Reference>
      <Reference URI="/ppt/presentation.xml?ContentType=application/vnd.openxmlformats-officedocument.presentationml.presentation.main+xml">
        <DigestMethod Algorithm="http://www.w3.org/2001/04/xmlenc#sha256"/>
        <DigestValue>VR4jU07FAwN19HO6tMFTc3bWinl5Dj/lQplqhhxxgc4=</DigestValue>
      </Reference>
      <Reference URI="/ppt/presProps.xml?ContentType=application/vnd.openxmlformats-officedocument.presentationml.presProps+xml">
        <DigestMethod Algorithm="http://www.w3.org/2001/04/xmlenc#sha256"/>
        <DigestValue>gBgHAE6EZJu+4w/OpOdaCOyoUML9KXR3t6dF+K9H5OE=</DigestValue>
      </Reference>
      <Reference URI="/ppt/revisionInfo.xml?ContentType=application/vnd.ms-powerpoint.revisioninfo+xml">
        <DigestMethod Algorithm="http://www.w3.org/2001/04/xmlenc#sha256"/>
        <DigestValue>qjiV3Hyl5M2H57e7uN6S+VAqY6lIkWf+gUOG5FQk5cY=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FfOTYs5qPsP9kqr29v088r9Qteu7RHAHwl1tK5oOaCM=</DigestValue>
      </Reference>
      <Reference URI="/ppt/slideLayouts/slideLayout1.xml?ContentType=application/vnd.openxmlformats-officedocument.presentationml.slideLayout+xml">
        <DigestMethod Algorithm="http://www.w3.org/2001/04/xmlenc#sha256"/>
        <DigestValue>HQVzhkvA81jOCK53qSqWG+ut/q4nz6smU/D0E/jv9yg=</DigestValue>
      </Reference>
      <Reference URI="/ppt/slideLayouts/slideLayout10.xml?ContentType=application/vnd.openxmlformats-officedocument.presentationml.slideLayout+xml">
        <DigestMethod Algorithm="http://www.w3.org/2001/04/xmlenc#sha256"/>
        <DigestValue>B8RvVrebcU8NijEk5okHFPp/XtccwTR/ZYYt6eFOUec=</DigestValue>
      </Reference>
      <Reference URI="/ppt/slideLayouts/slideLayout11.xml?ContentType=application/vnd.openxmlformats-officedocument.presentationml.slideLayout+xml">
        <DigestMethod Algorithm="http://www.w3.org/2001/04/xmlenc#sha256"/>
        <DigestValue>FZMcZEi4+HdHLpjxKBjn7QqR0RSvC+FplbgEF0sKGww=</DigestValue>
      </Reference>
      <Reference URI="/ppt/slideLayouts/slideLayout2.xml?ContentType=application/vnd.openxmlformats-officedocument.presentationml.slideLayout+xml">
        <DigestMethod Algorithm="http://www.w3.org/2001/04/xmlenc#sha256"/>
        <DigestValue>yt8iApfliNlOs/tulUu4Q0Eefo1mBlQVO1Yn/nt/+NE=</DigestValue>
      </Reference>
      <Reference URI="/ppt/slideLayouts/slideLayout3.xml?ContentType=application/vnd.openxmlformats-officedocument.presentationml.slideLayout+xml">
        <DigestMethod Algorithm="http://www.w3.org/2001/04/xmlenc#sha256"/>
        <DigestValue>LLKkOlxykusYS2H41r1nWjqhburiC17+36ClAU+jmbM=</DigestValue>
      </Reference>
      <Reference URI="/ppt/slideLayouts/slideLayout4.xml?ContentType=application/vnd.openxmlformats-officedocument.presentationml.slideLayout+xml">
        <DigestMethod Algorithm="http://www.w3.org/2001/04/xmlenc#sha256"/>
        <DigestValue>pknvJk4TsD8z0axWCiG0vrtmvgVf5wzmBXL35wXA13o=</DigestValue>
      </Reference>
      <Reference URI="/ppt/slideLayouts/slideLayout5.xml?ContentType=application/vnd.openxmlformats-officedocument.presentationml.slideLayout+xml">
        <DigestMethod Algorithm="http://www.w3.org/2001/04/xmlenc#sha256"/>
        <DigestValue>3L5uecBp7VoG1yAPmT63xJhkp4Qyk0TSGg+SZqZbuSI=</DigestValue>
      </Reference>
      <Reference URI="/ppt/slideLayouts/slideLayout6.xml?ContentType=application/vnd.openxmlformats-officedocument.presentationml.slideLayout+xml">
        <DigestMethod Algorithm="http://www.w3.org/2001/04/xmlenc#sha256"/>
        <DigestValue>UPgBTM0XTfZRVx5WwpuEmHs3sYe8Kw0Nm3BGwCiLqac=</DigestValue>
      </Reference>
      <Reference URI="/ppt/slideLayouts/slideLayout7.xml?ContentType=application/vnd.openxmlformats-officedocument.presentationml.slideLayout+xml">
        <DigestMethod Algorithm="http://www.w3.org/2001/04/xmlenc#sha256"/>
        <DigestValue>dsUWtoCdp3lVSQXclkSak8Vb678PAtObULQY/hcSfQQ=</DigestValue>
      </Reference>
      <Reference URI="/ppt/slideLayouts/slideLayout8.xml?ContentType=application/vnd.openxmlformats-officedocument.presentationml.slideLayout+xml">
        <DigestMethod Algorithm="http://www.w3.org/2001/04/xmlenc#sha256"/>
        <DigestValue>pxSowhhPaSBkHQ7uaS/bO/KX8a0tQX8uDTUAh8fjOgk=</DigestValue>
      </Reference>
      <Reference URI="/ppt/slideLayouts/slideLayout9.xml?ContentType=application/vnd.openxmlformats-officedocument.presentationml.slideLayout+xml">
        <DigestMethod Algorithm="http://www.w3.org/2001/04/xmlenc#sha256"/>
        <DigestValue>22RnOb3/wAYO5a59lzDlIUhHcViUEov+yG0HpLL6Jm4=</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Transform>
          <Transform Algorithm="http://www.w3.org/TR/2001/REC-xml-c14n-20010315"/>
        </Transforms>
        <DigestMethod Algorithm="http://www.w3.org/2001/04/xmlenc#sha256"/>
        <DigestValue>tSNfd+My+BfmzQxLC9EAQHv1RK/2+tNcci+9hfcJUEE=</DigestValue>
      </Reference>
      <Reference URI="/ppt/slideMasters/slideMaster1.xml?ContentType=application/vnd.openxmlformats-officedocument.presentationml.slideMaster+xml">
        <DigestMethod Algorithm="http://www.w3.org/2001/04/xmlenc#sha256"/>
        <DigestValue>5F4SGTFBpY84GW7omCpoXizSTWiqJ1sU9vvEO1RMGSs=</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Ow92gBfqdrrXtFs7CfWi/oM6SeOSzcdeAs1fRvK8JGo=</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eycHqvff03ns3v/N9f3szIVrrobQTveNqD50MDadHOE=</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h9e6Sxgy9KqaH2DpaFZVrhrUI2sblAwhWD03zYEN/Ac=</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cwje/usSqbwpjpSYl5wtoTDiAUj+dTJcb7R6oeoi3mQ=</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y/xDQfzF1myeEqyEbw9BFoE5YFVvzuf9nVz6qPL8Y7I=</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qLrXxUUdNqzoaEw5dOh+e83qrCEjhT55Llo/pmdJfKU=</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e1vn/1PFQd4JpEM7jAkfK4KhG8YfmerDPAvPk1iRFcw=</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slide1.xml?ContentType=application/vnd.openxmlformats-officedocument.presentationml.slide+xml">
        <DigestMethod Algorithm="http://www.w3.org/2001/04/xmlenc#sha256"/>
        <DigestValue>AOYXdZybQFveBghQ3VH+7vm3mb2rEqJehyB8GmJZNEg=</DigestValue>
      </Reference>
      <Reference URI="/ppt/slides/slide10.xml?ContentType=application/vnd.openxmlformats-officedocument.presentationml.slide+xml">
        <DigestMethod Algorithm="http://www.w3.org/2001/04/xmlenc#sha256"/>
        <DigestValue>bDoMjiYJBH9nWfoAu0uhxFemtrJ3h+T42yFEANsAmmU=</DigestValue>
      </Reference>
      <Reference URI="/ppt/slides/slide11.xml?ContentType=application/vnd.openxmlformats-officedocument.presentationml.slide+xml">
        <DigestMethod Algorithm="http://www.w3.org/2001/04/xmlenc#sha256"/>
        <DigestValue>L5iUpbl+LD5kQLFYbriX9UuxE6BNkLXk9VI+hlWrNtk=</DigestValue>
      </Reference>
      <Reference URI="/ppt/slides/slide12.xml?ContentType=application/vnd.openxmlformats-officedocument.presentationml.slide+xml">
        <DigestMethod Algorithm="http://www.w3.org/2001/04/xmlenc#sha256"/>
        <DigestValue>T9XGcxPbT6PXIH+K0i0X4HHji6sUzB8YZvwfU9hMIm4=</DigestValue>
      </Reference>
      <Reference URI="/ppt/slides/slide13.xml?ContentType=application/vnd.openxmlformats-officedocument.presentationml.slide+xml">
        <DigestMethod Algorithm="http://www.w3.org/2001/04/xmlenc#sha256"/>
        <DigestValue>KqL3HkkmKebovsI2RWJNu0sZJ6isLa1/dwaCW1QEjUE=</DigestValue>
      </Reference>
      <Reference URI="/ppt/slides/slide14.xml?ContentType=application/vnd.openxmlformats-officedocument.presentationml.slide+xml">
        <DigestMethod Algorithm="http://www.w3.org/2001/04/xmlenc#sha256"/>
        <DigestValue>77c30bmSfzU6CiY19I0mZQi4QYF2Pn8CtkXZktMixS8=</DigestValue>
      </Reference>
      <Reference URI="/ppt/slides/slide15.xml?ContentType=application/vnd.openxmlformats-officedocument.presentationml.slide+xml">
        <DigestMethod Algorithm="http://www.w3.org/2001/04/xmlenc#sha256"/>
        <DigestValue>o5Af+omJZ4nHj6NbB6SI38WPuCtg7vdtpbMZI/4JSwU=</DigestValue>
      </Reference>
      <Reference URI="/ppt/slides/slide16.xml?ContentType=application/vnd.openxmlformats-officedocument.presentationml.slide+xml">
        <DigestMethod Algorithm="http://www.w3.org/2001/04/xmlenc#sha256"/>
        <DigestValue>zL6nLVZXF8q9pQIm2zdocPiMjnGqW5Bc48sAEBAo9Es=</DigestValue>
      </Reference>
      <Reference URI="/ppt/slides/slide2.xml?ContentType=application/vnd.openxmlformats-officedocument.presentationml.slide+xml">
        <DigestMethod Algorithm="http://www.w3.org/2001/04/xmlenc#sha256"/>
        <DigestValue>ZGVs1IdHgLnxVF6kfkC32BfvM5hhHu+B1S8If8QZQ7g=</DigestValue>
      </Reference>
      <Reference URI="/ppt/slides/slide3.xml?ContentType=application/vnd.openxmlformats-officedocument.presentationml.slide+xml">
        <DigestMethod Algorithm="http://www.w3.org/2001/04/xmlenc#sha256"/>
        <DigestValue>XLKZJBGwtHQTbMnxt9bxnLsi2QYyxRqv/9PNHS0L00A=</DigestValue>
      </Reference>
      <Reference URI="/ppt/slides/slide4.xml?ContentType=application/vnd.openxmlformats-officedocument.presentationml.slide+xml">
        <DigestMethod Algorithm="http://www.w3.org/2001/04/xmlenc#sha256"/>
        <DigestValue>/bXl4LaO39M+YLQ5v8tQcWhfVNWpMA6Au2ObWj9BORI=</DigestValue>
      </Reference>
      <Reference URI="/ppt/slides/slide5.xml?ContentType=application/vnd.openxmlformats-officedocument.presentationml.slide+xml">
        <DigestMethod Algorithm="http://www.w3.org/2001/04/xmlenc#sha256"/>
        <DigestValue>K5ASqtIcs3RtLPXKIwMbsobdFPq27epd1jPPsLhBKug=</DigestValue>
      </Reference>
      <Reference URI="/ppt/slides/slide6.xml?ContentType=application/vnd.openxmlformats-officedocument.presentationml.slide+xml">
        <DigestMethod Algorithm="http://www.w3.org/2001/04/xmlenc#sha256"/>
        <DigestValue>rrBitOQgmzFYnwjDbPIi4Z8+q6Ai+60czcaaWTY+yc0=</DigestValue>
      </Reference>
      <Reference URI="/ppt/slides/slide7.xml?ContentType=application/vnd.openxmlformats-officedocument.presentationml.slide+xml">
        <DigestMethod Algorithm="http://www.w3.org/2001/04/xmlenc#sha256"/>
        <DigestValue>HewEE2DhJMTukOBZxd8KC4FwEFyE2W498aO2cTbgLaE=</DigestValue>
      </Reference>
      <Reference URI="/ppt/slides/slide8.xml?ContentType=application/vnd.openxmlformats-officedocument.presentationml.slide+xml">
        <DigestMethod Algorithm="http://www.w3.org/2001/04/xmlenc#sha256"/>
        <DigestValue>4kIq9T15QDRxIwRHyc79r0cUYKDLAq5wNZYBfHJQRbM=</DigestValue>
      </Reference>
      <Reference URI="/ppt/slides/slide9.xml?ContentType=application/vnd.openxmlformats-officedocument.presentationml.slide+xml">
        <DigestMethod Algorithm="http://www.w3.org/2001/04/xmlenc#sha256"/>
        <DigestValue>8zZ0J8J1ZXvlT9Gp1x7BtcnPZW6DSsDnwmE3gIRG6QA=</DigestValue>
      </Reference>
      <Reference URI="/ppt/tableStyles.xml?ContentType=application/vnd.openxmlformats-officedocument.presentationml.tableStyles+xml">
        <DigestMethod Algorithm="http://www.w3.org/2001/04/xmlenc#sha256"/>
        <DigestValue>MBChofrb4N82Vmf/2Ejakhd5pgqXQ/CVQmWx4DKplzA=</DigestValue>
      </Reference>
      <Reference URI="/ppt/theme/theme1.xml?ContentType=application/vnd.openxmlformats-officedocument.theme+xml">
        <DigestMethod Algorithm="http://www.w3.org/2001/04/xmlenc#sha256"/>
        <DigestValue>YpZA6Nv/Z4sCEwfx7Yy9tcEap6olLV67e4PMMA0SG9g=</DigestValue>
      </Reference>
      <Reference URI="/ppt/theme/theme2.xml?ContentType=application/vnd.openxmlformats-officedocument.theme+xml">
        <DigestMethod Algorithm="http://www.w3.org/2001/04/xmlenc#sha256"/>
        <DigestValue>JdHxAs8wMmV3xC+nZ0CChS9qTNKQTe0G78JQqxiTgCA=</DigestValue>
      </Reference>
      <Reference URI="/ppt/theme/theme3.xml?ContentType=application/vnd.openxmlformats-officedocument.theme+xml">
        <DigestMethod Algorithm="http://www.w3.org/2001/04/xmlenc#sha256"/>
        <DigestValue>JdHxAs8wMmV3xC+nZ0CChS9qTNKQTe0G78JQqxiTgCA=</DigestValue>
      </Reference>
      <Reference URI="/ppt/viewProps.xml?ContentType=application/vnd.openxmlformats-officedocument.presentationml.viewProps+xml">
        <DigestMethod Algorithm="http://www.w3.org/2001/04/xmlenc#sha256"/>
        <DigestValue>bmZBNJ1FPbJs5w0ph9wtTQ+fi1QUMur5YBvQcDBf3L4=</DigestValue>
      </Reference>
    </Manifest>
    <SignatureProperties>
      <SignatureProperty Id="idSignatureTime" Target="#idPackageSignature">
        <mdssi:SignatureTime xmlns:mdssi="http://schemas.openxmlformats.org/package/2006/digital-signature">
          <mdssi:Format>YYYY-MM-DDThh:mm:ssTZD</mdssi:Format>
          <mdssi:Value>2018-02-10T15:04:10Z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Final</SignatureComments>
          <WindowsVersion>10.0</WindowsVersion>
          <OfficeVersion>16.0.9001/12</OfficeVersion>
          <ApplicationVersion>16.0.9001</ApplicationVersion>
          <Monitors>2</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2018-02-10T15:04:10Z</xd:SigningTime>
          <xd:SigningCertificate>
            <xd:Cert>
              <xd:CertDigest>
                <DigestMethod Algorithm="http://www.w3.org/2001/04/xmlenc#sha256"/>
                <DigestValue>lvkE/ZxaIpjzB6EzD1x9HkvLiDn/qh2JTJO/uA7Nw1M=</DigestValue>
              </xd:CertDigest>
              <xd:IssuerSerial>
                <X509IssuerName>CN=COMODO RSA Client Authentication and Secure Email CA, O=COMODO CA Limited, L=Salford, S=Greater Manchester, C=GB</X509IssuerName>
                <X509SerialNumber>148348633197200135343689681955281599538</X509SerialNumber>
              </xd:IssuerSerial>
            </xd:Cert>
          </xd:SigningCertificate>
          <xd:SignaturePolicyIdentifier>
            <xd:SignaturePolicyImplied/>
          </xd:SignaturePolicyIdentifier>
        </xd:SignedSignatureProperties>
        <xd:SignedDataObjectProperties>
          <xd:CommitmentTypeIndication>
            <xd:CommitmentTypeId>
              <xd:Identifier>http://uri.etsi.org/01903/v1.2.2#ProofOfOrigin</xd:Identifier>
              <xd:Description>Created and approved this document</xd:Description>
            </xd:CommitmentTypeId>
            <xd:AllSignedDataObjects/>
            <xd:CommitmentTypeQualifiers>
              <xd:CommitmentTypeQualifier>Final</xd:CommitmentTypeQualifier>
            </xd:CommitmentTypeQualifiers>
          </xd:CommitmentTypeIndication>
        </xd:SignedDataObjectProperties>
      </xd:SignedProperties>
      <xd:UnsignedProperties>
        <xd:UnsignedSignatureProperties>
          <xd:CertificateValues>
            <xd:EncapsulatedX509Certificate>MIIF5jCCA86gAwIBAgIQapvhODv/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s55XrCh2dUAWxzgDmNPGGHYhUPMleQtMtaDRfTpYPpynMS6n9jR22YRq2tA9NEjk6vW7rN/5sYFLIP1of3l0NKZ6fLWfF2VgJ5cijKYy/qlAckY1wgOkUMgzKlWlVJGyK+UlNEQ1/5ErCsHq9x9aU/x1KwTdF/LCrT03Rl/FwFrf1XTCwa2QZYL55AqLPikFlgqOtzk06kb2qvGlnHJvijjI03BOrNpo+kZGpcHsgyO1/u1OZTaOo8wvEU17VVeP1cHWse9tGKTDyUGg2hJZjrqck39UIm/nKbpDSZ0JsMoIw/JtOOg0JC56VzQgBo7ictReTQE5LFLG3yQK+xS1AgMBAAGjggE8MIIBODAfBgNVHSMEGDAWgBS7r34CPfqm8TyEjq3uOJjs2TIy1DAdBgNVHQ4EFgQUgq9sjPjF/pZhfOgfPStxSF7Ei8AwDgYDVR0PAQH/BAQDAgGGMBIGA1UdEwEB/wQIMAYBAf8CAQAwEQYDVR0gBAowCDAGBgRVHSAAMEwGA1UdHwRFMEMwQaA/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iaxf28/ZJCAbU2C81zd9A/tNx4+jsQgwRGiHjZrAYayZrrm78hOx7aEpkfNPQIHGG6Fvq3EzWf/Lvx7/hk6zSPwIal9v5IkDcZoFD7f3iT7PdkHJY9B51csvU50rxpEg1OyOT8fk2zvvPBuM4qQNqbGWlnhMpIMwpWZT89RY0wpJO+2V6eXEGGHsROs3njeP9DqqqAJaBa4wBeKOdGCWn1/Jp2oY6dyNmNppI4ZNMUH4Tam85S1j6E95u4+1Nuru84OrMIzqvISE2HN/56ebTOWlcrurffade2022O/tUU1gb4jfWCcyvB8czm12FgX/y/lRjmDbEA08QJNB2729Y+io1IYO3ztveBdvUCIYZojTq/OCR6MvnzS6X72HP0PRLRTiOSEmIDsS5N5w/8IW1Hva5hEFy6fDAfd9yI+O+IMMAj1KcL/Zo9jzJ16HO5m60ttl1Enk8MQkz/W3JlHaeI5iKFn4UJu1/cP2YHXYPiWf2JyBzsLBrGk1II+3yL8aorYew6CQvdVifC3HtwlSam9V1niiCfOBe2C12TdKGu05LWIA3ZkFcWJGaNXOZ6Ggyh/TqvXG5v7zmEVDNXFnHn9tFpMpOUvxhcsjycBtH0dZ0WrNw6gH+HF8TIhCnH3+zzWuDN0Rk6h9KVkfKehI=</xd:EncapsulatedX509Certificate>
            <xd:EncapsulatedX509Certificate>MIIF2DCCA8CgAwIBAgIQTKr5yttjb+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JSw8Xpz3jsARh7v8Rl8f0hj4K+j5c+ZPmNHrZFGvnnLOFoIJ6dq9xkNfs/Q36nGz637CC9BR++b7Epi9Pf5l/tfxnQ3K9DADWietrLNPtj5gcFKt+5eNu/Nio5JIk2kNrYrhV/erBvGy2i/MOjZrkm2xpmfh4SDBF1a3hDTxFYPwyllEnvGfDyi62a+pGx8cgoLEfZd5ICLqkTqnyg0Y3hOvozIFIQ2dOciqbXL1MGyiKXCJ7tKuY2e7gUYPDCUZObT6Z+pUX2nwzV0E8jVHtC7ZcryxjGt9XyD+86V3Em69FmeKjWiS0uqlWPc9vqv9JWL7wqP/0uK3pN/u6uPQLOvnoQ0IeidiEyxPx2bvhiWC4jChWrBQdnArncevPDt09qZahSL0896+1DSJMwBGB7FY79tOi4lu3sgQiUpWAk2nojkxl8ZEDLXB0AuqLZxUpaVICu9ffUGpVRr+goyhhf3DQw6KqLCGqR84onAZFdr+CGCe01a60y1Dma/RMhnEw6abfFobg2P9A3fvQQoh/ozM6LlweQRGBY84YcWsr7KaKtzFcOmpH4MN5WdYgGq/yapiqcrxXStJLnbsQ/LBMQeXtHT1eKJ2czL+zUdqnR+WEUwIDAQABo0IwQDAdBgNVHQ4EFgQUu69+Aj36pvE8hI6t7jiY7NkyMtQwDgYDVR0PAQH/BAQDAgEGMA8GA1UdEwEB/wQFMAMBAf8wDQYJKoZIhvcNAQEMBQADggIBAArx1UaEt65Ru2yyTUEUAJNMnMvlwFTPoCWOAvn9sKIN9SCYPBMtrFaisNZ+EZLpLrqeLppysb0ZRGxhNaKatBYSaVqM4dc+pBroLwP0rmEdEBsqpIt6xf4FpuHA1sj+nq6PK7o9mfjYcwlYRm6mnPTXJ9OV2jeDchzTc+CiR5kDOF3VSXkAKRzH7JsgHAckaVd4sjn8OoSgtZx8jb8uk2IntznaFxiuvTwJaP+EmzzV1gsD41eeFPfR60/IvYcjt7ZJQ3mFXLrrkguhxuhoqEwWsRqZCuhTLJK7oQkYdQxlqHvLI7cawiiFwxv/0Cti76R7CZGYZ4wUAc1oBmpjIXUDgIiKboHGhfKppC3n9KUkEEeDys30jXlYsQab5xoq2Z0B15R97QNKyvDb6KkBPvVWmckejkk9u+UJueBPSZI9FoJAzMxZxuY67RIuaTxslbH9qh17f4a+Hg4yRvv7E491f0yLS0Zj/gA0QHDBw7mh3aZw4gSzQbzpgJHqZJx64SIDqZxubw5lT2yHh17zbqD5daWbQOhTsiedSrnAdyGN/4fy3ryM7xfft0kL0fJuMAsaDk527RH89elWsn2/x20Kk4yl0MC2Hb46TpSi125sC8KKfPog88Tk5c0NqMuRkrF8hey1FGlmDoLnzc7ILaZRfyHBNVOFBkpdn627G190</xd:EncapsulatedX509Certificate>
          </xd:CertificateValues>
        </xd:UnsignedSignatureProperties>
      </xd:UnsignedProperties>
    </xd:QualifyingProperties>
  </Object>
</Signatur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Sheer green border design presentation (widescreen)</Template>
  <TotalTime>0</TotalTime>
  <Words>819</Words>
  <Application>Microsoft Office PowerPoint</Application>
  <PresentationFormat>Widescreen</PresentationFormat>
  <Paragraphs>68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Century Gothic</vt:lpstr>
      <vt:lpstr>Sheer Green 16x9</vt:lpstr>
      <vt:lpstr>Bitcoin Mining</vt:lpstr>
      <vt:lpstr>PoW Recap</vt:lpstr>
      <vt:lpstr>Problems of current PoW implementation</vt:lpstr>
      <vt:lpstr>Selfish mining</vt:lpstr>
      <vt:lpstr>Selfish mining</vt:lpstr>
      <vt:lpstr>Selfish mining</vt:lpstr>
      <vt:lpstr>Selfish mining (Other cases)</vt:lpstr>
      <vt:lpstr>Selfish mining</vt:lpstr>
      <vt:lpstr>Selfish mining (Other cases)</vt:lpstr>
      <vt:lpstr>Mining power</vt:lpstr>
      <vt:lpstr>Mining power</vt:lpstr>
      <vt:lpstr>Selfish pool rewards</vt:lpstr>
      <vt:lpstr>Minimum size of pool</vt:lpstr>
      <vt:lpstr>Protocol implementation</vt:lpstr>
      <vt:lpstr>Protocol implementation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2017-06-30T08:46:29Z</dcterms:created>
  <dcterms:modified xsi:type="dcterms:W3CDTF">2017-07-03T01:46:58Z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